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5" r:id="rId2"/>
    <p:sldId id="302" r:id="rId3"/>
    <p:sldId id="307" r:id="rId4"/>
    <p:sldId id="309" r:id="rId5"/>
    <p:sldId id="310" r:id="rId6"/>
    <p:sldId id="311" r:id="rId7"/>
    <p:sldId id="312" r:id="rId8"/>
    <p:sldId id="304" r:id="rId9"/>
    <p:sldId id="314" r:id="rId10"/>
    <p:sldId id="315" r:id="rId11"/>
    <p:sldId id="316" r:id="rId12"/>
    <p:sldId id="317" r:id="rId13"/>
    <p:sldId id="320" r:id="rId14"/>
    <p:sldId id="321" r:id="rId15"/>
    <p:sldId id="322" r:id="rId16"/>
    <p:sldId id="323" r:id="rId17"/>
    <p:sldId id="324" r:id="rId18"/>
    <p:sldId id="318" r:id="rId19"/>
    <p:sldId id="319" r:id="rId20"/>
    <p:sldId id="325" r:id="rId21"/>
    <p:sldId id="292" r:id="rId22"/>
    <p:sldId id="293" r:id="rId23"/>
    <p:sldId id="294" r:id="rId24"/>
    <p:sldId id="287" r:id="rId25"/>
    <p:sldId id="313"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日本新薬株式会社" initials="n" lastIdx="10" clrIdx="0">
    <p:extLst/>
  </p:cmAuthor>
  <p:cmAuthor id="2" name="22010100:野辺香央里S" initials="2" lastIdx="4" clrIdx="1"/>
  <p:cmAuthor id="3" name="Morikawa, Daisuke [JANJP]" initials="MD[" lastIdx="4" clrIdx="2"/>
  <p:cmAuthor id="4" name="Windows ユーザー" initials="Wユ" lastIdx="6" clrIdx="3"/>
  <p:cmAuthor id="5" name="Soichiro Kamekura" initials="SK" lastIdx="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CCFF"/>
    <a:srgbClr val="FF3399"/>
    <a:srgbClr val="FFFF99"/>
    <a:srgbClr val="FFFF66"/>
    <a:srgbClr val="FFCCCC"/>
    <a:srgbClr val="FF9999"/>
    <a:srgbClr val="FF66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6305" autoAdjust="0"/>
  </p:normalViewPr>
  <p:slideViewPr>
    <p:cSldViewPr>
      <p:cViewPr varScale="1">
        <p:scale>
          <a:sx n="112" d="100"/>
          <a:sy n="112" d="100"/>
        </p:scale>
        <p:origin x="1686" y="78"/>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990" y="-9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33" tIns="45716" rIns="91433" bIns="4571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0"/>
            <a:ext cx="2949787" cy="496967"/>
          </a:xfrm>
          <a:prstGeom prst="rect">
            <a:avLst/>
          </a:prstGeom>
        </p:spPr>
        <p:txBody>
          <a:bodyPr vert="horz" lIns="91433" tIns="45716" rIns="91433" bIns="45716" rtlCol="0"/>
          <a:lstStyle>
            <a:lvl1pPr algn="r">
              <a:defRPr sz="1200"/>
            </a:lvl1pPr>
          </a:lstStyle>
          <a:p>
            <a:fld id="{777C5A0D-73C6-4058-8AD5-9D3D3CA4A692}" type="datetimeFigureOut">
              <a:rPr kumimoji="1" lang="ja-JP" altLang="en-US" smtClean="0"/>
              <a:t>2018/9/6</a:t>
            </a:fld>
            <a:endParaRPr kumimoji="1" lang="ja-JP" altLang="en-US" dirty="0"/>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dirty="0"/>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1433" tIns="45716" rIns="91433" bIns="4571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9" y="9440646"/>
            <a:ext cx="2949787" cy="496967"/>
          </a:xfrm>
          <a:prstGeom prst="rect">
            <a:avLst/>
          </a:prstGeom>
        </p:spPr>
        <p:txBody>
          <a:bodyPr vert="horz" lIns="91433" tIns="45716" rIns="91433" bIns="45716" rtlCol="0" anchor="b"/>
          <a:lstStyle>
            <a:lvl1pPr algn="r">
              <a:defRPr sz="1200"/>
            </a:lvl1pPr>
          </a:lstStyle>
          <a:p>
            <a:fld id="{2880E8D3-85F4-4AB7-AA42-65DD3E69B671}" type="slidenum">
              <a:rPr kumimoji="1" lang="ja-JP" altLang="en-US" smtClean="0"/>
              <a:t>‹#›</a:t>
            </a:fld>
            <a:endParaRPr kumimoji="1" lang="ja-JP" altLang="en-US" dirty="0"/>
          </a:p>
        </p:txBody>
      </p:sp>
    </p:spTree>
    <p:extLst>
      <p:ext uri="{BB962C8B-B14F-4D97-AF65-F5344CB8AC3E}">
        <p14:creationId xmlns:p14="http://schemas.microsoft.com/office/powerpoint/2010/main" val="25265094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2B73C26E-20DD-4721-8C49-D23D302AC7B5}" type="slidenum">
              <a:rPr kumimoji="1" lang="ja-JP" altLang="en-US" smtClean="0"/>
              <a:t>9</a:t>
            </a:fld>
            <a:endParaRPr kumimoji="1" lang="ja-JP" altLang="en-US" dirty="0"/>
          </a:p>
        </p:txBody>
      </p:sp>
    </p:spTree>
    <p:extLst>
      <p:ext uri="{BB962C8B-B14F-4D97-AF65-F5344CB8AC3E}">
        <p14:creationId xmlns:p14="http://schemas.microsoft.com/office/powerpoint/2010/main" val="3713596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endParaRPr lang="en-US" altLang="ja-JP" dirty="0">
              <a:latin typeface="ＭＳ ゴシック" pitchFamily="49" charset="-128"/>
              <a:ea typeface="ＭＳ ゴシック" pitchFamily="49"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880E8D3-85F4-4AB7-AA42-65DD3E69B671}" type="slidenum">
              <a:rPr kumimoji="1" lang="ja-JP" altLang="en-US" smtClean="0"/>
              <a:t>18</a:t>
            </a:fld>
            <a:endParaRPr kumimoji="1" lang="ja-JP" altLang="en-US" dirty="0"/>
          </a:p>
        </p:txBody>
      </p:sp>
    </p:spTree>
    <p:extLst>
      <p:ext uri="{BB962C8B-B14F-4D97-AF65-F5344CB8AC3E}">
        <p14:creationId xmlns:p14="http://schemas.microsoft.com/office/powerpoint/2010/main" val="338503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endParaRPr lang="en-US" altLang="ja-JP"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2880E8D3-85F4-4AB7-AA42-65DD3E69B671}" type="slidenum">
              <a:rPr kumimoji="1" lang="ja-JP" altLang="en-US" smtClean="0"/>
              <a:t>19</a:t>
            </a:fld>
            <a:endParaRPr kumimoji="1" lang="ja-JP" altLang="en-US" dirty="0"/>
          </a:p>
        </p:txBody>
      </p:sp>
    </p:spTree>
    <p:extLst>
      <p:ext uri="{BB962C8B-B14F-4D97-AF65-F5344CB8AC3E}">
        <p14:creationId xmlns:p14="http://schemas.microsoft.com/office/powerpoint/2010/main" val="793207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C905FAD8-2968-4CB7-B596-FA49B7064453}" type="slidenum">
              <a:rPr kumimoji="1" lang="ja-JP" altLang="en-US" smtClean="0"/>
              <a:t>20</a:t>
            </a:fld>
            <a:endParaRPr kumimoji="1" lang="ja-JP" altLang="en-US"/>
          </a:p>
        </p:txBody>
      </p:sp>
    </p:spTree>
    <p:extLst>
      <p:ext uri="{BB962C8B-B14F-4D97-AF65-F5344CB8AC3E}">
        <p14:creationId xmlns:p14="http://schemas.microsoft.com/office/powerpoint/2010/main" val="4276919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C905FAD8-2968-4CB7-B596-FA49B7064453}" type="slidenum">
              <a:rPr kumimoji="1" lang="ja-JP" altLang="en-US" smtClean="0"/>
              <a:t>21</a:t>
            </a:fld>
            <a:endParaRPr kumimoji="1" lang="ja-JP" altLang="en-US"/>
          </a:p>
        </p:txBody>
      </p:sp>
    </p:spTree>
    <p:extLst>
      <p:ext uri="{BB962C8B-B14F-4D97-AF65-F5344CB8AC3E}">
        <p14:creationId xmlns:p14="http://schemas.microsoft.com/office/powerpoint/2010/main" val="3502989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ＭＳ ゴシック" pitchFamily="49" charset="-128"/>
              <a:ea typeface="ＭＳ ゴシック" pitchFamily="49"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880E8D3-85F4-4AB7-AA42-65DD3E69B671}" type="slidenum">
              <a:rPr kumimoji="1" lang="ja-JP" altLang="en-US" smtClean="0"/>
              <a:t>22</a:t>
            </a:fld>
            <a:endParaRPr kumimoji="1" lang="ja-JP" altLang="en-US"/>
          </a:p>
        </p:txBody>
      </p:sp>
    </p:spTree>
    <p:extLst>
      <p:ext uri="{BB962C8B-B14F-4D97-AF65-F5344CB8AC3E}">
        <p14:creationId xmlns:p14="http://schemas.microsoft.com/office/powerpoint/2010/main" val="2754047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endParaRPr lang="en-US" altLang="ja-JP"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2880E8D3-85F4-4AB7-AA42-65DD3E69B671}" type="slidenum">
              <a:rPr kumimoji="1" lang="ja-JP" altLang="en-US" smtClean="0"/>
              <a:t>23</a:t>
            </a:fld>
            <a:endParaRPr kumimoji="1" lang="ja-JP" altLang="en-US"/>
          </a:p>
        </p:txBody>
      </p:sp>
    </p:spTree>
    <p:extLst>
      <p:ext uri="{BB962C8B-B14F-4D97-AF65-F5344CB8AC3E}">
        <p14:creationId xmlns:p14="http://schemas.microsoft.com/office/powerpoint/2010/main" val="2754047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endParaRPr lang="ja-JP" altLang="en-US"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pPr defTabSz="914331">
              <a:defRPr/>
            </a:pPr>
            <a:fld id="{2880E8D3-85F4-4AB7-AA42-65DD3E69B671}" type="slidenum">
              <a:rPr lang="ja-JP" altLang="en-US">
                <a:solidFill>
                  <a:prstClr val="black"/>
                </a:solidFill>
                <a:latin typeface="Calibri"/>
                <a:ea typeface="ＭＳ Ｐゴシック" panose="020B0600070205080204" pitchFamily="50" charset="-128"/>
              </a:rPr>
              <a:pPr defTabSz="914331">
                <a:defRPr/>
              </a:pPr>
              <a:t>24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1322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14331">
              <a:defRPr/>
            </a:pPr>
            <a:endParaRPr lang="en-US" altLang="ja-JP"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195C2B2E-EAF6-4327-B37E-D6DD84F3B3B2}" type="slidenum">
              <a:rPr kumimoji="1" lang="ja-JP" altLang="en-US" smtClean="0"/>
              <a:pPr/>
              <a:t>10</a:t>
            </a:fld>
            <a:endParaRPr kumimoji="1" lang="ja-JP" altLang="en-US"/>
          </a:p>
        </p:txBody>
      </p:sp>
    </p:spTree>
    <p:extLst>
      <p:ext uri="{BB962C8B-B14F-4D97-AF65-F5344CB8AC3E}">
        <p14:creationId xmlns:p14="http://schemas.microsoft.com/office/powerpoint/2010/main" val="13125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Font typeface="Wingdings" panose="05000000000000000000" pitchFamily="2" charset="2"/>
              <a:buNone/>
            </a:pPr>
            <a:endParaRPr lang="en-US" altLang="ja-JP"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45072867-A469-43E2-ABA5-D772C83D2222}" type="slidenum">
              <a:rPr kumimoji="1" lang="ja-JP" altLang="en-US" smtClean="0"/>
              <a:t>11</a:t>
            </a:fld>
            <a:endParaRPr kumimoji="1" lang="ja-JP" altLang="en-US"/>
          </a:p>
        </p:txBody>
      </p:sp>
    </p:spTree>
    <p:extLst>
      <p:ext uri="{BB962C8B-B14F-4D97-AF65-F5344CB8AC3E}">
        <p14:creationId xmlns:p14="http://schemas.microsoft.com/office/powerpoint/2010/main" val="337200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endParaRPr lang="en-US" altLang="ja-JP"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2880E8D3-85F4-4AB7-AA42-65DD3E69B671}" type="slidenum">
              <a:rPr kumimoji="1" lang="ja-JP" altLang="en-US" smtClean="0"/>
              <a:t>12</a:t>
            </a:fld>
            <a:endParaRPr kumimoji="1" lang="ja-JP" altLang="en-US"/>
          </a:p>
        </p:txBody>
      </p:sp>
    </p:spTree>
    <p:extLst>
      <p:ext uri="{BB962C8B-B14F-4D97-AF65-F5344CB8AC3E}">
        <p14:creationId xmlns:p14="http://schemas.microsoft.com/office/powerpoint/2010/main" val="96703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pt-BR"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2B73C26E-20DD-4721-8C49-D23D302AC7B5}" type="slidenum">
              <a:rPr kumimoji="1" lang="ja-JP" altLang="en-US" smtClean="0"/>
              <a:t>13</a:t>
            </a:fld>
            <a:endParaRPr kumimoji="1" lang="ja-JP" altLang="en-US"/>
          </a:p>
        </p:txBody>
      </p:sp>
    </p:spTree>
    <p:extLst>
      <p:ext uri="{BB962C8B-B14F-4D97-AF65-F5344CB8AC3E}">
        <p14:creationId xmlns:p14="http://schemas.microsoft.com/office/powerpoint/2010/main" val="208086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endParaRPr lang="en-US" altLang="ja-JP"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45072867-A469-43E2-ABA5-D772C83D2222}" type="slidenum">
              <a:rPr kumimoji="1" lang="ja-JP" altLang="en-US" smtClean="0"/>
              <a:t>14</a:t>
            </a:fld>
            <a:endParaRPr kumimoji="1" lang="ja-JP" altLang="en-US"/>
          </a:p>
        </p:txBody>
      </p:sp>
    </p:spTree>
    <p:extLst>
      <p:ext uri="{BB962C8B-B14F-4D97-AF65-F5344CB8AC3E}">
        <p14:creationId xmlns:p14="http://schemas.microsoft.com/office/powerpoint/2010/main" val="394921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endParaRPr lang="en-US" altLang="ja-JP"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2B73C26E-20DD-4721-8C49-D23D302AC7B5}" type="slidenum">
              <a:rPr kumimoji="1" lang="ja-JP" altLang="en-US" smtClean="0"/>
              <a:t>15</a:t>
            </a:fld>
            <a:endParaRPr kumimoji="1" lang="ja-JP" altLang="en-US"/>
          </a:p>
        </p:txBody>
      </p:sp>
    </p:spTree>
    <p:extLst>
      <p:ext uri="{BB962C8B-B14F-4D97-AF65-F5344CB8AC3E}">
        <p14:creationId xmlns:p14="http://schemas.microsoft.com/office/powerpoint/2010/main" val="190416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14331">
              <a:defRPr/>
            </a:pPr>
            <a:endParaRPr lang="en-US" altLang="ja-JP"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195C2B2E-EAF6-4327-B37E-D6DD84F3B3B2}" type="slidenum">
              <a:rPr kumimoji="1" lang="ja-JP" altLang="en-US" smtClean="0"/>
              <a:pPr/>
              <a:t>16</a:t>
            </a:fld>
            <a:endParaRPr kumimoji="1" lang="ja-JP" altLang="en-US"/>
          </a:p>
        </p:txBody>
      </p:sp>
    </p:spTree>
    <p:extLst>
      <p:ext uri="{BB962C8B-B14F-4D97-AF65-F5344CB8AC3E}">
        <p14:creationId xmlns:p14="http://schemas.microsoft.com/office/powerpoint/2010/main" val="192285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endParaRPr lang="en-US" altLang="ja-JP"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2B73C26E-20DD-4721-8C49-D23D302AC7B5}" type="slidenum">
              <a:rPr kumimoji="1" lang="ja-JP" altLang="en-US" smtClean="0"/>
              <a:t>17</a:t>
            </a:fld>
            <a:endParaRPr kumimoji="1" lang="ja-JP" altLang="en-US"/>
          </a:p>
        </p:txBody>
      </p:sp>
    </p:spTree>
    <p:extLst>
      <p:ext uri="{BB962C8B-B14F-4D97-AF65-F5344CB8AC3E}">
        <p14:creationId xmlns:p14="http://schemas.microsoft.com/office/powerpoint/2010/main" val="125270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AA53F0C-E11C-4B0A-B5B7-5FCCCEB67658}" type="datetime1">
              <a:rPr kumimoji="1" lang="ja-JP" altLang="en-US" smtClean="0"/>
              <a:t>2018/9/6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636B799-C518-4B03-A57B-EB4CFB012A41}" type="slidenum">
              <a:rPr kumimoji="1" lang="ja-JP" altLang="en-US" smtClean="0"/>
              <a:t>‹#›</a:t>
            </a:fld>
            <a:endParaRPr kumimoji="1" lang="ja-JP" altLang="en-US" dirty="0"/>
          </a:p>
        </p:txBody>
      </p:sp>
    </p:spTree>
    <p:extLst>
      <p:ext uri="{BB962C8B-B14F-4D97-AF65-F5344CB8AC3E}">
        <p14:creationId xmlns:p14="http://schemas.microsoft.com/office/powerpoint/2010/main" val="127046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BCFDC5D-653E-4206-A8A2-AA20E5C81768}" type="datetime1">
              <a:rPr kumimoji="1" lang="ja-JP" altLang="en-US" smtClean="0"/>
              <a:t>2018/9/6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636B799-C518-4B03-A57B-EB4CFB012A41}" type="slidenum">
              <a:rPr kumimoji="1" lang="ja-JP" altLang="en-US" smtClean="0"/>
              <a:t>‹#›</a:t>
            </a:fld>
            <a:endParaRPr kumimoji="1" lang="ja-JP" altLang="en-US" dirty="0"/>
          </a:p>
        </p:txBody>
      </p:sp>
    </p:spTree>
    <p:extLst>
      <p:ext uri="{BB962C8B-B14F-4D97-AF65-F5344CB8AC3E}">
        <p14:creationId xmlns:p14="http://schemas.microsoft.com/office/powerpoint/2010/main" val="249211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C285D7B-CE4B-4F88-AB3A-52A5FCC4544A}" type="datetime1">
              <a:rPr kumimoji="1" lang="ja-JP" altLang="en-US" smtClean="0"/>
              <a:t>2018/9/6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636B799-C518-4B03-A57B-EB4CFB012A41}" type="slidenum">
              <a:rPr kumimoji="1" lang="ja-JP" altLang="en-US" smtClean="0"/>
              <a:t>‹#›</a:t>
            </a:fld>
            <a:endParaRPr kumimoji="1" lang="ja-JP" altLang="en-US" dirty="0"/>
          </a:p>
        </p:txBody>
      </p:sp>
    </p:spTree>
    <p:extLst>
      <p:ext uri="{BB962C8B-B14F-4D97-AF65-F5344CB8AC3E}">
        <p14:creationId xmlns:p14="http://schemas.microsoft.com/office/powerpoint/2010/main" val="416976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C42DADF-8A46-413F-B855-B79FCB62D19B}" type="datetime1">
              <a:rPr kumimoji="1" lang="ja-JP" altLang="en-US" smtClean="0"/>
              <a:t>2018/9/6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636B799-C518-4B03-A57B-EB4CFB012A41}" type="slidenum">
              <a:rPr kumimoji="1" lang="ja-JP" altLang="en-US" smtClean="0"/>
              <a:t>‹#›</a:t>
            </a:fld>
            <a:endParaRPr kumimoji="1" lang="ja-JP" altLang="en-US" dirty="0"/>
          </a:p>
        </p:txBody>
      </p:sp>
    </p:spTree>
    <p:extLst>
      <p:ext uri="{BB962C8B-B14F-4D97-AF65-F5344CB8AC3E}">
        <p14:creationId xmlns:p14="http://schemas.microsoft.com/office/powerpoint/2010/main" val="112952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B5DC64A-BEB1-4256-AF2B-A297C92E48CC}" type="datetime1">
              <a:rPr kumimoji="1" lang="ja-JP" altLang="en-US" smtClean="0"/>
              <a:t>2018/9/6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636B799-C518-4B03-A57B-EB4CFB012A41}" type="slidenum">
              <a:rPr kumimoji="1" lang="ja-JP" altLang="en-US" smtClean="0"/>
              <a:t>‹#›</a:t>
            </a:fld>
            <a:endParaRPr kumimoji="1" lang="ja-JP" altLang="en-US" dirty="0"/>
          </a:p>
        </p:txBody>
      </p:sp>
    </p:spTree>
    <p:extLst>
      <p:ext uri="{BB962C8B-B14F-4D97-AF65-F5344CB8AC3E}">
        <p14:creationId xmlns:p14="http://schemas.microsoft.com/office/powerpoint/2010/main" val="142805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56DE54C-0756-4D27-BC42-9640F00BD8E8}" type="datetime1">
              <a:rPr kumimoji="1" lang="ja-JP" altLang="en-US" smtClean="0"/>
              <a:t>2018/9/6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636B799-C518-4B03-A57B-EB4CFB012A41}" type="slidenum">
              <a:rPr kumimoji="1" lang="ja-JP" altLang="en-US" smtClean="0"/>
              <a:t>‹#›</a:t>
            </a:fld>
            <a:endParaRPr kumimoji="1" lang="ja-JP" altLang="en-US" dirty="0"/>
          </a:p>
        </p:txBody>
      </p:sp>
    </p:spTree>
    <p:extLst>
      <p:ext uri="{BB962C8B-B14F-4D97-AF65-F5344CB8AC3E}">
        <p14:creationId xmlns:p14="http://schemas.microsoft.com/office/powerpoint/2010/main" val="30320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F184ECF-51B2-4647-9D7D-C84F8E84CD05}" type="datetime1">
              <a:rPr kumimoji="1" lang="ja-JP" altLang="en-US" smtClean="0"/>
              <a:t>2018/9/6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6636B799-C518-4B03-A57B-EB4CFB012A41}" type="slidenum">
              <a:rPr kumimoji="1" lang="ja-JP" altLang="en-US" smtClean="0"/>
              <a:t>‹#›</a:t>
            </a:fld>
            <a:endParaRPr kumimoji="1" lang="ja-JP" altLang="en-US" dirty="0"/>
          </a:p>
        </p:txBody>
      </p:sp>
    </p:spTree>
    <p:extLst>
      <p:ext uri="{BB962C8B-B14F-4D97-AF65-F5344CB8AC3E}">
        <p14:creationId xmlns:p14="http://schemas.microsoft.com/office/powerpoint/2010/main" val="399560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30673EC-9D25-4287-B892-23547C489CBB}" type="datetime1">
              <a:rPr kumimoji="1" lang="ja-JP" altLang="en-US" smtClean="0"/>
              <a:t>2018/9/6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6636B799-C518-4B03-A57B-EB4CFB012A41}" type="slidenum">
              <a:rPr kumimoji="1" lang="ja-JP" altLang="en-US" smtClean="0"/>
              <a:t>‹#›</a:t>
            </a:fld>
            <a:endParaRPr kumimoji="1" lang="ja-JP" altLang="en-US" dirty="0"/>
          </a:p>
        </p:txBody>
      </p:sp>
    </p:spTree>
    <p:extLst>
      <p:ext uri="{BB962C8B-B14F-4D97-AF65-F5344CB8AC3E}">
        <p14:creationId xmlns:p14="http://schemas.microsoft.com/office/powerpoint/2010/main" val="234515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8815DE3-6964-4BEF-9D99-086A5AD1E78D}" type="datetime1">
              <a:rPr kumimoji="1" lang="ja-JP" altLang="en-US" smtClean="0"/>
              <a:t>2018/9/6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6636B799-C518-4B03-A57B-EB4CFB012A41}" type="slidenum">
              <a:rPr kumimoji="1" lang="ja-JP" altLang="en-US" smtClean="0"/>
              <a:t>‹#›</a:t>
            </a:fld>
            <a:endParaRPr kumimoji="1" lang="ja-JP" altLang="en-US" dirty="0"/>
          </a:p>
        </p:txBody>
      </p:sp>
    </p:spTree>
    <p:extLst>
      <p:ext uri="{BB962C8B-B14F-4D97-AF65-F5344CB8AC3E}">
        <p14:creationId xmlns:p14="http://schemas.microsoft.com/office/powerpoint/2010/main" val="182287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9A0A4B-3D90-4564-9D0F-C60FB0B3F4DA}" type="datetime1">
              <a:rPr kumimoji="1" lang="ja-JP" altLang="en-US" smtClean="0"/>
              <a:t>2018/9/6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636B799-C518-4B03-A57B-EB4CFB012A41}" type="slidenum">
              <a:rPr kumimoji="1" lang="ja-JP" altLang="en-US" smtClean="0"/>
              <a:t>‹#›</a:t>
            </a:fld>
            <a:endParaRPr kumimoji="1" lang="ja-JP" altLang="en-US" dirty="0"/>
          </a:p>
        </p:txBody>
      </p:sp>
    </p:spTree>
    <p:extLst>
      <p:ext uri="{BB962C8B-B14F-4D97-AF65-F5344CB8AC3E}">
        <p14:creationId xmlns:p14="http://schemas.microsoft.com/office/powerpoint/2010/main" val="134219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68F51DF-3211-45C2-9C03-F4AFB88BF462}" type="datetime1">
              <a:rPr kumimoji="1" lang="ja-JP" altLang="en-US" smtClean="0"/>
              <a:t>2018/9/6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636B799-C518-4B03-A57B-EB4CFB012A41}" type="slidenum">
              <a:rPr kumimoji="1" lang="ja-JP" altLang="en-US" smtClean="0"/>
              <a:t>‹#›</a:t>
            </a:fld>
            <a:endParaRPr kumimoji="1" lang="ja-JP" altLang="en-US" dirty="0"/>
          </a:p>
        </p:txBody>
      </p:sp>
    </p:spTree>
    <p:extLst>
      <p:ext uri="{BB962C8B-B14F-4D97-AF65-F5344CB8AC3E}">
        <p14:creationId xmlns:p14="http://schemas.microsoft.com/office/powerpoint/2010/main" val="80803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E4261-8E28-4777-95D3-C3B319F5C395}" type="datetime1">
              <a:rPr kumimoji="1" lang="ja-JP" altLang="en-US" smtClean="0"/>
              <a:t>2018/9/6</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6B799-C518-4B03-A57B-EB4CFB012A41}" type="slidenum">
              <a:rPr kumimoji="1" lang="ja-JP" altLang="en-US" smtClean="0"/>
              <a:t>‹#›</a:t>
            </a:fld>
            <a:endParaRPr kumimoji="1" lang="ja-JP" altLang="en-US" dirty="0"/>
          </a:p>
        </p:txBody>
      </p:sp>
    </p:spTree>
    <p:extLst>
      <p:ext uri="{BB962C8B-B14F-4D97-AF65-F5344CB8AC3E}">
        <p14:creationId xmlns:p14="http://schemas.microsoft.com/office/powerpoint/2010/main" val="3677283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jpma.or.jp/medicine/shinyaku/tiken/allotment/training.htm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med.nihon-u.ac.jp/department/chiken/society_data/2013_03_shouroku.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rmic.huhp.hokudai.ac.jp/?page_id=840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sinakasaka.com/chiken/img/1105_11.pdf" TargetMode="External"/><Relationship Id="rId4" Type="http://schemas.openxmlformats.org/officeDocument/2006/relationships/hyperlink" Target="http://www.jpma.or.jp/medicine/shinyaku/tiken/allotment/confirmed.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ehma.co.jp/business/cr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jpma.or.jp/medicine/shinyaku/tiken/allotment/management.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jpma.or.jp/medicine/shinyaku/tiken/allotment/management.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jmacct.med.or.jp/about/h23/files/act20120317-fukuoka2.pdf" TargetMode="External"/><Relationship Id="rId4" Type="http://schemas.openxmlformats.org/officeDocument/2006/relationships/hyperlink" Target="http://www.jpma.or.jp/medicine/shinyaku/tiken/symposium/pdf/20160331/20160331_04.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shiga-med.ac.jp/~hqchiken/download_sop/data%20QC%20dop_ver.1.0.pdf" TargetMode="External"/><Relationship Id="rId3" Type="http://schemas.openxmlformats.org/officeDocument/2006/relationships/hyperlink" Target="http://www.jpma.or.jp/medicine/shinyaku/tiken/allotment/training.html" TargetMode="External"/><Relationship Id="rId7" Type="http://schemas.openxmlformats.org/officeDocument/2006/relationships/hyperlink" Target="http://www.fukuoka-nh.jp/chiken/files/genshiryokisaitejunsho.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aomori-kenbyo.jp/images/uploads/2013/11/201311chikenletter_vol5.pdf" TargetMode="External"/><Relationship Id="rId5" Type="http://schemas.openxmlformats.org/officeDocument/2006/relationships/hyperlink" Target="http://www.jpma.or.jp/medicine/shinyaku/tiken/allotment/chiken_process.html" TargetMode="External"/><Relationship Id="rId4" Type="http://schemas.openxmlformats.org/officeDocument/2006/relationships/hyperlink" Target="http://efpia.jp/link/201302ALCOA_Best_Practice_F_J.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jpma.or.jp/medicine/shinyaku/tiken/allotment/chiken_proces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jmacct.med.or.jp/about/h23/files/act20120317-fukuoka2.pdf" TargetMode="External"/><Relationship Id="rId5" Type="http://schemas.openxmlformats.org/officeDocument/2006/relationships/hyperlink" Target="http://www.tnho.jp/rinken/1060.html" TargetMode="External"/><Relationship Id="rId4" Type="http://schemas.openxmlformats.org/officeDocument/2006/relationships/hyperlink" Target="http://www.jpma.or.jp/medicine/shinyaku/tiken/allotment/chiken_hinshitsu.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jpma.or.jp/medicine/shinyaku/tiken/allotment/training.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ocrcn.or.jp/isei-pj/" TargetMode="External"/><Relationship Id="rId4" Type="http://schemas.openxmlformats.org/officeDocument/2006/relationships/hyperlink" Target="http://www.jpma.or.jp/medicine/shinyaku/tiken/allotment/management.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jpma.or.jp/medicine/shinyaku/tiken/allotment/management.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jmacct.med.or.jp/torikumi/vote_3.htm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hosp.kobe-u.ac.jp/ctrc/client/" TargetMode="External"/><Relationship Id="rId3" Type="http://schemas.openxmlformats.org/officeDocument/2006/relationships/hyperlink" Target="http://www.jpma.or.jp/medicine/shinyaku/tiken/allotment/training.html" TargetMode="External"/><Relationship Id="rId7" Type="http://schemas.openxmlformats.org/officeDocument/2006/relationships/hyperlink" Target="http://research.luke.ac.jp/clinicalCase/torequester/accuracymanagement.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med.nihon-u.ac.jp/department/chiken/seido.html" TargetMode="External"/><Relationship Id="rId5" Type="http://schemas.openxmlformats.org/officeDocument/2006/relationships/hyperlink" Target="http://www.ja-ces.or.jp/ce/wp-content/uploads/2013/03/089a9b030c6a90b3045f15891d2d9fce.pdf" TargetMode="External"/><Relationship Id="rId4" Type="http://schemas.openxmlformats.org/officeDocument/2006/relationships/hyperlink" Target="http://www.jpma.or.jp/medicine/shinyaku/tiken/allotment/management.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jmacct.med.or.jp/torikumi/vote_2.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s.tokushukai.or.jp/guidance/casestudy.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hyperlink" Target="http://www.jmacct.med.or.jp/about/h28/files/act20170204_4.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jmacct.med.or.jp/torikumi/vote_3.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jpma.or.jp/medicine/shinyaku/tiken/allotment/management.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jmacct.med.or.jp/torikumi/vote_1.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jpma.or.jp/medicine/shinyaku/tiken/allotment/feasibility.html" TargetMode="External"/><Relationship Id="rId4" Type="http://schemas.openxmlformats.org/officeDocument/2006/relationships/hyperlink" Target="http://www.jpma.or.jp/medicine/shinyaku/tiken/allotment/management.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jmacct.med.or.jp/torikumi/vote_2.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jmacct.med.or.jp/torikumi/vote_2.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jpma.or.jp/medicine/shinyaku/tiken/allotment/report2.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cid:ii_161744fe52beeace"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crweb.jp/course/view.php?id=322" TargetMode="External"/><Relationship Id="rId7" Type="http://schemas.openxmlformats.org/officeDocument/2006/relationships/hyperlink" Target="http://www.med.kyushu-u.ac.jp/crc/research/ninteiseido.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ncc.go.jp/jp/ncce/division/clinical_trial/professional/170/20170918171943.html" TargetMode="External"/><Relationship Id="rId5" Type="http://schemas.openxmlformats.org/officeDocument/2006/relationships/hyperlink" Target="http://www.jpma.or.jp/medicine/shinyaku/tiken/allotment/check/contents.html" TargetMode="External"/><Relationship Id="rId4" Type="http://schemas.openxmlformats.org/officeDocument/2006/relationships/hyperlink" Target="https://etrain.jmacct.med.or.jp/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体制見直しの必要性</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315020" y="1370484"/>
            <a:ext cx="8505452" cy="1266428"/>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57200" indent="-457200">
              <a:lnSpc>
                <a:spcPct val="120000"/>
              </a:lnSpc>
              <a:buSzPct val="125000"/>
              <a:buFont typeface="Meiryo UI" panose="020B0604030504040204" pitchFamily="50" charset="-128"/>
              <a:buChar char="☹"/>
            </a:pPr>
            <a:r>
              <a:rPr kumimoji="1"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限られたスタッフのみで治験の品質（被験者の保護・データの信頼性）を担保していたが、医療機関全体で取り組む必要がある</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622916" y="1086644"/>
            <a:ext cx="1924352" cy="59727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現状の</a:t>
            </a: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課題</a:t>
            </a:r>
            <a:endParaRPr kumimoji="1"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a:xfrm>
            <a:off x="315020" y="3208784"/>
            <a:ext cx="8505452" cy="1626468"/>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57200" indent="-457200">
              <a:lnSpc>
                <a:spcPct val="120000"/>
              </a:lnSpc>
              <a:buSzPct val="125000"/>
              <a:buFont typeface="Wingdings" panose="05000000000000000000" pitchFamily="2" charset="2"/>
              <a:buChar char="l"/>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実施医療機関がプロセス管理を行うことの重要性が謳われている</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lnSpc>
                <a:spcPct val="120000"/>
              </a:lnSpc>
              <a:buSzPct val="125000"/>
              <a:buFont typeface="Wingdings" panose="05000000000000000000" pitchFamily="2" charset="2"/>
              <a:buChar char="l"/>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験を実施する</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仕組み</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国際競争力が求められる</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lnSpc>
                <a:spcPct val="120000"/>
              </a:lnSpc>
              <a:buSzPct val="125000"/>
              <a:buFont typeface="Wingdings" panose="05000000000000000000" pitchFamily="2" charset="2"/>
              <a:buChar char="l"/>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臨床研究法の施行により、臨床研究のあり方が変わる</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a:xfrm>
            <a:off x="622916" y="2924944"/>
            <a:ext cx="1924352" cy="59727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a:t>
            </a:r>
            <a:r>
              <a:rPr kumimoji="1"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の変化</a:t>
            </a:r>
            <a:endParaRPr kumimoji="1"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a:xfrm>
            <a:off x="47104" y="5351884"/>
            <a:ext cx="9036000" cy="1461368"/>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57200" indent="-457200">
              <a:lnSpc>
                <a:spcPct val="120000"/>
              </a:lnSpc>
              <a:buSzPct val="125000"/>
              <a:buFont typeface="Meiryo UI" panose="020B0604030504040204" pitchFamily="50" charset="-128"/>
              <a:buChar char="☹"/>
            </a:pPr>
            <a:r>
              <a:rPr lang="ja-JP" altLang="en-US" sz="2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現体制で</a:t>
            </a:r>
            <a:r>
              <a:rPr lang="ja-JP" altLang="en-US" sz="2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臨床試験</a:t>
            </a:r>
            <a:r>
              <a:rPr lang="ja-JP" altLang="en-US" sz="2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を実施し、臨床試験の品質を担保することは困難</a:t>
            </a:r>
            <a:endParaRPr lang="en-US" altLang="ja-JP" sz="2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lnSpc>
                <a:spcPct val="120000"/>
              </a:lnSpc>
              <a:buSzPct val="125000"/>
              <a:buFont typeface="Meiryo UI" panose="020B0604030504040204" pitchFamily="50" charset="-128"/>
              <a:buChar char="☹"/>
            </a:pPr>
            <a:r>
              <a:rPr lang="ja-JP" altLang="en-US" sz="2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品質を担保できない状態では、治験を受託することも困難</a:t>
            </a:r>
            <a:endParaRPr lang="en-US" altLang="ja-JP" sz="2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lnSpc>
                <a:spcPct val="120000"/>
              </a:lnSpc>
              <a:buSzPct val="125000"/>
              <a:buFont typeface="Meiryo UI" panose="020B0604030504040204" pitchFamily="50" charset="-128"/>
              <a:buChar char="☹"/>
            </a:pPr>
            <a:r>
              <a:rPr lang="ja-JP" altLang="en-US" sz="2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臨床研究も、今後は治験と同じ</a:t>
            </a:r>
            <a:r>
              <a:rPr lang="ja-JP" altLang="en-US" sz="2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品質</a:t>
            </a:r>
            <a:r>
              <a:rPr lang="ja-JP" altLang="en-US" sz="2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が求められるようになる</a:t>
            </a:r>
            <a:endParaRPr lang="en-US" altLang="ja-JP" sz="2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4213205" y="2611006"/>
            <a:ext cx="697627" cy="707886"/>
          </a:xfrm>
          <a:prstGeom prst="rect">
            <a:avLst/>
          </a:prstGeom>
          <a:noFill/>
        </p:spPr>
        <p:txBody>
          <a:bodyPr wrap="none" rtlCol="0">
            <a:spAutoFit/>
          </a:bodyPr>
          <a:lstStyle/>
          <a:p>
            <a:r>
              <a:rPr kumimoji="1" lang="ja-JP" altLang="en-US" sz="40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下矢印 31"/>
          <p:cNvSpPr/>
          <p:nvPr/>
        </p:nvSpPr>
        <p:spPr>
          <a:xfrm>
            <a:off x="4213205" y="4962376"/>
            <a:ext cx="697627" cy="504056"/>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6636B799-C518-4B03-A57B-EB4CFB012A41}" type="slidenum">
              <a:rPr kumimoji="1" lang="ja-JP" altLang="en-US" smtClean="0"/>
              <a:t>1</a:t>
            </a:fld>
            <a:endParaRPr kumimoji="1" lang="ja-JP" altLang="en-US" dirty="0"/>
          </a:p>
        </p:txBody>
      </p:sp>
    </p:spTree>
    <p:extLst>
      <p:ext uri="{BB962C8B-B14F-4D97-AF65-F5344CB8AC3E}">
        <p14:creationId xmlns:p14="http://schemas.microsoft.com/office/powerpoint/2010/main" val="2840238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980728"/>
            <a:ext cx="8928992" cy="194421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97768" y="1052736"/>
            <a:ext cx="8712968" cy="5192191"/>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治</a:t>
            </a:r>
            <a:r>
              <a:rPr lang="ja-JP" altLang="en-US"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験を円滑に実施するために</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個々</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の試験に特有な手順の</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トレーニングを受講し、試験の進め方</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や実施上</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の問題点等</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を開始前</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に確認すること</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が重要</a:t>
            </a:r>
            <a:endParaRPr lang="ja-JP" altLang="en-US" sz="17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責任医師がスタートアップミーティング</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参加や</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e-learning</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の受講を促す、自らがミーティングで説明する等、トレーニングの中心となることはリーダーシップや管理監督の面から有用</a:t>
            </a:r>
            <a:endParaRPr lang="ja-JP" altLang="en-US" sz="17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トレーニングの受講</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状況・受講</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記録</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を医療</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機関</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で作成し管理</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することにより</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、知識</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取得を</a:t>
            </a:r>
            <a:r>
              <a:rPr lang="ja-JP" altLang="en-US"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客観的に</a:t>
            </a: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示す</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ことができる</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◆適切な</a:t>
            </a:r>
            <a:r>
              <a:rPr lang="ja-JP" altLang="en-US"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トレーニング</a:t>
            </a: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体制を構築するには</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製薬協では試験特有のトレーニング</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を含むトレーニングの管理・記録に関する体制の例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を提案しています。本例を参考にトレーニング体制を構築することにより、知識取得状況を客観的に示すことができます。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hlinkClick r:id="rId3"/>
            </a:endParaRPr>
          </a:p>
          <a:p>
            <a:pPr marL="742950" lvl="1" indent="-285750">
              <a:spcBef>
                <a:spcPct val="20000"/>
              </a:spcBef>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3"/>
              </a:rPr>
              <a:t>製薬協「医療機関向けトレーニング資料」</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（別添</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17-19</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ページ）</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◆トレーニングに係る記録を適切に管理するには</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日本大学医学部附属板橋病院では、トレーニング</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に係る記録を臨床研究推進センターで一元管理することで、紛失せず当局や治験依頼者</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への速やか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な提示が可能</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となっていま</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。試験</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特有</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のトレーニング</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については受講記録をセンターで作成し、欠席者へは後日責任医師及び担当</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がフォローし記録を</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作成することによ</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り</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、治験実施計画書を理解していることを証明する記録として提示可能となっています。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hlinkClick r:id="rId4"/>
            </a:endParaRPr>
          </a:p>
          <a:p>
            <a:pPr marL="742950" lvl="1" indent="-28575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4"/>
              </a:rPr>
              <a:t>日本大学医学部附属板橋病院「治験担当医師やＣＲＣのＧＣＰ等トレーニングの実施とその記録管理方法の構築」</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4"/>
            </a:endParaRPr>
          </a:p>
        </p:txBody>
      </p:sp>
      <p:sp>
        <p:nvSpPr>
          <p:cNvPr id="5" name="正方形/長方形 4"/>
          <p:cNvSpPr/>
          <p:nvPr/>
        </p:nvSpPr>
        <p:spPr>
          <a:xfrm>
            <a:off x="72008" y="83058"/>
            <a:ext cx="8964488" cy="756000"/>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機関スタッフが試験特有のトレーニングを受講し</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記録</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を作成している</a:t>
            </a:r>
            <a:endParaRPr kumimoji="1"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014089" y="6484522"/>
            <a:ext cx="2133600" cy="365125"/>
          </a:xfrm>
        </p:spPr>
        <p:txBody>
          <a:bodyPr/>
          <a:lstStyle/>
          <a:p>
            <a:fld id="{6636B799-C518-4B03-A57B-EB4CFB012A41}" type="slidenum">
              <a:rPr kumimoji="1" lang="ja-JP" altLang="en-US" smtClean="0"/>
              <a:t>10</a:t>
            </a:fld>
            <a:endParaRPr kumimoji="1" lang="ja-JP" altLang="en-US" dirty="0"/>
          </a:p>
        </p:txBody>
      </p:sp>
    </p:spTree>
    <p:extLst>
      <p:ext uri="{BB962C8B-B14F-4D97-AF65-F5344CB8AC3E}">
        <p14:creationId xmlns:p14="http://schemas.microsoft.com/office/powerpoint/2010/main" val="759367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7504" y="980728"/>
            <a:ext cx="8928992" cy="230425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179512" y="1052736"/>
            <a:ext cx="8856984" cy="5472608"/>
          </a:xfrm>
        </p:spPr>
        <p:txBody>
          <a:bodyPr>
            <a:noAutofit/>
          </a:bodyPr>
          <a:lstStyle/>
          <a:p>
            <a:pPr>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有害事象（</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AE</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適切な報告は、</a:t>
            </a:r>
            <a:r>
              <a:rPr lang="ja-JP" altLang="en-US"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被験者の安全性の確保に繋がる</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重要な</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業務</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中でも</a:t>
            </a: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重篤な有害事象（</a:t>
            </a:r>
            <a:r>
              <a:rPr lang="en-US" altLang="ja-JP"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SAE</a:t>
            </a: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SAE</a:t>
            </a:r>
            <a:r>
              <a:rPr lang="ja-JP" altLang="en-US"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を発現した被験者だけでなく、治験薬を使用した全ての被験者の安全性に影響を与える可能性がある</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ため、緊急に情報を収集し、報告する必要が</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ある</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試験により</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SAE</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の定義、報告方法や期日に差はあるが、医療機関内での役割や連絡経路は標準化が可能</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標準化した</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対応手順</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を医療機関内に周知すること</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で、試験に</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よらず迅速</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確実</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対応が可能</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◆事前に誰が何をするのかを標準化するためには</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北海道大学病院では、</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AE</a:t>
            </a:r>
            <a:r>
              <a:rPr lang="ja-JP" altLang="en-US" sz="16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SAE</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発生時の業務</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フローとして図示化する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ことで</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、各関係者の理解を深め、迅速</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・確実な報告を可能にしています。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hlinkClick r:id="rId3"/>
              </a:rPr>
              <a:t>北海道大学病院　臨床研究開発センター「治験業務フロー（詳細）」</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 AE</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SAE</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発生時の流れ</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業務分担確認シートを作成し、</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AE</a:t>
            </a:r>
            <a:r>
              <a:rPr lang="ja-JP" altLang="en-US" sz="16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SAE</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発生時の対応者（主担当や支援者）を明確にすることで、役割を標準化できます。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製薬協「医療機関における業務分担確認シート」</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有害事象のチェック・報告）</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◆治験スタッフへの連絡体制を整備するためには</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新赤坂クリニックでは、緊急時対応の</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SOP</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に院内の連絡体制を明記し、必要に応じて夜間（休日）の連絡網の作成を規定することで、連絡体制を整備しています。</a:t>
            </a: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新赤坂クリニック標準業務手順書　第</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章　緊急時対応</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72008" y="83058"/>
            <a:ext cx="8964488" cy="756000"/>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治験に関わる全て</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の医療</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機関スタッフ</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SAE</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発生時の</a:t>
            </a:r>
            <a:r>
              <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院内や治験依頼者への報告手順</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を理解している</a:t>
            </a:r>
            <a:endParaRPr kumimoji="1"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6995616" y="6492875"/>
            <a:ext cx="2133600" cy="365125"/>
          </a:xfrm>
        </p:spPr>
        <p:txBody>
          <a:bodyPr/>
          <a:lstStyle/>
          <a:p>
            <a:fld id="{6636B799-C518-4B03-A57B-EB4CFB012A41}" type="slidenum">
              <a:rPr kumimoji="1" lang="ja-JP" altLang="en-US" smtClean="0"/>
              <a:t>11</a:t>
            </a:fld>
            <a:endParaRPr kumimoji="1" lang="ja-JP" altLang="en-US" dirty="0"/>
          </a:p>
        </p:txBody>
      </p:sp>
    </p:spTree>
    <p:extLst>
      <p:ext uri="{BB962C8B-B14F-4D97-AF65-F5344CB8AC3E}">
        <p14:creationId xmlns:p14="http://schemas.microsoft.com/office/powerpoint/2010/main" val="1541457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9578" y="1068706"/>
            <a:ext cx="8928992" cy="1408222"/>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2008" y="142135"/>
            <a:ext cx="8964488" cy="766585"/>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治験業務の向上に役立つ知識・経験を</a:t>
            </a: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組織として共有</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及び蓄積</a:t>
            </a:r>
            <a:r>
              <a:rPr lang="ja-JP"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する仕組みがある</a:t>
            </a:r>
            <a:endParaRPr kumimoji="1"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02078" y="2564904"/>
            <a:ext cx="8834418" cy="4077072"/>
          </a:xfrm>
        </p:spPr>
        <p:txBody>
          <a:bodyPr>
            <a:noAutofit/>
          </a:bodyPr>
          <a:lstStyle/>
          <a:p>
            <a:pPr marL="0" indent="0">
              <a:buNone/>
            </a:pPr>
            <a:r>
              <a:rPr lang="ja-JP" altLang="en-US" sz="17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◆知識・経験を共有</a:t>
            </a:r>
            <a:r>
              <a:rPr lang="ja-JP" altLang="en-US" sz="17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するために</a:t>
            </a:r>
            <a:r>
              <a:rPr lang="ja-JP" altLang="en-US" sz="17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17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セーマ株式会社では、逸脱</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などの事例検討会・</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CAPA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（是正措置と予防措置）を実施し、社内</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教育に活用しています。また、得られた事例等については、社内</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システムを活用し、関係者全員でタイムリーに情報共有を行って</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います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hlinkClick r:id="rId3"/>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セーマ株式会社「</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CRC</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業務」</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（手厚いバックアップ体制）</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製薬協では、</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Lessons Learned</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により、発生した問題点や良くできた点を収集し、問題点については改善方法を、良くできた点についてはノウハウ共有と更に良くするための方法を検討することを提案しています。これらの情報</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を共有することで、問題の再発防止や業務効率化、治験の質の向上が期待できます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hlinkClick r:id="rId4"/>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製薬協「医療機関におけるマネジメント業務の検討」</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3.4.1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章）</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7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◆知識・経験を</a:t>
            </a:r>
            <a:r>
              <a:rPr lang="ja-JP" altLang="en-US" sz="17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蓄積し業務を改善するためには</a:t>
            </a:r>
            <a:endParaRPr lang="en-US" altLang="ja-JP" sz="17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トヨタ方式ともいわれる「カイゼン活動</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」を「治験」に取り入れることにより、多額の費用を必要とすることなく、業務を効率化し、総合的に病院全体の負荷を削減することが</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期待</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できます。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製薬協「医療機関におけるマネジメント業務の検討」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73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章）</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72008" y="1216876"/>
            <a:ext cx="8964488" cy="1277273"/>
          </a:xfrm>
          <a:prstGeom prst="rect">
            <a:avLst/>
          </a:prstGeom>
        </p:spPr>
        <p:txBody>
          <a:bodyPr wrap="square">
            <a:spAutoFit/>
          </a:bodyPr>
          <a:lstStyle/>
          <a:p>
            <a:pPr marL="177800" indent="-216000">
              <a:spcBef>
                <a:spcPts val="600"/>
              </a:spcBef>
              <a:buFont typeface="Wingdings" panose="05000000000000000000" pitchFamily="2" charset="2"/>
              <a:buChar char="ü"/>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知識</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・経験を個人だけの財産とせず、組織内で共有することで、</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業務の効率化、データの質の向上及び人事異動によるノウハウの損失防止</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に繋がる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7800" indent="-216000">
              <a:spcBef>
                <a:spcPts val="600"/>
              </a:spcBef>
              <a:buFont typeface="Wingdings" panose="05000000000000000000" pitchFamily="2" charset="2"/>
              <a:buChar char="ü"/>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共有のみではなく、常時アクセスできるような場所に情報を蓄積し、院内全体の治験運営に生かしていくことが重要</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6636B799-C518-4B03-A57B-EB4CFB012A41}" type="slidenum">
              <a:rPr kumimoji="1" lang="ja-JP" altLang="en-US" smtClean="0"/>
              <a:t>12</a:t>
            </a:fld>
            <a:endParaRPr kumimoji="1" lang="ja-JP" altLang="en-US" dirty="0"/>
          </a:p>
        </p:txBody>
      </p:sp>
    </p:spTree>
    <p:extLst>
      <p:ext uri="{BB962C8B-B14F-4D97-AF65-F5344CB8AC3E}">
        <p14:creationId xmlns:p14="http://schemas.microsoft.com/office/powerpoint/2010/main" val="1903169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77806" y="1001936"/>
            <a:ext cx="8763154" cy="2128292"/>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a:xfrm>
            <a:off x="104092" y="112295"/>
            <a:ext cx="8932404" cy="756000"/>
          </a:xfr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同意取得から治験終了まで</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試験</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共通の</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院内プロセスの詳細が、</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SOP</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とは別途、文書化</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されて</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おり、定期的に見直されている</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4"/>
          <p:cNvSpPr>
            <a:spLocks noGrp="1"/>
          </p:cNvSpPr>
          <p:nvPr>
            <p:ph idx="1"/>
          </p:nvPr>
        </p:nvSpPr>
        <p:spPr>
          <a:xfrm>
            <a:off x="206176" y="3186990"/>
            <a:ext cx="8784976" cy="3410362"/>
          </a:xfrm>
        </p:spPr>
        <p:txBody>
          <a:bodyPr>
            <a:noAutofit/>
          </a:bodyPr>
          <a:lstStyle/>
          <a:p>
            <a:pPr marL="0" indent="0">
              <a:buNone/>
            </a:pP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◆治験プロセスを管理するには</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企業がもつ業務マネジメント機能を医療機関にも応用し、品質目標を設定した上で必要な治験プロセスを規定することで、標準的な治験プロセスを策定し、管理することが可能となります。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製薬協「医療機関におけるマネジメント業務の検討」</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2.2.2.1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章）</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ノイエス株式会社では、医療機関の情報と治験担当者の業務を共有し、治験実施計画書が要求するプロセスと融合させることで、治験のプロセスを管理して</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います。インシデント・アクシデント発生数の減少といった効果が得られています。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ノイエス株式会社「プロセス管理による医療機関での品質管理」</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国立精神・神経医療研究センターでは、治験で収集する項目と対応する原資料を特定するリストを作成することで業務プロセスを明確にして</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います。原資料作成・</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CRF</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入力時のエラーの減少効果が得られています。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国立精神・神経医療研究センター「専門</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CRC</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LDM</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によるチーム支援体制を目指して」</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77806" y="1052736"/>
            <a:ext cx="8784976" cy="2077492"/>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治験実施には様々な役割を担う多くの医療機関スタッフが関わるため、</a:t>
            </a: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業務の重複や漏れを防止するために</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、誰</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が、いつ、何を実施するのかと</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いった詳細な治験プロセス</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を明確</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にすることが重要</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60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治験プロセスの視覚化と共有</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、業務の効率化やデータの品質向上、被験者の安全確保</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のための</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プロセス管理に繋がる</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60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プロセス管理</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誰</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が実施してもエラーが発生しにくい標準</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プロセスを策定すること</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策定したプロセス</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状態を確認すること</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等である</a:t>
            </a:r>
            <a:endParaRPr lang="ja-JP" altLang="en-US" sz="1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010400" y="6478591"/>
            <a:ext cx="2133600" cy="365125"/>
          </a:xfrm>
        </p:spPr>
        <p:txBody>
          <a:bodyPr/>
          <a:lstStyle/>
          <a:p>
            <a:fld id="{6636B799-C518-4B03-A57B-EB4CFB012A41}" type="slidenum">
              <a:rPr kumimoji="1" lang="ja-JP" altLang="en-US" smtClean="0"/>
              <a:t>13</a:t>
            </a:fld>
            <a:endParaRPr kumimoji="1" lang="ja-JP" altLang="en-US" dirty="0"/>
          </a:p>
        </p:txBody>
      </p:sp>
    </p:spTree>
    <p:extLst>
      <p:ext uri="{BB962C8B-B14F-4D97-AF65-F5344CB8AC3E}">
        <p14:creationId xmlns:p14="http://schemas.microsoft.com/office/powerpoint/2010/main" val="2959665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7504" y="836712"/>
            <a:ext cx="8928992" cy="144016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93220" y="548680"/>
            <a:ext cx="9001000" cy="6120680"/>
          </a:xfrm>
        </p:spPr>
        <p:txBody>
          <a:bodyPr>
            <a:noAutofit/>
          </a:bodyPr>
          <a:lstStyle/>
          <a:p>
            <a:pPr marL="0" indent="0">
              <a:lnSpc>
                <a:spcPct val="150000"/>
              </a:lnSpc>
              <a:spcBef>
                <a:spcPts val="0"/>
              </a:spcBef>
              <a:buNone/>
            </a:pPr>
            <a:endPar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研究の一環である治験では、</a:t>
            </a: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データ</a:t>
            </a:r>
            <a:r>
              <a:rPr lang="ja-JP" altLang="en-US"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信頼性確保・被験者保護のため</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にタイムリーに作成され、かつ信頼できる原資料が必要</a:t>
            </a:r>
            <a:endParaRPr lang="en-US" altLang="ja-JP"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0"/>
              </a:spcBef>
              <a:buFont typeface="Wingdings" panose="05000000000000000000" pitchFamily="2" charset="2"/>
              <a:buChar char="ü"/>
            </a:pP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ALCOA*</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に則った原資料の作成</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プロセスを</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明確にし、医療機関スタッフで共有することが重要</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プロセスの共有だけでなく、実践</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されているか定期的</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に確認することが重要</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*ALCOA</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とは、原資料に求められる基本要素の略称です。診療情報と</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同様、責任の所在が明確である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こと、正確かつ客観的であること、第三者にも読みやすいこと、修正の履歴が明確であることなどが求められています。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ALCOA</a:t>
            </a: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に則って原資料を作成するには</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治験担当者に対し、</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ALCOA</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の概念も含め、治験データの記録に関する基本的な考え方や手順</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留意事項などを継続的に教育することで、</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ALCOA</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を実践した原資料作成が可能になります。</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製薬協「医療機関向けトレーニング資料」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9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原資料の作成）</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hlinkClick r:id="rId4"/>
              </a:rPr>
              <a:t>EFPIA</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hlinkClick r:id="rId4"/>
              </a:rPr>
              <a:t>「</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hlinkClick r:id="rId4"/>
              </a:rPr>
              <a:t>ALCOA</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hlinkClick r:id="rId4"/>
              </a:rPr>
              <a:t>実践医療機関から学ぶこと」</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記録プロセス確認リストやチェックシートを活用することで、原資料の作成プロセスを明確化・共有することができるだけでなく、実践状況を医療機関スタッフや依頼者が確認することができます。</a:t>
            </a:r>
            <a:endParaRPr lang="en-US" altLang="ja-JP" sz="15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製薬協「治験の効率的実施に向けた品質管理プロセスに関する提言」</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（治</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験データの記録に関する手順・留意</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事項</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治</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験データの記録プロセス確認</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リスト）</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青森県立中央病院では、治験管理室レターを活用して医療機関内で</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ALCOA</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を周知しています。</a:t>
            </a:r>
          </a:p>
          <a:p>
            <a:pPr lvl="1">
              <a:spcBef>
                <a:spcPts val="600"/>
              </a:spcBef>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hlinkClick r:id="rId6"/>
              </a:rPr>
              <a:t>青森県立中央病院「治験管理室レター</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福岡病院や滋賀医科大学附属病院では、原資料の具体的な作成方法や確認方法に関して手順書化しています。</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hlinkClick r:id="rId6"/>
            </a:endParaRPr>
          </a:p>
          <a:p>
            <a:pPr lvl="1">
              <a:spcBef>
                <a:spcPts val="600"/>
              </a:spcBef>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hlinkClick r:id="rId7"/>
              </a:rPr>
              <a:t>福岡病院「治験における原資料記載手順書」</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hlinkClick r:id="rId8"/>
              </a:rPr>
              <a:t>滋賀</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hlinkClick r:id="rId8"/>
              </a:rPr>
              <a:t>医科</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hlinkClick r:id="rId8"/>
              </a:rPr>
              <a:t>大学附属病院「治</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hlinkClick r:id="rId8"/>
              </a:rPr>
              <a:t>験データの品質管理に係る業務</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hlinkClick r:id="rId8"/>
              </a:rPr>
              <a:t>手順書」</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72008" y="83059"/>
            <a:ext cx="8964488" cy="681645"/>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治験に関わる全て</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の医療</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機関スタッフ</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ALCOA</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を実践している</a:t>
            </a:r>
            <a:endParaRPr kumimoji="1"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010400" y="6466050"/>
            <a:ext cx="2133600" cy="365125"/>
          </a:xfrm>
        </p:spPr>
        <p:txBody>
          <a:bodyPr/>
          <a:lstStyle/>
          <a:p>
            <a:fld id="{6636B799-C518-4B03-A57B-EB4CFB012A41}" type="slidenum">
              <a:rPr kumimoji="1" lang="ja-JP" altLang="en-US" smtClean="0"/>
              <a:t>14</a:t>
            </a:fld>
            <a:endParaRPr kumimoji="1" lang="ja-JP" altLang="en-US" dirty="0"/>
          </a:p>
        </p:txBody>
      </p:sp>
    </p:spTree>
    <p:extLst>
      <p:ext uri="{BB962C8B-B14F-4D97-AF65-F5344CB8AC3E}">
        <p14:creationId xmlns:p14="http://schemas.microsoft.com/office/powerpoint/2010/main" val="1654868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908721"/>
            <a:ext cx="8928992" cy="1080119"/>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a:xfrm>
            <a:off x="107504" y="116632"/>
            <a:ext cx="8856984" cy="648072"/>
          </a:xfr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CRF</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を滞りなくかつ正確に作成する</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の仕組み</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あり、実践できている</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4"/>
          <p:cNvSpPr>
            <a:spLocks noGrp="1"/>
          </p:cNvSpPr>
          <p:nvPr>
            <p:ph idx="1"/>
          </p:nvPr>
        </p:nvSpPr>
        <p:spPr>
          <a:xfrm>
            <a:off x="230932" y="1052736"/>
            <a:ext cx="8913068" cy="5213176"/>
          </a:xfrm>
        </p:spPr>
        <p:txBody>
          <a:bodyPr>
            <a:noAutofit/>
          </a:bodyPr>
          <a:lstStyle/>
          <a:p>
            <a:pPr>
              <a:lnSpc>
                <a:spcPts val="1900"/>
              </a:lnSpc>
              <a:spcBef>
                <a:spcPts val="600"/>
              </a:spcBef>
              <a:buFont typeface="Wingdings" panose="05000000000000000000" pitchFamily="2" charset="2"/>
              <a:buChar char="ü"/>
            </a:pP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データの信頼性確保には</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症例報告書（</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CRF</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）を滞りなくかつ正確に作成する必要があり、そのためには</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CRF</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作成体制</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及</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びチェック体制の構築が重要</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900"/>
              </a:lnSpc>
              <a:spcBef>
                <a:spcPts val="600"/>
              </a:spcBef>
              <a:buFont typeface="Wingdings" panose="05000000000000000000" pitchFamily="2" charset="2"/>
              <a:buChar char="ü"/>
            </a:pP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CRF</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の内容の保証は責任医師の責務と</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で定められている</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None/>
            </a:pPr>
            <a:endParaRPr lang="en-US" altLang="ja-JP" sz="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buFont typeface="Wingdings" panose="05000000000000000000" pitchFamily="2" charset="2"/>
              <a:buChar char="u"/>
            </a:pPr>
            <a:r>
              <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CRF</a:t>
            </a: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の作成体制・チェック体制を構築するには</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700"/>
              </a:lnSpc>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マニュアルを作成し、院内の役割分担、期限設定、チェック内容を明確にすること</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で、担当者の知識・技能に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よらず一定</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レベルの品質の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CRF</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を作成</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することが可能となります。データの信頼性確保だけでなく、治験依頼者への速やかな安全性データ報告といった被験者の安全にも繋がります。また、発生したエラーや質疑などの情報を文書で共有し、作成したマニュアルを定期的に見直すことによって、</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CRF</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の品質向上に繋がります。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ts val="17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製薬協「治験の効率的実施に向けた品質管理プロセスに関する提言」</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（症例報告書作成に関する院内マニュアル（案</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ローカルデータマネージャー（</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LDM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）を設置し、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CRF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作成プロセスを一元管理することで、更なる品質向上や業務効率化などの効果が期待されます。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ts val="18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製薬協「治験の効率的実施を目指した医療機関での品質管理－治験依頼者の視点から－」</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2.2.3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章、</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46</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4.1.3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章）</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700"/>
              </a:lnSpc>
              <a:spcBef>
                <a:spcPts val="600"/>
              </a:spcBef>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高崎総合医療センターでは、治験データの記録プロセス及び症例報告書作成マニュアルを策定し、</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で公開しています。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ts val="1700"/>
              </a:lnSpc>
              <a:spcBef>
                <a:spcPts val="600"/>
              </a:spcBef>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高崎総合医療センター「治験実施体制情報</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/SOP</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（規定、業務手順）」</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（治</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験データの記録及び症例報告書作成に関する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マニュアル）</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国立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精神・神経医療研究センターでは</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、ローカルデータマネージャー</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を設置し、治験の品質を管理しています。品質の向上や、省力化・効率化といった効果が得られています。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6"/>
              </a:rPr>
              <a:t>国立精神・神経医療研究センター「専門</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6"/>
              </a:rPr>
              <a:t>CRC</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6"/>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6"/>
              </a:rPr>
              <a:t>LDM</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6"/>
              </a:rPr>
              <a:t>によるチーム支援体制を目指して」</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6636B799-C518-4B03-A57B-EB4CFB012A41}" type="slidenum">
              <a:rPr kumimoji="1" lang="ja-JP" altLang="en-US" smtClean="0"/>
              <a:t>15</a:t>
            </a:fld>
            <a:endParaRPr kumimoji="1" lang="ja-JP" altLang="en-US" dirty="0"/>
          </a:p>
        </p:txBody>
      </p:sp>
    </p:spTree>
    <p:extLst>
      <p:ext uri="{BB962C8B-B14F-4D97-AF65-F5344CB8AC3E}">
        <p14:creationId xmlns:p14="http://schemas.microsoft.com/office/powerpoint/2010/main" val="1806257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7504" y="908721"/>
            <a:ext cx="8928992" cy="158417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15516" y="1041023"/>
            <a:ext cx="8712968" cy="5463034"/>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被験者</a:t>
            </a:r>
            <a:r>
              <a:rPr lang="ja-JP" altLang="en-US"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安全性を確保しなが</a:t>
            </a:r>
            <a:r>
              <a:rPr lang="ja-JP" altLang="en-US"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ら</a:t>
            </a: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適正に治験薬の有効性を評価するため</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には、治験薬を適切に投与するための仕組みが必要</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保管</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条件や払出</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条件に関して依頼者と事前に十分協議し、医療機関スタッフ内で共有することが重要</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在庫量</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や保存条件、調剤プロセスの視覚化は、リスク軽減に繋がる</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◆治験薬を適切に投与するためのプロセスを構築するには</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治験薬管理者</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に対し</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、治験薬管理者の業務や手順、留意事項などを</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継続的に教育することで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、治験薬を適切に投与するためのプロセスを検討することが可能になります。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製薬協「医療機関向けトレーニング資料」</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治験薬管理者業務に関するトレーニング）</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治験薬出納表や追加納入を依頼する基準、温度確認の記録、治験薬保管場所のルールなどを「見える化」することで、在庫管理や温度管理上のリスクを軽減することができます。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製薬協「医療機関におけるマネジメント業務の検討」</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3.3.3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章）</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lvl="1"/>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実施医療機関</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治験依頼者連携 治験の効率向上プロジェクト（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ISEI-PJ</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）では、治験薬管理</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を含む治験の開始から終了後までの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業務について</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（又は治験事務局）</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/CRA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が各々の立場で確認すべき</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事項をチェックリスト化しています。双方が事前に確認することで業務の効率化に繋がるとともに、リスクの軽減に繋がることも期待できます。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5"/>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5"/>
              </a:rPr>
              <a:t>ISEI-PJ</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5"/>
              </a:rPr>
              <a:t>「実施医療機関</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5"/>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5"/>
              </a:rPr>
              <a:t>治験依頼者統一チェックリスト</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（実施医療機関／治験依頼者統一チェックリスト　契約後から同意取得までの院内調整、治験薬管理、同意取得、スクリーニング、登録・割付、治験薬投与、</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SAE</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（重篤な有害事象）、逸脱、症例報告書（</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EDC</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）の作成　統一チェックリスト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エクセル版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72008" y="83058"/>
            <a:ext cx="8964488" cy="719047"/>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被験者に治験薬を適切に投与するための仕組みがある</a:t>
            </a:r>
            <a:endParaRPr kumimoji="1"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012206" y="6475286"/>
            <a:ext cx="2133600" cy="365125"/>
          </a:xfrm>
        </p:spPr>
        <p:txBody>
          <a:bodyPr/>
          <a:lstStyle/>
          <a:p>
            <a:fld id="{6636B799-C518-4B03-A57B-EB4CFB012A41}" type="slidenum">
              <a:rPr kumimoji="1" lang="ja-JP" altLang="en-US" smtClean="0"/>
              <a:t>16</a:t>
            </a:fld>
            <a:endParaRPr kumimoji="1" lang="ja-JP" altLang="en-US" dirty="0"/>
          </a:p>
        </p:txBody>
      </p:sp>
    </p:spTree>
    <p:extLst>
      <p:ext uri="{BB962C8B-B14F-4D97-AF65-F5344CB8AC3E}">
        <p14:creationId xmlns:p14="http://schemas.microsoft.com/office/powerpoint/2010/main" val="903004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3" y="1196752"/>
            <a:ext cx="8928993" cy="122413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a:xfrm>
            <a:off x="107504" y="116632"/>
            <a:ext cx="8972328" cy="1008112"/>
          </a:xfr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治験の特性</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治験スケジュールや疾患領域、難易度等</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やリスク</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機関スタッフの適性・業務量を横断的に評価し</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個別</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の治験に応じた適切なリソース配分をするための仕組みがある</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4"/>
          <p:cNvSpPr>
            <a:spLocks noGrp="1"/>
          </p:cNvSpPr>
          <p:nvPr>
            <p:ph idx="1"/>
          </p:nvPr>
        </p:nvSpPr>
        <p:spPr>
          <a:xfrm>
            <a:off x="252143" y="1268760"/>
            <a:ext cx="8686800" cy="5472608"/>
          </a:xfrm>
        </p:spPr>
        <p:txBody>
          <a:bodyPr>
            <a:noAutofit/>
          </a:bodyPr>
          <a:lstStyle/>
          <a:p>
            <a:pPr>
              <a:lnSpc>
                <a:spcPts val="2000"/>
              </a:lnSpc>
              <a:spcBef>
                <a:spcPts val="600"/>
              </a:spcBef>
              <a:buFont typeface="Wingdings" panose="05000000000000000000" pitchFamily="2" charset="2"/>
              <a:buChar char="ü"/>
            </a:pP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被験者保護、</a:t>
            </a:r>
            <a:r>
              <a:rPr lang="en-US" altLang="ja-JP"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不遵守や不正の防止</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には、医療機関スタッフに過剰な肉体的、精神的負荷をかけないことが必要不可欠</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spcBef>
                <a:spcPts val="60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各スタッフの業務量を治験横断的に適切に把握し、外部リソースの活用も含め、業務を分散させることが重要</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700"/>
              </a:lnSpc>
              <a:buFont typeface="Wingdings" panose="05000000000000000000" pitchFamily="2" charset="2"/>
              <a:buChar char="ü"/>
            </a:pP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700"/>
              </a:lnSpc>
              <a:buFont typeface="Wingdings" panose="05000000000000000000" pitchFamily="2" charset="2"/>
              <a:buChar char="u"/>
            </a:pP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人的資源</a:t>
            </a:r>
            <a:r>
              <a:rPr lang="ja-JP" altLang="en-US"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マネジメントするには</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今後の業務量を予測する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ツール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を用いて各受託</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治験における</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及び事務局の必要工数を</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算出することで、人員配置の検討に役立ちます。また、外部リソース等の予算配分や収支管理を担う担当者を設置し、権限や承認手順を明確化することで、状況に応じたコストマネジメントが可能になり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ts val="2000"/>
              </a:lnSpc>
            </a:pPr>
            <a:r>
              <a:rPr lang="ja-JP" altLang="pt-BR"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製薬協「</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3"/>
              </a:rPr>
              <a:t>医療機関におけるマネジメント業務の検討</a:t>
            </a:r>
            <a:r>
              <a:rPr lang="ja-JP" altLang="pt-BR"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章）</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lnSpc>
                <a:spcPts val="2000"/>
              </a:lnSpc>
              <a:buNone/>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日本大学医学部附属板橋病院では、病</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院長の委嘱に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より各診療科や関連部署に臨床研究推進センタースタッフを配置することで、職員全員への治験の意識付けを行うとともに、協力体制の必要性や治験の実績や収入について周知徹底しています。また、インフラ整備や人員補充が必要な際には病院長に上申することで、病院長の指示により治験業務の改善を行っています。治験関係者、関連部署の理解と協力を得て治験品質を向上するだけでなく、そのような取り組みをホームページに公開することで新規受託治験の増加に繋がる効果が得られてい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日本</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4"/>
              </a:rPr>
              <a:t>医師会治</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験促進センター「治験の効率的な実施のための医療機関における取組み　治験環境部門」</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（日本</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大学医学部附属板橋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121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No.38)</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010400" y="6501112"/>
            <a:ext cx="2133600" cy="365125"/>
          </a:xfrm>
        </p:spPr>
        <p:txBody>
          <a:bodyPr/>
          <a:lstStyle/>
          <a:p>
            <a:fld id="{6636B799-C518-4B03-A57B-EB4CFB012A41}" type="slidenum">
              <a:rPr kumimoji="1" lang="ja-JP" altLang="en-US" smtClean="0"/>
              <a:t>17</a:t>
            </a:fld>
            <a:endParaRPr kumimoji="1" lang="ja-JP" altLang="en-US" dirty="0"/>
          </a:p>
        </p:txBody>
      </p:sp>
    </p:spTree>
    <p:extLst>
      <p:ext uri="{BB962C8B-B14F-4D97-AF65-F5344CB8AC3E}">
        <p14:creationId xmlns:p14="http://schemas.microsoft.com/office/powerpoint/2010/main" val="2185396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7504" y="997320"/>
            <a:ext cx="8928992" cy="1008112"/>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2008" y="83057"/>
            <a:ext cx="8964488" cy="756000"/>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治験で利用する設備・機器の精度管理を自主的に実施し、</a:t>
            </a: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その記録を保管している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16024" y="1079977"/>
            <a:ext cx="8820472" cy="5229343"/>
          </a:xfrm>
        </p:spPr>
        <p:txBody>
          <a:bodyPr>
            <a:noAutofit/>
          </a:bodyPr>
          <a:lstStyle/>
          <a:p>
            <a:pPr>
              <a:buFont typeface="Wingdings" panose="05000000000000000000" pitchFamily="2" charset="2"/>
              <a:buChar char="ü"/>
            </a:pP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データの信頼性確保</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には、定期的な機器の精度管理及びその記録の保存が不可欠</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ü"/>
            </a:pP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治験依頼者は、</a:t>
            </a: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GCP </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ガイダンスに従って、治験で利用する測定機器について、精度を保証するため</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の記録を</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確認することが求められて</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いる</a:t>
            </a:r>
            <a:endParaRPr lang="ja-JP" altLang="en-US" sz="17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設備・機器の精度管理で実施すべき</a:t>
            </a: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事項と</a:t>
            </a:r>
            <a:r>
              <a:rPr lang="ja-JP" altLang="en-US"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精度管理に関する解説</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精度管理に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ついて</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ガイダンスに従って、対応</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すべき事項</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を以下のトレーニング</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資料や</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報告書で確認することができます。</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製薬協「医療機関向けトレーニング資料」</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検査</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業務に関する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トレーニング）</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製薬協「医療機関におけるマネジメント業務の検討」</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69</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5.4.2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章）</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法令に基づいた</a:t>
            </a:r>
            <a:r>
              <a:rPr lang="zh-TW" altLang="en-US" sz="1600" b="1" dirty="0">
                <a:latin typeface="メイリオ" panose="020B0604030504040204" pitchFamily="50" charset="-128"/>
                <a:ea typeface="メイリオ" panose="020B0604030504040204" pitchFamily="50" charset="-128"/>
                <a:cs typeface="メイリオ" panose="020B0604030504040204" pitchFamily="50" charset="-128"/>
              </a:rPr>
              <a:t>医療機器安全管理</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日本臨床工学技</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会では、医</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療法に基づいた医療機器安全管理に関する体制、研修、保守点検の計画・実施に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ついての指針を公開しており、治験においても参考となります。</a:t>
            </a:r>
            <a:endParaRPr lang="en-US" altLang="zh-TW" sz="1600" dirty="0" smtClean="0">
              <a:latin typeface="メイリオ" panose="020B0604030504040204" pitchFamily="50" charset="-128"/>
              <a:ea typeface="メイリオ" panose="020B0604030504040204" pitchFamily="50" charset="-128"/>
              <a:cs typeface="メイリオ" panose="020B0604030504040204" pitchFamily="50" charset="-128"/>
              <a:hlinkClick r:id="rId5"/>
            </a:endParaRPr>
          </a:p>
          <a:p>
            <a:pPr marL="571500" lvl="1" indent="-171450"/>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公益社団法人日本臨床工学技士会：「医療機器安全管理指針第１版」</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◆設備・機器の精度管理に関する医療機関の取組み</a:t>
            </a:r>
            <a:r>
              <a:rPr lang="ja-JP" altLang="en-US"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事例</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日本大学医学部附属板橋病院、聖路加国際病院及び神戸大学医学部附属病院のホームページでは、精度</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管理に関する認定書の入手状況が確認できます。また、メンテナンスを実施する機器ごとに、メンテナンスの方法、頻度及び記録方法を</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取り決め、その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内容が公開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されており、精度を保証するための記録を容易に確認することができます。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hlinkClick r:id="rId6"/>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6"/>
              </a:rPr>
              <a:t>日本大学医学部附属板橋病院「精度管理について」</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7"/>
              </a:rPr>
              <a:t>聖路加国際病院「精度管理について」</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8"/>
              </a:rPr>
              <a:t>神戸大学医学部附属病院「治験実施体制に関する紹介」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（精度管理）</a:t>
            </a:r>
            <a:endParaRPr lang="en-US" altLang="zh-CN"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008618" y="6492875"/>
            <a:ext cx="2133600" cy="365125"/>
          </a:xfrm>
        </p:spPr>
        <p:txBody>
          <a:bodyPr/>
          <a:lstStyle/>
          <a:p>
            <a:fld id="{6636B799-C518-4B03-A57B-EB4CFB012A41}" type="slidenum">
              <a:rPr kumimoji="1" lang="ja-JP" altLang="en-US" smtClean="0"/>
              <a:t>18</a:t>
            </a:fld>
            <a:endParaRPr kumimoji="1" lang="ja-JP" altLang="en-US" dirty="0"/>
          </a:p>
        </p:txBody>
      </p:sp>
    </p:spTree>
    <p:extLst>
      <p:ext uri="{BB962C8B-B14F-4D97-AF65-F5344CB8AC3E}">
        <p14:creationId xmlns:p14="http://schemas.microsoft.com/office/powerpoint/2010/main" val="3927677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61764" y="1052736"/>
            <a:ext cx="8820472" cy="1872208"/>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2008" y="83059"/>
            <a:ext cx="8964488" cy="756000"/>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治験実施計画書からの逸脱や院内手順違反発生後に</a:t>
            </a: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機関スタッフが</a:t>
            </a: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CAPA</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を検討</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し、情報</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を共有する仕組みがある</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61764" y="1124744"/>
            <a:ext cx="8820472" cy="5400600"/>
          </a:xfrm>
        </p:spPr>
        <p:txBody>
          <a:bodyPr>
            <a:noAutofit/>
          </a:bodyPr>
          <a:lstStyle/>
          <a:p>
            <a:pPr>
              <a:spcBef>
                <a:spcPts val="600"/>
              </a:spcBef>
              <a:buFont typeface="Wingdings" panose="05000000000000000000" pitchFamily="2" charset="2"/>
              <a:buChar char="ü"/>
            </a:pPr>
            <a:r>
              <a:rPr lang="ja-JP" altLang="en-US"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治験</a:t>
            </a: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の品質管理には、</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品質を確保するための体制構築及び重要なプロセスの標準化が不可欠</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特に、逸脱発生時には、被験者の安全確保、院内及び治</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験依頼者への</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連絡、</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逸脱の原因特定、逸脱に対する</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CAPA</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（是正措置と予防措置）の</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策定</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共有の手順が</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必要</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逸脱</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の対応は関連部署の協力が必須であるため、院内全体</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で</a:t>
            </a: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CAPA</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取り組む体制を</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構築することが必要</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逸脱発生後の医療機関での具体的な取組み</a:t>
            </a:r>
            <a:r>
              <a:rPr lang="ja-JP" altLang="en-US"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事例</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岡山大学病院及び日本大学医学部附属板橋病院では、逸脱</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の記録</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方法及び再発防止策や改善策の検討方法を</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取り決め、院内で情報共有する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仕組みが標準化されています。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hlinkClick r:id="rId3"/>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日本</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3"/>
              </a:rPr>
              <a:t>医師会治験促進センター「治験の効率的な実施のための医療機関における取組み　治験実施部門</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（岡山大学病院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No.53</a:t>
            </a:r>
            <a:r>
              <a:rPr lang="ja-JP" altLang="en-US" sz="12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日本</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大学医学部附属板橋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病院</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No.67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関西医科大学附属枚方病院では、実際の逸脱について原因分析から再発防止策を検討する事例を紹介しており、</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CAPA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の検討の参考になります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hlinkClick r:id="rId3"/>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日本</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3"/>
              </a:rPr>
              <a:t>医師会治験促進センター「治験の効率的な実施のための医療機関における取組み　治験実施部門</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（関西</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医科大学附属枚方病院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64</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No.108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徳</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洲会臨床研究部会では、徳洲会内で同一の治験実施計画書を複数の医療機関で実施する場合の逸脱事例の収集、情報共有の体制を構築しています。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hlinkClick r:id="rId4"/>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徳洲会 「逸脱事例収集・情報共有」</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6636B799-C518-4B03-A57B-EB4CFB012A41}" type="slidenum">
              <a:rPr kumimoji="1" lang="ja-JP" altLang="en-US" smtClean="0"/>
              <a:t>19</a:t>
            </a:fld>
            <a:endParaRPr kumimoji="1" lang="ja-JP" altLang="en-US" dirty="0"/>
          </a:p>
        </p:txBody>
      </p:sp>
    </p:spTree>
    <p:extLst>
      <p:ext uri="{BB962C8B-B14F-4D97-AF65-F5344CB8AC3E}">
        <p14:creationId xmlns:p14="http://schemas.microsoft.com/office/powerpoint/2010/main" val="1684756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47104" y="5424016"/>
            <a:ext cx="9036000" cy="1461368"/>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20000"/>
              </a:lnSpc>
              <a:buFont typeface="メイリオ" panose="020B0604030504040204" pitchFamily="50" charset="-128"/>
              <a:buChar char="☺"/>
            </a:pPr>
            <a:r>
              <a:rPr lang="ja-JP" altLang="en-US" sz="20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医療機関</a:t>
            </a:r>
            <a:r>
              <a:rPr lang="ja-JP" altLang="en-US"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全体で</a:t>
            </a:r>
            <a:r>
              <a:rPr lang="ja-JP" altLang="ja-JP"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必要</a:t>
            </a:r>
            <a:r>
              <a:rPr lang="ja-JP" altLang="ja-JP" sz="20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な役割・体制を理解</a:t>
            </a:r>
            <a:r>
              <a:rPr lang="ja-JP" altLang="ja-JP"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ja-JP" sz="20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実施</a:t>
            </a:r>
            <a:r>
              <a:rPr lang="ja-JP" altLang="ja-JP"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体制</a:t>
            </a:r>
            <a:r>
              <a:rPr lang="ja-JP" altLang="en-US" sz="20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整備</a:t>
            </a:r>
            <a:r>
              <a:rPr lang="ja-JP" altLang="en-US"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されている</a:t>
            </a:r>
            <a:endParaRPr lang="ja-JP" altLang="ja-JP" sz="20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lvl="0" indent="-342900">
              <a:lnSpc>
                <a:spcPct val="120000"/>
              </a:lnSpc>
              <a:buFont typeface="メイリオ" panose="020B0604030504040204" pitchFamily="50" charset="-128"/>
              <a:buChar char="☺"/>
            </a:pPr>
            <a:r>
              <a:rPr lang="ja-JP" altLang="ja-JP" sz="20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治験責任</a:t>
            </a:r>
            <a:r>
              <a:rPr lang="ja-JP" altLang="ja-JP"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医師</a:t>
            </a:r>
            <a:r>
              <a:rPr lang="ja-JP" altLang="en-US"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治験を主体的に</a:t>
            </a:r>
            <a:r>
              <a:rPr lang="ja-JP" altLang="ja-JP"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実施し、治</a:t>
            </a:r>
            <a:r>
              <a:rPr lang="ja-JP" altLang="ja-JP" sz="20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験実施体制を改善している</a:t>
            </a:r>
          </a:p>
          <a:p>
            <a:pPr marL="342900" lvl="0" indent="-342900">
              <a:lnSpc>
                <a:spcPct val="120000"/>
              </a:lnSpc>
              <a:buFont typeface="メイリオ" panose="020B0604030504040204" pitchFamily="50" charset="-128"/>
              <a:buChar char="☺"/>
            </a:pPr>
            <a:r>
              <a:rPr lang="ja-JP" altLang="ja-JP"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sz="20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機関</a:t>
            </a:r>
            <a:r>
              <a:rPr lang="ja-JP" altLang="ja-JP"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スタッフ</a:t>
            </a:r>
            <a:r>
              <a:rPr lang="ja-JP" altLang="en-US"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全員</a:t>
            </a:r>
            <a:r>
              <a:rPr lang="ja-JP" altLang="ja-JP"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sz="20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自らの役割を遂行</a:t>
            </a:r>
            <a:r>
              <a:rPr lang="ja-JP" altLang="ja-JP"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協働</a:t>
            </a:r>
            <a:r>
              <a:rPr lang="ja-JP" altLang="en-US"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ja-JP" sz="20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ている</a:t>
            </a:r>
            <a:endParaRPr lang="ja-JP" altLang="ja-JP" sz="20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306512" y="1370484"/>
            <a:ext cx="8505452" cy="1266428"/>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57200" indent="-457200">
              <a:lnSpc>
                <a:spcPct val="120000"/>
              </a:lnSpc>
              <a:buSzPct val="125000"/>
              <a:buFont typeface="Wingdings" panose="05000000000000000000" pitchFamily="2" charset="2"/>
              <a:buChar char="l"/>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医療機関の長を中心として、自律的に体制整備・業務改善を行い、</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臨床試験</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の品質（被験者保護・データの信頼性）が担保できる</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614408" y="1086644"/>
            <a:ext cx="4237116" cy="597272"/>
          </a:xfrm>
          <a:prstGeom prst="round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望ましい医療機関のあり方</a:t>
            </a:r>
            <a:endParaRPr kumimoji="1"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タイトル 1"/>
          <p:cNvSpPr>
            <a:spLocks noGrp="1"/>
          </p:cNvSpPr>
          <p:nvPr>
            <p:ph type="title"/>
          </p:nvPr>
        </p:nvSpPr>
        <p:spPr>
          <a:xfrm>
            <a:off x="457200" y="274638"/>
            <a:ext cx="8229600" cy="850106"/>
          </a:xfrm>
        </p:spPr>
        <p:txBody>
          <a:bodyPr>
            <a:norm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求められて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いる姿</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rotWithShape="1">
          <a:blip r:embed="rId2"/>
          <a:srcRect b="47736"/>
          <a:stretch/>
        </p:blipFill>
        <p:spPr>
          <a:xfrm>
            <a:off x="2051720" y="2704140"/>
            <a:ext cx="4862536" cy="2885100"/>
          </a:xfrm>
          <a:prstGeom prst="rect">
            <a:avLst/>
          </a:prstGeom>
        </p:spPr>
      </p:pic>
      <p:sp>
        <p:nvSpPr>
          <p:cNvPr id="3" name="スライド番号プレースホルダー 2"/>
          <p:cNvSpPr>
            <a:spLocks noGrp="1"/>
          </p:cNvSpPr>
          <p:nvPr>
            <p:ph type="sldNum" sz="quarter" idx="12"/>
          </p:nvPr>
        </p:nvSpPr>
        <p:spPr>
          <a:xfrm>
            <a:off x="7010400" y="6492875"/>
            <a:ext cx="2133600" cy="365125"/>
          </a:xfrm>
        </p:spPr>
        <p:txBody>
          <a:bodyPr/>
          <a:lstStyle/>
          <a:p>
            <a:fld id="{6636B799-C518-4B03-A57B-EB4CFB012A41}" type="slidenum">
              <a:rPr kumimoji="1" lang="ja-JP" altLang="en-US" smtClean="0"/>
              <a:t>2</a:t>
            </a:fld>
            <a:endParaRPr kumimoji="1" lang="ja-JP" altLang="en-US" dirty="0"/>
          </a:p>
        </p:txBody>
      </p:sp>
    </p:spTree>
    <p:extLst>
      <p:ext uri="{BB962C8B-B14F-4D97-AF65-F5344CB8AC3E}">
        <p14:creationId xmlns:p14="http://schemas.microsoft.com/office/powerpoint/2010/main" val="3713448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61764" y="938568"/>
            <a:ext cx="8820472" cy="148232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135676" y="938568"/>
            <a:ext cx="8820472" cy="5217443"/>
          </a:xfrm>
        </p:spPr>
        <p:txBody>
          <a:bodyPr>
            <a:noAutofit/>
          </a:bodyPr>
          <a:lstStyle/>
          <a:p>
            <a:pPr>
              <a:spcBef>
                <a:spcPts val="60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治験実施にあたり、</a:t>
            </a: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倫理や法令遵守を徹底</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することは必要最低限の行いである</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不正</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行為は、①正当化、②動機・プレッシャー、③機会という３つの不正</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リスクが</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すべてそろった時に発生すると考えられて</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buFont typeface="Wingdings" panose="05000000000000000000" pitchFamily="2" charset="2"/>
              <a:buChar char="ü"/>
            </a:pP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不正を防ぐためには、各自の意識は当然のこと、治験に関わるスタッフ同士で、不正を未然に防ぐ環境をつくることが</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重要</a:t>
            </a:r>
            <a:endParaRPr lang="en-US" altLang="ja-JP"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 y="3217777"/>
            <a:ext cx="4523149" cy="29382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395536" y="6429267"/>
            <a:ext cx="7902116" cy="253916"/>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hlinkClick r:id="rId4"/>
              </a:rPr>
              <a:t>製薬協「医療機関の自立に向けて</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年治験推進地域</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連絡会資料）（スライド</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37</a:t>
            </a:r>
            <a:r>
              <a:rPr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38</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3"/>
          <p:cNvSpPr txBox="1">
            <a:spLocks/>
          </p:cNvSpPr>
          <p:nvPr/>
        </p:nvSpPr>
        <p:spPr>
          <a:xfrm>
            <a:off x="107504" y="116632"/>
            <a:ext cx="8856984" cy="699691"/>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医療機関として不正を防ぐ仕組みがある</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23528" y="2449201"/>
            <a:ext cx="3798168" cy="646331"/>
          </a:xfrm>
          <a:prstGeom prst="rect">
            <a:avLst/>
          </a:prstGeom>
        </p:spPr>
        <p:txBody>
          <a:bodyPr wrap="square">
            <a:spAutoFit/>
          </a:bodyPr>
          <a:lstStyle/>
          <a:p>
            <a:r>
              <a:rPr lang="ja-JP" altLang="en-US"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◆不正のトライアングル ～不正は、</a:t>
            </a:r>
            <a:r>
              <a:rPr lang="en-US" altLang="ja-JP"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要素が揃ったときに発生する～</a:t>
            </a:r>
            <a:endParaRPr lang="en-US" altLang="ja-JP"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4806534" y="2464196"/>
            <a:ext cx="3798168" cy="369332"/>
          </a:xfrm>
          <a:prstGeom prst="rect">
            <a:avLst/>
          </a:prstGeom>
        </p:spPr>
        <p:txBody>
          <a:bodyPr wrap="square">
            <a:spAutoFit/>
          </a:bodyPr>
          <a:lstStyle/>
          <a:p>
            <a:r>
              <a:rPr lang="ja-JP" altLang="en-US"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◆不正をしない</a:t>
            </a:r>
            <a:r>
              <a:rPr lang="en-US" altLang="ja-JP"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させないため</a:t>
            </a:r>
            <a:r>
              <a:rPr lang="ja-JP" altLang="en-US"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p:cNvPicPr>
            <a:picLocks noChangeAspect="1"/>
          </p:cNvPicPr>
          <p:nvPr/>
        </p:nvPicPr>
        <p:blipFill>
          <a:blip r:embed="rId5"/>
          <a:stretch>
            <a:fillRect/>
          </a:stretch>
        </p:blipFill>
        <p:spPr>
          <a:xfrm>
            <a:off x="4530225" y="3095532"/>
            <a:ext cx="4591919" cy="3060479"/>
          </a:xfrm>
          <a:prstGeom prst="rect">
            <a:avLst/>
          </a:prstGeom>
        </p:spPr>
      </p:pic>
      <p:sp>
        <p:nvSpPr>
          <p:cNvPr id="2" name="スライド番号プレースホルダー 1"/>
          <p:cNvSpPr>
            <a:spLocks noGrp="1"/>
          </p:cNvSpPr>
          <p:nvPr>
            <p:ph type="sldNum" sz="quarter" idx="12"/>
          </p:nvPr>
        </p:nvSpPr>
        <p:spPr>
          <a:xfrm>
            <a:off x="6988544" y="6465530"/>
            <a:ext cx="2133600" cy="365125"/>
          </a:xfrm>
        </p:spPr>
        <p:txBody>
          <a:bodyPr/>
          <a:lstStyle/>
          <a:p>
            <a:fld id="{6636B799-C518-4B03-A57B-EB4CFB012A41}" type="slidenum">
              <a:rPr kumimoji="1" lang="ja-JP" altLang="en-US" smtClean="0"/>
              <a:t>20</a:t>
            </a:fld>
            <a:endParaRPr kumimoji="1" lang="ja-JP" altLang="en-US" dirty="0"/>
          </a:p>
        </p:txBody>
      </p:sp>
    </p:spTree>
    <p:extLst>
      <p:ext uri="{BB962C8B-B14F-4D97-AF65-F5344CB8AC3E}">
        <p14:creationId xmlns:p14="http://schemas.microsoft.com/office/powerpoint/2010/main" val="4080509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7504" y="980728"/>
            <a:ext cx="8928992" cy="1368152"/>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216024" y="1052736"/>
            <a:ext cx="8820472" cy="5688632"/>
          </a:xfrm>
        </p:spPr>
        <p:txBody>
          <a:bodyPr>
            <a:noAutofit/>
          </a:bodyPr>
          <a:lstStyle/>
          <a:p>
            <a:pPr>
              <a:spcBef>
                <a:spcPts val="600"/>
              </a:spcBef>
              <a:buFont typeface="Wingdings" panose="05000000000000000000" pitchFamily="2" charset="2"/>
              <a:buChar char="ü"/>
            </a:pP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治験を円滑に進める</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には、医療機関スタッフの</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積極的</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な参加が不可欠</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治験への貢献度に応じた評価とそれに対する金銭的</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非金銭的な報酬は、医療機関スタッフの治験参加へのモチベーション向上に有効</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治験参加へのモチベーション向上がスタッフのパフォーマンス向上に繋がる</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◆メリットの明確化①「金銭的な報酬」</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研究費の算定方法や使用</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方法を工夫することで、治</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験担当</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医師や院内</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の関連</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部門の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モチベーション向上</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に繋がります。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医師へのインセンティブ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を考慮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最終実施率は同じでも、登録スピードにより、出来高費用の請求金額が</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異なる研究費の算定方式を導入する。早期</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に症例登録を行うことに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より請求金額は増加</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する可能性がある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治験費用の一部を院内</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の関連部門へ協力金と</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して分配する。使用目的を限定せず、必要物品や出張旅費など各部門の判断で使用できるようにする。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メイリオ" panose="020B0604030504040204" pitchFamily="50" charset="-128"/>
              <a:buChar cha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日本</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3"/>
              </a:rPr>
              <a:t>医師会治</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験促進センター「治験の効率的な実施のための医療機関等における取組み」</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大阪医療</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センター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127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No.81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Arial" panose="020B0604020202020204" pitchFamily="34" charset="0"/>
              <a:buChar char="•"/>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7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メリットの明確化②「報われ感」</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非金銭的なメリットとして「報われ感</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」が重要です。</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病院長による責任医師等の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表彰がモチベーションアップに効果的である。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サンキューカードは「</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感謝と</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認知</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」の要素を満たす観点</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で非常</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有用で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ある。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メイリオ" panose="020B0604030504040204" pitchFamily="50" charset="-128"/>
              <a:buChar char="–"/>
            </a:pP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製薬協「医療機関におけるマネジメント業務の検討」</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59</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5.1.4</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章）</a:t>
            </a:r>
            <a:endPar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b="1"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3"/>
          <p:cNvSpPr txBox="1">
            <a:spLocks/>
          </p:cNvSpPr>
          <p:nvPr/>
        </p:nvSpPr>
        <p:spPr>
          <a:xfrm>
            <a:off x="107504" y="116633"/>
            <a:ext cx="8856984" cy="720080"/>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治験への貢献度に応じて医療機関スタッフが評価される仕組みがある</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011416" y="6492875"/>
            <a:ext cx="2133600" cy="365125"/>
          </a:xfrm>
        </p:spPr>
        <p:txBody>
          <a:bodyPr/>
          <a:lstStyle/>
          <a:p>
            <a:fld id="{6636B799-C518-4B03-A57B-EB4CFB012A41}" type="slidenum">
              <a:rPr kumimoji="1" lang="ja-JP" altLang="en-US" smtClean="0"/>
              <a:t>21</a:t>
            </a:fld>
            <a:endParaRPr kumimoji="1" lang="ja-JP" altLang="en-US" dirty="0"/>
          </a:p>
        </p:txBody>
      </p:sp>
    </p:spTree>
    <p:extLst>
      <p:ext uri="{BB962C8B-B14F-4D97-AF65-F5344CB8AC3E}">
        <p14:creationId xmlns:p14="http://schemas.microsoft.com/office/powerpoint/2010/main" val="724825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1498" y="692696"/>
            <a:ext cx="9000493" cy="2016224"/>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a:xfrm>
            <a:off x="107504" y="692696"/>
            <a:ext cx="8964488" cy="6093296"/>
          </a:xfrm>
        </p:spPr>
        <p:txBody>
          <a:bodyPr>
            <a:noAutofit/>
          </a:bodyPr>
          <a:lstStyle/>
          <a:p>
            <a:pPr>
              <a:spcBef>
                <a:spcPts val="600"/>
              </a:spcBef>
              <a:buFont typeface="Wingdings" panose="05000000000000000000" pitchFamily="2" charset="2"/>
              <a:buChar char="ü"/>
              <a:defRPr/>
            </a:pP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治験</a:t>
            </a:r>
            <a:r>
              <a:rPr lang="ja-JP" altLang="en-US"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の受託可否を適切に判断する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ためには、達成可能な症例数の把握が必要</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buFont typeface="Wingdings" panose="05000000000000000000" pitchFamily="2" charset="2"/>
              <a:buChar char="ü"/>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調査期間が短い、治験実施計画書を十分に理解していない、データに基づかないといった“</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ムリ”な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調査は</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、調査精度に“ムラ”を発生させ、精度の低い調査結果は組入れの苦戦や治験契約の解除に繋がり、作業の“ムダ</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”を発生させる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buFont typeface="Wingdings" panose="05000000000000000000" pitchFamily="2" charset="2"/>
              <a:buChar char="ü"/>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候補患者情報の</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収集に院内のインフラ（</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レセプトや電子カルテ</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）を活用するなど、データに基づいて候補患者数を調査する仕組み</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構築することは、業務</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ムリ・ムラ・ムダ</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を排除する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ことに繋がる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buFont typeface="Wingdings" panose="05000000000000000000" pitchFamily="2" charset="2"/>
              <a:buChar char="ü"/>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候補患者数の精度を高めた上で、治験責任医師（候補者）の見解・判断も踏まえて実施可能症例数を提示することが重要</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0"/>
              </a:spcBef>
              <a:buFont typeface="Wingdings" panose="05000000000000000000" pitchFamily="2" charset="2"/>
              <a:buChar char="ü"/>
              <a:defRPr/>
            </a:pPr>
            <a:endParaRPr lang="en-US" altLang="ja-JP" sz="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◆実施可能症例数の精度を高める工夫！</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株式会社</a:t>
            </a:r>
            <a:r>
              <a:rPr lang="zh-TW" altLang="en-US" sz="1400" dirty="0" smtClean="0">
                <a:latin typeface="メイリオ" panose="020B0604030504040204" pitchFamily="50" charset="-128"/>
                <a:ea typeface="メイリオ" panose="020B0604030504040204" pitchFamily="50" charset="-128"/>
                <a:cs typeface="メイリオ" panose="020B0604030504040204" pitchFamily="50" charset="-128"/>
              </a:rPr>
              <a:t>日立</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製作所日立総合</a:t>
            </a:r>
            <a:r>
              <a:rPr lang="zh-TW" altLang="en-US" sz="1400" dirty="0" smtClean="0">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では、電子カルテ、医事会計システム、健診システム、検査システム、薬歴管理システムなど</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院内の各種</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病院情報システムから抽出した医療情報を用いて、被験者候補検索データベースを構築しています</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金沢内科クリニックでは、非劣性</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試験について対照群</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の治療が適合となる症例をリスティングし、それから</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プロトコール</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適確例を抽出し直すことで</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、正確な実施可能例数を推定しています。</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町田市民</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病院では、治</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験</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受託前にヒアリングを実施して多角的</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視点で実施可能症例数</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を検討しています。治験事務局が検討</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結果</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を取りまとめて治</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験責任医師に報告</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治験責任医師</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は検討結果を踏まえて治</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験</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の受託可否を判断しています。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hlinkClick r:id="rId3"/>
            </a:endParaRPr>
          </a:p>
          <a:p>
            <a:pPr lvl="1">
              <a:buFont typeface="メイリオ" panose="020B0604030504040204" pitchFamily="50" charset="-128"/>
              <a:buChar char="–"/>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日本医師会治験促進センター「治験の効率的な実施のための医療機関における取組み」</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（治験実施準備部門</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No. 136</a:t>
            </a:r>
            <a:r>
              <a:rPr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治験実施部門</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No. 60</a:t>
            </a:r>
            <a:r>
              <a:rPr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83</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過去の同意取得率</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実績</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データ化、又は治</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験参加経験や参加希望のある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患者をリスト化し、これら</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情報を用いて組み入れ</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予想を補正することで、より精度の高い実施可能症例数の提示が可能になります。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メイリオ" panose="020B0604030504040204" pitchFamily="50" charset="-128"/>
              <a:buChar char="–"/>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製薬協「医療機関におけるマネジメント業務の検討」</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3.1.1</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章、</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66</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5.3.1.2</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章）</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事前に治験に共通して必要とされる実施体制に関する基本</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情報、疾患</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別患者数や</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過去</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の治験実績</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等を</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公開することで、医療機関と治験依頼者双方にとって効率的かつ精度の高い実施可能症例数調査を行うことができます。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メイリオ" panose="020B0604030504040204" pitchFamily="50" charset="-128"/>
              <a:buChar char="–"/>
            </a:pPr>
            <a:r>
              <a:rPr lang="ja-JP" altLang="en-US" sz="1050" u="sng" dirty="0" smtClean="0">
                <a:latin typeface="メイリオ" panose="020B0604030504040204" pitchFamily="50" charset="-128"/>
                <a:ea typeface="メイリオ" panose="020B0604030504040204" pitchFamily="50" charset="-128"/>
                <a:hlinkClick r:id="rId5"/>
              </a:rPr>
              <a:t>製薬協</a:t>
            </a:r>
            <a:r>
              <a:rPr lang="en-US" altLang="ja-JP" sz="1050" u="sng" dirty="0" smtClean="0">
                <a:latin typeface="メイリオ" panose="020B0604030504040204" pitchFamily="50" charset="-128"/>
                <a:ea typeface="メイリオ" panose="020B0604030504040204" pitchFamily="50" charset="-128"/>
                <a:hlinkClick r:id="rId5"/>
              </a:rPr>
              <a:t>「</a:t>
            </a:r>
            <a:r>
              <a:rPr lang="en-US" altLang="ja-JP" sz="1050" u="sng" dirty="0" err="1">
                <a:latin typeface="メイリオ" panose="020B0604030504040204" pitchFamily="50" charset="-128"/>
                <a:ea typeface="メイリオ" panose="020B0604030504040204" pitchFamily="50" charset="-128"/>
                <a:hlinkClick r:id="rId5"/>
              </a:rPr>
              <a:t>効率的なFeasibility調査方法の検討に関する報告書</a:t>
            </a:r>
            <a:r>
              <a:rPr lang="en-US" altLang="ja-JP" sz="1050" u="sng" dirty="0" smtClean="0">
                <a:latin typeface="メイリオ" panose="020B0604030504040204" pitchFamily="50" charset="-128"/>
                <a:ea typeface="メイリオ" panose="020B0604030504040204" pitchFamily="50" charset="-128"/>
                <a:hlinkClick r:id="rId5"/>
              </a:rPr>
              <a:t>」</a:t>
            </a:r>
            <a:r>
              <a:rPr lang="ja-JP"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33-41</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ページ、</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4.3</a:t>
            </a:r>
            <a:r>
              <a:rPr lang="ja-JP" altLang="ja-JP" sz="1050" dirty="0" smtClean="0">
                <a:latin typeface="メイリオ" panose="020B0604030504040204" pitchFamily="50" charset="-128"/>
                <a:ea typeface="メイリオ" panose="020B0604030504040204" pitchFamily="50" charset="-128"/>
                <a:cs typeface="メイリオ" panose="020B0604030504040204" pitchFamily="50" charset="-128"/>
              </a:rPr>
              <a:t>章）</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3">
            <a:extLst>
              <a:ext uri="{FF2B5EF4-FFF2-40B4-BE49-F238E27FC236}">
                <a16:creationId xmlns:a16="http://schemas.microsoft.com/office/drawing/2014/main" xmlns="" id="{CEA50945-48D9-4914-B33E-F4AF1CE24FD4}"/>
              </a:ext>
            </a:extLst>
          </p:cNvPr>
          <p:cNvSpPr>
            <a:spLocks noGrp="1"/>
          </p:cNvSpPr>
          <p:nvPr/>
        </p:nvSpPr>
        <p:spPr>
          <a:xfrm>
            <a:off x="107504" y="125760"/>
            <a:ext cx="8856983" cy="494928"/>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治験受託前に明確な根拠のある実施可能症例数を提示する仕組みがある</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6636B799-C518-4B03-A57B-EB4CFB012A41}" type="slidenum">
              <a:rPr kumimoji="1" lang="ja-JP" altLang="en-US" smtClean="0"/>
              <a:t>22</a:t>
            </a:fld>
            <a:endParaRPr kumimoji="1" lang="ja-JP" altLang="en-US" dirty="0"/>
          </a:p>
        </p:txBody>
      </p:sp>
    </p:spTree>
    <p:extLst>
      <p:ext uri="{BB962C8B-B14F-4D97-AF65-F5344CB8AC3E}">
        <p14:creationId xmlns:p14="http://schemas.microsoft.com/office/powerpoint/2010/main" val="4187411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7504" y="980728"/>
            <a:ext cx="8928992" cy="1368152"/>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150484" y="1038222"/>
            <a:ext cx="8820472" cy="5819778"/>
          </a:xfrm>
        </p:spPr>
        <p:txBody>
          <a:bodyPr>
            <a:noAutofit/>
          </a:bodyPr>
          <a:lstStyle/>
          <a:p>
            <a:pPr marL="0" indent="0">
              <a:buNone/>
            </a:pPr>
            <a:r>
              <a:rPr lang="ja-JP" altLang="en-US" sz="17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合意</a:t>
            </a:r>
            <a:r>
              <a:rPr lang="ja-JP" altLang="en-US" sz="17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した症例数を達成</a:t>
            </a:r>
            <a:r>
              <a:rPr lang="ja-JP" altLang="en-US" sz="17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700" b="1" u="sng" dirty="0">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sz="1700" b="1" u="sng" dirty="0" smtClean="0">
                <a:latin typeface="メイリオ" panose="020B0604030504040204" pitchFamily="50" charset="-128"/>
                <a:ea typeface="メイリオ" panose="020B0604030504040204" pitchFamily="50" charset="-128"/>
                <a:cs typeface="メイリオ" panose="020B0604030504040204" pitchFamily="50" charset="-128"/>
              </a:rPr>
              <a:t>に以下</a:t>
            </a:r>
            <a:r>
              <a:rPr lang="ja-JP" altLang="en-US" sz="1700" b="1" u="sng" dirty="0">
                <a:latin typeface="メイリオ" panose="020B0604030504040204" pitchFamily="50" charset="-128"/>
                <a:ea typeface="メイリオ" panose="020B0604030504040204" pitchFamily="50" charset="-128"/>
                <a:cs typeface="メイリオ" panose="020B0604030504040204" pitchFamily="50" charset="-128"/>
              </a:rPr>
              <a:t>を実行する：</a:t>
            </a:r>
            <a:endParaRPr lang="en-US" altLang="ja-JP" sz="1700" b="1" u="sng"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実施診療科内</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候補患者を</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漏れなくスクリーニングしている</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buFont typeface="Wingdings" panose="05000000000000000000" pitchFamily="2" charset="2"/>
              <a:buChar char="ü"/>
            </a:pP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他科も含め院内の</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候補</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患者</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対してスクリーニングを実施している</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治験責任医師が他科とも協力し、適切なスクリーニング方法を事前に構築する</a:t>
            </a:r>
            <a:endParaRPr lang="en-US" altLang="ja-JP"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u"/>
            </a:pP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診療科以外の候補</a:t>
            </a: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患者を</a:t>
            </a:r>
            <a:r>
              <a:rPr lang="ja-JP" altLang="en-US"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効率的にスクリーニング</a:t>
            </a: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するには</a:t>
            </a:r>
            <a:endParaRPr lang="ja-JP" altLang="en-US"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zh-TW" altLang="en-US" sz="1600" dirty="0" smtClean="0">
                <a:latin typeface="メイリオ" panose="020B0604030504040204" pitchFamily="50" charset="-128"/>
                <a:ea typeface="メイリオ" panose="020B0604030504040204" pitchFamily="50" charset="-128"/>
                <a:cs typeface="メイリオ" panose="020B0604030504040204" pitchFamily="50" charset="-128"/>
              </a:rPr>
              <a:t>独立行政法人国立病院機構 福岡病院</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では、治験に必要な検査等を行っている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患者の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中</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から選択</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・除外基準を満たす患者を抽出して候補者リストを作成しています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。候補者</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リストを基に、被験者登録に必要な</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情報を</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各部門へ提供することで被験者の現在の情報を</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フィードバック</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してもらう体制が</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できています。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JA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静岡厚生連 遠州</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病院では、他科</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の医師が治験実施診療科に患者を紹介するにあたり、</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日常診療</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に支障がないように工夫されています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他科</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からの治験用院内依頼箋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を作成、他科の診察室に治</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験説明カードを</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設置、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他科・</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検査スタッフ</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への説明会実施　など</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メイリオ" panose="020B0604030504040204" pitchFamily="50" charset="-128"/>
              <a:buChar cha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日本</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3"/>
              </a:rPr>
              <a:t>医師会治</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験促進センター「治験の効率的な実施のための医療機関等における取組み 治験実施部門」</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rPr>
              <a:t>独立</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行政法人国立病院機構 福岡</a:t>
            </a:r>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zh-TW" sz="1200" dirty="0" smtClean="0">
                <a:latin typeface="メイリオ" panose="020B0604030504040204" pitchFamily="50" charset="-128"/>
                <a:ea typeface="メイリオ" panose="020B0604030504040204" pitchFamily="50" charset="-128"/>
                <a:cs typeface="メイリオ" panose="020B0604030504040204" pitchFamily="50" charset="-128"/>
              </a:rPr>
              <a:t>No.5</a:t>
            </a:r>
            <a:r>
              <a:rPr lang="ja-JP" altLang="en-US" sz="12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JA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静岡厚生連 遠州</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病院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49</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No.141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a:buFont typeface="Wingdings" panose="05000000000000000000" pitchFamily="2" charset="2"/>
              <a:buChar char="u"/>
            </a:pP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効率的にスクリーニング</a:t>
            </a:r>
            <a:r>
              <a:rPr lang="ja-JP" altLang="en-US"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行うため</a:t>
            </a:r>
            <a:r>
              <a:rPr lang="ja-JP" altLang="en-US"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の工夫！</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金沢内科</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クリニックでは、</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非劣性試験について対照群の治療が適合となる症例をリスティングし、それ</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から治験実施計画書の適格例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を抽</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出すること</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正確かつ効率的な候補患者の選定を行っています。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メイリオ" panose="020B0604030504040204" pitchFamily="50" charset="-128"/>
              <a:buChar cha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日本医師会治験促進センター「治験の効率的な実施のための医療機関等における取組み 治験実施部門」</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金沢内科</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クリニック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No.60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3">
            <a:extLst>
              <a:ext uri="{FF2B5EF4-FFF2-40B4-BE49-F238E27FC236}">
                <a16:creationId xmlns:a16="http://schemas.microsoft.com/office/drawing/2014/main" xmlns="" id="{CEA50945-48D9-4914-B33E-F4AF1CE24FD4}"/>
              </a:ext>
            </a:extLst>
          </p:cNvPr>
          <p:cNvSpPr>
            <a:spLocks noGrp="1"/>
          </p:cNvSpPr>
          <p:nvPr/>
        </p:nvSpPr>
        <p:spPr>
          <a:xfrm>
            <a:off x="107504" y="125760"/>
            <a:ext cx="8928992" cy="710952"/>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院内の患者</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を漏れなく</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スクリーニングでき</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仕組み</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がある</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010400" y="6466050"/>
            <a:ext cx="2133600" cy="365125"/>
          </a:xfrm>
        </p:spPr>
        <p:txBody>
          <a:bodyPr/>
          <a:lstStyle/>
          <a:p>
            <a:fld id="{6636B799-C518-4B03-A57B-EB4CFB012A41}" type="slidenum">
              <a:rPr kumimoji="1" lang="ja-JP" altLang="en-US" smtClean="0"/>
              <a:t>23</a:t>
            </a:fld>
            <a:endParaRPr kumimoji="1" lang="ja-JP" altLang="en-US" dirty="0"/>
          </a:p>
        </p:txBody>
      </p:sp>
    </p:spTree>
    <p:extLst>
      <p:ext uri="{BB962C8B-B14F-4D97-AF65-F5344CB8AC3E}">
        <p14:creationId xmlns:p14="http://schemas.microsoft.com/office/powerpoint/2010/main" val="761860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7504" y="908719"/>
            <a:ext cx="8928992" cy="1008111"/>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3">
            <a:extLst>
              <a:ext uri="{FF2B5EF4-FFF2-40B4-BE49-F238E27FC236}">
                <a16:creationId xmlns:a16="http://schemas.microsoft.com/office/drawing/2014/main" xmlns="" id="{620CFDE2-3233-4D6B-A5C8-BA8FA32E619B}"/>
              </a:ext>
            </a:extLst>
          </p:cNvPr>
          <p:cNvSpPr>
            <a:spLocks noGrp="1"/>
          </p:cNvSpPr>
          <p:nvPr/>
        </p:nvSpPr>
        <p:spPr>
          <a:xfrm>
            <a:off x="107504" y="53752"/>
            <a:ext cx="8928992" cy="756000"/>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defRPr/>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治験開始前に症例登録の計画を立て、症例登録が伸び悩んだ</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時は</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症例登録促進策</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を実施</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している</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コンテンツ プレースホルダー 2">
            <a:extLst>
              <a:ext uri="{FF2B5EF4-FFF2-40B4-BE49-F238E27FC236}">
                <a16:creationId xmlns:a16="http://schemas.microsoft.com/office/drawing/2014/main" xmlns="" id="{414077E0-2C13-44C6-81C2-C536B86413BD}"/>
              </a:ext>
            </a:extLst>
          </p:cNvPr>
          <p:cNvSpPr>
            <a:spLocks noGrp="1"/>
          </p:cNvSpPr>
          <p:nvPr>
            <p:ph idx="1"/>
          </p:nvPr>
        </p:nvSpPr>
        <p:spPr>
          <a:xfrm>
            <a:off x="179512" y="980728"/>
            <a:ext cx="8964488" cy="5760640"/>
          </a:xfrm>
        </p:spPr>
        <p:txBody>
          <a:bodyPr>
            <a:noAutofit/>
          </a:bodyPr>
          <a:lstStyle/>
          <a:p>
            <a:pPr marL="0" indent="0">
              <a:buNone/>
            </a:pPr>
            <a:r>
              <a:rPr lang="ja-JP" altLang="en-US" sz="17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合意した症例数を達成する</a:t>
            </a:r>
            <a:r>
              <a:rPr lang="ja-JP" altLang="en-US" sz="1700" b="1" u="sng" dirty="0" smtClean="0">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sz="1700" b="1" u="sng" dirty="0">
                <a:latin typeface="メイリオ" panose="020B0604030504040204" pitchFamily="50" charset="-128"/>
                <a:ea typeface="メイリオ" panose="020B0604030504040204" pitchFamily="50" charset="-128"/>
                <a:cs typeface="メイリオ" panose="020B0604030504040204" pitchFamily="50" charset="-128"/>
              </a:rPr>
              <a:t>に以下を実行する：</a:t>
            </a:r>
            <a:endParaRPr lang="en-US" altLang="ja-JP" sz="1700" b="1" u="sng"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治</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験</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開始前に登録期間を通じた症例登録計画を立てることが重要</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ü"/>
            </a:pP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計画から遅れが生じた</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場合の登録促進策を事前に検討してておくことが重要</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00" b="1"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u"/>
            </a:pPr>
            <a:r>
              <a:rPr lang="ja-JP" altLang="en-US" sz="14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患者さんから治験に</a:t>
            </a:r>
            <a:r>
              <a:rPr lang="ja-JP" altLang="en-US" sz="14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アプローチできる機会を増やすには</a:t>
            </a:r>
            <a:endParaRPr lang="en-US" altLang="ja-JP" sz="14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zh-CN" altLang="en-US" sz="1400" dirty="0">
                <a:latin typeface="メイリオ" panose="020B0604030504040204" pitchFamily="50" charset="-128"/>
                <a:ea typeface="メイリオ" panose="020B0604030504040204" pitchFamily="50" charset="-128"/>
                <a:cs typeface="メイリオ" panose="020B0604030504040204" pitchFamily="50" charset="-128"/>
              </a:rPr>
              <a:t>福井大学医学部附属</a:t>
            </a:r>
            <a:r>
              <a:rPr lang="zh-CN" altLang="en-US" sz="1400" dirty="0" smtClean="0">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では、外来</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の各診療科待合室に設置されている病院情報案内院内電子</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掲示板を活用して治験情報を院内へ広く発信しています。</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メイリオ" panose="020B0604030504040204" pitchFamily="50" charset="-128"/>
              <a:buChar char="–"/>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日本医師会治験促進センター「治験の効率的な実施のための医療機関等における取組み 治験実施部門」</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（福井大学医学部附属病院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No.7</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u"/>
            </a:pPr>
            <a:r>
              <a:rPr lang="ja-JP" altLang="en-US" sz="14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他院からスムーズに候補患者を紹介してもらうには</a:t>
            </a:r>
            <a:endParaRPr lang="en-US" altLang="ja-JP" sz="14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zh-CN" altLang="en-US" sz="1400" dirty="0">
                <a:latin typeface="メイリオ" panose="020B0604030504040204" pitchFamily="50" charset="-128"/>
                <a:ea typeface="メイリオ" panose="020B0604030504040204" pitchFamily="50" charset="-128"/>
                <a:cs typeface="メイリオ" panose="020B0604030504040204" pitchFamily="50" charset="-128"/>
              </a:rPr>
              <a:t>群馬大学医学部附属</a:t>
            </a:r>
            <a:r>
              <a:rPr lang="zh-CN" altLang="en-US" sz="1400" dirty="0" smtClean="0">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では</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、他院の医師に詳細な治</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験</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情報を効率的に提供するために、</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群馬県</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医師会報を活用</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います</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。また、紹介患者が受診した際には紹介医師へ負担軽減費が大学より支払われる仕組みを構築しています。</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zh-CN" altLang="en-US" sz="1400" dirty="0" smtClean="0">
                <a:latin typeface="メイリオ" panose="020B0604030504040204" pitchFamily="50" charset="-128"/>
                <a:ea typeface="メイリオ" panose="020B0604030504040204" pitchFamily="50" charset="-128"/>
                <a:cs typeface="メイリオ" panose="020B0604030504040204" pitchFamily="50" charset="-128"/>
              </a:rPr>
              <a:t>三重大学医学部附属病院</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では、他院から候補患者を紹介した医師又は医療機関に対して謝礼を支払うことができる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「治験（紹介）協力謝金制度」を創設し、</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運用</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しています。</a:t>
            </a:r>
          </a:p>
          <a:p>
            <a:pPr lvl="1">
              <a:spcBef>
                <a:spcPts val="600"/>
              </a:spcBef>
              <a:buFont typeface="メイリオ" panose="020B0604030504040204" pitchFamily="50" charset="-128"/>
              <a:buChar char="–"/>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日本医師会治験促進センター「治験の効率的な実施のための医療機関等における取組み 治験実施部門」</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zh-CN" altLang="en-US" sz="1050" dirty="0">
                <a:latin typeface="メイリオ" panose="020B0604030504040204" pitchFamily="50" charset="-128"/>
                <a:ea typeface="メイリオ" panose="020B0604030504040204" pitchFamily="50" charset="-128"/>
                <a:cs typeface="メイリオ" panose="020B0604030504040204" pitchFamily="50" charset="-128"/>
              </a:rPr>
              <a:t>国立大学法人群馬大学医学部附属病院</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33</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No.32</a:t>
            </a:r>
            <a:r>
              <a:rPr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zh-CN"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三重大学医学部附属病院</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No.115</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製薬協では、治験ネットワークの症例集積性を向上させる方策として、治験参加のための自発的な患者移動モデルを提案しています</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。他院</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からの患者紹介という点で医療機関においても参考になります。</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1">
              <a:spcBef>
                <a:spcPts val="600"/>
              </a:spcBef>
              <a:buFont typeface="メイリオ" panose="020B0604030504040204" pitchFamily="50" charset="-128"/>
              <a:buChar cha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hlinkClick r:id="rId4"/>
              </a:rPr>
              <a:t>製薬協「治験ネットワークの現状分析と将来的発展に向けた検討結果報告書」</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（別添</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endParaRPr lang="en-US" altLang="ja-JP" sz="1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a:buFont typeface="Wingdings" panose="05000000000000000000" pitchFamily="2" charset="2"/>
              <a:buChar char="u"/>
            </a:pPr>
            <a:r>
              <a:rPr lang="ja-JP" altLang="en-US" sz="14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症例登録が伸び悩んだ時の対策</a:t>
            </a:r>
            <a:endParaRPr lang="en-US" altLang="ja-JP" sz="14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zh-CN"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日本大学医学部附属板橋</a:t>
            </a:r>
            <a:r>
              <a:rPr lang="zh-CN"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では、進捗</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が芳しく</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ない治験において責任</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医師が中心と</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なって、患者</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ータベースを利用した被験者スクリーニングリストの作成や他科・関連病院への協力要請などを行っています。 </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1">
              <a:buFont typeface="メイリオ" panose="020B0604030504040204" pitchFamily="50" charset="-128"/>
              <a:buChar char="–"/>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日本</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hlinkClick r:id="rId3"/>
              </a:rPr>
              <a:t>医師会治験促進センター「治験の効率的な実施のための医療機関等における取組み 治験実施部門</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（日本</a:t>
            </a:r>
            <a:r>
              <a:rPr lang="zh-CN" altLang="en-US" sz="1050" dirty="0" smtClean="0">
                <a:latin typeface="メイリオ" panose="020B0604030504040204" pitchFamily="50" charset="-128"/>
                <a:ea typeface="メイリオ" panose="020B0604030504040204" pitchFamily="50" charset="-128"/>
                <a:cs typeface="メイリオ" panose="020B0604030504040204" pitchFamily="50" charset="-128"/>
              </a:rPr>
              <a:t>大学医</a:t>
            </a:r>
            <a:r>
              <a:rPr lang="zh-CN" altLang="en-US" sz="1050" dirty="0">
                <a:latin typeface="メイリオ" panose="020B0604030504040204" pitchFamily="50" charset="-128"/>
                <a:ea typeface="メイリオ" panose="020B0604030504040204" pitchFamily="50" charset="-128"/>
                <a:cs typeface="メイリオ" panose="020B0604030504040204" pitchFamily="50" charset="-128"/>
              </a:rPr>
              <a:t>学部附属板橋</a:t>
            </a:r>
            <a:r>
              <a:rPr lang="zh-CN" altLang="en-US" sz="1050" dirty="0" smtClean="0">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ページ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No.79</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6995616" y="6492875"/>
            <a:ext cx="2133600" cy="365125"/>
          </a:xfrm>
        </p:spPr>
        <p:txBody>
          <a:bodyPr/>
          <a:lstStyle/>
          <a:p>
            <a:fld id="{6636B799-C518-4B03-A57B-EB4CFB012A41}" type="slidenum">
              <a:rPr kumimoji="1" lang="ja-JP" altLang="en-US" smtClean="0"/>
              <a:t>24</a:t>
            </a:fld>
            <a:endParaRPr kumimoji="1" lang="ja-JP" altLang="en-US" dirty="0"/>
          </a:p>
        </p:txBody>
      </p:sp>
    </p:spTree>
    <p:extLst>
      <p:ext uri="{BB962C8B-B14F-4D97-AF65-F5344CB8AC3E}">
        <p14:creationId xmlns:p14="http://schemas.microsoft.com/office/powerpoint/2010/main" val="669583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457200" y="274638"/>
            <a:ext cx="8229600" cy="850106"/>
          </a:xfrm>
        </p:spPr>
        <p:txBody>
          <a:bodyPr>
            <a:norm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終わりに</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descr="埋め込み画像 1"/>
          <p:cNvPicPr/>
          <p:nvPr/>
        </p:nvPicPr>
        <p:blipFill rotWithShape="1">
          <a:blip r:embed="rId2" r:link="rId3" cstate="print">
            <a:extLst>
              <a:ext uri="{28A0092B-C50C-407E-A947-70E740481C1C}">
                <a14:useLocalDpi xmlns:a14="http://schemas.microsoft.com/office/drawing/2010/main" val="0"/>
              </a:ext>
            </a:extLst>
          </a:blip>
          <a:srcRect l="-1" t="3571" r="-8359" b="-8360"/>
          <a:stretch/>
        </p:blipFill>
        <p:spPr bwMode="auto">
          <a:xfrm>
            <a:off x="4236368" y="1418829"/>
            <a:ext cx="4793637" cy="3600400"/>
          </a:xfrm>
          <a:prstGeom prst="rect">
            <a:avLst/>
          </a:prstGeom>
          <a:noFill/>
          <a:ln>
            <a:noFill/>
          </a:ln>
          <a:extLst>
            <a:ext uri="{53640926-AAD7-44D8-BBD7-CCE9431645EC}">
              <a14:shadowObscured xmlns:a14="http://schemas.microsoft.com/office/drawing/2010/main"/>
            </a:ext>
          </a:extLst>
        </p:spPr>
      </p:pic>
      <p:sp>
        <p:nvSpPr>
          <p:cNvPr id="9" name="角丸四角形 8"/>
          <p:cNvSpPr/>
          <p:nvPr/>
        </p:nvSpPr>
        <p:spPr>
          <a:xfrm>
            <a:off x="394444" y="5085184"/>
            <a:ext cx="8341320" cy="1461368"/>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20000"/>
              </a:lnSpc>
              <a:buFont typeface="メイリオ" panose="020B0604030504040204" pitchFamily="50" charset="-128"/>
              <a:buChar char="☺"/>
            </a:pPr>
            <a:r>
              <a:rPr lang="ja-JP" altLang="en-US" sz="2800"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自律した医療機関を目指して改善活動を継続し、日本の患者さんに新薬や新規医療を！</a:t>
            </a:r>
            <a:endParaRPr lang="ja-JP" altLang="ja-JP" sz="28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6636B799-C518-4B03-A57B-EB4CFB012A41}" type="slidenum">
              <a:rPr kumimoji="1" lang="ja-JP" altLang="en-US" smtClean="0"/>
              <a:t>25</a:t>
            </a:fld>
            <a:endParaRPr kumimoji="1" lang="ja-JP" altLang="en-US" dirty="0"/>
          </a:p>
        </p:txBody>
      </p:sp>
      <p:pic>
        <p:nvPicPr>
          <p:cNvPr id="10" name="図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72" y="1700808"/>
            <a:ext cx="3480172" cy="3312368"/>
          </a:xfrm>
          <a:prstGeom prst="rect">
            <a:avLst/>
          </a:prstGeom>
          <a:noFill/>
          <a:ln>
            <a:noFill/>
          </a:ln>
        </p:spPr>
      </p:pic>
    </p:spTree>
    <p:extLst>
      <p:ext uri="{BB962C8B-B14F-4D97-AF65-F5344CB8AC3E}">
        <p14:creationId xmlns:p14="http://schemas.microsoft.com/office/powerpoint/2010/main" val="3798886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a:xfrm>
            <a:off x="457200" y="274638"/>
            <a:ext cx="8229600" cy="850106"/>
          </a:xfrm>
        </p:spPr>
        <p:txBody>
          <a:bodyPr>
            <a:norm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現状の課題を洗い出すために</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5" name="グループ化 14"/>
          <p:cNvGrpSpPr/>
          <p:nvPr/>
        </p:nvGrpSpPr>
        <p:grpSpPr>
          <a:xfrm>
            <a:off x="264344" y="1112455"/>
            <a:ext cx="3874004" cy="2808312"/>
            <a:chOff x="1511840" y="1772816"/>
            <a:chExt cx="6192328" cy="4761656"/>
          </a:xfrm>
        </p:grpSpPr>
        <p:sp>
          <p:nvSpPr>
            <p:cNvPr id="16" name="六角形 15"/>
            <p:cNvSpPr>
              <a:spLocks/>
            </p:cNvSpPr>
            <p:nvPr/>
          </p:nvSpPr>
          <p:spPr>
            <a:xfrm>
              <a:off x="1511840" y="2564904"/>
              <a:ext cx="2340080" cy="1584176"/>
            </a:xfrm>
            <a:prstGeom prst="hexagon">
              <a:avLst/>
            </a:prstGeom>
            <a:solidFill>
              <a:srgbClr val="CCFFCC"/>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風土</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六角形 16"/>
            <p:cNvSpPr>
              <a:spLocks/>
            </p:cNvSpPr>
            <p:nvPr/>
          </p:nvSpPr>
          <p:spPr>
            <a:xfrm>
              <a:off x="3456056" y="1772816"/>
              <a:ext cx="2340080" cy="1584176"/>
            </a:xfrm>
            <a:prstGeom prst="hexagon">
              <a:avLst/>
            </a:prstGeom>
            <a:solidFill>
              <a:srgbClr val="CCFFCC"/>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六角形 17"/>
            <p:cNvSpPr>
              <a:spLocks noChangeAspect="1"/>
            </p:cNvSpPr>
            <p:nvPr/>
          </p:nvSpPr>
          <p:spPr>
            <a:xfrm>
              <a:off x="1511840" y="4149080"/>
              <a:ext cx="2340080" cy="1584176"/>
            </a:xfrm>
            <a:prstGeom prst="hexagon">
              <a:avLst/>
            </a:prstGeom>
            <a:solidFill>
              <a:srgbClr val="CCFFCC"/>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成果</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六角形 18"/>
            <p:cNvSpPr>
              <a:spLocks/>
            </p:cNvSpPr>
            <p:nvPr/>
          </p:nvSpPr>
          <p:spPr>
            <a:xfrm>
              <a:off x="3456056" y="4950296"/>
              <a:ext cx="2340080" cy="1584176"/>
            </a:xfrm>
            <a:prstGeom prst="hexagon">
              <a:avLst/>
            </a:prstGeom>
            <a:solidFill>
              <a:srgbClr val="CCFFCC"/>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体制</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六角形 19"/>
            <p:cNvSpPr>
              <a:spLocks/>
            </p:cNvSpPr>
            <p:nvPr/>
          </p:nvSpPr>
          <p:spPr>
            <a:xfrm>
              <a:off x="5364088" y="2584589"/>
              <a:ext cx="2340080" cy="1584176"/>
            </a:xfrm>
            <a:prstGeom prst="hexagon">
              <a:avLst/>
            </a:prstGeom>
            <a:solidFill>
              <a:srgbClr val="CCFFCC"/>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役割</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六角形 20"/>
            <p:cNvSpPr>
              <a:spLocks noChangeAspect="1"/>
            </p:cNvSpPr>
            <p:nvPr/>
          </p:nvSpPr>
          <p:spPr>
            <a:xfrm>
              <a:off x="5364088" y="4168765"/>
              <a:ext cx="2340080" cy="1584176"/>
            </a:xfrm>
            <a:prstGeom prst="hexagon">
              <a:avLst/>
            </a:prstGeom>
            <a:solidFill>
              <a:srgbClr val="CCFFCC"/>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人材配置</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2" name="六角形 21"/>
          <p:cNvSpPr>
            <a:spLocks noChangeAspect="1"/>
          </p:cNvSpPr>
          <p:nvPr/>
        </p:nvSpPr>
        <p:spPr>
          <a:xfrm>
            <a:off x="1501180" y="2045675"/>
            <a:ext cx="1398883" cy="947009"/>
          </a:xfrm>
          <a:prstGeom prst="hex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24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つの</a:t>
            </a:r>
            <a:endParaRPr kumimoji="1"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視点</a:t>
            </a:r>
            <a:endParaRPr kumimoji="1"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右矢印 1"/>
          <p:cNvSpPr/>
          <p:nvPr/>
        </p:nvSpPr>
        <p:spPr>
          <a:xfrm>
            <a:off x="4254376" y="2209180"/>
            <a:ext cx="720080" cy="632194"/>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5148064" y="1912640"/>
            <a:ext cx="3384376" cy="1266428"/>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57200" indent="-457200">
              <a:lnSpc>
                <a:spcPct val="120000"/>
              </a:lnSpc>
              <a:buSzPct val="125000"/>
              <a:buFont typeface="Wingdings" panose="05000000000000000000" pitchFamily="2" charset="2"/>
              <a:buChar char="l"/>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実施体制確認シート</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lnSpc>
                <a:spcPct val="120000"/>
              </a:lnSpc>
              <a:buSzPct val="125000"/>
              <a:buFont typeface="Wingdings" panose="05000000000000000000" pitchFamily="2" charset="2"/>
              <a:buChar char="l"/>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稼働</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チェックシート</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5455960" y="1628800"/>
            <a:ext cx="1780336" cy="597272"/>
          </a:xfrm>
          <a:prstGeom prst="round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の要点</a:t>
            </a:r>
            <a:endParaRPr kumimoji="1"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597219" y="4963663"/>
            <a:ext cx="8394843" cy="1077218"/>
          </a:xfrm>
          <a:prstGeom prst="rect">
            <a:avLst/>
          </a:prstGeom>
          <a:noFill/>
        </p:spPr>
        <p:txBody>
          <a:bodyPr wrap="square" rtlCol="0">
            <a:spAutoFit/>
          </a:bodyPr>
          <a:lstStyle/>
          <a:p>
            <a:r>
              <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3200" dirty="0" err="1" smtClean="0">
                <a:latin typeface="メイリオ" panose="020B0604030504040204" pitchFamily="50" charset="-128"/>
                <a:ea typeface="メイリオ" panose="020B0604030504040204" pitchFamily="50" charset="-128"/>
                <a:cs typeface="メイリオ" panose="020B0604030504040204" pitchFamily="50" charset="-128"/>
              </a:rPr>
              <a:t>つの</a:t>
            </a:r>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視点を</a:t>
            </a:r>
            <a:r>
              <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の要点に絞り込み、</a:t>
            </a:r>
            <a:endPar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r"/>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課題を洗い出し改善策を検討</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6636B799-C518-4B03-A57B-EB4CFB012A41}" type="slidenum">
              <a:rPr kumimoji="1" lang="ja-JP" altLang="en-US" smtClean="0"/>
              <a:t>3</a:t>
            </a:fld>
            <a:endParaRPr kumimoji="1" lang="ja-JP" altLang="en-US" dirty="0"/>
          </a:p>
        </p:txBody>
      </p:sp>
    </p:spTree>
    <p:extLst>
      <p:ext uri="{BB962C8B-B14F-4D97-AF65-F5344CB8AC3E}">
        <p14:creationId xmlns:p14="http://schemas.microsoft.com/office/powerpoint/2010/main" val="394166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a:xfrm>
            <a:off x="457200" y="274638"/>
            <a:ext cx="8229600" cy="850106"/>
          </a:xfrm>
        </p:spPr>
        <p:txBody>
          <a:bodyPr>
            <a:norm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の要点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教育</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801796819"/>
              </p:ext>
            </p:extLst>
          </p:nvPr>
        </p:nvGraphicFramePr>
        <p:xfrm>
          <a:off x="177616" y="1039336"/>
          <a:ext cx="8740264" cy="5702032"/>
        </p:xfrm>
        <a:graphic>
          <a:graphicData uri="http://schemas.openxmlformats.org/drawingml/2006/table">
            <a:tbl>
              <a:tblPr firstRow="1" firstCol="1" bandRow="1">
                <a:tableStyleId>{5940675A-B579-460E-94D1-54222C63F5DA}</a:tableStyleId>
              </a:tblPr>
              <a:tblGrid>
                <a:gridCol w="466642">
                  <a:extLst>
                    <a:ext uri="{9D8B030D-6E8A-4147-A177-3AD203B41FA5}">
                      <a16:colId xmlns:a16="http://schemas.microsoft.com/office/drawing/2014/main" xmlns="" val="20000"/>
                    </a:ext>
                  </a:extLst>
                </a:gridCol>
                <a:gridCol w="464333">
                  <a:extLst>
                    <a:ext uri="{9D8B030D-6E8A-4147-A177-3AD203B41FA5}">
                      <a16:colId xmlns:a16="http://schemas.microsoft.com/office/drawing/2014/main" xmlns="" val="20001"/>
                    </a:ext>
                  </a:extLst>
                </a:gridCol>
                <a:gridCol w="3704833">
                  <a:extLst>
                    <a:ext uri="{9D8B030D-6E8A-4147-A177-3AD203B41FA5}">
                      <a16:colId xmlns:a16="http://schemas.microsoft.com/office/drawing/2014/main" xmlns="" val="20002"/>
                    </a:ext>
                  </a:extLst>
                </a:gridCol>
                <a:gridCol w="4104456">
                  <a:extLst>
                    <a:ext uri="{9D8B030D-6E8A-4147-A177-3AD203B41FA5}">
                      <a16:colId xmlns:a16="http://schemas.microsoft.com/office/drawing/2014/main" xmlns="" val="20003"/>
                    </a:ext>
                  </a:extLst>
                </a:gridCol>
              </a:tblGrid>
              <a:tr h="517456">
                <a:tc>
                  <a:txBody>
                    <a:bodyPr/>
                    <a:lstStyle/>
                    <a:p>
                      <a:pPr indent="63500" algn="ctr">
                        <a:lnSpc>
                          <a:spcPct val="120000"/>
                        </a:lnSpc>
                        <a:spcAft>
                          <a:spcPts val="0"/>
                        </a:spcAft>
                      </a:pPr>
                      <a:r>
                        <a:rPr lang="en-US"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tc>
                  <a:txBody>
                    <a:bodyPr/>
                    <a:lstStyle/>
                    <a:p>
                      <a:pPr marL="0" indent="0" algn="ctr">
                        <a:lnSpc>
                          <a:spcPct val="120000"/>
                        </a:lnSpc>
                        <a:spcAft>
                          <a:spcPts val="0"/>
                        </a:spcAft>
                      </a:pPr>
                      <a:r>
                        <a:rPr lang="ja-JP"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視点</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tc>
                  <a:txBody>
                    <a:bodyPr/>
                    <a:lstStyle/>
                    <a:p>
                      <a:pPr indent="63500" algn="ctr">
                        <a:lnSpc>
                          <a:spcPct val="120000"/>
                        </a:lnSpc>
                        <a:spcAft>
                          <a:spcPts val="0"/>
                        </a:spcAft>
                      </a:pPr>
                      <a:r>
                        <a:rPr lang="ja-JP"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医療機関が整備する具体的な項目</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tc>
                  <a:txBody>
                    <a:bodyPr/>
                    <a:lstStyle/>
                    <a:p>
                      <a:pPr indent="63500" algn="ctr">
                        <a:lnSpc>
                          <a:spcPct val="120000"/>
                        </a:lnSpc>
                        <a:spcAft>
                          <a:spcPts val="0"/>
                        </a:spcAft>
                      </a:pPr>
                      <a:r>
                        <a:rPr lang="ja-JP"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責任医師が稼働のために実施する項目</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extLst>
                  <a:ext uri="{0D108BD9-81ED-4DB2-BD59-A6C34878D82A}">
                    <a16:rowId xmlns:a16="http://schemas.microsoft.com/office/drawing/2014/main" xmlns="" val="10000"/>
                  </a:ext>
                </a:extLst>
              </a:tr>
              <a:tr h="901173">
                <a:tc>
                  <a:txBody>
                    <a:bodyPr/>
                    <a:lstStyle/>
                    <a:p>
                      <a:pPr indent="63500" algn="ctr">
                        <a:lnSpc>
                          <a:spcPct val="120000"/>
                        </a:lnSpc>
                        <a:spcAft>
                          <a:spcPts val="0"/>
                        </a:spcAft>
                      </a:pPr>
                      <a:r>
                        <a:rPr lang="en-US" sz="1600" u="none"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sz="1600" kern="0" dirty="0">
                          <a:effectLst/>
                          <a:latin typeface="Meiryo UI" panose="020B0604030504040204" pitchFamily="50" charset="-128"/>
                          <a:ea typeface="Meiryo UI" panose="020B0604030504040204" pitchFamily="50" charset="-128"/>
                          <a:cs typeface="Meiryo UI" panose="020B0604030504040204" pitchFamily="50" charset="-128"/>
                        </a:rPr>
                        <a:t>教育</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医療機関で医療機関スタッフに対して主体的かつ定期的に</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GCP</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教育を実施している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治験開始前に試験に関わるスタッフが</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GCP</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教育を受講し、理解していることを確認する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1"/>
                  </a:ext>
                </a:extLst>
              </a:tr>
              <a:tr h="864096">
                <a:tc>
                  <a:txBody>
                    <a:bodyPr/>
                    <a:lstStyle/>
                    <a:p>
                      <a:pPr indent="63500" algn="ctr">
                        <a:lnSpc>
                          <a:spcPct val="120000"/>
                        </a:lnSpc>
                        <a:spcAft>
                          <a:spcPts val="0"/>
                        </a:spcAft>
                      </a:pPr>
                      <a:r>
                        <a:rPr lang="en-US" sz="1600" u="none"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sz="1600" kern="0" dirty="0">
                          <a:effectLst/>
                          <a:latin typeface="Meiryo UI" panose="020B0604030504040204" pitchFamily="50" charset="-128"/>
                          <a:ea typeface="Meiryo UI" panose="020B0604030504040204" pitchFamily="50" charset="-128"/>
                          <a:cs typeface="Meiryo UI" panose="020B0604030504040204" pitchFamily="50" charset="-128"/>
                        </a:rPr>
                        <a:t>教育</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医療機関スタッフが試験特有のトレーニングを受講し、記録を作成している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治験開始前に試験に関わるスタッフが試験固有のトレーニングを受講していることを確認する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2"/>
                  </a:ext>
                </a:extLst>
              </a:tr>
              <a:tr h="1512168">
                <a:tc>
                  <a:txBody>
                    <a:bodyPr/>
                    <a:lstStyle/>
                    <a:p>
                      <a:pPr indent="63500" algn="ctr">
                        <a:lnSpc>
                          <a:spcPct val="120000"/>
                        </a:lnSpc>
                        <a:spcAft>
                          <a:spcPts val="0"/>
                        </a:spcAft>
                      </a:pPr>
                      <a:r>
                        <a:rPr lang="en-US" sz="1600" u="none"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sz="1600" kern="0" dirty="0">
                          <a:effectLst/>
                          <a:latin typeface="Meiryo UI" panose="020B0604030504040204" pitchFamily="50" charset="-128"/>
                          <a:ea typeface="Meiryo UI" panose="020B0604030504040204" pitchFamily="50" charset="-128"/>
                          <a:cs typeface="Meiryo UI" panose="020B0604030504040204" pitchFamily="50" charset="-128"/>
                        </a:rPr>
                        <a:t>教育</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治験に関わる全ての医療機関スタッフが</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SAE</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発生時の院内や治験依頼者への報告手順を理解している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治験開始前に</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SAE</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が発生した場合の対応を事前にシミュレーションし、だれがいつ何を行うかを取り決める。また、治験実施中は適宜遅滞なく対応できていることを確認する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3"/>
                  </a:ext>
                </a:extLst>
              </a:tr>
              <a:tr h="1872208">
                <a:tc>
                  <a:txBody>
                    <a:bodyPr/>
                    <a:lstStyle/>
                    <a:p>
                      <a:pPr indent="63500" algn="ctr">
                        <a:lnSpc>
                          <a:spcPct val="120000"/>
                        </a:lnSpc>
                        <a:spcAft>
                          <a:spcPts val="0"/>
                        </a:spcAft>
                      </a:pPr>
                      <a:r>
                        <a:rPr lang="en-US" sz="1600" u="none"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sz="1600" kern="0" dirty="0">
                          <a:effectLst/>
                          <a:latin typeface="Meiryo UI" panose="020B0604030504040204" pitchFamily="50" charset="-128"/>
                          <a:ea typeface="Meiryo UI" panose="020B0604030504040204" pitchFamily="50" charset="-128"/>
                          <a:cs typeface="Meiryo UI" panose="020B0604030504040204" pitchFamily="50" charset="-128"/>
                        </a:rPr>
                        <a:t>教育</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治験業務の向上に役立つ知識・経験を組織として共有及び蓄積する仕組みがある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開始前に院内で蓄積された治験業務に役立つ知識や経験を把握し、担当する試験での活用方法を検討する。治験実施中は、必要に応じて試験担当者に情報共有する。治験終了後は担当試験で得られた知識や経験を医療機関内で共有す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4"/>
                  </a:ext>
                </a:extLst>
              </a:tr>
            </a:tbl>
          </a:graphicData>
        </a:graphic>
      </p:graphicFrame>
      <p:sp>
        <p:nvSpPr>
          <p:cNvPr id="2" name="スライド番号プレースホルダー 1"/>
          <p:cNvSpPr>
            <a:spLocks noGrp="1"/>
          </p:cNvSpPr>
          <p:nvPr>
            <p:ph type="sldNum" sz="quarter" idx="12"/>
          </p:nvPr>
        </p:nvSpPr>
        <p:spPr>
          <a:xfrm>
            <a:off x="6986380" y="6492875"/>
            <a:ext cx="2133600" cy="365125"/>
          </a:xfrm>
        </p:spPr>
        <p:txBody>
          <a:bodyPr/>
          <a:lstStyle/>
          <a:p>
            <a:fld id="{6636B799-C518-4B03-A57B-EB4CFB012A41}" type="slidenum">
              <a:rPr kumimoji="1" lang="ja-JP" altLang="en-US" smtClean="0"/>
              <a:t>4</a:t>
            </a:fld>
            <a:endParaRPr kumimoji="1" lang="ja-JP" altLang="en-US" dirty="0"/>
          </a:p>
        </p:txBody>
      </p:sp>
    </p:spTree>
    <p:extLst>
      <p:ext uri="{BB962C8B-B14F-4D97-AF65-F5344CB8AC3E}">
        <p14:creationId xmlns:p14="http://schemas.microsoft.com/office/powerpoint/2010/main" val="377867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a:xfrm>
            <a:off x="457200" y="274638"/>
            <a:ext cx="8229600" cy="850106"/>
          </a:xfrm>
        </p:spPr>
        <p:txBody>
          <a:bodyPr>
            <a:norm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要点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役割</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1889565128"/>
              </p:ext>
            </p:extLst>
          </p:nvPr>
        </p:nvGraphicFramePr>
        <p:xfrm>
          <a:off x="164916" y="1039336"/>
          <a:ext cx="8740264" cy="5702032"/>
        </p:xfrm>
        <a:graphic>
          <a:graphicData uri="http://schemas.openxmlformats.org/drawingml/2006/table">
            <a:tbl>
              <a:tblPr firstRow="1" firstCol="1" bandRow="1">
                <a:tableStyleId>{5940675A-B579-460E-94D1-54222C63F5DA}</a:tableStyleId>
              </a:tblPr>
              <a:tblGrid>
                <a:gridCol w="466642">
                  <a:extLst>
                    <a:ext uri="{9D8B030D-6E8A-4147-A177-3AD203B41FA5}">
                      <a16:colId xmlns:a16="http://schemas.microsoft.com/office/drawing/2014/main" xmlns="" val="20000"/>
                    </a:ext>
                  </a:extLst>
                </a:gridCol>
                <a:gridCol w="464333">
                  <a:extLst>
                    <a:ext uri="{9D8B030D-6E8A-4147-A177-3AD203B41FA5}">
                      <a16:colId xmlns:a16="http://schemas.microsoft.com/office/drawing/2014/main" xmlns="" val="20001"/>
                    </a:ext>
                  </a:extLst>
                </a:gridCol>
                <a:gridCol w="3704833">
                  <a:extLst>
                    <a:ext uri="{9D8B030D-6E8A-4147-A177-3AD203B41FA5}">
                      <a16:colId xmlns:a16="http://schemas.microsoft.com/office/drawing/2014/main" xmlns="" val="20002"/>
                    </a:ext>
                  </a:extLst>
                </a:gridCol>
                <a:gridCol w="4104456">
                  <a:extLst>
                    <a:ext uri="{9D8B030D-6E8A-4147-A177-3AD203B41FA5}">
                      <a16:colId xmlns:a16="http://schemas.microsoft.com/office/drawing/2014/main" xmlns="" val="20003"/>
                    </a:ext>
                  </a:extLst>
                </a:gridCol>
              </a:tblGrid>
              <a:tr h="517456">
                <a:tc>
                  <a:txBody>
                    <a:bodyPr/>
                    <a:lstStyle/>
                    <a:p>
                      <a:pPr indent="63500" algn="ctr">
                        <a:lnSpc>
                          <a:spcPct val="120000"/>
                        </a:lnSpc>
                        <a:spcAft>
                          <a:spcPts val="0"/>
                        </a:spcAft>
                      </a:pPr>
                      <a:r>
                        <a:rPr lang="en-US"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tc>
                  <a:txBody>
                    <a:bodyPr/>
                    <a:lstStyle/>
                    <a:p>
                      <a:pPr marL="0" indent="0" algn="ctr">
                        <a:lnSpc>
                          <a:spcPct val="120000"/>
                        </a:lnSpc>
                        <a:spcAft>
                          <a:spcPts val="0"/>
                        </a:spcAft>
                      </a:pPr>
                      <a:r>
                        <a:rPr lang="ja-JP"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視点</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tc>
                  <a:txBody>
                    <a:bodyPr/>
                    <a:lstStyle/>
                    <a:p>
                      <a:pPr indent="63500" algn="ctr">
                        <a:lnSpc>
                          <a:spcPct val="120000"/>
                        </a:lnSpc>
                        <a:spcAft>
                          <a:spcPts val="0"/>
                        </a:spcAft>
                      </a:pPr>
                      <a:r>
                        <a:rPr lang="ja-JP"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医療機関が整備する具体的な項目</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tc>
                  <a:txBody>
                    <a:bodyPr/>
                    <a:lstStyle/>
                    <a:p>
                      <a:pPr indent="63500" algn="ctr">
                        <a:lnSpc>
                          <a:spcPct val="120000"/>
                        </a:lnSpc>
                        <a:spcAft>
                          <a:spcPts val="0"/>
                        </a:spcAft>
                      </a:pPr>
                      <a:r>
                        <a:rPr lang="ja-JP"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責任医師が稼働のために実施する項目</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extLst>
                  <a:ext uri="{0D108BD9-81ED-4DB2-BD59-A6C34878D82A}">
                    <a16:rowId xmlns:a16="http://schemas.microsoft.com/office/drawing/2014/main" xmlns="" val="10000"/>
                  </a:ext>
                </a:extLst>
              </a:tr>
              <a:tr h="1660432">
                <a:tc>
                  <a:txBody>
                    <a:bodyPr/>
                    <a:lstStyle/>
                    <a:p>
                      <a:pPr indent="63500" algn="ctr">
                        <a:lnSpc>
                          <a:spcPct val="120000"/>
                        </a:lnSpc>
                        <a:spcAft>
                          <a:spcPts val="0"/>
                        </a:spcAft>
                      </a:pPr>
                      <a:r>
                        <a:rPr lang="en-US" sz="1600" u="none"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役割</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同意取得から治験終了までの試験共通の院内プロセスの詳細が、</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SOP</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とは別途、文書化されており、定期的に見直されている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院内で既に構築されている治験プロセスを理解し、そのプロセスを各治験に当てはめたときの役割（どのスタッフがどの業務をどのように行うか）を取り決める。また、適宜、各スタッフが役割を十分に果たしているか確認す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1"/>
                  </a:ext>
                </a:extLst>
              </a:tr>
              <a:tr h="864096">
                <a:tc>
                  <a:txBody>
                    <a:bodyPr/>
                    <a:lstStyle/>
                    <a:p>
                      <a:pPr indent="63500" algn="ctr">
                        <a:lnSpc>
                          <a:spcPct val="120000"/>
                        </a:lnSpc>
                        <a:spcAft>
                          <a:spcPts val="0"/>
                        </a:spcAft>
                      </a:pPr>
                      <a:r>
                        <a:rPr lang="en-US" altLang="ja-JP" sz="1600" u="none"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役割</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治験に関わる全ての医療機関スタッフが</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ALCOA</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を実践している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原資料の作成プロセスを取り決め、</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ALCOA</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を遵守して原資料が作成されていることを確認する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2"/>
                  </a:ext>
                </a:extLst>
              </a:tr>
              <a:tr h="1728192">
                <a:tc>
                  <a:txBody>
                    <a:bodyPr/>
                    <a:lstStyle/>
                    <a:p>
                      <a:pPr indent="63500" algn="ctr">
                        <a:lnSpc>
                          <a:spcPct val="120000"/>
                        </a:lnSpc>
                        <a:spcAft>
                          <a:spcPts val="0"/>
                        </a:spcAft>
                      </a:pPr>
                      <a:r>
                        <a:rPr lang="en-US" altLang="ja-JP" sz="1600" u="none"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役割</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CRF</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を滞りなくかつ正確に作成するための仕組みがあり、実践できている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CRF</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作成要件（求められるデータ、</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CRF</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作成期限等）の遵守状況を定期的に確認し、要件を満たしていない場合、再発防止策を検討し実施する。また、特に</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AE/SAE</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や主要評価項目に関連する項目について、</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CRF</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の内容の正確性を留意する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3"/>
                  </a:ext>
                </a:extLst>
              </a:tr>
              <a:tr h="864096">
                <a:tc>
                  <a:txBody>
                    <a:bodyPr/>
                    <a:lstStyle/>
                    <a:p>
                      <a:pPr indent="63500" algn="ctr">
                        <a:lnSpc>
                          <a:spcPct val="120000"/>
                        </a:lnSpc>
                        <a:spcAft>
                          <a:spcPts val="0"/>
                        </a:spcAft>
                      </a:pPr>
                      <a:r>
                        <a:rPr lang="en-US" altLang="ja-JP" sz="1600" u="none"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役割</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被験者に治験薬を適切に投与するための仕組みがある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治験薬のオーダー、被験者への払い出し、被験者からの回収の具体的な流れを把握する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4"/>
                  </a:ext>
                </a:extLst>
              </a:tr>
            </a:tbl>
          </a:graphicData>
        </a:graphic>
      </p:graphicFrame>
      <p:sp>
        <p:nvSpPr>
          <p:cNvPr id="2" name="スライド番号プレースホルダー 1"/>
          <p:cNvSpPr>
            <a:spLocks noGrp="1"/>
          </p:cNvSpPr>
          <p:nvPr>
            <p:ph type="sldNum" sz="quarter" idx="12"/>
          </p:nvPr>
        </p:nvSpPr>
        <p:spPr>
          <a:xfrm>
            <a:off x="7004852" y="6492875"/>
            <a:ext cx="2133600" cy="365125"/>
          </a:xfrm>
        </p:spPr>
        <p:txBody>
          <a:bodyPr/>
          <a:lstStyle/>
          <a:p>
            <a:fld id="{6636B799-C518-4B03-A57B-EB4CFB012A41}" type="slidenum">
              <a:rPr kumimoji="1" lang="ja-JP" altLang="en-US" smtClean="0"/>
              <a:t>5</a:t>
            </a:fld>
            <a:endParaRPr kumimoji="1" lang="ja-JP" altLang="en-US" dirty="0"/>
          </a:p>
        </p:txBody>
      </p:sp>
    </p:spTree>
    <p:extLst>
      <p:ext uri="{BB962C8B-B14F-4D97-AF65-F5344CB8AC3E}">
        <p14:creationId xmlns:p14="http://schemas.microsoft.com/office/powerpoint/2010/main" val="38593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a:xfrm>
            <a:off x="457200" y="274638"/>
            <a:ext cx="8229600" cy="850106"/>
          </a:xfrm>
        </p:spPr>
        <p:txBody>
          <a:bodyPr>
            <a:norm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要点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人材配置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体制</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2160068325"/>
              </p:ext>
            </p:extLst>
          </p:nvPr>
        </p:nvGraphicFramePr>
        <p:xfrm>
          <a:off x="164916" y="1039336"/>
          <a:ext cx="8740264" cy="4805107"/>
        </p:xfrm>
        <a:graphic>
          <a:graphicData uri="http://schemas.openxmlformats.org/drawingml/2006/table">
            <a:tbl>
              <a:tblPr firstRow="1" firstCol="1" bandRow="1">
                <a:tableStyleId>{5940675A-B579-460E-94D1-54222C63F5DA}</a:tableStyleId>
              </a:tblPr>
              <a:tblGrid>
                <a:gridCol w="466642">
                  <a:extLst>
                    <a:ext uri="{9D8B030D-6E8A-4147-A177-3AD203B41FA5}">
                      <a16:colId xmlns:a16="http://schemas.microsoft.com/office/drawing/2014/main" xmlns="" val="20000"/>
                    </a:ext>
                  </a:extLst>
                </a:gridCol>
                <a:gridCol w="464333">
                  <a:extLst>
                    <a:ext uri="{9D8B030D-6E8A-4147-A177-3AD203B41FA5}">
                      <a16:colId xmlns:a16="http://schemas.microsoft.com/office/drawing/2014/main" xmlns="" val="20001"/>
                    </a:ext>
                  </a:extLst>
                </a:gridCol>
                <a:gridCol w="3704833">
                  <a:extLst>
                    <a:ext uri="{9D8B030D-6E8A-4147-A177-3AD203B41FA5}">
                      <a16:colId xmlns:a16="http://schemas.microsoft.com/office/drawing/2014/main" xmlns="" val="20002"/>
                    </a:ext>
                  </a:extLst>
                </a:gridCol>
                <a:gridCol w="4104456">
                  <a:extLst>
                    <a:ext uri="{9D8B030D-6E8A-4147-A177-3AD203B41FA5}">
                      <a16:colId xmlns:a16="http://schemas.microsoft.com/office/drawing/2014/main" xmlns="" val="20003"/>
                    </a:ext>
                  </a:extLst>
                </a:gridCol>
              </a:tblGrid>
              <a:tr h="517456">
                <a:tc>
                  <a:txBody>
                    <a:bodyPr/>
                    <a:lstStyle/>
                    <a:p>
                      <a:pPr indent="63500" algn="ctr">
                        <a:lnSpc>
                          <a:spcPct val="120000"/>
                        </a:lnSpc>
                        <a:spcAft>
                          <a:spcPts val="0"/>
                        </a:spcAft>
                      </a:pPr>
                      <a:r>
                        <a:rPr lang="en-US"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tc>
                  <a:txBody>
                    <a:bodyPr/>
                    <a:lstStyle/>
                    <a:p>
                      <a:pPr marL="0" indent="0" algn="ctr">
                        <a:lnSpc>
                          <a:spcPct val="120000"/>
                        </a:lnSpc>
                        <a:spcAft>
                          <a:spcPts val="0"/>
                        </a:spcAft>
                      </a:pPr>
                      <a:r>
                        <a:rPr lang="ja-JP"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視点</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tc>
                  <a:txBody>
                    <a:bodyPr/>
                    <a:lstStyle/>
                    <a:p>
                      <a:pPr indent="63500" algn="ctr">
                        <a:lnSpc>
                          <a:spcPct val="120000"/>
                        </a:lnSpc>
                        <a:spcAft>
                          <a:spcPts val="0"/>
                        </a:spcAft>
                      </a:pPr>
                      <a:r>
                        <a:rPr lang="ja-JP"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医療機関が整備する具体的な項目</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tc>
                  <a:txBody>
                    <a:bodyPr/>
                    <a:lstStyle/>
                    <a:p>
                      <a:pPr indent="63500" algn="ctr">
                        <a:lnSpc>
                          <a:spcPct val="120000"/>
                        </a:lnSpc>
                        <a:spcAft>
                          <a:spcPts val="0"/>
                        </a:spcAft>
                      </a:pPr>
                      <a:r>
                        <a:rPr lang="ja-JP"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責任医師が稼働のために実施する項目</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extLst>
                  <a:ext uri="{0D108BD9-81ED-4DB2-BD59-A6C34878D82A}">
                    <a16:rowId xmlns:a16="http://schemas.microsoft.com/office/drawing/2014/main" xmlns="" val="10000"/>
                  </a:ext>
                </a:extLst>
              </a:tr>
              <a:tr h="1660432">
                <a:tc>
                  <a:txBody>
                    <a:bodyPr/>
                    <a:lstStyle/>
                    <a:p>
                      <a:pPr indent="63500" algn="ctr">
                        <a:lnSpc>
                          <a:spcPct val="120000"/>
                        </a:lnSpc>
                        <a:spcAft>
                          <a:spcPts val="0"/>
                        </a:spcAft>
                      </a:pPr>
                      <a:r>
                        <a:rPr lang="en-US" altLang="ja-JP" sz="16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人材配置</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治験の特性（治験スケジュールや疾患領域、難易度等）やリスク、医療機関スタッフの適性・業務量を横断的に評価し、個別の治験に応じた適切なリソース配分をするための仕組みがある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治験の特性を考慮し、治験の実施に必要なスタッフを確保するとともに、各スタッフに委任した業務を正確に把握する。治験業務の量的</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質的負荷を分散させ、業務範囲を超えた運用となっていないことを注視する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1"/>
                  </a:ext>
                </a:extLst>
              </a:tr>
              <a:tr h="864096">
                <a:tc>
                  <a:txBody>
                    <a:bodyPr/>
                    <a:lstStyle/>
                    <a:p>
                      <a:pPr indent="63500" algn="ctr">
                        <a:lnSpc>
                          <a:spcPct val="120000"/>
                        </a:lnSpc>
                        <a:spcAft>
                          <a:spcPts val="0"/>
                        </a:spcAft>
                      </a:pPr>
                      <a:r>
                        <a:rPr lang="en-US" altLang="ja-JP" sz="1600" u="none"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36138" marR="36138" marT="0" marB="0" anchor="ctr"/>
                </a:tc>
                <a:tc>
                  <a:txBody>
                    <a:bodyPr/>
                    <a:lstStyle/>
                    <a:p>
                      <a:pPr marL="0" indent="0" algn="ctr">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体制</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治験で利用する設備・機器の精度管理を自主的に実施し、その記録を保管している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自らの試験で使用する設備・機器が精度管理されていることを定期的に確認する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2"/>
                  </a:ext>
                </a:extLst>
              </a:tr>
              <a:tr h="1728192">
                <a:tc>
                  <a:txBody>
                    <a:bodyPr/>
                    <a:lstStyle/>
                    <a:p>
                      <a:pPr indent="63500" algn="ctr">
                        <a:lnSpc>
                          <a:spcPct val="120000"/>
                        </a:lnSpc>
                        <a:spcAft>
                          <a:spcPts val="0"/>
                        </a:spcAft>
                      </a:pPr>
                      <a:r>
                        <a:rPr lang="en-US" altLang="ja-JP" sz="1600" u="none"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体制</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治験実施計画書からの逸脱や院内手順違反発生後に医療機関スタッフが</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CAPA</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を検討し、情報を共有する仕組みがある　</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※CAPA</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：是正措置、予防措置</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治験実施計画書からの逸脱や院内手順違反発生時の院内プロセスについて理解し、スタッフへ周知している。また、</a:t>
                      </a: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CAPA</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検討のための組織、会議にて率先して情報共有を行っている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3"/>
                  </a:ext>
                </a:extLst>
              </a:tr>
            </a:tbl>
          </a:graphicData>
        </a:graphic>
      </p:graphicFrame>
      <p:sp>
        <p:nvSpPr>
          <p:cNvPr id="2" name="スライド番号プレースホルダー 1"/>
          <p:cNvSpPr>
            <a:spLocks noGrp="1"/>
          </p:cNvSpPr>
          <p:nvPr>
            <p:ph type="sldNum" sz="quarter" idx="12"/>
          </p:nvPr>
        </p:nvSpPr>
        <p:spPr>
          <a:xfrm>
            <a:off x="7010400" y="6492875"/>
            <a:ext cx="2133600" cy="365125"/>
          </a:xfrm>
        </p:spPr>
        <p:txBody>
          <a:bodyPr/>
          <a:lstStyle/>
          <a:p>
            <a:fld id="{6636B799-C518-4B03-A57B-EB4CFB012A41}" type="slidenum">
              <a:rPr kumimoji="1" lang="ja-JP" altLang="en-US" smtClean="0"/>
              <a:t>6</a:t>
            </a:fld>
            <a:endParaRPr kumimoji="1" lang="ja-JP" altLang="en-US" dirty="0"/>
          </a:p>
        </p:txBody>
      </p:sp>
    </p:spTree>
    <p:extLst>
      <p:ext uri="{BB962C8B-B14F-4D97-AF65-F5344CB8AC3E}">
        <p14:creationId xmlns:p14="http://schemas.microsoft.com/office/powerpoint/2010/main" val="128725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a:xfrm>
            <a:off x="457200" y="274638"/>
            <a:ext cx="8229600" cy="850106"/>
          </a:xfrm>
        </p:spPr>
        <p:txBody>
          <a:bodyPr>
            <a:norm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要点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風土</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成果</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4169862110"/>
              </p:ext>
            </p:extLst>
          </p:nvPr>
        </p:nvGraphicFramePr>
        <p:xfrm>
          <a:off x="164916" y="1039336"/>
          <a:ext cx="8740264" cy="5630024"/>
        </p:xfrm>
        <a:graphic>
          <a:graphicData uri="http://schemas.openxmlformats.org/drawingml/2006/table">
            <a:tbl>
              <a:tblPr firstRow="1" firstCol="1" bandRow="1">
                <a:tableStyleId>{5940675A-B579-460E-94D1-54222C63F5DA}</a:tableStyleId>
              </a:tblPr>
              <a:tblGrid>
                <a:gridCol w="466642">
                  <a:extLst>
                    <a:ext uri="{9D8B030D-6E8A-4147-A177-3AD203B41FA5}">
                      <a16:colId xmlns:a16="http://schemas.microsoft.com/office/drawing/2014/main" xmlns="" val="20000"/>
                    </a:ext>
                  </a:extLst>
                </a:gridCol>
                <a:gridCol w="464333">
                  <a:extLst>
                    <a:ext uri="{9D8B030D-6E8A-4147-A177-3AD203B41FA5}">
                      <a16:colId xmlns:a16="http://schemas.microsoft.com/office/drawing/2014/main" xmlns="" val="20001"/>
                    </a:ext>
                  </a:extLst>
                </a:gridCol>
                <a:gridCol w="3704833">
                  <a:extLst>
                    <a:ext uri="{9D8B030D-6E8A-4147-A177-3AD203B41FA5}">
                      <a16:colId xmlns:a16="http://schemas.microsoft.com/office/drawing/2014/main" xmlns="" val="20002"/>
                    </a:ext>
                  </a:extLst>
                </a:gridCol>
                <a:gridCol w="4104456">
                  <a:extLst>
                    <a:ext uri="{9D8B030D-6E8A-4147-A177-3AD203B41FA5}">
                      <a16:colId xmlns:a16="http://schemas.microsoft.com/office/drawing/2014/main" xmlns="" val="20003"/>
                    </a:ext>
                  </a:extLst>
                </a:gridCol>
              </a:tblGrid>
              <a:tr h="517456">
                <a:tc>
                  <a:txBody>
                    <a:bodyPr/>
                    <a:lstStyle/>
                    <a:p>
                      <a:pPr indent="63500" algn="ctr">
                        <a:lnSpc>
                          <a:spcPct val="120000"/>
                        </a:lnSpc>
                        <a:spcAft>
                          <a:spcPts val="0"/>
                        </a:spcAft>
                      </a:pPr>
                      <a:r>
                        <a:rPr lang="en-US"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tc>
                  <a:txBody>
                    <a:bodyPr/>
                    <a:lstStyle/>
                    <a:p>
                      <a:pPr marL="0" indent="0" algn="ctr">
                        <a:lnSpc>
                          <a:spcPct val="120000"/>
                        </a:lnSpc>
                        <a:spcAft>
                          <a:spcPts val="0"/>
                        </a:spcAft>
                      </a:pPr>
                      <a:r>
                        <a:rPr lang="ja-JP"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視点</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tc>
                  <a:txBody>
                    <a:bodyPr/>
                    <a:lstStyle/>
                    <a:p>
                      <a:pPr indent="63500" algn="ctr">
                        <a:lnSpc>
                          <a:spcPct val="120000"/>
                        </a:lnSpc>
                        <a:spcAft>
                          <a:spcPts val="0"/>
                        </a:spcAft>
                      </a:pPr>
                      <a:r>
                        <a:rPr lang="ja-JP"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医療機関が整備する具体的な項目</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tc>
                  <a:txBody>
                    <a:bodyPr/>
                    <a:lstStyle/>
                    <a:p>
                      <a:pPr indent="63500" algn="ctr">
                        <a:lnSpc>
                          <a:spcPct val="120000"/>
                        </a:lnSpc>
                        <a:spcAft>
                          <a:spcPts val="0"/>
                        </a:spcAft>
                      </a:pPr>
                      <a:r>
                        <a:rPr lang="ja-JP" sz="1600" b="1"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責任医師が稼働のために実施する項目</a:t>
                      </a:r>
                      <a:endParaRPr lang="ja-JP" sz="16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solidFill>
                      <a:srgbClr val="008000"/>
                    </a:solidFill>
                  </a:tcPr>
                </a:tc>
                <a:extLst>
                  <a:ext uri="{0D108BD9-81ED-4DB2-BD59-A6C34878D82A}">
                    <a16:rowId xmlns:a16="http://schemas.microsoft.com/office/drawing/2014/main" xmlns="" val="10000"/>
                  </a:ext>
                </a:extLst>
              </a:tr>
              <a:tr h="541133">
                <a:tc>
                  <a:txBody>
                    <a:bodyPr/>
                    <a:lstStyle/>
                    <a:p>
                      <a:pPr indent="63500" algn="ctr">
                        <a:lnSpc>
                          <a:spcPct val="120000"/>
                        </a:lnSpc>
                        <a:spcAft>
                          <a:spcPts val="0"/>
                        </a:spcAft>
                      </a:pPr>
                      <a:r>
                        <a:rPr lang="en-US" altLang="ja-JP" sz="16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風土</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医療機関として不正を防ぐ仕組みがある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不正を正当化しない意識づけを徹底する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1"/>
                  </a:ext>
                </a:extLst>
              </a:tr>
              <a:tr h="708826">
                <a:tc>
                  <a:txBody>
                    <a:bodyPr/>
                    <a:lstStyle/>
                    <a:p>
                      <a:pPr indent="63500" algn="ctr">
                        <a:lnSpc>
                          <a:spcPct val="120000"/>
                        </a:lnSpc>
                        <a:spcAft>
                          <a:spcPts val="0"/>
                        </a:spcAft>
                      </a:pPr>
                      <a:r>
                        <a:rPr lang="en-US" altLang="ja-JP" sz="1600" u="none"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p>
                  </a:txBody>
                  <a:tcPr marL="36138" marR="36138" marT="0" marB="0" anchor="ctr"/>
                </a:tc>
                <a:tc>
                  <a:txBody>
                    <a:bodyPr/>
                    <a:lstStyle/>
                    <a:p>
                      <a:pPr marL="0" indent="0" algn="ctr">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風土</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治験への貢献度に応じて医療機関スタッフが評価される仕組みがある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スタッフの治験への貢献に着目し、評価する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2"/>
                  </a:ext>
                </a:extLst>
              </a:tr>
              <a:tr h="1008112">
                <a:tc>
                  <a:txBody>
                    <a:bodyPr/>
                    <a:lstStyle/>
                    <a:p>
                      <a:pPr indent="63500" algn="ctr">
                        <a:lnSpc>
                          <a:spcPct val="120000"/>
                        </a:lnSpc>
                        <a:spcAft>
                          <a:spcPts val="0"/>
                        </a:spcAft>
                      </a:pPr>
                      <a:r>
                        <a:rPr lang="en-US" altLang="ja-JP" sz="1600" u="none"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成果</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治験受託前に明確な根拠のある実施可能症例数を提示する仕組みがある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治験受託前に院内で作成した患者リストを基に、治験実施の可否を判断すると共に、確度の高い実施可能症例数を治験依頼者に提示する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3"/>
                  </a:ext>
                </a:extLst>
              </a:tr>
              <a:tr h="1080120">
                <a:tc>
                  <a:txBody>
                    <a:bodyPr/>
                    <a:lstStyle/>
                    <a:p>
                      <a:pPr indent="63500" algn="ctr">
                        <a:lnSpc>
                          <a:spcPct val="120000"/>
                        </a:lnSpc>
                        <a:spcAft>
                          <a:spcPts val="0"/>
                        </a:spcAft>
                      </a:pPr>
                      <a:r>
                        <a:rPr lang="en-US" altLang="ja-JP" sz="16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成果</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院内の患者を漏れなくスクリーニングできる仕組みがある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他科の医師との協力体制を事前に構築する。定期的に候補患者リストを最新の情報に更新し、また、スクリーニング方法の妥当性を見直す</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4"/>
                  </a:ext>
                </a:extLst>
              </a:tr>
              <a:tr h="1728192">
                <a:tc>
                  <a:txBody>
                    <a:bodyPr/>
                    <a:lstStyle/>
                    <a:p>
                      <a:pPr indent="63500" algn="ctr">
                        <a:lnSpc>
                          <a:spcPct val="120000"/>
                        </a:lnSpc>
                        <a:spcAft>
                          <a:spcPts val="0"/>
                        </a:spcAft>
                      </a:pPr>
                      <a:r>
                        <a:rPr lang="en-US" altLang="ja-JP" sz="16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marL="0" indent="0" algn="ctr">
                        <a:lnSpc>
                          <a:spcPct val="1200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成果</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indent="6350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治験開始前に症例登録の計画を立て、症例登録が伸び悩んだ時は症例登録促進策を実施している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tc>
                  <a:txBody>
                    <a:bodyPr/>
                    <a:lstStyle/>
                    <a:p>
                      <a:pPr indent="63500" algn="l">
                        <a:lnSpc>
                          <a:spcPct val="120000"/>
                        </a:lnSpc>
                        <a:spcAft>
                          <a:spcPts val="0"/>
                        </a:spcAft>
                      </a:pP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治験開始前に分担医師及び</a:t>
                      </a:r>
                      <a:r>
                        <a:rPr lang="en-US" altLang="ja-JP" sz="1600" kern="0" dirty="0" smtClean="0">
                          <a:effectLst/>
                          <a:latin typeface="Meiryo UI" panose="020B0604030504040204" pitchFamily="50" charset="-128"/>
                          <a:ea typeface="Meiryo UI" panose="020B0604030504040204" pitchFamily="50" charset="-128"/>
                          <a:cs typeface="Meiryo UI" panose="020B0604030504040204" pitchFamily="50" charset="-128"/>
                        </a:rPr>
                        <a:t>CRC</a:t>
                      </a:r>
                      <a:r>
                        <a:rPr lang="ja-JP" altLang="en-US" sz="1600" kern="0" dirty="0" smtClean="0">
                          <a:effectLst/>
                          <a:latin typeface="Meiryo UI" panose="020B0604030504040204" pitchFamily="50" charset="-128"/>
                          <a:ea typeface="Meiryo UI" panose="020B0604030504040204" pitchFamily="50" charset="-128"/>
                          <a:cs typeface="Meiryo UI" panose="020B0604030504040204" pitchFamily="50" charset="-128"/>
                        </a:rPr>
                        <a:t>と相談の上、試験ごとに適切な症例登録プランを設定すると共に、候補症例の連絡体制の整備等、症例登録が円滑に進むように調整する。また、登録が遅延している場合は、スタッフ、他科及び院外の協力のもと、適切な登録促進策を講じ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38" marR="36138" marT="0" marB="0" anchor="ctr"/>
                </a:tc>
                <a:extLst>
                  <a:ext uri="{0D108BD9-81ED-4DB2-BD59-A6C34878D82A}">
                    <a16:rowId xmlns:a16="http://schemas.microsoft.com/office/drawing/2014/main" xmlns="" val="10005"/>
                  </a:ext>
                </a:extLst>
              </a:tr>
            </a:tbl>
          </a:graphicData>
        </a:graphic>
      </p:graphicFrame>
      <p:sp>
        <p:nvSpPr>
          <p:cNvPr id="2" name="スライド番号プレースホルダー 1"/>
          <p:cNvSpPr>
            <a:spLocks noGrp="1"/>
          </p:cNvSpPr>
          <p:nvPr>
            <p:ph type="sldNum" sz="quarter" idx="12"/>
          </p:nvPr>
        </p:nvSpPr>
        <p:spPr>
          <a:xfrm>
            <a:off x="7010400" y="6491876"/>
            <a:ext cx="2133600" cy="365125"/>
          </a:xfrm>
        </p:spPr>
        <p:txBody>
          <a:bodyPr/>
          <a:lstStyle/>
          <a:p>
            <a:fld id="{6636B799-C518-4B03-A57B-EB4CFB012A41}" type="slidenum">
              <a:rPr kumimoji="1" lang="ja-JP" altLang="en-US" smtClean="0"/>
              <a:t>7</a:t>
            </a:fld>
            <a:endParaRPr kumimoji="1" lang="ja-JP" altLang="en-US" dirty="0"/>
          </a:p>
        </p:txBody>
      </p:sp>
    </p:spTree>
    <p:extLst>
      <p:ext uri="{BB962C8B-B14F-4D97-AF65-F5344CB8AC3E}">
        <p14:creationId xmlns:p14="http://schemas.microsoft.com/office/powerpoint/2010/main" val="244904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457200" y="274638"/>
            <a:ext cx="8229600" cy="850106"/>
          </a:xfrm>
        </p:spPr>
        <p:txBody>
          <a:bodyPr>
            <a:norm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進め方</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サブタイトル 4"/>
          <p:cNvSpPr txBox="1">
            <a:spLocks/>
          </p:cNvSpPr>
          <p:nvPr/>
        </p:nvSpPr>
        <p:spPr>
          <a:xfrm>
            <a:off x="467544" y="4437112"/>
            <a:ext cx="8208912" cy="2160240"/>
          </a:xfrm>
          <a:prstGeom prst="rect">
            <a:avLst/>
          </a:prstGeom>
          <a:ln w="57150">
            <a:solidFill>
              <a:schemeClr val="accent6">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20000"/>
              </a:lnSpc>
              <a:spcBef>
                <a:spcPts val="0"/>
              </a:spcBef>
              <a:buNone/>
            </a:pP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参考文書</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p>
          <a:p>
            <a:pPr>
              <a:lnSpc>
                <a:spcPct val="120000"/>
              </a:lnSpc>
              <a:spcBef>
                <a:spcPts val="0"/>
              </a:spcBef>
            </a:pP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臨床試験の環境変化を見据えた医療機関のあり方</a:t>
            </a:r>
            <a:b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～依頼者が考える１６の要点～</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spcBef>
                <a:spcPts val="0"/>
              </a:spcBef>
            </a:pP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spcBef>
                <a:spcPts val="0"/>
              </a:spcBef>
            </a:pP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spcBef>
                <a:spcPts val="0"/>
              </a:spcBef>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日本製薬工業協会</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医薬品評価委員会臨床評価部会 タスクフォース</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a:t>
            </a:r>
          </a:p>
          <a:p>
            <a:pPr>
              <a:lnSpc>
                <a:spcPct val="120000"/>
              </a:lnSpc>
              <a:spcBef>
                <a:spcPts val="0"/>
              </a:spcBef>
            </a:pP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http://www.jpma.or.jp/medicine/shinyaku/tiken/allotment/16key-points.html</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457416" y="1196752"/>
            <a:ext cx="8802410" cy="2677656"/>
          </a:xfrm>
          <a:prstGeom prst="rect">
            <a:avLst/>
          </a:prstGeom>
        </p:spPr>
        <p:txBody>
          <a:bodyPr wrap="none">
            <a:sp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第一段階：実施体制の確認（実施</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体制確認</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シートを活用）</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第二段階</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稼働状況の現状把握（稼働</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チェックシートを活用）</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第三段階：実施体制上の課題点について改善策提案</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第四段階：実際の治験で稼働・評価</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二等辺三角形 3"/>
          <p:cNvSpPr/>
          <p:nvPr/>
        </p:nvSpPr>
        <p:spPr>
          <a:xfrm rot="10800000">
            <a:off x="2164671" y="1681996"/>
            <a:ext cx="2880320" cy="21602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rot="10800000">
            <a:off x="2246558" y="2337630"/>
            <a:ext cx="2880320" cy="21602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rot="10800000">
            <a:off x="2267744" y="3068960"/>
            <a:ext cx="2880320" cy="21602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6636B799-C518-4B03-A57B-EB4CFB012A41}" type="slidenum">
              <a:rPr kumimoji="1" lang="ja-JP" altLang="en-US" smtClean="0"/>
              <a:t>8</a:t>
            </a:fld>
            <a:endParaRPr kumimoji="1" lang="ja-JP" altLang="en-US" dirty="0"/>
          </a:p>
        </p:txBody>
      </p:sp>
    </p:spTree>
    <p:extLst>
      <p:ext uri="{BB962C8B-B14F-4D97-AF65-F5344CB8AC3E}">
        <p14:creationId xmlns:p14="http://schemas.microsoft.com/office/powerpoint/2010/main" val="3827371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07504" y="945664"/>
            <a:ext cx="8928992" cy="108012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a:xfrm>
            <a:off x="107504" y="80712"/>
            <a:ext cx="8928992" cy="756000"/>
          </a:xfr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医療機関</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で医療</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機関スタッフに</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対して主体的かつ定期的に</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教育を実施している</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4"/>
          <p:cNvSpPr>
            <a:spLocks noGrp="1"/>
          </p:cNvSpPr>
          <p:nvPr>
            <p:ph idx="1"/>
          </p:nvPr>
        </p:nvSpPr>
        <p:spPr>
          <a:xfrm>
            <a:off x="107504" y="980728"/>
            <a:ext cx="8928992" cy="5904656"/>
          </a:xfrm>
        </p:spPr>
        <p:txBody>
          <a:bodyPr>
            <a:noAutofit/>
          </a:bodyPr>
          <a:lstStyle/>
          <a:p>
            <a:pPr marL="285750" indent="-285750">
              <a:spcBef>
                <a:spcPts val="600"/>
              </a:spcBef>
              <a:buFont typeface="Wingdings" panose="05000000000000000000" pitchFamily="2" charset="2"/>
              <a:buChar char="ü"/>
            </a:pP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教育を実施する事</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7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被験者保護及び科学的な質の確保</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おいて重要</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600"/>
              </a:spcBef>
              <a:buFont typeface="Wingdings" panose="05000000000000000000" pitchFamily="2" charset="2"/>
              <a:buChar char="ü"/>
            </a:pP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は普遍的なものであり、治</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験</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依頼者に依存しないことから、</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主体的</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な教育が可能</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600"/>
              </a:spcBef>
              <a:buFont typeface="Wingdings" panose="05000000000000000000" pitchFamily="2" charset="2"/>
              <a:buChar char="ü"/>
            </a:pP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主体的な</a:t>
            </a:r>
            <a:r>
              <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教育は、質の向上だけでなく、開始時の</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負担軽減</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意識</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向上が可能</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1000"/>
              </a:lnSpc>
              <a:buNone/>
            </a:pP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◆院内で</a:t>
            </a:r>
            <a:r>
              <a:rPr lang="ja-JP" altLang="en-US"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直</a:t>
            </a: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ぐに使用できる教育資材</a:t>
            </a:r>
            <a:endParaRPr lang="ja-JP" altLang="en-US" sz="1600" b="1"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国立がん研究センターの</a:t>
            </a:r>
            <a:r>
              <a:rPr lang="en-US" altLang="ja-JP" sz="1600" dirty="0" err="1">
                <a:latin typeface="メイリオ" panose="020B0604030504040204" pitchFamily="50" charset="-128"/>
                <a:ea typeface="メイリオ" panose="020B0604030504040204" pitchFamily="50" charset="-128"/>
                <a:cs typeface="メイリオ" panose="020B0604030504040204" pitchFamily="50" charset="-128"/>
              </a:rPr>
              <a:t>ICRweb</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と日本臨床試験学会が開発した</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トレーニングのプログラムでは、</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上で受講後、修了証が発行</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でき、外部への教育の証明が提示可能です。</a:t>
            </a:r>
            <a:endParaRPr lang="pt-BR" altLang="ja-JP" sz="1600" dirty="0" smtClean="0">
              <a:latin typeface="メイリオ" panose="020B0604030504040204" pitchFamily="50" charset="-128"/>
              <a:ea typeface="メイリオ" panose="020B0604030504040204" pitchFamily="50" charset="-128"/>
              <a:cs typeface="メイリオ" panose="020B0604030504040204" pitchFamily="50" charset="-128"/>
              <a:hlinkClick r:id="rId3"/>
            </a:endParaRPr>
          </a:p>
          <a:p>
            <a:pPr lvl="1"/>
            <a:r>
              <a:rPr lang="pt-BR"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ICRweb</a:t>
            </a:r>
            <a:r>
              <a:rPr lang="ja-JP" altLang="pt-BR"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a:t>
            </a:r>
            <a:r>
              <a:rPr lang="pt-BR"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ICH E6 GCP Essential GCP Training v2</a:t>
            </a:r>
            <a:r>
              <a:rPr lang="ja-JP" altLang="pt-BR"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日本医師会治験促進センターが運営・管理する</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e</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トレーニングセンターでは、</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上で治</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験に関する質問を</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問</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答形式で学習することができます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hlinkClick r:id="rId4"/>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日本医師会治験促進センター</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4"/>
              </a:rPr>
              <a:t>臨床試験のためのeTraining Center</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責任医師の業務を</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の条文と共に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チェックリストにて確認することにより、</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の実務的なレベルでの理解に繋がります。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hlinkClick r:id="rId5"/>
            </a:endParaRPr>
          </a:p>
          <a:p>
            <a:pPr lvl="1"/>
            <a:r>
              <a:rPr lang="ja-JP" altLang="pt-BR"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製薬協「治験責任医師のための治験実施チェックリスト」</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◆教育の徹底を図るための事例</a:t>
            </a:r>
            <a:endParaRPr lang="en-US" altLang="ja-JP" sz="1600" b="1" dirty="0" smtClean="0">
              <a:solidFill>
                <a:srgbClr val="008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国立がん研究センター東病院では、認定者</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でないと責任医師になれない運用を設け、教育が徹底されています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hlinkClick r:id="rId6"/>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6"/>
              </a:rPr>
              <a:t>国立がん研究センター東病院　治験・臨床研究「治験責任医師認定制度について」</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九州大学病院では、認定</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制度を明文化し、院内で講習会を受講することが要件とされています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、認定者を</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で公開することで、依頼者への周知が行われています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hlinkClick r:id="rId7"/>
            </a:endParaRPr>
          </a:p>
          <a:p>
            <a:pPr lvl="1"/>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7"/>
              </a:rPr>
              <a:t>九州大学病院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7"/>
              </a:rPr>
              <a:t>ARO</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7"/>
              </a:rPr>
              <a:t>次世代医療センター「臨床研究認定制度</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7"/>
              </a:rPr>
              <a:t>/PI</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hlinkClick r:id="rId7"/>
              </a:rPr>
              <a:t>認定制度（臨床研究認定制度上級コース）」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010400" y="6484197"/>
            <a:ext cx="2133600" cy="365125"/>
          </a:xfrm>
        </p:spPr>
        <p:txBody>
          <a:bodyPr/>
          <a:lstStyle/>
          <a:p>
            <a:fld id="{6636B799-C518-4B03-A57B-EB4CFB012A41}" type="slidenum">
              <a:rPr kumimoji="1" lang="ja-JP" altLang="en-US" smtClean="0"/>
              <a:t>9</a:t>
            </a:fld>
            <a:endParaRPr kumimoji="1" lang="ja-JP" altLang="en-US" dirty="0"/>
          </a:p>
        </p:txBody>
      </p:sp>
    </p:spTree>
    <p:extLst>
      <p:ext uri="{BB962C8B-B14F-4D97-AF65-F5344CB8AC3E}">
        <p14:creationId xmlns:p14="http://schemas.microsoft.com/office/powerpoint/2010/main" val="2892243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99"/>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8471</TotalTime>
  <Words>6182</Words>
  <Application>Microsoft Office PowerPoint</Application>
  <PresentationFormat>画面に合わせる (4:3)</PresentationFormat>
  <Paragraphs>415</Paragraphs>
  <Slides>25</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Meiryo UI</vt:lpstr>
      <vt:lpstr>ＭＳ Ｐゴシック</vt:lpstr>
      <vt:lpstr>ＭＳ ゴシック</vt:lpstr>
      <vt:lpstr>メイリオ</vt:lpstr>
      <vt:lpstr>Arial</vt:lpstr>
      <vt:lpstr>Calibri</vt:lpstr>
      <vt:lpstr>Times New Roman</vt:lpstr>
      <vt:lpstr>Wingdings</vt:lpstr>
      <vt:lpstr>Office ​​テーマ</vt:lpstr>
      <vt:lpstr>体制見直しの必要性</vt:lpstr>
      <vt:lpstr>求められている姿</vt:lpstr>
      <vt:lpstr>現状の課題を洗い出すために</vt:lpstr>
      <vt:lpstr>16の要点 -教育-</vt:lpstr>
      <vt:lpstr>16の要点 -役割-</vt:lpstr>
      <vt:lpstr>16の要点 -人材配置/体制-</vt:lpstr>
      <vt:lpstr>16の要点 -風土/成果-</vt:lpstr>
      <vt:lpstr>進め方</vt:lpstr>
      <vt:lpstr>医療機関で医療機関スタッフに対して主体的かつ定期的に GCP教育を実施している</vt:lpstr>
      <vt:lpstr>PowerPoint プレゼンテーション</vt:lpstr>
      <vt:lpstr>PowerPoint プレゼンテーション</vt:lpstr>
      <vt:lpstr>PowerPoint プレゼンテーション</vt:lpstr>
      <vt:lpstr>同意取得から治験終了までの試験共通の院内プロセスの詳細が、 SOPとは別途、文書化されており、定期的に見直されている</vt:lpstr>
      <vt:lpstr>PowerPoint プレゼンテーション</vt:lpstr>
      <vt:lpstr>CRFを滞りなくかつ正確に作成するための仕組みがあり、実践できている</vt:lpstr>
      <vt:lpstr>PowerPoint プレゼンテーション</vt:lpstr>
      <vt:lpstr>治験の特性(治験スケジュールや疾患領域、難易度等)やリスク、 医療機関スタッフの適性・業務量を横断的に評価し、 個別の治験に応じた適切なリソース配分をするための仕組みがある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終わりに</vt:lpstr>
    </vt:vector>
  </TitlesOfParts>
  <Company>小野薬品工業株式会社</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治験に関して院内の各関連部署と情報共有する仕組み</dc:title>
  <dc:creator>Haruka Okamoto/岡本　遥</dc:creator>
  <cp:lastModifiedBy>大野 孝夫</cp:lastModifiedBy>
  <cp:revision>313</cp:revision>
  <cp:lastPrinted>2018-06-15T00:09:31Z</cp:lastPrinted>
  <dcterms:created xsi:type="dcterms:W3CDTF">2017-11-22T06:21:40Z</dcterms:created>
  <dcterms:modified xsi:type="dcterms:W3CDTF">2018-09-06T01:35:15Z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