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theme/theme4.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 id="2147483790" r:id="rId2"/>
    <p:sldMasterId id="2147483802" r:id="rId3"/>
    <p:sldMasterId id="2147483804" r:id="rId4"/>
    <p:sldMasterId id="2147483807" r:id="rId5"/>
  </p:sldMasterIdLst>
  <p:notesMasterIdLst>
    <p:notesMasterId r:id="rId35"/>
  </p:notesMasterIdLst>
  <p:handoutMasterIdLst>
    <p:handoutMasterId r:id="rId36"/>
  </p:handoutMasterIdLst>
  <p:sldIdLst>
    <p:sldId id="996" r:id="rId6"/>
    <p:sldId id="990" r:id="rId7"/>
    <p:sldId id="981" r:id="rId8"/>
    <p:sldId id="951" r:id="rId9"/>
    <p:sldId id="991" r:id="rId10"/>
    <p:sldId id="977" r:id="rId11"/>
    <p:sldId id="992" r:id="rId12"/>
    <p:sldId id="966" r:id="rId13"/>
    <p:sldId id="968" r:id="rId14"/>
    <p:sldId id="994" r:id="rId15"/>
    <p:sldId id="989" r:id="rId16"/>
    <p:sldId id="993" r:id="rId17"/>
    <p:sldId id="963" r:id="rId18"/>
    <p:sldId id="955" r:id="rId19"/>
    <p:sldId id="973" r:id="rId20"/>
    <p:sldId id="957" r:id="rId21"/>
    <p:sldId id="958" r:id="rId22"/>
    <p:sldId id="964" r:id="rId23"/>
    <p:sldId id="959" r:id="rId24"/>
    <p:sldId id="941" r:id="rId25"/>
    <p:sldId id="938" r:id="rId26"/>
    <p:sldId id="974" r:id="rId27"/>
    <p:sldId id="960" r:id="rId28"/>
    <p:sldId id="961" r:id="rId29"/>
    <p:sldId id="962" r:id="rId30"/>
    <p:sldId id="969" r:id="rId31"/>
    <p:sldId id="970" r:id="rId32"/>
    <p:sldId id="995" r:id="rId33"/>
    <p:sldId id="946" r:id="rId34"/>
  </p:sldIdLst>
  <p:sldSz cx="9144000" cy="6858000" type="screen4x3"/>
  <p:notesSz cx="6807200" cy="9939338"/>
  <p:defaultTextStyle>
    <a:defPPr>
      <a:defRPr lang="en-GB"/>
    </a:defPPr>
    <a:lvl1pPr algn="ctr" rtl="0" fontAlgn="base">
      <a:spcBef>
        <a:spcPct val="0"/>
      </a:spcBef>
      <a:spcAft>
        <a:spcPct val="0"/>
      </a:spcAft>
      <a:defRPr sz="1000" b="1" kern="1200">
        <a:solidFill>
          <a:srgbClr val="000000"/>
        </a:solidFill>
        <a:latin typeface="Arial" charset="0"/>
        <a:ea typeface="ＭＳ Ｐゴシック" pitchFamily="50" charset="-128"/>
        <a:cs typeface="+mn-cs"/>
      </a:defRPr>
    </a:lvl1pPr>
    <a:lvl2pPr marL="457200" algn="ctr" rtl="0" fontAlgn="base">
      <a:spcBef>
        <a:spcPct val="0"/>
      </a:spcBef>
      <a:spcAft>
        <a:spcPct val="0"/>
      </a:spcAft>
      <a:defRPr sz="1000" b="1" kern="1200">
        <a:solidFill>
          <a:srgbClr val="000000"/>
        </a:solidFill>
        <a:latin typeface="Arial" charset="0"/>
        <a:ea typeface="ＭＳ Ｐゴシック" pitchFamily="50" charset="-128"/>
        <a:cs typeface="+mn-cs"/>
      </a:defRPr>
    </a:lvl2pPr>
    <a:lvl3pPr marL="914400" algn="ctr" rtl="0" fontAlgn="base">
      <a:spcBef>
        <a:spcPct val="0"/>
      </a:spcBef>
      <a:spcAft>
        <a:spcPct val="0"/>
      </a:spcAft>
      <a:defRPr sz="1000" b="1" kern="1200">
        <a:solidFill>
          <a:srgbClr val="000000"/>
        </a:solidFill>
        <a:latin typeface="Arial" charset="0"/>
        <a:ea typeface="ＭＳ Ｐゴシック" pitchFamily="50" charset="-128"/>
        <a:cs typeface="+mn-cs"/>
      </a:defRPr>
    </a:lvl3pPr>
    <a:lvl4pPr marL="1371600" algn="ctr" rtl="0" fontAlgn="base">
      <a:spcBef>
        <a:spcPct val="0"/>
      </a:spcBef>
      <a:spcAft>
        <a:spcPct val="0"/>
      </a:spcAft>
      <a:defRPr sz="1000" b="1" kern="1200">
        <a:solidFill>
          <a:srgbClr val="000000"/>
        </a:solidFill>
        <a:latin typeface="Arial" charset="0"/>
        <a:ea typeface="ＭＳ Ｐゴシック" pitchFamily="50" charset="-128"/>
        <a:cs typeface="+mn-cs"/>
      </a:defRPr>
    </a:lvl4pPr>
    <a:lvl5pPr marL="1828800" algn="ctr" rtl="0" fontAlgn="base">
      <a:spcBef>
        <a:spcPct val="0"/>
      </a:spcBef>
      <a:spcAft>
        <a:spcPct val="0"/>
      </a:spcAft>
      <a:defRPr sz="1000" b="1" kern="1200">
        <a:solidFill>
          <a:srgbClr val="000000"/>
        </a:solidFill>
        <a:latin typeface="Arial" charset="0"/>
        <a:ea typeface="ＭＳ Ｐゴシック" pitchFamily="50" charset="-128"/>
        <a:cs typeface="+mn-cs"/>
      </a:defRPr>
    </a:lvl5pPr>
    <a:lvl6pPr marL="2286000" algn="l" defTabSz="914400" rtl="0" eaLnBrk="1" latinLnBrk="0" hangingPunct="1">
      <a:defRPr sz="1000" b="1" kern="1200">
        <a:solidFill>
          <a:srgbClr val="000000"/>
        </a:solidFill>
        <a:latin typeface="Arial" charset="0"/>
        <a:ea typeface="ＭＳ Ｐゴシック" pitchFamily="50" charset="-128"/>
        <a:cs typeface="+mn-cs"/>
      </a:defRPr>
    </a:lvl6pPr>
    <a:lvl7pPr marL="2743200" algn="l" defTabSz="914400" rtl="0" eaLnBrk="1" latinLnBrk="0" hangingPunct="1">
      <a:defRPr sz="1000" b="1" kern="1200">
        <a:solidFill>
          <a:srgbClr val="000000"/>
        </a:solidFill>
        <a:latin typeface="Arial" charset="0"/>
        <a:ea typeface="ＭＳ Ｐゴシック" pitchFamily="50" charset="-128"/>
        <a:cs typeface="+mn-cs"/>
      </a:defRPr>
    </a:lvl7pPr>
    <a:lvl8pPr marL="3200400" algn="l" defTabSz="914400" rtl="0" eaLnBrk="1" latinLnBrk="0" hangingPunct="1">
      <a:defRPr sz="1000" b="1" kern="1200">
        <a:solidFill>
          <a:srgbClr val="000000"/>
        </a:solidFill>
        <a:latin typeface="Arial" charset="0"/>
        <a:ea typeface="ＭＳ Ｐゴシック" pitchFamily="50" charset="-128"/>
        <a:cs typeface="+mn-cs"/>
      </a:defRPr>
    </a:lvl8pPr>
    <a:lvl9pPr marL="3657600" algn="l" defTabSz="914400" rtl="0" eaLnBrk="1" latinLnBrk="0" hangingPunct="1">
      <a:defRPr sz="1000" b="1" kern="1200">
        <a:solidFill>
          <a:srgbClr val="000000"/>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keda, Tsukasa" initials="TI" lastIdx="8" clrIdx="0"/>
  <p:cmAuthor id="7" name="Wakaguri, Sonoko" initials="WS" lastIdx="2" clrIdx="7"/>
  <p:cmAuthor id="1" name="Ikeda, Tsukasa" initials="IT" lastIdx="2" clrIdx="1">
    <p:extLst/>
  </p:cmAuthor>
  <p:cmAuthor id="2" name="Tomohiro Katsuno/勝野　朝弘" initials="TK" lastIdx="4" clrIdx="2"/>
  <p:cmAuthor id="3" name="吉田真" initials="吉田真" lastIdx="3" clrIdx="3">
    <p:extLst/>
  </p:cmAuthor>
  <p:cmAuthor id="4" name="Kumasaka, Yoshino(熊坂 美乃)" initials="KY美" lastIdx="3" clrIdx="4">
    <p:extLst/>
  </p:cmAuthor>
  <p:cmAuthor id="5" name="Kanazawa, Seiki(金澤 誠器)" initials="KS誠" lastIdx="5" clrIdx="5">
    <p:extLst/>
  </p:cmAuthor>
  <p:cmAuthor id="6" name="KAWAKATSU EIJI / 川勝 英次" initials="KE/川英" lastIdx="4" clrIdx="6">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CCFF99"/>
    <a:srgbClr val="FFFF99"/>
    <a:srgbClr val="FF66FF"/>
    <a:srgbClr val="FFCCFF"/>
    <a:srgbClr val="FFFFCC"/>
    <a:srgbClr val="FF0066"/>
    <a:srgbClr val="CCFFFF"/>
    <a:srgbClr val="FF66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67" autoAdjust="0"/>
    <p:restoredTop sz="91497" autoAdjust="0"/>
  </p:normalViewPr>
  <p:slideViewPr>
    <p:cSldViewPr>
      <p:cViewPr varScale="1">
        <p:scale>
          <a:sx n="62" d="100"/>
          <a:sy n="62" d="100"/>
        </p:scale>
        <p:origin x="14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1254" y="-1194"/>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055DA1-45A1-49BA-8ADA-36C7115503B0}" type="doc">
      <dgm:prSet loTypeId="urn:microsoft.com/office/officeart/2005/8/layout/arrow2" loCatId="process" qsTypeId="urn:microsoft.com/office/officeart/2005/8/quickstyle/simple1" qsCatId="simple" csTypeId="urn:microsoft.com/office/officeart/2005/8/colors/accent1_2" csCatId="accent1" phldr="1"/>
      <dgm:spPr/>
    </dgm:pt>
    <dgm:pt modelId="{B4747F2E-9B27-4139-983E-FB5ED05B789D}">
      <dgm:prSet phldrT="[テキスト]" custT="1"/>
      <dgm:spPr/>
      <dgm:t>
        <a:bodyPr/>
        <a:lstStyle/>
        <a:p>
          <a:r>
            <a:rPr kumimoji="1" lang="ja-JP" altLang="en-US" sz="2800" dirty="0"/>
            <a:t>経営陣</a:t>
          </a:r>
        </a:p>
      </dgm:t>
    </dgm:pt>
    <dgm:pt modelId="{65F37D77-FA24-4E66-BB98-6F7B17807879}" type="sibTrans" cxnId="{64027033-1A3A-4750-B250-2D9C0BACD102}">
      <dgm:prSet/>
      <dgm:spPr/>
      <dgm:t>
        <a:bodyPr/>
        <a:lstStyle/>
        <a:p>
          <a:endParaRPr kumimoji="1" lang="ja-JP" altLang="en-US"/>
        </a:p>
      </dgm:t>
    </dgm:pt>
    <dgm:pt modelId="{DC806C70-CC9B-4AE3-B044-EDBC3C5969EC}" type="parTrans" cxnId="{64027033-1A3A-4750-B250-2D9C0BACD102}">
      <dgm:prSet/>
      <dgm:spPr/>
      <dgm:t>
        <a:bodyPr/>
        <a:lstStyle/>
        <a:p>
          <a:endParaRPr kumimoji="1" lang="ja-JP" altLang="en-US"/>
        </a:p>
      </dgm:t>
    </dgm:pt>
    <dgm:pt modelId="{9500D56A-5F0B-4334-BFE9-7766D3210B49}">
      <dgm:prSet phldrT="[テキスト]" custT="1"/>
      <dgm:spPr/>
      <dgm:t>
        <a:bodyPr/>
        <a:lstStyle/>
        <a:p>
          <a:r>
            <a:rPr kumimoji="1" lang="ja-JP" altLang="en-US" sz="2800" dirty="0"/>
            <a:t>部門</a:t>
          </a:r>
        </a:p>
      </dgm:t>
    </dgm:pt>
    <dgm:pt modelId="{56E96DA5-3EFF-426C-A0E8-CB1710BE1063}" type="sibTrans" cxnId="{68A18F12-E796-43FF-B8DB-638B0A267850}">
      <dgm:prSet/>
      <dgm:spPr/>
      <dgm:t>
        <a:bodyPr/>
        <a:lstStyle/>
        <a:p>
          <a:endParaRPr kumimoji="1" lang="ja-JP" altLang="en-US"/>
        </a:p>
      </dgm:t>
    </dgm:pt>
    <dgm:pt modelId="{C9300169-17A6-410C-9730-91C2B6BA69C0}" type="parTrans" cxnId="{68A18F12-E796-43FF-B8DB-638B0A267850}">
      <dgm:prSet/>
      <dgm:spPr/>
      <dgm:t>
        <a:bodyPr/>
        <a:lstStyle/>
        <a:p>
          <a:endParaRPr kumimoji="1" lang="ja-JP" altLang="en-US"/>
        </a:p>
      </dgm:t>
    </dgm:pt>
    <dgm:pt modelId="{7F29F11A-616C-4B39-8F59-5A298E393E16}">
      <dgm:prSet phldrT="[テキスト]" custT="1"/>
      <dgm:spPr/>
      <dgm:t>
        <a:bodyPr/>
        <a:lstStyle/>
        <a:p>
          <a:r>
            <a:rPr kumimoji="1" lang="ja-JP" altLang="en-US" sz="2800" dirty="0"/>
            <a:t>チーム</a:t>
          </a:r>
        </a:p>
      </dgm:t>
    </dgm:pt>
    <dgm:pt modelId="{87879EAA-E283-4DB1-A650-45464A304F72}" type="sibTrans" cxnId="{4F8D9659-8CC8-40CD-904C-A6D67AA92935}">
      <dgm:prSet/>
      <dgm:spPr/>
      <dgm:t>
        <a:bodyPr/>
        <a:lstStyle/>
        <a:p>
          <a:endParaRPr kumimoji="1" lang="ja-JP" altLang="en-US"/>
        </a:p>
      </dgm:t>
    </dgm:pt>
    <dgm:pt modelId="{CDBA02D1-9001-4E4E-B583-9E2F96B951D0}" type="parTrans" cxnId="{4F8D9659-8CC8-40CD-904C-A6D67AA92935}">
      <dgm:prSet/>
      <dgm:spPr/>
      <dgm:t>
        <a:bodyPr/>
        <a:lstStyle/>
        <a:p>
          <a:endParaRPr kumimoji="1" lang="ja-JP" altLang="en-US"/>
        </a:p>
      </dgm:t>
    </dgm:pt>
    <dgm:pt modelId="{22815670-EED9-46B6-8B1C-6F9A86E7D1B7}" type="pres">
      <dgm:prSet presAssocID="{74055DA1-45A1-49BA-8ADA-36C7115503B0}" presName="arrowDiagram" presStyleCnt="0">
        <dgm:presLayoutVars>
          <dgm:chMax val="5"/>
          <dgm:dir/>
          <dgm:resizeHandles val="exact"/>
        </dgm:presLayoutVars>
      </dgm:prSet>
      <dgm:spPr/>
    </dgm:pt>
    <dgm:pt modelId="{8D2229A3-E29B-4F9D-9848-C3D12AFEF0AF}" type="pres">
      <dgm:prSet presAssocID="{74055DA1-45A1-49BA-8ADA-36C7115503B0}" presName="arrow" presStyleLbl="bgShp" presStyleIdx="0" presStyleCnt="1"/>
      <dgm:spPr/>
    </dgm:pt>
    <dgm:pt modelId="{2D76FA16-EFF3-47E7-B31A-67906DD23689}" type="pres">
      <dgm:prSet presAssocID="{74055DA1-45A1-49BA-8ADA-36C7115503B0}" presName="arrowDiagram3" presStyleCnt="0"/>
      <dgm:spPr/>
    </dgm:pt>
    <dgm:pt modelId="{B9DA81F4-0AA2-49C4-9C7E-BD21E72BF069}" type="pres">
      <dgm:prSet presAssocID="{7F29F11A-616C-4B39-8F59-5A298E393E16}" presName="bullet3a" presStyleLbl="node1" presStyleIdx="0" presStyleCnt="3"/>
      <dgm:spPr/>
    </dgm:pt>
    <dgm:pt modelId="{83B6D1D3-9516-428E-BF2F-C1C91614A4EA}" type="pres">
      <dgm:prSet presAssocID="{7F29F11A-616C-4B39-8F59-5A298E393E16}" presName="textBox3a" presStyleLbl="revTx" presStyleIdx="0" presStyleCnt="3">
        <dgm:presLayoutVars>
          <dgm:bulletEnabled val="1"/>
        </dgm:presLayoutVars>
      </dgm:prSet>
      <dgm:spPr/>
    </dgm:pt>
    <dgm:pt modelId="{5D78E26F-ED9E-4B08-A43D-B5E56CCE4D87}" type="pres">
      <dgm:prSet presAssocID="{9500D56A-5F0B-4334-BFE9-7766D3210B49}" presName="bullet3b" presStyleLbl="node1" presStyleIdx="1" presStyleCnt="3"/>
      <dgm:spPr/>
    </dgm:pt>
    <dgm:pt modelId="{15AE8580-C19A-4326-8C1F-F04CFF63BAAA}" type="pres">
      <dgm:prSet presAssocID="{9500D56A-5F0B-4334-BFE9-7766D3210B49}" presName="textBox3b" presStyleLbl="revTx" presStyleIdx="1" presStyleCnt="3">
        <dgm:presLayoutVars>
          <dgm:bulletEnabled val="1"/>
        </dgm:presLayoutVars>
      </dgm:prSet>
      <dgm:spPr/>
    </dgm:pt>
    <dgm:pt modelId="{EC1D1264-4172-4BD4-9472-AC5F2287D4AB}" type="pres">
      <dgm:prSet presAssocID="{B4747F2E-9B27-4139-983E-FB5ED05B789D}" presName="bullet3c" presStyleLbl="node1" presStyleIdx="2" presStyleCnt="3"/>
      <dgm:spPr/>
    </dgm:pt>
    <dgm:pt modelId="{96C4A703-9AE4-475F-A409-C14A8FFED4F3}" type="pres">
      <dgm:prSet presAssocID="{B4747F2E-9B27-4139-983E-FB5ED05B789D}" presName="textBox3c" presStyleLbl="revTx" presStyleIdx="2" presStyleCnt="3">
        <dgm:presLayoutVars>
          <dgm:bulletEnabled val="1"/>
        </dgm:presLayoutVars>
      </dgm:prSet>
      <dgm:spPr/>
    </dgm:pt>
  </dgm:ptLst>
  <dgm:cxnLst>
    <dgm:cxn modelId="{68A18F12-E796-43FF-B8DB-638B0A267850}" srcId="{74055DA1-45A1-49BA-8ADA-36C7115503B0}" destId="{9500D56A-5F0B-4334-BFE9-7766D3210B49}" srcOrd="1" destOrd="0" parTransId="{C9300169-17A6-410C-9730-91C2B6BA69C0}" sibTransId="{56E96DA5-3EFF-426C-A0E8-CB1710BE1063}"/>
    <dgm:cxn modelId="{64027033-1A3A-4750-B250-2D9C0BACD102}" srcId="{74055DA1-45A1-49BA-8ADA-36C7115503B0}" destId="{B4747F2E-9B27-4139-983E-FB5ED05B789D}" srcOrd="2" destOrd="0" parTransId="{DC806C70-CC9B-4AE3-B044-EDBC3C5969EC}" sibTransId="{65F37D77-FA24-4E66-BB98-6F7B17807879}"/>
    <dgm:cxn modelId="{9464D970-CA14-4044-B81F-78228A07856B}" type="presOf" srcId="{9500D56A-5F0B-4334-BFE9-7766D3210B49}" destId="{15AE8580-C19A-4326-8C1F-F04CFF63BAAA}" srcOrd="0" destOrd="0" presId="urn:microsoft.com/office/officeart/2005/8/layout/arrow2"/>
    <dgm:cxn modelId="{FAF87177-DFA9-43A2-B9CC-EE11BCF91335}" type="presOf" srcId="{74055DA1-45A1-49BA-8ADA-36C7115503B0}" destId="{22815670-EED9-46B6-8B1C-6F9A86E7D1B7}" srcOrd="0" destOrd="0" presId="urn:microsoft.com/office/officeart/2005/8/layout/arrow2"/>
    <dgm:cxn modelId="{4F8D9659-8CC8-40CD-904C-A6D67AA92935}" srcId="{74055DA1-45A1-49BA-8ADA-36C7115503B0}" destId="{7F29F11A-616C-4B39-8F59-5A298E393E16}" srcOrd="0" destOrd="0" parTransId="{CDBA02D1-9001-4E4E-B583-9E2F96B951D0}" sibTransId="{87879EAA-E283-4DB1-A650-45464A304F72}"/>
    <dgm:cxn modelId="{A8A0CEB9-31F5-45A8-814D-A97EF552FD69}" type="presOf" srcId="{7F29F11A-616C-4B39-8F59-5A298E393E16}" destId="{83B6D1D3-9516-428E-BF2F-C1C91614A4EA}" srcOrd="0" destOrd="0" presId="urn:microsoft.com/office/officeart/2005/8/layout/arrow2"/>
    <dgm:cxn modelId="{477E17EB-ADA8-4EDA-B7C5-CA8B87A38D1C}" type="presOf" srcId="{B4747F2E-9B27-4139-983E-FB5ED05B789D}" destId="{96C4A703-9AE4-475F-A409-C14A8FFED4F3}" srcOrd="0" destOrd="0" presId="urn:microsoft.com/office/officeart/2005/8/layout/arrow2"/>
    <dgm:cxn modelId="{2CD99053-D6D9-400B-81DF-8E36468D7657}" type="presParOf" srcId="{22815670-EED9-46B6-8B1C-6F9A86E7D1B7}" destId="{8D2229A3-E29B-4F9D-9848-C3D12AFEF0AF}" srcOrd="0" destOrd="0" presId="urn:microsoft.com/office/officeart/2005/8/layout/arrow2"/>
    <dgm:cxn modelId="{B0DC801D-DA16-40D1-B465-00F1C03E4BCF}" type="presParOf" srcId="{22815670-EED9-46B6-8B1C-6F9A86E7D1B7}" destId="{2D76FA16-EFF3-47E7-B31A-67906DD23689}" srcOrd="1" destOrd="0" presId="urn:microsoft.com/office/officeart/2005/8/layout/arrow2"/>
    <dgm:cxn modelId="{3059E9FF-F58B-49C6-819E-0DCE45B65FE3}" type="presParOf" srcId="{2D76FA16-EFF3-47E7-B31A-67906DD23689}" destId="{B9DA81F4-0AA2-49C4-9C7E-BD21E72BF069}" srcOrd="0" destOrd="0" presId="urn:microsoft.com/office/officeart/2005/8/layout/arrow2"/>
    <dgm:cxn modelId="{BA632D7B-51A0-42EF-84D9-3852B714F089}" type="presParOf" srcId="{2D76FA16-EFF3-47E7-B31A-67906DD23689}" destId="{83B6D1D3-9516-428E-BF2F-C1C91614A4EA}" srcOrd="1" destOrd="0" presId="urn:microsoft.com/office/officeart/2005/8/layout/arrow2"/>
    <dgm:cxn modelId="{3F61D800-F0C1-41B1-BF04-887EB2949CE4}" type="presParOf" srcId="{2D76FA16-EFF3-47E7-B31A-67906DD23689}" destId="{5D78E26F-ED9E-4B08-A43D-B5E56CCE4D87}" srcOrd="2" destOrd="0" presId="urn:microsoft.com/office/officeart/2005/8/layout/arrow2"/>
    <dgm:cxn modelId="{C0556121-DF90-4B34-BB18-2E5CB07E5355}" type="presParOf" srcId="{2D76FA16-EFF3-47E7-B31A-67906DD23689}" destId="{15AE8580-C19A-4326-8C1F-F04CFF63BAAA}" srcOrd="3" destOrd="0" presId="urn:microsoft.com/office/officeart/2005/8/layout/arrow2"/>
    <dgm:cxn modelId="{548F9F95-3FE6-422F-AA1A-FB47C4613FCB}" type="presParOf" srcId="{2D76FA16-EFF3-47E7-B31A-67906DD23689}" destId="{EC1D1264-4172-4BD4-9472-AC5F2287D4AB}" srcOrd="4" destOrd="0" presId="urn:microsoft.com/office/officeart/2005/8/layout/arrow2"/>
    <dgm:cxn modelId="{7EDFB6B7-C7DB-4D44-8C56-6C2A660512D5}" type="presParOf" srcId="{2D76FA16-EFF3-47E7-B31A-67906DD23689}" destId="{96C4A703-9AE4-475F-A409-C14A8FFED4F3}"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2229A3-E29B-4F9D-9848-C3D12AFEF0AF}">
      <dsp:nvSpPr>
        <dsp:cNvPr id="0" name=""/>
        <dsp:cNvSpPr/>
      </dsp:nvSpPr>
      <dsp:spPr>
        <a:xfrm>
          <a:off x="200943" y="0"/>
          <a:ext cx="6796681" cy="4247926"/>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DA81F4-0AA2-49C4-9C7E-BD21E72BF069}">
      <dsp:nvSpPr>
        <dsp:cNvPr id="0" name=""/>
        <dsp:cNvSpPr/>
      </dsp:nvSpPr>
      <dsp:spPr>
        <a:xfrm>
          <a:off x="1064121" y="2931918"/>
          <a:ext cx="176713" cy="17671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B6D1D3-9516-428E-BF2F-C1C91614A4EA}">
      <dsp:nvSpPr>
        <dsp:cNvPr id="0" name=""/>
        <dsp:cNvSpPr/>
      </dsp:nvSpPr>
      <dsp:spPr>
        <a:xfrm>
          <a:off x="1152478" y="3020275"/>
          <a:ext cx="1583626" cy="1227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637" tIns="0" rIns="0" bIns="0" numCol="1" spcCol="1270" anchor="t" anchorCtr="0">
          <a:noAutofit/>
        </a:bodyPr>
        <a:lstStyle/>
        <a:p>
          <a:pPr marL="0" lvl="0" indent="0" algn="l" defTabSz="1244600">
            <a:lnSpc>
              <a:spcPct val="90000"/>
            </a:lnSpc>
            <a:spcBef>
              <a:spcPct val="0"/>
            </a:spcBef>
            <a:spcAft>
              <a:spcPct val="35000"/>
            </a:spcAft>
            <a:buNone/>
          </a:pPr>
          <a:r>
            <a:rPr kumimoji="1" lang="ja-JP" altLang="en-US" sz="2800" kern="1200" dirty="0"/>
            <a:t>チーム</a:t>
          </a:r>
        </a:p>
      </dsp:txBody>
      <dsp:txXfrm>
        <a:off x="1152478" y="3020275"/>
        <a:ext cx="1583626" cy="1227650"/>
      </dsp:txXfrm>
    </dsp:sp>
    <dsp:sp modelId="{5D78E26F-ED9E-4B08-A43D-B5E56CCE4D87}">
      <dsp:nvSpPr>
        <dsp:cNvPr id="0" name=""/>
        <dsp:cNvSpPr/>
      </dsp:nvSpPr>
      <dsp:spPr>
        <a:xfrm>
          <a:off x="2623960" y="1777332"/>
          <a:ext cx="319444" cy="31944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AE8580-C19A-4326-8C1F-F04CFF63BAAA}">
      <dsp:nvSpPr>
        <dsp:cNvPr id="0" name=""/>
        <dsp:cNvSpPr/>
      </dsp:nvSpPr>
      <dsp:spPr>
        <a:xfrm>
          <a:off x="2783682" y="1937054"/>
          <a:ext cx="1631203" cy="23108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9267" tIns="0" rIns="0" bIns="0" numCol="1" spcCol="1270" anchor="t" anchorCtr="0">
          <a:noAutofit/>
        </a:bodyPr>
        <a:lstStyle/>
        <a:p>
          <a:pPr marL="0" lvl="0" indent="0" algn="l" defTabSz="1244600">
            <a:lnSpc>
              <a:spcPct val="90000"/>
            </a:lnSpc>
            <a:spcBef>
              <a:spcPct val="0"/>
            </a:spcBef>
            <a:spcAft>
              <a:spcPct val="35000"/>
            </a:spcAft>
            <a:buNone/>
          </a:pPr>
          <a:r>
            <a:rPr kumimoji="1" lang="ja-JP" altLang="en-US" sz="2800" kern="1200" dirty="0"/>
            <a:t>部門</a:t>
          </a:r>
        </a:p>
      </dsp:txBody>
      <dsp:txXfrm>
        <a:off x="2783682" y="1937054"/>
        <a:ext cx="1631203" cy="2310871"/>
      </dsp:txXfrm>
    </dsp:sp>
    <dsp:sp modelId="{EC1D1264-4172-4BD4-9472-AC5F2287D4AB}">
      <dsp:nvSpPr>
        <dsp:cNvPr id="0" name=""/>
        <dsp:cNvSpPr/>
      </dsp:nvSpPr>
      <dsp:spPr>
        <a:xfrm>
          <a:off x="4499844" y="1074725"/>
          <a:ext cx="441784" cy="44178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C4A703-9AE4-475F-A409-C14A8FFED4F3}">
      <dsp:nvSpPr>
        <dsp:cNvPr id="0" name=""/>
        <dsp:cNvSpPr/>
      </dsp:nvSpPr>
      <dsp:spPr>
        <a:xfrm>
          <a:off x="4720736" y="1295617"/>
          <a:ext cx="1631203" cy="29523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4092" tIns="0" rIns="0" bIns="0" numCol="1" spcCol="1270" anchor="t" anchorCtr="0">
          <a:noAutofit/>
        </a:bodyPr>
        <a:lstStyle/>
        <a:p>
          <a:pPr marL="0" lvl="0" indent="0" algn="l" defTabSz="1244600">
            <a:lnSpc>
              <a:spcPct val="90000"/>
            </a:lnSpc>
            <a:spcBef>
              <a:spcPct val="0"/>
            </a:spcBef>
            <a:spcAft>
              <a:spcPct val="35000"/>
            </a:spcAft>
            <a:buNone/>
          </a:pPr>
          <a:r>
            <a:rPr kumimoji="1" lang="ja-JP" altLang="en-US" sz="2800" kern="1200" dirty="0"/>
            <a:t>経営陣</a:t>
          </a:r>
        </a:p>
      </dsp:txBody>
      <dsp:txXfrm>
        <a:off x="4720736" y="1295617"/>
        <a:ext cx="1631203" cy="2952308"/>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69" name="Rectangle 13"/>
          <p:cNvSpPr>
            <a:spLocks noGrp="1" noChangeArrowheads="1"/>
          </p:cNvSpPr>
          <p:nvPr>
            <p:ph type="ftr" sz="quarter" idx="2"/>
          </p:nvPr>
        </p:nvSpPr>
        <p:spPr bwMode="auto">
          <a:xfrm>
            <a:off x="527827" y="8989384"/>
            <a:ext cx="5677746" cy="654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6" tIns="46118" rIns="92236" bIns="46118" numCol="1" anchor="b" anchorCtr="0" compatLnSpc="1">
            <a:prstTxWarp prst="textNoShape">
              <a:avLst/>
            </a:prstTxWarp>
          </a:bodyPr>
          <a:lstStyle>
            <a:lvl1pPr algn="l">
              <a:defRPr sz="800" b="0" i="0">
                <a:solidFill>
                  <a:schemeClr val="tx1"/>
                </a:solidFill>
                <a:cs typeface="Arial" charset="0"/>
              </a:defRPr>
            </a:lvl1pPr>
          </a:lstStyle>
          <a:p>
            <a:pPr>
              <a:defRPr/>
            </a:pPr>
            <a:endParaRPr lang="ja-JP" altLang="en-GB" dirty="0"/>
          </a:p>
        </p:txBody>
      </p:sp>
    </p:spTree>
    <p:extLst>
      <p:ext uri="{BB962C8B-B14F-4D97-AF65-F5344CB8AC3E}">
        <p14:creationId xmlns:p14="http://schemas.microsoft.com/office/powerpoint/2010/main" val="30738564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6" tIns="46118" rIns="92236" bIns="46118" numCol="1" anchor="t" anchorCtr="0" compatLnSpc="1">
            <a:prstTxWarp prst="textNoShape">
              <a:avLst/>
            </a:prstTxWarp>
          </a:bodyPr>
          <a:lstStyle>
            <a:lvl1pPr algn="l">
              <a:defRPr sz="1200" b="0">
                <a:solidFill>
                  <a:schemeClr val="tx1"/>
                </a:solidFill>
                <a:cs typeface="Arial" charset="0"/>
              </a:defRPr>
            </a:lvl1pPr>
          </a:lstStyle>
          <a:p>
            <a:pPr>
              <a:defRPr/>
            </a:pPr>
            <a:endParaRPr lang="en-GB" altLang="ja-JP"/>
          </a:p>
        </p:txBody>
      </p:sp>
      <p:sp>
        <p:nvSpPr>
          <p:cNvPr id="4099" name="Rectangle 3"/>
          <p:cNvSpPr>
            <a:spLocks noGrp="1" noChangeArrowheads="1"/>
          </p:cNvSpPr>
          <p:nvPr>
            <p:ph type="dt" idx="1"/>
          </p:nvPr>
        </p:nvSpPr>
        <p:spPr bwMode="auto">
          <a:xfrm>
            <a:off x="3855221" y="1"/>
            <a:ext cx="2950374" cy="497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6" tIns="46118" rIns="92236" bIns="46118" numCol="1" anchor="t" anchorCtr="0" compatLnSpc="1">
            <a:prstTxWarp prst="textNoShape">
              <a:avLst/>
            </a:prstTxWarp>
          </a:bodyPr>
          <a:lstStyle>
            <a:lvl1pPr algn="r">
              <a:defRPr sz="1200" b="0">
                <a:solidFill>
                  <a:schemeClr val="tx1"/>
                </a:solidFill>
                <a:cs typeface="Arial" charset="0"/>
              </a:defRPr>
            </a:lvl1pPr>
          </a:lstStyle>
          <a:p>
            <a:pPr>
              <a:defRPr/>
            </a:pPr>
            <a:endParaRPr lang="en-GB" altLang="ja-JP"/>
          </a:p>
        </p:txBody>
      </p:sp>
      <p:sp>
        <p:nvSpPr>
          <p:cNvPr id="53252" name="Rectangle 4"/>
          <p:cNvSpPr>
            <a:spLocks noGrp="1" noRot="1" noChangeAspect="1" noChangeArrowheads="1" noTextEdit="1"/>
          </p:cNvSpPr>
          <p:nvPr>
            <p:ph type="sldImg" idx="2"/>
          </p:nvPr>
        </p:nvSpPr>
        <p:spPr bwMode="auto">
          <a:xfrm>
            <a:off x="919163" y="746125"/>
            <a:ext cx="4968875"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0239" y="4720986"/>
            <a:ext cx="5446723" cy="4471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6" tIns="46118" rIns="92236" bIns="46118" numCol="1" anchor="t" anchorCtr="0" compatLnSpc="1">
            <a:prstTxWarp prst="textNoShape">
              <a:avLst/>
            </a:prstTxWarp>
          </a:bodyPr>
          <a:lstStyle/>
          <a:p>
            <a:pPr lvl="0"/>
            <a:r>
              <a:rPr lang="en-GB" altLang="ja-JP" noProof="0"/>
              <a:t>Click to edit Master text styles</a:t>
            </a:r>
          </a:p>
          <a:p>
            <a:pPr lvl="1"/>
            <a:r>
              <a:rPr lang="en-GB" altLang="ja-JP" noProof="0"/>
              <a:t>Second level</a:t>
            </a:r>
          </a:p>
          <a:p>
            <a:pPr lvl="2"/>
            <a:r>
              <a:rPr lang="en-GB" altLang="ja-JP" noProof="0"/>
              <a:t>Third level</a:t>
            </a:r>
          </a:p>
          <a:p>
            <a:pPr lvl="3"/>
            <a:r>
              <a:rPr lang="en-GB" altLang="ja-JP" noProof="0"/>
              <a:t>Fourth level</a:t>
            </a:r>
          </a:p>
          <a:p>
            <a:pPr lvl="4"/>
            <a:r>
              <a:rPr lang="en-GB" altLang="ja-JP" noProof="0"/>
              <a:t>Fifth level</a:t>
            </a:r>
          </a:p>
        </p:txBody>
      </p:sp>
      <p:sp>
        <p:nvSpPr>
          <p:cNvPr id="4102" name="Rectangle 6"/>
          <p:cNvSpPr>
            <a:spLocks noGrp="1" noChangeArrowheads="1"/>
          </p:cNvSpPr>
          <p:nvPr>
            <p:ph type="ftr" sz="quarter" idx="4"/>
          </p:nvPr>
        </p:nvSpPr>
        <p:spPr bwMode="auto">
          <a:xfrm>
            <a:off x="1" y="9440372"/>
            <a:ext cx="2950375"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6" tIns="46118" rIns="92236" bIns="46118" numCol="1" anchor="b" anchorCtr="0" compatLnSpc="1">
            <a:prstTxWarp prst="textNoShape">
              <a:avLst/>
            </a:prstTxWarp>
          </a:bodyPr>
          <a:lstStyle>
            <a:lvl1pPr algn="l">
              <a:defRPr sz="1200" b="0">
                <a:solidFill>
                  <a:schemeClr val="tx1"/>
                </a:solidFill>
                <a:cs typeface="Arial" charset="0"/>
              </a:defRPr>
            </a:lvl1pPr>
          </a:lstStyle>
          <a:p>
            <a:pPr>
              <a:defRPr/>
            </a:pPr>
            <a:endParaRPr lang="en-GB" altLang="ja-JP"/>
          </a:p>
        </p:txBody>
      </p:sp>
      <p:sp>
        <p:nvSpPr>
          <p:cNvPr id="4103" name="Rectangle 7"/>
          <p:cNvSpPr>
            <a:spLocks noGrp="1" noChangeArrowheads="1"/>
          </p:cNvSpPr>
          <p:nvPr>
            <p:ph type="sldNum" sz="quarter" idx="5"/>
          </p:nvPr>
        </p:nvSpPr>
        <p:spPr bwMode="auto">
          <a:xfrm>
            <a:off x="3855221" y="9440372"/>
            <a:ext cx="2950374" cy="49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6" tIns="46118" rIns="92236" bIns="46118" numCol="1" anchor="b" anchorCtr="0" compatLnSpc="1">
            <a:prstTxWarp prst="textNoShape">
              <a:avLst/>
            </a:prstTxWarp>
          </a:bodyPr>
          <a:lstStyle>
            <a:lvl1pPr algn="r">
              <a:defRPr sz="1200" b="0">
                <a:solidFill>
                  <a:schemeClr val="tx1"/>
                </a:solidFill>
                <a:cs typeface="Arial" charset="0"/>
              </a:defRPr>
            </a:lvl1pPr>
          </a:lstStyle>
          <a:p>
            <a:pPr>
              <a:defRPr/>
            </a:pPr>
            <a:fld id="{D47997AB-63BC-4B2A-A2BA-4EDC548D5D62}" type="slidenum">
              <a:rPr lang="ja-JP" altLang="en-GB"/>
              <a:pPr>
                <a:defRPr/>
              </a:pPr>
              <a:t>‹#›</a:t>
            </a:fld>
            <a:endParaRPr lang="en-GB" altLang="ja-JP"/>
          </a:p>
        </p:txBody>
      </p:sp>
    </p:spTree>
    <p:extLst>
      <p:ext uri="{BB962C8B-B14F-4D97-AF65-F5344CB8AC3E}">
        <p14:creationId xmlns:p14="http://schemas.microsoft.com/office/powerpoint/2010/main" val="6859419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919163" y="717550"/>
            <a:ext cx="4968875" cy="3727450"/>
          </a:xfrm>
          <a:ln/>
        </p:spPr>
      </p:sp>
      <p:sp>
        <p:nvSpPr>
          <p:cNvPr id="256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dirty="0">
              <a:ea typeface="ＭＳ Ｐ明朝" charset="-128"/>
            </a:endParaRPr>
          </a:p>
        </p:txBody>
      </p:sp>
    </p:spTree>
    <p:extLst>
      <p:ext uri="{BB962C8B-B14F-4D97-AF65-F5344CB8AC3E}">
        <p14:creationId xmlns:p14="http://schemas.microsoft.com/office/powerpoint/2010/main" val="8678406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D47997AB-63BC-4B2A-A2BA-4EDC548D5D62}" type="slidenum">
              <a:rPr lang="ja-JP" altLang="en-GB" smtClean="0"/>
              <a:pPr>
                <a:defRPr/>
              </a:pPr>
              <a:t>15</a:t>
            </a:fld>
            <a:endParaRPr lang="en-GB" altLang="ja-JP"/>
          </a:p>
        </p:txBody>
      </p:sp>
    </p:spTree>
    <p:extLst>
      <p:ext uri="{BB962C8B-B14F-4D97-AF65-F5344CB8AC3E}">
        <p14:creationId xmlns:p14="http://schemas.microsoft.com/office/powerpoint/2010/main" val="3147933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strike="noStrike" baseline="0"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17</a:t>
            </a:fld>
            <a:endParaRPr lang="en-GB" altLang="ja-JP"/>
          </a:p>
        </p:txBody>
      </p:sp>
    </p:spTree>
    <p:extLst>
      <p:ext uri="{BB962C8B-B14F-4D97-AF65-F5344CB8AC3E}">
        <p14:creationId xmlns:p14="http://schemas.microsoft.com/office/powerpoint/2010/main" val="1451911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trike="noStrike" dirty="0"/>
          </a:p>
        </p:txBody>
      </p:sp>
      <p:sp>
        <p:nvSpPr>
          <p:cNvPr id="4" name="Slide Number Placeholder 3"/>
          <p:cNvSpPr>
            <a:spLocks noGrp="1"/>
          </p:cNvSpPr>
          <p:nvPr>
            <p:ph type="sldNum" sz="quarter" idx="10"/>
          </p:nvPr>
        </p:nvSpPr>
        <p:spPr/>
        <p:txBody>
          <a:bodyPr/>
          <a:lstStyle/>
          <a:p>
            <a:fld id="{970C7BBB-232D-4BC7-86C5-8EC044F596B3}" type="slidenum">
              <a:rPr lang="en-GB" smtClean="0"/>
              <a:pPr/>
              <a:t>20</a:t>
            </a:fld>
            <a:endParaRPr lang="en-GB" dirty="0"/>
          </a:p>
        </p:txBody>
      </p:sp>
    </p:spTree>
    <p:extLst>
      <p:ext uri="{BB962C8B-B14F-4D97-AF65-F5344CB8AC3E}">
        <p14:creationId xmlns:p14="http://schemas.microsoft.com/office/powerpoint/2010/main" val="3837365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strike="noStrike" baseline="0"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21</a:t>
            </a:fld>
            <a:endParaRPr lang="en-GB" altLang="ja-JP"/>
          </a:p>
        </p:txBody>
      </p:sp>
    </p:spTree>
    <p:extLst>
      <p:ext uri="{BB962C8B-B14F-4D97-AF65-F5344CB8AC3E}">
        <p14:creationId xmlns:p14="http://schemas.microsoft.com/office/powerpoint/2010/main" val="253336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DF76A4E9-CF1D-4F47-AB26-C933C0B35826}"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033253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5.20.1</a:t>
            </a:r>
          </a:p>
          <a:p>
            <a:r>
              <a:rPr kumimoji="1" lang="ja-JP" altLang="en-US" dirty="0"/>
              <a:t>補遺</a:t>
            </a:r>
          </a:p>
          <a:p>
            <a:r>
              <a:rPr kumimoji="1" lang="ja-JP" altLang="en-US" dirty="0"/>
              <a:t>被験者の保護や治験結果の信頼性に重大な影響を及ぼすもしくは及ぼしかねない不遵守が</a:t>
            </a:r>
          </a:p>
          <a:p>
            <a:r>
              <a:rPr kumimoji="1" lang="ja-JP" altLang="en-US" dirty="0"/>
              <a:t>発見された際は，治験依頼者は根本原因を分析し，適切な是正・予防措置を講じるべきである</a:t>
            </a:r>
            <a:r>
              <a:rPr kumimoji="1" lang="en-US" altLang="ja-JP" dirty="0"/>
              <a:t>.</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47997AB-63BC-4B2A-A2BA-4EDC548D5D62}" type="slidenum">
              <a:rPr lang="ja-JP" altLang="en-GB" smtClean="0"/>
              <a:pPr>
                <a:defRPr/>
              </a:pPr>
              <a:t>4</a:t>
            </a:fld>
            <a:endParaRPr lang="en-GB" altLang="ja-JP"/>
          </a:p>
        </p:txBody>
      </p:sp>
    </p:spTree>
    <p:extLst>
      <p:ext uri="{BB962C8B-B14F-4D97-AF65-F5344CB8AC3E}">
        <p14:creationId xmlns:p14="http://schemas.microsoft.com/office/powerpoint/2010/main" val="3126483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6</a:t>
            </a:fld>
            <a:endParaRPr lang="en-GB" altLang="ja-JP"/>
          </a:p>
        </p:txBody>
      </p:sp>
    </p:spTree>
    <p:extLst>
      <p:ext uri="{BB962C8B-B14F-4D97-AF65-F5344CB8AC3E}">
        <p14:creationId xmlns:p14="http://schemas.microsoft.com/office/powerpoint/2010/main" val="597994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8</a:t>
            </a:fld>
            <a:endParaRPr lang="en-GB" altLang="ja-JP"/>
          </a:p>
        </p:txBody>
      </p:sp>
    </p:spTree>
    <p:extLst>
      <p:ext uri="{BB962C8B-B14F-4D97-AF65-F5344CB8AC3E}">
        <p14:creationId xmlns:p14="http://schemas.microsoft.com/office/powerpoint/2010/main" val="2388661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baseline="0"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9</a:t>
            </a:fld>
            <a:endParaRPr lang="en-GB" altLang="ja-JP"/>
          </a:p>
        </p:txBody>
      </p:sp>
    </p:spTree>
    <p:extLst>
      <p:ext uri="{BB962C8B-B14F-4D97-AF65-F5344CB8AC3E}">
        <p14:creationId xmlns:p14="http://schemas.microsoft.com/office/powerpoint/2010/main" val="1112810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47997AB-63BC-4B2A-A2BA-4EDC548D5D62}" type="slidenum">
              <a:rPr lang="ja-JP" altLang="en-GB" smtClean="0"/>
              <a:pPr>
                <a:defRPr/>
              </a:pPr>
              <a:t>12</a:t>
            </a:fld>
            <a:endParaRPr lang="en-GB" altLang="ja-JP"/>
          </a:p>
        </p:txBody>
      </p:sp>
    </p:spTree>
    <p:extLst>
      <p:ext uri="{BB962C8B-B14F-4D97-AF65-F5344CB8AC3E}">
        <p14:creationId xmlns:p14="http://schemas.microsoft.com/office/powerpoint/2010/main" val="559435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strike="noStrike" baseline="0"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13</a:t>
            </a:fld>
            <a:endParaRPr lang="en-GB" altLang="ja-JP"/>
          </a:p>
        </p:txBody>
      </p:sp>
    </p:spTree>
    <p:extLst>
      <p:ext uri="{BB962C8B-B14F-4D97-AF65-F5344CB8AC3E}">
        <p14:creationId xmlns:p14="http://schemas.microsoft.com/office/powerpoint/2010/main" val="67423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47997AB-63BC-4B2A-A2BA-4EDC548D5D62}" type="slidenum">
              <a:rPr lang="ja-JP" altLang="en-GB" smtClean="0"/>
              <a:pPr>
                <a:defRPr/>
              </a:pPr>
              <a:t>14</a:t>
            </a:fld>
            <a:endParaRPr lang="en-GB" altLang="ja-JP"/>
          </a:p>
        </p:txBody>
      </p:sp>
    </p:spTree>
    <p:extLst>
      <p:ext uri="{BB962C8B-B14F-4D97-AF65-F5344CB8AC3E}">
        <p14:creationId xmlns:p14="http://schemas.microsoft.com/office/powerpoint/2010/main" val="3851750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09BDF49B-3F6D-4BB0-9B70-3E8163EB73BB}"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92C9BB9-3381-454B-914B-06BC2A976EFF}" type="slidenum">
              <a:rPr lang="ja-JP" altLang="en-US"/>
              <a:pPr>
                <a:defRPr/>
              </a:pPr>
              <a:t>‹#›</a:t>
            </a:fld>
            <a:endParaRPr lang="ja-JP" altLang="en-US"/>
          </a:p>
        </p:txBody>
      </p:sp>
    </p:spTree>
    <p:extLst>
      <p:ext uri="{BB962C8B-B14F-4D97-AF65-F5344CB8AC3E}">
        <p14:creationId xmlns:p14="http://schemas.microsoft.com/office/powerpoint/2010/main" val="315911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B67384F9-349F-42B6-8678-D83E204A613A}"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1849ABA-6558-458B-BA91-795076C52B55}" type="slidenum">
              <a:rPr lang="ja-JP" altLang="en-US"/>
              <a:pPr>
                <a:defRPr/>
              </a:pPr>
              <a:t>‹#›</a:t>
            </a:fld>
            <a:endParaRPr lang="ja-JP" altLang="en-US"/>
          </a:p>
        </p:txBody>
      </p:sp>
    </p:spTree>
    <p:extLst>
      <p:ext uri="{BB962C8B-B14F-4D97-AF65-F5344CB8AC3E}">
        <p14:creationId xmlns:p14="http://schemas.microsoft.com/office/powerpoint/2010/main" val="263699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901089C-0909-4A46-95B1-6F19981EAD6D}"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4D275C5-5ABF-40BB-B70C-7C69FEBF7510}" type="slidenum">
              <a:rPr lang="ja-JP" altLang="en-US"/>
              <a:pPr>
                <a:defRPr/>
              </a:pPr>
              <a:t>‹#›</a:t>
            </a:fld>
            <a:endParaRPr lang="ja-JP" altLang="en-US"/>
          </a:p>
        </p:txBody>
      </p:sp>
    </p:spTree>
    <p:extLst>
      <p:ext uri="{BB962C8B-B14F-4D97-AF65-F5344CB8AC3E}">
        <p14:creationId xmlns:p14="http://schemas.microsoft.com/office/powerpoint/2010/main" val="767937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タイトル 3"/>
          <p:cNvSpPr>
            <a:spLocks noGrp="1"/>
          </p:cNvSpPr>
          <p:nvPr>
            <p:ph type="title"/>
          </p:nvPr>
        </p:nvSpPr>
        <p:spPr/>
        <p:txBody>
          <a:bodyPr/>
          <a:lstStyle/>
          <a:p>
            <a:r>
              <a:rPr lang="ja-JP" altLang="en-US"/>
              <a:t>マスター タイトルの書式設定</a:t>
            </a:r>
          </a:p>
        </p:txBody>
      </p:sp>
    </p:spTree>
    <p:extLst>
      <p:ext uri="{BB962C8B-B14F-4D97-AF65-F5344CB8AC3E}">
        <p14:creationId xmlns:p14="http://schemas.microsoft.com/office/powerpoint/2010/main" val="2225550063"/>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pPr>
              <a:defRPr/>
            </a:pPr>
            <a:fld id="{3A4605F8-7E1D-489C-A828-5581B2596E46}" type="datetime1">
              <a:rPr lang="ja-JP" altLang="en-US" smtClean="0"/>
              <a:t>2018/7/12</a:t>
            </a:fld>
            <a:endParaRPr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pPr>
              <a:defRPr/>
            </a:pPr>
            <a:endParaRPr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pPr>
              <a:defRPr/>
            </a:pPr>
            <a:fld id="{860F0611-82F3-4AAD-B443-D096656302D8}" type="slidenum">
              <a:rPr lang="ja-JP" altLang="en-US" smtClean="0"/>
              <a:pPr>
                <a:defRPr/>
              </a:pPr>
              <a:t>‹#›</a:t>
            </a:fld>
            <a:endParaRPr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C382DD7E-9AFA-4F76-9AE8-CAE61DE54BDA}"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4B0CAF2B-20CC-41DA-BE4B-249646BC0BCB}" type="slidenum">
              <a:rPr lang="ja-JP" altLang="en-US" smtClean="0"/>
              <a:pPr>
                <a:defRPr/>
              </a:pPr>
              <a:t>‹#›</a:t>
            </a:fld>
            <a:endParaRPr lang="ja-JP" altLang="en-US"/>
          </a:p>
        </p:txBody>
      </p:sp>
    </p:spTree>
    <p:extLst>
      <p:ext uri="{BB962C8B-B14F-4D97-AF65-F5344CB8AC3E}">
        <p14:creationId xmlns:p14="http://schemas.microsoft.com/office/powerpoint/2010/main" val="1712187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8703A7C1-6CDC-4CDE-88AC-237D47E48E86}"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C940E14-2AFF-43B9-B08F-CAFF85AFAB09}" type="slidenum">
              <a:rPr lang="ja-JP" altLang="en-US" smtClean="0"/>
              <a:pPr>
                <a:defRPr/>
              </a:pPr>
              <a:t>‹#›</a:t>
            </a:fld>
            <a:endParaRPr lang="ja-JP" altLang="en-US"/>
          </a:p>
        </p:txBody>
      </p:sp>
    </p:spTree>
    <p:extLst>
      <p:ext uri="{BB962C8B-B14F-4D97-AF65-F5344CB8AC3E}">
        <p14:creationId xmlns:p14="http://schemas.microsoft.com/office/powerpoint/2010/main" val="3623415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pPr>
              <a:defRPr/>
            </a:pPr>
            <a:fld id="{E43141C3-5D2A-4861-ACB0-4BD4B1805E8E}" type="datetime1">
              <a:rPr lang="ja-JP" altLang="en-US" smtClean="0"/>
              <a:t>2018/7/12</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38EEB8BD-BAA4-4EF3-ADFC-A7F328B7C287}" type="slidenum">
              <a:rPr lang="ja-JP" altLang="en-US" smtClean="0"/>
              <a:pPr>
                <a:defRPr/>
              </a:pPr>
              <a:t>‹#›</a:t>
            </a:fld>
            <a:endParaRPr lang="ja-JP" altLang="en-US"/>
          </a:p>
        </p:txBody>
      </p:sp>
    </p:spTree>
    <p:extLst>
      <p:ext uri="{BB962C8B-B14F-4D97-AF65-F5344CB8AC3E}">
        <p14:creationId xmlns:p14="http://schemas.microsoft.com/office/powerpoint/2010/main" val="2956547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pPr>
              <a:defRPr/>
            </a:pPr>
            <a:fld id="{7D1EC93F-3E55-4708-8CF5-53442E4374ED}" type="datetime1">
              <a:rPr lang="ja-JP" altLang="en-US" smtClean="0"/>
              <a:t>2018/7/12</a:t>
            </a:fld>
            <a:endParaRPr lang="ja-JP" altLang="en-US"/>
          </a:p>
        </p:txBody>
      </p:sp>
      <p:sp>
        <p:nvSpPr>
          <p:cNvPr id="8" name="フッター プレースホルダー 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a:defRPr/>
            </a:lvl1pPr>
          </a:lstStyle>
          <a:p>
            <a:pPr>
              <a:defRPr/>
            </a:pPr>
            <a:fld id="{52D2B26C-7809-433D-9364-687CCF7F4F49}" type="slidenum">
              <a:rPr lang="ja-JP" altLang="en-US" smtClean="0"/>
              <a:pPr>
                <a:defRPr/>
              </a:pPr>
              <a:t>‹#›</a:t>
            </a:fld>
            <a:endParaRPr lang="ja-JP" altLang="en-US"/>
          </a:p>
        </p:txBody>
      </p:sp>
    </p:spTree>
    <p:extLst>
      <p:ext uri="{BB962C8B-B14F-4D97-AF65-F5344CB8AC3E}">
        <p14:creationId xmlns:p14="http://schemas.microsoft.com/office/powerpoint/2010/main" val="34188321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pPr>
              <a:defRPr/>
            </a:pPr>
            <a:fld id="{A680C90A-1CF2-44AB-809E-80190EB4445E}" type="datetime1">
              <a:rPr lang="ja-JP" altLang="en-US" smtClean="0"/>
              <a:t>2018/7/12</a:t>
            </a:fld>
            <a:endParaRPr lang="ja-JP" altLang="en-US"/>
          </a:p>
        </p:txBody>
      </p:sp>
      <p:sp>
        <p:nvSpPr>
          <p:cNvPr id="4"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a:defRPr/>
            </a:lvl1pPr>
          </a:lstStyle>
          <a:p>
            <a:pPr>
              <a:defRPr/>
            </a:pPr>
            <a:fld id="{3F96FCF6-7F0B-4E4B-BDAB-D65B05D28064}" type="slidenum">
              <a:rPr lang="ja-JP" altLang="en-US" smtClean="0"/>
              <a:pPr>
                <a:defRPr/>
              </a:pPr>
              <a:t>‹#›</a:t>
            </a:fld>
            <a:endParaRPr lang="ja-JP" altLang="en-US"/>
          </a:p>
        </p:txBody>
      </p:sp>
    </p:spTree>
    <p:extLst>
      <p:ext uri="{BB962C8B-B14F-4D97-AF65-F5344CB8AC3E}">
        <p14:creationId xmlns:p14="http://schemas.microsoft.com/office/powerpoint/2010/main" val="5390202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pPr>
              <a:defRPr/>
            </a:pPr>
            <a:fld id="{66C9F3FD-BDC1-496A-A8BC-CD79365A539F}" type="datetime1">
              <a:rPr lang="ja-JP" altLang="en-US" smtClean="0"/>
              <a:t>2018/7/12</a:t>
            </a:fld>
            <a:endParaRPr lang="ja-JP" altLang="en-US"/>
          </a:p>
        </p:txBody>
      </p:sp>
      <p:sp>
        <p:nvSpPr>
          <p:cNvPr id="3"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3"/>
          <p:cNvSpPr>
            <a:spLocks noGrp="1"/>
          </p:cNvSpPr>
          <p:nvPr>
            <p:ph type="sldNum" sz="quarter" idx="12"/>
          </p:nvPr>
        </p:nvSpPr>
        <p:spPr/>
        <p:txBody>
          <a:bodyPr/>
          <a:lstStyle>
            <a:lvl1pPr>
              <a:defRPr/>
            </a:lvl1pPr>
          </a:lstStyle>
          <a:p>
            <a:pPr>
              <a:defRPr/>
            </a:pPr>
            <a:fld id="{94C064A2-9DD8-471D-9C26-F70BE87994EE}" type="slidenum">
              <a:rPr lang="ja-JP" altLang="en-US" smtClean="0"/>
              <a:pPr>
                <a:defRPr/>
              </a:pPr>
              <a:t>‹#›</a:t>
            </a:fld>
            <a:endParaRPr lang="ja-JP" altLang="en-US"/>
          </a:p>
        </p:txBody>
      </p:sp>
    </p:spTree>
    <p:extLst>
      <p:ext uri="{BB962C8B-B14F-4D97-AF65-F5344CB8AC3E}">
        <p14:creationId xmlns:p14="http://schemas.microsoft.com/office/powerpoint/2010/main" val="65730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1DADD047-AEC9-40DA-AF38-590D5C4B5527}"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5E51B90-4118-455A-B60D-95F3DD494201}" type="slidenum">
              <a:rPr lang="ja-JP" altLang="en-US"/>
              <a:pPr>
                <a:defRPr/>
              </a:pPr>
              <a:t>‹#›</a:t>
            </a:fld>
            <a:endParaRPr lang="ja-JP" altLang="en-US"/>
          </a:p>
        </p:txBody>
      </p:sp>
    </p:spTree>
    <p:extLst>
      <p:ext uri="{BB962C8B-B14F-4D97-AF65-F5344CB8AC3E}">
        <p14:creationId xmlns:p14="http://schemas.microsoft.com/office/powerpoint/2010/main" val="39754339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A1CAAFD3-61A9-4A35-8A73-CF05BC43DB60}" type="datetime1">
              <a:rPr lang="ja-JP" altLang="en-US" smtClean="0"/>
              <a:t>2018/7/12</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D2BDDAE8-F601-464F-9293-4273519D2549}" type="slidenum">
              <a:rPr lang="ja-JP" altLang="en-US" smtClean="0"/>
              <a:pPr>
                <a:defRPr/>
              </a:pPr>
              <a:t>‹#›</a:t>
            </a:fld>
            <a:endParaRPr lang="ja-JP" altLang="en-US"/>
          </a:p>
        </p:txBody>
      </p:sp>
    </p:spTree>
    <p:extLst>
      <p:ext uri="{BB962C8B-B14F-4D97-AF65-F5344CB8AC3E}">
        <p14:creationId xmlns:p14="http://schemas.microsoft.com/office/powerpoint/2010/main" val="26636878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FDB28ECF-54A9-40B3-BBBA-2691FF565756}" type="datetime1">
              <a:rPr lang="ja-JP" altLang="en-US" smtClean="0"/>
              <a:t>2018/7/12</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A4A26391-B5DE-4CC1-A179-CE5DC918877C}" type="slidenum">
              <a:rPr lang="ja-JP" altLang="en-US" smtClean="0"/>
              <a:pPr>
                <a:defRPr/>
              </a:pPr>
              <a:t>‹#›</a:t>
            </a:fld>
            <a:endParaRPr lang="ja-JP" altLang="en-US"/>
          </a:p>
        </p:txBody>
      </p:sp>
    </p:spTree>
    <p:extLst>
      <p:ext uri="{BB962C8B-B14F-4D97-AF65-F5344CB8AC3E}">
        <p14:creationId xmlns:p14="http://schemas.microsoft.com/office/powerpoint/2010/main" val="2581349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DE39973F-2691-454B-870C-A3A3A6055558}"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36186AD-43F4-4054-87F4-54A3FA8577CC}" type="slidenum">
              <a:rPr lang="ja-JP" altLang="en-US" smtClean="0"/>
              <a:pPr>
                <a:defRPr/>
              </a:pPr>
              <a:t>‹#›</a:t>
            </a:fld>
            <a:endParaRPr lang="ja-JP" altLang="en-US"/>
          </a:p>
        </p:txBody>
      </p:sp>
    </p:spTree>
    <p:extLst>
      <p:ext uri="{BB962C8B-B14F-4D97-AF65-F5344CB8AC3E}">
        <p14:creationId xmlns:p14="http://schemas.microsoft.com/office/powerpoint/2010/main" val="20015907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109B354E-76FC-44E0-A1B4-88596F3773A4}"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27BD522-C6EC-405F-AD0A-0E0DBC8B5176}" type="slidenum">
              <a:rPr lang="ja-JP" altLang="en-US" smtClean="0"/>
              <a:pPr>
                <a:defRPr/>
              </a:pPr>
              <a:t>‹#›</a:t>
            </a:fld>
            <a:endParaRPr lang="ja-JP" altLang="en-US"/>
          </a:p>
        </p:txBody>
      </p:sp>
    </p:spTree>
    <p:extLst>
      <p:ext uri="{BB962C8B-B14F-4D97-AF65-F5344CB8AC3E}">
        <p14:creationId xmlns:p14="http://schemas.microsoft.com/office/powerpoint/2010/main" val="37207188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E54CB95C-7720-47E5-898C-126E9113E1D5}"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lang="ja-JP" altLang="en-US" smtClean="0"/>
              <a:pPr/>
              <a:t>‹#›</a:t>
            </a:fld>
            <a:endParaRPr lang="ja-JP" altLang="en-US"/>
          </a:p>
        </p:txBody>
      </p:sp>
    </p:spTree>
    <p:extLst>
      <p:ext uri="{BB962C8B-B14F-4D97-AF65-F5344CB8AC3E}">
        <p14:creationId xmlns:p14="http://schemas.microsoft.com/office/powerpoint/2010/main" val="34077172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E54CB95C-7720-47E5-898C-126E9113E1D5}"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lang="ja-JP" altLang="en-US" smtClean="0"/>
              <a:pPr/>
              <a:t>‹#›</a:t>
            </a:fld>
            <a:endParaRPr lang="ja-JP" altLang="en-US"/>
          </a:p>
        </p:txBody>
      </p:sp>
    </p:spTree>
    <p:extLst>
      <p:ext uri="{BB962C8B-B14F-4D97-AF65-F5344CB8AC3E}">
        <p14:creationId xmlns:p14="http://schemas.microsoft.com/office/powerpoint/2010/main" val="34187808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fld id="{C5153A38-AC36-4813-B414-49D81C8A2F59}" type="datetime1">
              <a:rPr kumimoji="1" lang="ja-JP" altLang="en-US" smtClean="0"/>
              <a:pPr/>
              <a:t>2018/7/12</a:t>
            </a:fld>
            <a:endParaRPr kumimoji="1"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endParaRPr kumimoji="1"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fld id="{6D4E6275-1794-4A58-BE09-9CC170D6E54C}" type="slidenum">
              <a:rPr kumimoji="1" lang="ja-JP" altLang="en-US" smtClean="0"/>
              <a:pPr/>
              <a:t>‹#›</a:t>
            </a:fld>
            <a:endParaRPr kumimoji="1"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37413472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2BFBCE94-FA1A-4A50-A920-EEAFF6353948}"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40251399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ABA08293-C020-4FC0-9BD1-5E639E28FEC0}"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1818789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fld id="{0F181788-8985-4659-9C9A-FC94AC168051}"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7614877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B2854685-B12D-424E-8BC2-E0AEE15CC456}"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4C468D84-B41B-4BB8-888B-A9D594044227}" type="slidenum">
              <a:rPr lang="ja-JP" altLang="en-US"/>
              <a:pPr>
                <a:defRPr/>
              </a:pPr>
              <a:t>‹#›</a:t>
            </a:fld>
            <a:endParaRPr lang="ja-JP" altLang="en-US"/>
          </a:p>
        </p:txBody>
      </p:sp>
    </p:spTree>
    <p:extLst>
      <p:ext uri="{BB962C8B-B14F-4D97-AF65-F5344CB8AC3E}">
        <p14:creationId xmlns:p14="http://schemas.microsoft.com/office/powerpoint/2010/main" val="31657024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fld id="{98CE32BB-9A83-496E-9B0F-147BB2F703FE}" type="datetime1">
              <a:rPr kumimoji="1" lang="ja-JP" altLang="en-US" smtClean="0"/>
              <a:pPr/>
              <a:t>2018/7/12</a:t>
            </a:fld>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5813152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fld id="{CC242A0A-76C0-4548-8437-CC6D7FD91672}" type="datetime1">
              <a:rPr kumimoji="1" lang="ja-JP" altLang="en-US" smtClean="0"/>
              <a:pPr/>
              <a:t>2018/7/12</a:t>
            </a:fld>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7971829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35EB4610-EEC6-4E9A-9B9C-8B8FA7F62C6C}" type="datetime1">
              <a:rPr kumimoji="1" lang="ja-JP" altLang="en-US" smtClean="0"/>
              <a:pPr/>
              <a:t>2018/7/12</a:t>
            </a:fld>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2680713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7D7104A-D6AF-417F-94CD-B831DFBDFDFE}"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32094392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B61C956A-250E-4D10-8C7F-E12B113D6208}"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9160148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D1718A72-293B-4082-B390-95AC33157286}"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6503569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F783E60A-AE92-41B9-9F1E-BBCD382864FC}"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4226400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1192396A-C4EC-4D0C-B45E-268062D0591C}" type="datetime1">
              <a:rPr lang="ja-JP" altLang="en-US" smtClean="0"/>
              <a:t>2018/7/12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AB67DF8-13F6-4224-8798-12140115C107}" type="slidenum">
              <a:rPr lang="ja-JP" altLang="en-US"/>
              <a:pPr>
                <a:defRPr/>
              </a:pPr>
              <a:t>‹#›</a:t>
            </a:fld>
            <a:endParaRPr lang="ja-JP" altLang="en-US"/>
          </a:p>
        </p:txBody>
      </p:sp>
    </p:spTree>
    <p:extLst>
      <p:ext uri="{BB962C8B-B14F-4D97-AF65-F5344CB8AC3E}">
        <p14:creationId xmlns:p14="http://schemas.microsoft.com/office/powerpoint/2010/main" val="22172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07545764-0D29-4E4E-A975-AA879033ED4A}" type="datetime1">
              <a:rPr lang="ja-JP" altLang="en-US" smtClean="0"/>
              <a:t>2018/7/12</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5EFDDA2D-6F21-49A7-9F7B-80665A5A5046}" type="slidenum">
              <a:rPr lang="ja-JP" altLang="en-US"/>
              <a:pPr>
                <a:defRPr/>
              </a:pPr>
              <a:t>‹#›</a:t>
            </a:fld>
            <a:endParaRPr lang="ja-JP" altLang="en-US"/>
          </a:p>
        </p:txBody>
      </p:sp>
    </p:spTree>
    <p:extLst>
      <p:ext uri="{BB962C8B-B14F-4D97-AF65-F5344CB8AC3E}">
        <p14:creationId xmlns:p14="http://schemas.microsoft.com/office/powerpoint/2010/main" val="300609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D2DB5D3A-948D-49C5-85E7-55DFA5A0A751}" type="datetime1">
              <a:rPr lang="ja-JP" altLang="en-US" smtClean="0"/>
              <a:t>2018/7/12</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E2B8EC7C-43A1-4687-BC5F-C878975AB86D}" type="slidenum">
              <a:rPr lang="ja-JP" altLang="en-US"/>
              <a:pPr>
                <a:defRPr/>
              </a:pPr>
              <a:t>‹#›</a:t>
            </a:fld>
            <a:endParaRPr lang="ja-JP" altLang="en-US"/>
          </a:p>
        </p:txBody>
      </p:sp>
    </p:spTree>
    <p:extLst>
      <p:ext uri="{BB962C8B-B14F-4D97-AF65-F5344CB8AC3E}">
        <p14:creationId xmlns:p14="http://schemas.microsoft.com/office/powerpoint/2010/main" val="1500314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5F0B0918-3C0B-4C04-87E4-51E6A61B387D}" type="datetime1">
              <a:rPr lang="ja-JP" altLang="en-US" smtClean="0"/>
              <a:t>2018/7/12</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9FBE96E7-E8C6-4430-BF6D-B8E9F31E1814}" type="slidenum">
              <a:rPr lang="ja-JP" altLang="en-US"/>
              <a:pPr>
                <a:defRPr/>
              </a:pPr>
              <a:t>‹#›</a:t>
            </a:fld>
            <a:endParaRPr lang="ja-JP" altLang="en-US"/>
          </a:p>
        </p:txBody>
      </p:sp>
    </p:spTree>
    <p:extLst>
      <p:ext uri="{BB962C8B-B14F-4D97-AF65-F5344CB8AC3E}">
        <p14:creationId xmlns:p14="http://schemas.microsoft.com/office/powerpoint/2010/main" val="1497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C5A29618-A27E-4883-9007-9AA5F74F5814}" type="datetime1">
              <a:rPr lang="ja-JP" altLang="en-US" smtClean="0"/>
              <a:t>2018/7/12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CE979672-5F51-43F7-A38F-FFA3EA28CC1A}" type="slidenum">
              <a:rPr lang="ja-JP" altLang="en-US"/>
              <a:pPr>
                <a:defRPr/>
              </a:pPr>
              <a:t>‹#›</a:t>
            </a:fld>
            <a:endParaRPr lang="ja-JP" altLang="en-US"/>
          </a:p>
        </p:txBody>
      </p:sp>
    </p:spTree>
    <p:extLst>
      <p:ext uri="{BB962C8B-B14F-4D97-AF65-F5344CB8AC3E}">
        <p14:creationId xmlns:p14="http://schemas.microsoft.com/office/powerpoint/2010/main" val="1799644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1993C321-4179-4BE3-8AEF-3C2167D2D7B9}" type="datetime1">
              <a:rPr lang="ja-JP" altLang="en-US" smtClean="0"/>
              <a:t>2018/7/12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A252945C-5403-4251-B53E-AD60302A2231}" type="slidenum">
              <a:rPr lang="ja-JP" altLang="en-US"/>
              <a:pPr>
                <a:defRPr/>
              </a:pPr>
              <a:t>‹#›</a:t>
            </a:fld>
            <a:endParaRPr lang="ja-JP" altLang="en-US"/>
          </a:p>
        </p:txBody>
      </p:sp>
    </p:spTree>
    <p:extLst>
      <p:ext uri="{BB962C8B-B14F-4D97-AF65-F5344CB8AC3E}">
        <p14:creationId xmlns:p14="http://schemas.microsoft.com/office/powerpoint/2010/main" val="2356998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5.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kumimoji="1" sz="1200">
                <a:solidFill>
                  <a:schemeClr val="tx1">
                    <a:tint val="75000"/>
                  </a:schemeClr>
                </a:solidFill>
                <a:cs typeface="Arial" charset="0"/>
              </a:defRPr>
            </a:lvl1pPr>
          </a:lstStyle>
          <a:p>
            <a:pPr>
              <a:defRPr/>
            </a:pPr>
            <a:fld id="{7243213C-261A-454C-977D-2B7C664E572A}" type="datetime1">
              <a:rPr lang="ja-JP" altLang="en-US" smtClean="0"/>
              <a:t>2018/7/12</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kumimoji="1" sz="1200">
                <a:solidFill>
                  <a:schemeClr val="tx1">
                    <a:tint val="75000"/>
                  </a:schemeClr>
                </a:solidFill>
                <a:cs typeface="Arial" charset="0"/>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kumimoji="1" sz="1200">
                <a:solidFill>
                  <a:schemeClr val="tx1">
                    <a:tint val="75000"/>
                  </a:schemeClr>
                </a:solidFill>
                <a:cs typeface="Arial" charset="0"/>
              </a:defRPr>
            </a:lvl1pPr>
          </a:lstStyle>
          <a:p>
            <a:pPr>
              <a:defRPr/>
            </a:pPr>
            <a:fld id="{C88D3148-3A2E-4EDA-9729-8E2CDF84331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86"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defRPr>
      </a:lvl2pPr>
      <a:lvl3pPr algn="ctr" rtl="0" eaLnBrk="0" fontAlgn="base" hangingPunct="0">
        <a:spcBef>
          <a:spcPct val="0"/>
        </a:spcBef>
        <a:spcAft>
          <a:spcPct val="0"/>
        </a:spcAft>
        <a:defRPr kumimoji="1" sz="4400">
          <a:solidFill>
            <a:schemeClr val="tx1"/>
          </a:solidFill>
          <a:latin typeface="Calibri" pitchFamily="34" charset="0"/>
        </a:defRPr>
      </a:lvl3pPr>
      <a:lvl4pPr algn="ctr" rtl="0" eaLnBrk="0" fontAlgn="base" hangingPunct="0">
        <a:spcBef>
          <a:spcPct val="0"/>
        </a:spcBef>
        <a:spcAft>
          <a:spcPct val="0"/>
        </a:spcAft>
        <a:defRPr kumimoji="1" sz="4400">
          <a:solidFill>
            <a:schemeClr val="tx1"/>
          </a:solidFill>
          <a:latin typeface="Calibri" pitchFamily="34" charset="0"/>
        </a:defRPr>
      </a:lvl4pPr>
      <a:lvl5pPr algn="ctr" rtl="0" eaLnBrk="0" fontAlgn="base" hangingPunct="0">
        <a:spcBef>
          <a:spcPct val="0"/>
        </a:spcBef>
        <a:spcAft>
          <a:spcPct val="0"/>
        </a:spcAft>
        <a:defRPr kumimoji="1" sz="4400">
          <a:solidFill>
            <a:schemeClr val="tx1"/>
          </a:solidFill>
          <a:latin typeface="Calibri" pitchFamily="34" charset="0"/>
        </a:defRPr>
      </a:lvl5pPr>
      <a:lvl6pPr marL="457200" algn="ctr" rtl="0" fontAlgn="base">
        <a:spcBef>
          <a:spcPct val="0"/>
        </a:spcBef>
        <a:spcAft>
          <a:spcPct val="0"/>
        </a:spcAft>
        <a:defRPr kumimoji="1" sz="4400">
          <a:solidFill>
            <a:schemeClr val="tx1"/>
          </a:solidFill>
          <a:latin typeface="Calibri" pitchFamily="34" charset="0"/>
        </a:defRPr>
      </a:lvl6pPr>
      <a:lvl7pPr marL="914400" algn="ctr" rtl="0" fontAlgn="base">
        <a:spcBef>
          <a:spcPct val="0"/>
        </a:spcBef>
        <a:spcAft>
          <a:spcPct val="0"/>
        </a:spcAft>
        <a:defRPr kumimoji="1" sz="4400">
          <a:solidFill>
            <a:schemeClr val="tx1"/>
          </a:solidFill>
          <a:latin typeface="Calibri" pitchFamily="34" charset="0"/>
        </a:defRPr>
      </a:lvl7pPr>
      <a:lvl8pPr marL="1371600" algn="ctr" rtl="0" fontAlgn="base">
        <a:spcBef>
          <a:spcPct val="0"/>
        </a:spcBef>
        <a:spcAft>
          <a:spcPct val="0"/>
        </a:spcAft>
        <a:defRPr kumimoji="1" sz="4400">
          <a:solidFill>
            <a:schemeClr val="tx1"/>
          </a:solidFill>
          <a:latin typeface="Calibri" pitchFamily="34" charset="0"/>
        </a:defRPr>
      </a:lvl8pPr>
      <a:lvl9pPr marL="1828800" algn="ctr" rtl="0" fontAlgn="base">
        <a:spcBef>
          <a:spcPct val="0"/>
        </a:spcBef>
        <a:spcAft>
          <a:spcPct val="0"/>
        </a:spcAft>
        <a:defRPr kumimoji="1"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pPr>
              <a:defRPr/>
            </a:pPr>
            <a:fld id="{30BE0E94-431A-4F9D-B7B1-6A54AE7BAC8E}" type="datetime1">
              <a:rPr lang="ja-JP" altLang="en-US" smtClean="0"/>
              <a:t>2018/7/12</a:t>
            </a:fld>
            <a:endParaRPr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pPr>
              <a:defRPr/>
            </a:pPr>
            <a:endParaRPr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pPr>
              <a:defRPr/>
            </a:pPr>
            <a:fld id="{C88D3148-3A2E-4EDA-9729-8E2CDF843314}" type="slidenum">
              <a:rPr lang="ja-JP" altLang="en-US" smtClean="0"/>
              <a:pPr>
                <a:defRPr/>
              </a:pPr>
              <a:t>‹#›</a:t>
            </a:fld>
            <a:endParaRPr lang="ja-JP" altLang="en-US"/>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20272"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solidFill>
                  <a:schemeClr val="bg1"/>
                </a:solidFill>
                <a:latin typeface="Verdana" pitchFamily="34" charset="0"/>
              </a:rPr>
              <a:t>JPMA ICH-E6 Project</a:t>
            </a:r>
          </a:p>
        </p:txBody>
      </p:sp>
    </p:spTree>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pPr algn="l" fontAlgn="auto">
              <a:spcBef>
                <a:spcPts val="0"/>
              </a:spcBef>
              <a:spcAft>
                <a:spcPts val="0"/>
              </a:spcAft>
            </a:pPr>
            <a:fld id="{5A0B10A9-7838-4DD6-963C-3D22BD3BCFBF}" type="datetime1">
              <a:rPr kumimoji="1" lang="ja-JP" altLang="en-US" b="0" smtClean="0">
                <a:latin typeface="Verdana"/>
                <a:ea typeface="ＭＳ Ｐゴシック"/>
              </a:rPr>
              <a:t>2018/7/12</a:t>
            </a:fld>
            <a:endParaRPr kumimoji="1" lang="ja-JP" altLang="en-US" b="0">
              <a:latin typeface="Verdana"/>
              <a:ea typeface="ＭＳ Ｐゴシック"/>
            </a:endParaRPr>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pPr fontAlgn="auto">
              <a:spcBef>
                <a:spcPts val="0"/>
              </a:spcBef>
              <a:spcAft>
                <a:spcPts val="0"/>
              </a:spcAft>
            </a:pPr>
            <a:endParaRPr kumimoji="1" lang="ja-JP" altLang="en-US" b="0">
              <a:latin typeface="Verdana"/>
              <a:ea typeface="ＭＳ Ｐゴシック"/>
            </a:endParaRPr>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pPr fontAlgn="auto">
              <a:spcBef>
                <a:spcPts val="0"/>
              </a:spcBef>
              <a:spcAft>
                <a:spcPts val="0"/>
              </a:spcAft>
            </a:pPr>
            <a:fld id="{6D4E6275-1794-4A58-BE09-9CC170D6E54C}" type="slidenum">
              <a:rPr kumimoji="1" lang="ja-JP" altLang="en-US" b="0" smtClean="0">
                <a:ea typeface="ＭＳ Ｐゴシック"/>
              </a:rPr>
              <a:pPr fontAlgn="auto">
                <a:spcBef>
                  <a:spcPts val="0"/>
                </a:spcBef>
                <a:spcAft>
                  <a:spcPts val="0"/>
                </a:spcAft>
              </a:pPr>
              <a:t>‹#›</a:t>
            </a:fld>
            <a:endParaRPr kumimoji="1" lang="ja-JP" altLang="en-US" b="0">
              <a:ea typeface="ＭＳ Ｐゴシック"/>
            </a:endParaRPr>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fontAlgn="auto">
              <a:spcBef>
                <a:spcPts val="0"/>
              </a:spcBef>
              <a:spcAft>
                <a:spcPts val="0"/>
              </a:spcAft>
            </a:pPr>
            <a:endParaRPr kumimoji="1" lang="ja-JP" altLang="en-US" sz="1800" b="0">
              <a:latin typeface="Verdana"/>
              <a:ea typeface="ＭＳ Ｐゴシック"/>
            </a:endParaRPr>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fontAlgn="auto">
              <a:spcBef>
                <a:spcPts val="0"/>
              </a:spcBef>
              <a:spcAft>
                <a:spcPts val="0"/>
              </a:spcAft>
            </a:pPr>
            <a:endParaRPr kumimoji="1" lang="ja-JP" altLang="en-US" sz="1800" b="0">
              <a:latin typeface="Verdana"/>
              <a:ea typeface="ＭＳ Ｐゴシック"/>
            </a:endParaRPr>
          </a:p>
        </p:txBody>
      </p:sp>
      <p:sp>
        <p:nvSpPr>
          <p:cNvPr id="1039" name="Rectangle 15"/>
          <p:cNvSpPr>
            <a:spLocks noChangeArrowheads="1"/>
          </p:cNvSpPr>
          <p:nvPr/>
        </p:nvSpPr>
        <p:spPr bwMode="auto">
          <a:xfrm>
            <a:off x="6228184" y="0"/>
            <a:ext cx="2915816"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fontAlgn="auto">
              <a:spcBef>
                <a:spcPts val="0"/>
              </a:spcBef>
              <a:spcAft>
                <a:spcPts val="0"/>
              </a:spcAft>
            </a:pPr>
            <a:endParaRPr kumimoji="1" lang="ja-JP" altLang="en-US" sz="1800" b="0">
              <a:latin typeface="Verdana"/>
              <a:ea typeface="ＭＳ Ｐゴシック"/>
            </a:endParaRPr>
          </a:p>
        </p:txBody>
      </p:sp>
      <p:sp>
        <p:nvSpPr>
          <p:cNvPr id="1040" name="Text Box 16"/>
          <p:cNvSpPr txBox="1">
            <a:spLocks noChangeArrowheads="1"/>
          </p:cNvSpPr>
          <p:nvPr/>
        </p:nvSpPr>
        <p:spPr bwMode="auto">
          <a:xfrm>
            <a:off x="6894309" y="-27384"/>
            <a:ext cx="228620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fontAlgn="auto">
              <a:spcBef>
                <a:spcPts val="0"/>
              </a:spcBef>
              <a:spcAft>
                <a:spcPts val="0"/>
              </a:spcAft>
            </a:pPr>
            <a:r>
              <a:rPr kumimoji="1" lang="en-US" altLang="ja-JP" sz="1400" b="1" dirty="0">
                <a:solidFill>
                  <a:srgbClr val="FFFFFF"/>
                </a:solidFill>
                <a:latin typeface="Verdana" pitchFamily="34" charset="0"/>
                <a:ea typeface="ＭＳ Ｐゴシック"/>
              </a:rPr>
              <a:t>JPMA ICH-E6 Project</a:t>
            </a:r>
          </a:p>
        </p:txBody>
      </p:sp>
    </p:spTree>
    <p:extLst>
      <p:ext uri="{BB962C8B-B14F-4D97-AF65-F5344CB8AC3E}">
        <p14:creationId xmlns:p14="http://schemas.microsoft.com/office/powerpoint/2010/main" val="2537725148"/>
      </p:ext>
    </p:extLst>
  </p:cSld>
  <p:clrMap bg1="lt1" tx1="dk1" bg2="lt2" tx2="dk2" accent1="accent1" accent2="accent2" accent3="accent3" accent4="accent4" accent5="accent5" accent6="accent6" hlink="hlink" folHlink="folHlink"/>
  <p:sldLayoutIdLst>
    <p:sldLayoutId id="2147483806" r:id="rId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pPr algn="l" fontAlgn="auto">
              <a:spcBef>
                <a:spcPts val="0"/>
              </a:spcBef>
              <a:spcAft>
                <a:spcPts val="0"/>
              </a:spcAft>
            </a:pPr>
            <a:fld id="{7BA34CCF-190B-409B-BA6E-3D65DB7B8CDA}" type="datetime1">
              <a:rPr kumimoji="1" lang="ja-JP" altLang="en-US" b="0" smtClean="0">
                <a:latin typeface="Verdana"/>
                <a:ea typeface="ＭＳ Ｐゴシック"/>
              </a:rPr>
              <a:t>2018/7/12</a:t>
            </a:fld>
            <a:endParaRPr kumimoji="1" lang="ja-JP" altLang="en-US" b="0">
              <a:latin typeface="Verdana"/>
              <a:ea typeface="ＭＳ Ｐゴシック"/>
            </a:endParaRPr>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pPr fontAlgn="auto">
              <a:spcBef>
                <a:spcPts val="0"/>
              </a:spcBef>
              <a:spcAft>
                <a:spcPts val="0"/>
              </a:spcAft>
            </a:pPr>
            <a:endParaRPr kumimoji="1" lang="ja-JP" altLang="en-US" b="0">
              <a:latin typeface="Verdana"/>
              <a:ea typeface="ＭＳ Ｐゴシック"/>
            </a:endParaRPr>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pPr fontAlgn="auto">
              <a:spcBef>
                <a:spcPts val="0"/>
              </a:spcBef>
              <a:spcAft>
                <a:spcPts val="0"/>
              </a:spcAft>
            </a:pPr>
            <a:fld id="{6D4E6275-1794-4A58-BE09-9CC170D6E54C}" type="slidenum">
              <a:rPr kumimoji="1" lang="ja-JP" altLang="en-US" b="0" smtClean="0">
                <a:ea typeface="ＭＳ Ｐゴシック"/>
              </a:rPr>
              <a:pPr fontAlgn="auto">
                <a:spcBef>
                  <a:spcPts val="0"/>
                </a:spcBef>
                <a:spcAft>
                  <a:spcPts val="0"/>
                </a:spcAft>
              </a:pPr>
              <a:t>‹#›</a:t>
            </a:fld>
            <a:endParaRPr kumimoji="1" lang="ja-JP" altLang="en-US" b="0">
              <a:ea typeface="ＭＳ Ｐゴシック"/>
            </a:endParaRPr>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l" fontAlgn="auto">
              <a:spcBef>
                <a:spcPts val="0"/>
              </a:spcBef>
              <a:spcAft>
                <a:spcPts val="0"/>
              </a:spcAft>
            </a:pPr>
            <a:endParaRPr kumimoji="1" lang="ja-JP" altLang="en-US" sz="1800" b="0">
              <a:latin typeface="Verdana"/>
              <a:ea typeface="ＭＳ Ｐゴシック"/>
            </a:endParaRPr>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fontAlgn="auto">
              <a:spcBef>
                <a:spcPts val="0"/>
              </a:spcBef>
              <a:spcAft>
                <a:spcPts val="0"/>
              </a:spcAft>
            </a:pPr>
            <a:endParaRPr kumimoji="1" lang="ja-JP" altLang="en-US" sz="1800" b="0">
              <a:latin typeface="Verdana"/>
              <a:ea typeface="ＭＳ Ｐゴシック"/>
            </a:endParaRPr>
          </a:p>
        </p:txBody>
      </p:sp>
      <p:sp>
        <p:nvSpPr>
          <p:cNvPr id="1039" name="Rectangle 15"/>
          <p:cNvSpPr>
            <a:spLocks noChangeArrowheads="1"/>
          </p:cNvSpPr>
          <p:nvPr/>
        </p:nvSpPr>
        <p:spPr bwMode="auto">
          <a:xfrm>
            <a:off x="6228184" y="0"/>
            <a:ext cx="2915816"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fontAlgn="auto">
              <a:spcBef>
                <a:spcPts val="0"/>
              </a:spcBef>
              <a:spcAft>
                <a:spcPts val="0"/>
              </a:spcAft>
            </a:pPr>
            <a:endParaRPr kumimoji="1" lang="ja-JP" altLang="en-US" sz="1800" b="0">
              <a:latin typeface="Verdana"/>
              <a:ea typeface="ＭＳ Ｐゴシック"/>
            </a:endParaRPr>
          </a:p>
        </p:txBody>
      </p:sp>
      <p:sp>
        <p:nvSpPr>
          <p:cNvPr id="1040" name="Text Box 16"/>
          <p:cNvSpPr txBox="1">
            <a:spLocks noChangeArrowheads="1"/>
          </p:cNvSpPr>
          <p:nvPr/>
        </p:nvSpPr>
        <p:spPr bwMode="auto">
          <a:xfrm>
            <a:off x="6912768" y="-27384"/>
            <a:ext cx="226774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fontAlgn="auto">
              <a:spcBef>
                <a:spcPts val="0"/>
              </a:spcBef>
              <a:spcAft>
                <a:spcPts val="0"/>
              </a:spcAft>
            </a:pPr>
            <a:r>
              <a:rPr kumimoji="1" lang="en-US" altLang="ja-JP" sz="1400" b="1" dirty="0">
                <a:solidFill>
                  <a:srgbClr val="FFFFFF"/>
                </a:solidFill>
                <a:latin typeface="Verdana" pitchFamily="34" charset="0"/>
                <a:ea typeface="ＭＳ Ｐゴシック"/>
              </a:rPr>
              <a:t>JPMA ICH-E6 Project</a:t>
            </a:r>
          </a:p>
        </p:txBody>
      </p:sp>
    </p:spTree>
    <p:extLst>
      <p:ext uri="{BB962C8B-B14F-4D97-AF65-F5344CB8AC3E}">
        <p14:creationId xmlns:p14="http://schemas.microsoft.com/office/powerpoint/2010/main" val="3878701834"/>
      </p:ext>
    </p:extLst>
  </p:cSld>
  <p:clrMap bg1="lt1" tx1="dk1" bg2="lt2" tx2="dk2" accent1="accent1" accent2="accent2" accent3="accent3" accent4="accent4" accent5="accent5" accent6="accent6" hlink="hlink" folHlink="folHlink"/>
  <p:sldLayoutIdLst>
    <p:sldLayoutId id="2147483805" r:id="rId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fld id="{18281FCC-3726-411D-AC05-E5E28DC36D0E}" type="datetime1">
              <a:rPr kumimoji="1" lang="ja-JP" altLang="en-US" smtClean="0"/>
              <a:pPr/>
              <a:t>2018/7/12</a:t>
            </a:fld>
            <a:endParaRPr kumimoji="1"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endParaRPr kumimoji="1"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fld id="{6D4E6275-1794-4A58-BE09-9CC170D6E54C}" type="slidenum">
              <a:rPr kumimoji="1" lang="ja-JP" altLang="en-US" smtClean="0"/>
              <a:pPr/>
              <a:t>‹#›</a:t>
            </a:fld>
            <a:endParaRPr kumimoji="1" lang="ja-JP" altLang="en-US" dirty="0"/>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674266605"/>
      </p:ext>
    </p:extLst>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https://ja.wikipedia.org/wiki/%E3%83%95%E3%82%A1%E3%82%A4%E3%83%AB:PDCA_Cycle.svg"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 Id="rId5" Type="http://schemas.openxmlformats.org/officeDocument/2006/relationships/image" Target="../media/image1.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52000" y="1800000"/>
            <a:ext cx="8640000" cy="2160000"/>
          </a:xfrm>
        </p:spPr>
        <p:txBody>
          <a:bodyPr/>
          <a:lstStyle/>
          <a:p>
            <a:r>
              <a:rPr lang="en-US" altLang="ja-JP" sz="3600" dirty="0"/>
              <a:t>Issue Management</a:t>
            </a:r>
            <a:r>
              <a:rPr lang="ja-JP" altLang="en-US" sz="3600" dirty="0"/>
              <a:t>について</a:t>
            </a:r>
            <a:endParaRPr lang="ja-JP" altLang="en-US" sz="3600" dirty="0">
              <a:solidFill>
                <a:schemeClr val="accent1">
                  <a:lumMod val="50000"/>
                </a:schemeClr>
              </a:solidFill>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サブタイトル 2"/>
          <p:cNvSpPr>
            <a:spLocks noGrp="1"/>
          </p:cNvSpPr>
          <p:nvPr>
            <p:ph type="subTitle" idx="1"/>
          </p:nvPr>
        </p:nvSpPr>
        <p:spPr>
          <a:xfrm>
            <a:off x="1332440" y="4293096"/>
            <a:ext cx="7200000" cy="2232248"/>
          </a:xfrm>
        </p:spPr>
        <p:txBody>
          <a:bodyPr/>
          <a:lstStyle/>
          <a:p>
            <a:pPr algn="r"/>
            <a:r>
              <a:rPr lang="zh-TW" altLang="en-US" sz="2800" dirty="0"/>
              <a:t>日本製薬工業協会 医薬品評価委員会</a:t>
            </a:r>
            <a:br>
              <a:rPr lang="zh-TW" altLang="en-US" sz="2800" dirty="0"/>
            </a:br>
            <a:r>
              <a:rPr lang="zh-TW" altLang="en-US" sz="2800" dirty="0"/>
              <a:t>臨床評価部会</a:t>
            </a:r>
            <a:endParaRPr lang="en-US" altLang="zh-TW" sz="2800" dirty="0"/>
          </a:p>
          <a:p>
            <a:pPr algn="r"/>
            <a:r>
              <a:rPr kumimoji="1" lang="ja-JP" altLang="en-US" sz="2800" dirty="0"/>
              <a:t>特別プロジェクト</a:t>
            </a:r>
            <a:r>
              <a:rPr kumimoji="1" lang="en-US" altLang="ja-JP" sz="2800" dirty="0"/>
              <a:t>2</a:t>
            </a:r>
            <a:r>
              <a:rPr kumimoji="1" lang="ja-JP" altLang="en-US" sz="2800" dirty="0"/>
              <a:t>編</a:t>
            </a:r>
            <a:endParaRPr kumimoji="1" lang="en-US" altLang="ja-JP" sz="2800" dirty="0"/>
          </a:p>
          <a:p>
            <a:pPr algn="r"/>
            <a:r>
              <a:rPr lang="en-US" altLang="ja-JP" sz="2400" dirty="0"/>
              <a:t>2017.Sep</a:t>
            </a:r>
          </a:p>
          <a:p>
            <a:pPr algn="r"/>
            <a:r>
              <a:rPr lang="en-US" altLang="ja-JP" sz="2400" dirty="0"/>
              <a:t>2018.Apr</a:t>
            </a:r>
            <a:r>
              <a:rPr lang="ja-JP" altLang="en-US" sz="2400" dirty="0"/>
              <a:t> </a:t>
            </a:r>
            <a:r>
              <a:rPr lang="en-US" altLang="ja-JP" sz="2400" dirty="0"/>
              <a:t>(</a:t>
            </a:r>
            <a:r>
              <a:rPr lang="ja-JP" altLang="en-US" sz="2400" dirty="0"/>
              <a:t>公開用として一部改訂</a:t>
            </a:r>
            <a:r>
              <a:rPr lang="en-US" altLang="ja-JP" sz="2400" dirty="0"/>
              <a:t>)</a:t>
            </a:r>
            <a:endParaRPr kumimoji="1" lang="ja-JP" altLang="en-US" sz="2400" dirty="0"/>
          </a:p>
        </p:txBody>
      </p:sp>
      <p:sp>
        <p:nvSpPr>
          <p:cNvPr id="5" name="テキスト ボックス 4">
            <a:extLst>
              <a:ext uri="{FF2B5EF4-FFF2-40B4-BE49-F238E27FC236}">
                <a16:creationId xmlns:a16="http://schemas.microsoft.com/office/drawing/2014/main" id="{7CA168D2-9A2B-475C-A782-D5BF22CB9845}"/>
              </a:ext>
            </a:extLst>
          </p:cNvPr>
          <p:cNvSpPr txBox="1"/>
          <p:nvPr/>
        </p:nvSpPr>
        <p:spPr>
          <a:xfrm>
            <a:off x="251520" y="692696"/>
            <a:ext cx="7632848" cy="584775"/>
          </a:xfrm>
          <a:prstGeom prst="rect">
            <a:avLst/>
          </a:prstGeom>
          <a:solidFill>
            <a:srgbClr val="00B05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marL="542925" marR="0" lvl="0" indent="-542925"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注意：本資料は加盟会社向けの内部資料として、</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2017</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年</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9</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月時点の臨床評価部会の</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ICH-E6(R2)</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に対する考えを纏めたものとなります。</a:t>
            </a:r>
          </a:p>
        </p:txBody>
      </p:sp>
    </p:spTree>
    <p:extLst>
      <p:ext uri="{BB962C8B-B14F-4D97-AF65-F5344CB8AC3E}">
        <p14:creationId xmlns:p14="http://schemas.microsoft.com/office/powerpoint/2010/main" val="19105786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976064" y="2708920"/>
            <a:ext cx="7772400" cy="1080120"/>
          </a:xfrm>
        </p:spPr>
        <p:txBody>
          <a:bodyPr/>
          <a:lstStyle/>
          <a:p>
            <a:pPr marL="0" indent="0">
              <a:buNone/>
            </a:pPr>
            <a:r>
              <a:rPr lang="en-US" altLang="ja-JP" b="1" dirty="0"/>
              <a:t>4. </a:t>
            </a:r>
            <a:r>
              <a:rPr lang="ja-JP" altLang="en-US" b="1" dirty="0"/>
              <a:t>是正措置・予防措置（</a:t>
            </a:r>
            <a:r>
              <a:rPr lang="en-US" altLang="ja-JP" b="1" dirty="0"/>
              <a:t>CAPA</a:t>
            </a:r>
            <a:r>
              <a:rPr lang="ja-JP" altLang="en-US" b="1" dirty="0"/>
              <a:t>）</a:t>
            </a:r>
            <a:endParaRPr lang="en-US" altLang="ja-JP" b="1" dirty="0"/>
          </a:p>
        </p:txBody>
      </p:sp>
      <p:sp>
        <p:nvSpPr>
          <p:cNvPr id="7" name="スライド番号プレースホルダー 6"/>
          <p:cNvSpPr>
            <a:spLocks noGrp="1"/>
          </p:cNvSpPr>
          <p:nvPr>
            <p:ph type="sldNum" sz="quarter" idx="12"/>
          </p:nvPr>
        </p:nvSpPr>
        <p:spPr/>
        <p:txBody>
          <a:bodyPr/>
          <a:lstStyle/>
          <a:p>
            <a:pPr>
              <a:defRPr/>
            </a:pPr>
            <a:r>
              <a:rPr lang="en-US" altLang="ja-JP" dirty="0"/>
              <a:t>9</a:t>
            </a:r>
            <a:endParaRPr lang="ja-JP" altLang="en-US" dirty="0"/>
          </a:p>
        </p:txBody>
      </p:sp>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2230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76672"/>
            <a:ext cx="8352928" cy="659160"/>
          </a:xfrm>
        </p:spPr>
        <p:txBody>
          <a:bodyPr/>
          <a:lstStyle/>
          <a:p>
            <a:r>
              <a:rPr kumimoji="1" lang="ja-JP" altLang="en-US" sz="4000" dirty="0"/>
              <a:t>是正措置 </a:t>
            </a:r>
            <a:r>
              <a:rPr kumimoji="1" lang="en-US" altLang="ja-JP" sz="4000" dirty="0"/>
              <a:t>vs. </a:t>
            </a:r>
            <a:r>
              <a:rPr kumimoji="1" lang="ja-JP" altLang="en-US" sz="4000" dirty="0"/>
              <a:t>予防措置</a:t>
            </a:r>
            <a:endParaRPr kumimoji="1" lang="ja-JP" altLang="en-US" sz="4000" strike="dblStrike" dirty="0">
              <a:solidFill>
                <a:schemeClr val="accent2"/>
              </a:solidFill>
            </a:endParaRPr>
          </a:p>
        </p:txBody>
      </p:sp>
      <p:sp>
        <p:nvSpPr>
          <p:cNvPr id="3" name="コンテンツ プレースホルダー 2"/>
          <p:cNvSpPr>
            <a:spLocks noGrp="1"/>
          </p:cNvSpPr>
          <p:nvPr>
            <p:ph idx="1"/>
          </p:nvPr>
        </p:nvSpPr>
        <p:spPr>
          <a:xfrm>
            <a:off x="683568" y="1268759"/>
            <a:ext cx="7992888" cy="5398859"/>
          </a:xfrm>
        </p:spPr>
        <p:txBody>
          <a:bodyPr/>
          <a:lstStyle/>
          <a:p>
            <a:pPr>
              <a:spcBef>
                <a:spcPts val="0"/>
              </a:spcBef>
              <a:spcAft>
                <a:spcPts val="0"/>
              </a:spcAft>
              <a:buNone/>
            </a:pPr>
            <a:r>
              <a:rPr lang="ja-JP" altLang="en-US" sz="2400" b="1" u="sng" dirty="0"/>
              <a:t>是正措置（</a:t>
            </a:r>
            <a:r>
              <a:rPr lang="en-US" altLang="ja-JP" sz="2400" b="1" u="sng" dirty="0"/>
              <a:t>corrective action</a:t>
            </a:r>
            <a:r>
              <a:rPr lang="ja-JP" altLang="en-US" sz="2400" b="1" u="sng" dirty="0"/>
              <a:t>）</a:t>
            </a:r>
            <a:endParaRPr lang="en-US" altLang="ja-JP" sz="2400" b="1" u="sng" dirty="0">
              <a:solidFill>
                <a:srgbClr val="33CC33"/>
              </a:solidFill>
            </a:endParaRPr>
          </a:p>
          <a:p>
            <a:pPr marL="0" indent="0">
              <a:spcBef>
                <a:spcPts val="0"/>
              </a:spcBef>
              <a:spcAft>
                <a:spcPts val="0"/>
              </a:spcAft>
              <a:buNone/>
            </a:pPr>
            <a:r>
              <a:rPr lang="ja-JP" altLang="en-US" sz="2400" dirty="0"/>
              <a:t>不適合の原因を除去し、再発を防止するための処置*</a:t>
            </a:r>
            <a:endParaRPr lang="en-US" altLang="ja-JP" sz="2400" dirty="0"/>
          </a:p>
          <a:p>
            <a:pPr marL="0" indent="0">
              <a:spcBef>
                <a:spcPts val="0"/>
              </a:spcBef>
              <a:spcAft>
                <a:spcPts val="0"/>
              </a:spcAft>
              <a:buNone/>
            </a:pPr>
            <a:r>
              <a:rPr lang="ja-JP" altLang="en-US" sz="2400" dirty="0"/>
              <a:t>⇒起こった後の対応。同様な不具合の再発防止</a:t>
            </a:r>
            <a:endParaRPr lang="en-US" altLang="ja-JP" sz="2400" dirty="0"/>
          </a:p>
          <a:p>
            <a:pPr marL="0" indent="0">
              <a:spcBef>
                <a:spcPts val="0"/>
              </a:spcBef>
              <a:spcAft>
                <a:spcPts val="0"/>
              </a:spcAft>
              <a:buNone/>
            </a:pPr>
            <a:r>
              <a:rPr lang="ja-JP" altLang="en-US" sz="2400" b="1" dirty="0"/>
              <a:t>修正（</a:t>
            </a:r>
            <a:r>
              <a:rPr lang="en-US" altLang="ja-JP" sz="2400" b="1" dirty="0"/>
              <a:t>correction</a:t>
            </a:r>
            <a:r>
              <a:rPr lang="ja-JP" altLang="en-US" sz="2400" b="1" dirty="0"/>
              <a:t>）</a:t>
            </a:r>
            <a:endParaRPr lang="en-US" altLang="ja-JP" sz="2400" b="1" dirty="0">
              <a:solidFill>
                <a:srgbClr val="33CC33"/>
              </a:solidFill>
            </a:endParaRPr>
          </a:p>
          <a:p>
            <a:pPr marL="0" indent="0">
              <a:spcBef>
                <a:spcPts val="0"/>
              </a:spcBef>
              <a:spcAft>
                <a:spcPts val="0"/>
              </a:spcAft>
              <a:buNone/>
            </a:pPr>
            <a:r>
              <a:rPr lang="ja-JP" altLang="en-US" sz="2400" dirty="0"/>
              <a:t>検出された不適合を除去するための処置*</a:t>
            </a:r>
            <a:endParaRPr lang="en-US" altLang="ja-JP" sz="2400" dirty="0"/>
          </a:p>
          <a:p>
            <a:pPr marL="804863" indent="-354013">
              <a:spcBef>
                <a:spcPts val="0"/>
              </a:spcBef>
              <a:spcAft>
                <a:spcPts val="0"/>
              </a:spcAft>
              <a:buNone/>
            </a:pPr>
            <a:r>
              <a:rPr lang="ja-JP" altLang="en-US" sz="2400" dirty="0"/>
              <a:t>⇒是正措置とともに修正が行われることもある。</a:t>
            </a:r>
            <a:endParaRPr lang="en-US" altLang="ja-JP" sz="2400" dirty="0"/>
          </a:p>
          <a:p>
            <a:pPr marL="0" indent="0">
              <a:spcBef>
                <a:spcPts val="0"/>
              </a:spcBef>
              <a:spcAft>
                <a:spcPts val="0"/>
              </a:spcAft>
              <a:buNone/>
            </a:pPr>
            <a:endParaRPr lang="en-US" altLang="ja-JP" sz="2400" b="1" dirty="0"/>
          </a:p>
          <a:p>
            <a:pPr marL="0" indent="0">
              <a:spcBef>
                <a:spcPts val="0"/>
              </a:spcBef>
              <a:spcAft>
                <a:spcPts val="0"/>
              </a:spcAft>
              <a:buNone/>
            </a:pPr>
            <a:r>
              <a:rPr lang="ja-JP" altLang="en-US" sz="2400" b="1" u="sng" dirty="0"/>
              <a:t>予防措置（</a:t>
            </a:r>
            <a:r>
              <a:rPr lang="en-US" altLang="ja-JP" sz="2400" b="1" u="sng" dirty="0"/>
              <a:t>preventive action</a:t>
            </a:r>
            <a:r>
              <a:rPr lang="ja-JP" altLang="en-US" sz="2400" b="1" u="sng" dirty="0"/>
              <a:t>）</a:t>
            </a:r>
            <a:endParaRPr lang="en-US" altLang="ja-JP" sz="2400" b="1" u="sng" dirty="0">
              <a:solidFill>
                <a:srgbClr val="33CC33"/>
              </a:solidFill>
            </a:endParaRPr>
          </a:p>
          <a:p>
            <a:pPr marL="0" indent="0">
              <a:spcBef>
                <a:spcPts val="0"/>
              </a:spcBef>
              <a:spcAft>
                <a:spcPts val="0"/>
              </a:spcAft>
              <a:buNone/>
            </a:pPr>
            <a:r>
              <a:rPr lang="ja-JP" altLang="en-US" sz="2400" dirty="0"/>
              <a:t>起こり得る不適合またはその他の起こり得る好ましくない状況の原因を除去するための処置*</a:t>
            </a:r>
            <a:endParaRPr lang="en-US" altLang="ja-JP" sz="2400" dirty="0"/>
          </a:p>
          <a:p>
            <a:pPr marL="0" indent="0">
              <a:spcBef>
                <a:spcPts val="0"/>
              </a:spcBef>
              <a:spcAft>
                <a:spcPts val="0"/>
              </a:spcAft>
              <a:buNone/>
            </a:pPr>
            <a:r>
              <a:rPr lang="ja-JP" altLang="en-US" sz="2400" dirty="0"/>
              <a:t>⇒不具合が起こらないようにすること。危険事象の発生を抑える。</a:t>
            </a:r>
            <a:endParaRPr kumimoji="1" lang="en-US" altLang="ja-JP" sz="2400" dirty="0"/>
          </a:p>
        </p:txBody>
      </p:sp>
      <p:sp>
        <p:nvSpPr>
          <p:cNvPr id="4" name="テキスト ボックス 3"/>
          <p:cNvSpPr txBox="1"/>
          <p:nvPr/>
        </p:nvSpPr>
        <p:spPr>
          <a:xfrm>
            <a:off x="611560" y="6021288"/>
            <a:ext cx="7560840" cy="646331"/>
          </a:xfrm>
          <a:prstGeom prst="rect">
            <a:avLst/>
          </a:prstGeom>
          <a:noFill/>
        </p:spPr>
        <p:txBody>
          <a:bodyPr wrap="square" rtlCol="0">
            <a:spAutoFit/>
          </a:bodyPr>
          <a:lstStyle/>
          <a:p>
            <a:pPr algn="l"/>
            <a:r>
              <a:rPr kumimoji="1" lang="ja-JP" altLang="en-US" sz="1800" b="0" dirty="0">
                <a:solidFill>
                  <a:schemeClr val="tx1">
                    <a:lumMod val="95000"/>
                    <a:lumOff val="5000"/>
                  </a:schemeClr>
                </a:solidFill>
              </a:rPr>
              <a:t>＊：</a:t>
            </a:r>
            <a:r>
              <a:rPr kumimoji="1" lang="en-US" altLang="ja-JP" sz="1800" b="0" dirty="0">
                <a:solidFill>
                  <a:schemeClr val="tx1">
                    <a:lumMod val="95000"/>
                    <a:lumOff val="5000"/>
                  </a:schemeClr>
                </a:solidFill>
              </a:rPr>
              <a:t>ISO9000 (2015) </a:t>
            </a:r>
            <a:r>
              <a:rPr kumimoji="1" lang="ja-JP" altLang="en-US" sz="1800" b="0" dirty="0">
                <a:solidFill>
                  <a:schemeClr val="tx1"/>
                </a:solidFill>
              </a:rPr>
              <a:t>から抜粋</a:t>
            </a:r>
            <a:r>
              <a:rPr kumimoji="1" lang="en-US" altLang="ja-JP" sz="1800" b="0" dirty="0">
                <a:solidFill>
                  <a:schemeClr val="tx1">
                    <a:lumMod val="95000"/>
                    <a:lumOff val="5000"/>
                  </a:schemeClr>
                </a:solidFill>
              </a:rPr>
              <a:t>; ICH-GCP</a:t>
            </a:r>
            <a:r>
              <a:rPr kumimoji="1" lang="ja-JP" altLang="en-US" sz="1800" b="0" dirty="0">
                <a:solidFill>
                  <a:schemeClr val="tx1">
                    <a:lumMod val="95000"/>
                    <a:lumOff val="5000"/>
                  </a:schemeClr>
                </a:solidFill>
              </a:rPr>
              <a:t>および</a:t>
            </a:r>
            <a:r>
              <a:rPr kumimoji="1" lang="en-US" altLang="ja-JP" sz="1800" b="0" dirty="0">
                <a:solidFill>
                  <a:schemeClr val="tx1">
                    <a:lumMod val="95000"/>
                    <a:lumOff val="5000"/>
                  </a:schemeClr>
                </a:solidFill>
              </a:rPr>
              <a:t>ISO</a:t>
            </a:r>
            <a:r>
              <a:rPr kumimoji="1" lang="ja-JP" altLang="en-US" sz="1800" b="0" dirty="0">
                <a:solidFill>
                  <a:schemeClr val="tx1">
                    <a:lumMod val="95000"/>
                    <a:lumOff val="5000"/>
                  </a:schemeClr>
                </a:solidFill>
              </a:rPr>
              <a:t>では、それぞれ「是正・予防措置」、「是正・予防処置」と翻訳されているが、趣旨に違いはない。</a:t>
            </a:r>
          </a:p>
        </p:txBody>
      </p:sp>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7"/>
          <p:cNvSpPr>
            <a:spLocks noGrp="1"/>
          </p:cNvSpPr>
          <p:nvPr>
            <p:ph type="sldNum" sz="quarter" idx="12"/>
          </p:nvPr>
        </p:nvSpPr>
        <p:spPr/>
        <p:txBody>
          <a:bodyPr/>
          <a:lstStyle/>
          <a:p>
            <a:pPr>
              <a:defRPr/>
            </a:pPr>
            <a:r>
              <a:rPr lang="en-US" altLang="ja-JP" dirty="0"/>
              <a:t>10</a:t>
            </a:r>
            <a:endParaRPr lang="ja-JP" altLang="en-US" dirty="0"/>
          </a:p>
        </p:txBody>
      </p:sp>
    </p:spTree>
    <p:extLst>
      <p:ext uri="{BB962C8B-B14F-4D97-AF65-F5344CB8AC3E}">
        <p14:creationId xmlns:p14="http://schemas.microsoft.com/office/powerpoint/2010/main" val="2746611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971600" y="2708920"/>
            <a:ext cx="7772400" cy="1080120"/>
          </a:xfrm>
        </p:spPr>
        <p:txBody>
          <a:bodyPr/>
          <a:lstStyle/>
          <a:p>
            <a:pPr marL="0" indent="0">
              <a:buNone/>
            </a:pPr>
            <a:r>
              <a:rPr lang="en-US" altLang="ja-JP" b="1" dirty="0"/>
              <a:t>5. Issue Management</a:t>
            </a:r>
            <a:r>
              <a:rPr lang="ja-JP" altLang="en-US" b="1" dirty="0"/>
              <a:t>のプロセス</a:t>
            </a:r>
            <a:endParaRPr lang="en-US" altLang="ja-JP" b="1" dirty="0"/>
          </a:p>
        </p:txBody>
      </p:sp>
      <p:sp>
        <p:nvSpPr>
          <p:cNvPr id="7" name="スライド番号プレースホルダー 6"/>
          <p:cNvSpPr>
            <a:spLocks noGrp="1"/>
          </p:cNvSpPr>
          <p:nvPr>
            <p:ph type="sldNum" sz="quarter" idx="12"/>
          </p:nvPr>
        </p:nvSpPr>
        <p:spPr/>
        <p:txBody>
          <a:bodyPr/>
          <a:lstStyle/>
          <a:p>
            <a:pPr>
              <a:defRPr/>
            </a:pPr>
            <a:r>
              <a:rPr lang="en-US" altLang="ja-JP" dirty="0"/>
              <a:t>11</a:t>
            </a:r>
            <a:endParaRPr lang="ja-JP" altLang="en-US"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0912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Issue Management</a:t>
            </a:r>
            <a:r>
              <a:rPr lang="ja-JP" altLang="en-US" sz="3600" dirty="0"/>
              <a:t>のプロセス</a:t>
            </a:r>
            <a:endParaRPr kumimoji="1" lang="ja-JP" altLang="en-US" sz="3600" dirty="0"/>
          </a:p>
        </p:txBody>
      </p:sp>
      <p:sp>
        <p:nvSpPr>
          <p:cNvPr id="5" name="下矢印吹き出し 4"/>
          <p:cNvSpPr/>
          <p:nvPr/>
        </p:nvSpPr>
        <p:spPr>
          <a:xfrm>
            <a:off x="1331640" y="1628800"/>
            <a:ext cx="5256584" cy="648000"/>
          </a:xfrm>
          <a:prstGeom prst="downArrowCallout">
            <a:avLst>
              <a:gd name="adj1" fmla="val 28207"/>
              <a:gd name="adj2" fmla="val 25000"/>
              <a:gd name="adj3" fmla="val 26327"/>
              <a:gd name="adj4" fmla="val 64977"/>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p:nvSpPr>
        <p:spPr>
          <a:xfrm>
            <a:off x="1475656" y="1628800"/>
            <a:ext cx="4680000" cy="360000"/>
          </a:xfrm>
          <a:prstGeom prst="rect">
            <a:avLst/>
          </a:prstGeom>
          <a:noFill/>
        </p:spPr>
        <p:txBody>
          <a:bodyPr wrap="square" rtlCol="0">
            <a:spAutoFit/>
          </a:bodyPr>
          <a:lstStyle/>
          <a:p>
            <a:pPr marL="514350" indent="-514350" algn="l">
              <a:buClrTx/>
            </a:pPr>
            <a:r>
              <a:rPr kumimoji="1" lang="en-US" altLang="ja-JP" sz="1800" dirty="0"/>
              <a:t>1. Issue</a:t>
            </a:r>
            <a:r>
              <a:rPr kumimoji="1" lang="ja-JP" altLang="en-US" sz="1800" dirty="0"/>
              <a:t>の収集・報告</a:t>
            </a:r>
            <a:endParaRPr kumimoji="1" lang="en-US" altLang="ja-JP" sz="1800" dirty="0"/>
          </a:p>
        </p:txBody>
      </p:sp>
      <p:sp>
        <p:nvSpPr>
          <p:cNvPr id="7" name="下矢印吹き出し 6"/>
          <p:cNvSpPr/>
          <p:nvPr/>
        </p:nvSpPr>
        <p:spPr>
          <a:xfrm>
            <a:off x="1331640" y="2348880"/>
            <a:ext cx="5256584" cy="648000"/>
          </a:xfrm>
          <a:prstGeom prst="downArrowCallo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下矢印吹き出し 10"/>
          <p:cNvSpPr/>
          <p:nvPr/>
        </p:nvSpPr>
        <p:spPr>
          <a:xfrm>
            <a:off x="1331640" y="3068816"/>
            <a:ext cx="5256584" cy="648000"/>
          </a:xfrm>
          <a:prstGeom prst="downArrowCallo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下矢印吹き出し 11"/>
          <p:cNvSpPr/>
          <p:nvPr/>
        </p:nvSpPr>
        <p:spPr>
          <a:xfrm>
            <a:off x="1331640" y="3788824"/>
            <a:ext cx="5256584" cy="648000"/>
          </a:xfrm>
          <a:prstGeom prst="downArrowCallo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下矢印吹き出し 12"/>
          <p:cNvSpPr/>
          <p:nvPr/>
        </p:nvSpPr>
        <p:spPr>
          <a:xfrm>
            <a:off x="1331640" y="4508832"/>
            <a:ext cx="5256584" cy="648000"/>
          </a:xfrm>
          <a:prstGeom prst="downArrowCallou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p:cNvSpPr/>
          <p:nvPr/>
        </p:nvSpPr>
        <p:spPr>
          <a:xfrm>
            <a:off x="1331640" y="5228840"/>
            <a:ext cx="5256584" cy="432048"/>
          </a:xfrm>
          <a:prstGeom prst="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p:cNvSpPr/>
          <p:nvPr/>
        </p:nvSpPr>
        <p:spPr>
          <a:xfrm>
            <a:off x="6948264" y="1628800"/>
            <a:ext cx="864096" cy="4032088"/>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正方形/長方形 16"/>
          <p:cNvSpPr/>
          <p:nvPr/>
        </p:nvSpPr>
        <p:spPr>
          <a:xfrm>
            <a:off x="1331640" y="5877272"/>
            <a:ext cx="6480720" cy="576064"/>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1468639" y="2348880"/>
            <a:ext cx="4680000" cy="360000"/>
          </a:xfrm>
          <a:prstGeom prst="rect">
            <a:avLst/>
          </a:prstGeom>
          <a:noFill/>
        </p:spPr>
        <p:txBody>
          <a:bodyPr wrap="square" rtlCol="0">
            <a:spAutoFit/>
          </a:bodyPr>
          <a:lstStyle/>
          <a:p>
            <a:pPr marL="514350" indent="-514350" algn="l">
              <a:buClrTx/>
            </a:pPr>
            <a:r>
              <a:rPr kumimoji="1" lang="en-US" altLang="ja-JP" sz="1800" dirty="0"/>
              <a:t>2. Issue</a:t>
            </a:r>
            <a:r>
              <a:rPr kumimoji="1" lang="ja-JP" altLang="en-US" sz="1800" dirty="0"/>
              <a:t>の分類</a:t>
            </a:r>
            <a:endParaRPr kumimoji="1" lang="en-US" altLang="ja-JP" sz="1800" dirty="0"/>
          </a:p>
        </p:txBody>
      </p:sp>
      <p:sp>
        <p:nvSpPr>
          <p:cNvPr id="19" name="テキスト ボックス 18"/>
          <p:cNvSpPr txBox="1"/>
          <p:nvPr/>
        </p:nvSpPr>
        <p:spPr>
          <a:xfrm>
            <a:off x="1475656" y="3068960"/>
            <a:ext cx="4680000" cy="360000"/>
          </a:xfrm>
          <a:prstGeom prst="rect">
            <a:avLst/>
          </a:prstGeom>
          <a:noFill/>
        </p:spPr>
        <p:txBody>
          <a:bodyPr wrap="square" rtlCol="0">
            <a:spAutoFit/>
          </a:bodyPr>
          <a:lstStyle/>
          <a:p>
            <a:pPr marL="514350" indent="-514350" algn="l">
              <a:buClrTx/>
            </a:pPr>
            <a:r>
              <a:rPr kumimoji="1" lang="en-US" altLang="ja-JP" sz="1800" dirty="0"/>
              <a:t>3. CAPA</a:t>
            </a:r>
            <a:r>
              <a:rPr kumimoji="1" lang="ja-JP" altLang="en-US" sz="1800" dirty="0"/>
              <a:t>の作成および承認</a:t>
            </a:r>
            <a:endParaRPr kumimoji="1" lang="en-US" altLang="ja-JP" sz="1800" dirty="0"/>
          </a:p>
        </p:txBody>
      </p:sp>
      <p:sp>
        <p:nvSpPr>
          <p:cNvPr id="20" name="テキスト ボックス 19"/>
          <p:cNvSpPr txBox="1"/>
          <p:nvPr/>
        </p:nvSpPr>
        <p:spPr>
          <a:xfrm>
            <a:off x="1475656" y="3789040"/>
            <a:ext cx="4680000" cy="360000"/>
          </a:xfrm>
          <a:prstGeom prst="rect">
            <a:avLst/>
          </a:prstGeom>
          <a:noFill/>
        </p:spPr>
        <p:txBody>
          <a:bodyPr wrap="square" rtlCol="0">
            <a:spAutoFit/>
          </a:bodyPr>
          <a:lstStyle/>
          <a:p>
            <a:pPr marL="514350" indent="-514350" algn="l">
              <a:buClrTx/>
            </a:pPr>
            <a:r>
              <a:rPr kumimoji="1" lang="en-US" altLang="ja-JP" sz="1800" dirty="0"/>
              <a:t>4. CAPA</a:t>
            </a:r>
            <a:r>
              <a:rPr kumimoji="1" lang="ja-JP" altLang="en-US" sz="1800" dirty="0"/>
              <a:t>の実行</a:t>
            </a:r>
            <a:endParaRPr kumimoji="1" lang="en-US" altLang="ja-JP" sz="1800" dirty="0"/>
          </a:p>
        </p:txBody>
      </p:sp>
      <p:sp>
        <p:nvSpPr>
          <p:cNvPr id="21" name="テキスト ボックス 20"/>
          <p:cNvSpPr txBox="1"/>
          <p:nvPr/>
        </p:nvSpPr>
        <p:spPr>
          <a:xfrm>
            <a:off x="1453070" y="4509120"/>
            <a:ext cx="4680000" cy="360000"/>
          </a:xfrm>
          <a:prstGeom prst="rect">
            <a:avLst/>
          </a:prstGeom>
          <a:noFill/>
        </p:spPr>
        <p:txBody>
          <a:bodyPr wrap="square" rtlCol="0">
            <a:spAutoFit/>
          </a:bodyPr>
          <a:lstStyle/>
          <a:p>
            <a:pPr marL="514350" indent="-514350" algn="l">
              <a:buClrTx/>
            </a:pPr>
            <a:r>
              <a:rPr kumimoji="1" lang="en-US" altLang="ja-JP" sz="1800" dirty="0"/>
              <a:t>5. CAPA</a:t>
            </a:r>
            <a:r>
              <a:rPr kumimoji="1" lang="ja-JP" altLang="en-US" sz="1800" dirty="0"/>
              <a:t>の有効性レビュー</a:t>
            </a:r>
            <a:endParaRPr kumimoji="1" lang="en-US" altLang="ja-JP" sz="1800" dirty="0"/>
          </a:p>
        </p:txBody>
      </p:sp>
      <p:sp>
        <p:nvSpPr>
          <p:cNvPr id="22" name="テキスト ボックス 21"/>
          <p:cNvSpPr txBox="1"/>
          <p:nvPr/>
        </p:nvSpPr>
        <p:spPr>
          <a:xfrm>
            <a:off x="1474214" y="5229200"/>
            <a:ext cx="4680000" cy="360000"/>
          </a:xfrm>
          <a:prstGeom prst="rect">
            <a:avLst/>
          </a:prstGeom>
          <a:noFill/>
        </p:spPr>
        <p:txBody>
          <a:bodyPr wrap="square" rtlCol="0">
            <a:spAutoFit/>
          </a:bodyPr>
          <a:lstStyle/>
          <a:p>
            <a:pPr marL="514350" indent="-514350" algn="l">
              <a:buClrTx/>
            </a:pPr>
            <a:r>
              <a:rPr kumimoji="1" lang="en-US" altLang="ja-JP" sz="1800" dirty="0"/>
              <a:t>6. CAPA</a:t>
            </a:r>
            <a:r>
              <a:rPr kumimoji="1" lang="ja-JP" altLang="en-US" sz="1800" dirty="0"/>
              <a:t>の終了（</a:t>
            </a:r>
            <a:r>
              <a:rPr kumimoji="1" lang="en-US" altLang="ja-JP" sz="1800" dirty="0"/>
              <a:t>Closure</a:t>
            </a:r>
            <a:r>
              <a:rPr kumimoji="1" lang="ja-JP" altLang="en-US" sz="1800" dirty="0"/>
              <a:t>）</a:t>
            </a:r>
            <a:endParaRPr kumimoji="1" lang="en-US" altLang="ja-JP" sz="1800" dirty="0"/>
          </a:p>
        </p:txBody>
      </p:sp>
      <p:sp>
        <p:nvSpPr>
          <p:cNvPr id="23" name="テキスト ボックス 22"/>
          <p:cNvSpPr txBox="1"/>
          <p:nvPr/>
        </p:nvSpPr>
        <p:spPr>
          <a:xfrm>
            <a:off x="1547664" y="5983956"/>
            <a:ext cx="6079851" cy="369332"/>
          </a:xfrm>
          <a:prstGeom prst="rect">
            <a:avLst/>
          </a:prstGeom>
          <a:noFill/>
        </p:spPr>
        <p:txBody>
          <a:bodyPr wrap="square" rtlCol="0">
            <a:spAutoFit/>
          </a:bodyPr>
          <a:lstStyle/>
          <a:p>
            <a:pPr marL="514350" indent="-514350">
              <a:buClrTx/>
            </a:pPr>
            <a:r>
              <a:rPr kumimoji="1" lang="en-US" altLang="ja-JP" sz="1800" dirty="0"/>
              <a:t>Issue Management</a:t>
            </a:r>
            <a:r>
              <a:rPr kumimoji="1" lang="ja-JP" altLang="en-US" sz="1800" dirty="0"/>
              <a:t>の体制</a:t>
            </a:r>
            <a:endParaRPr kumimoji="1" lang="en-US" altLang="ja-JP" sz="1800" dirty="0"/>
          </a:p>
        </p:txBody>
      </p:sp>
      <p:sp>
        <p:nvSpPr>
          <p:cNvPr id="24" name="テキスト ボックス 23"/>
          <p:cNvSpPr txBox="1"/>
          <p:nvPr/>
        </p:nvSpPr>
        <p:spPr>
          <a:xfrm>
            <a:off x="7164288" y="2492896"/>
            <a:ext cx="461665" cy="2520280"/>
          </a:xfrm>
          <a:prstGeom prst="rect">
            <a:avLst/>
          </a:prstGeom>
          <a:noFill/>
        </p:spPr>
        <p:txBody>
          <a:bodyPr vert="vert270" wrap="square" rtlCol="0">
            <a:spAutoFit/>
          </a:bodyPr>
          <a:lstStyle/>
          <a:p>
            <a:pPr marL="514350" indent="-514350" algn="l">
              <a:buClrTx/>
            </a:pPr>
            <a:r>
              <a:rPr kumimoji="1" lang="ja-JP" altLang="en-US" sz="1800" dirty="0"/>
              <a:t>記録の作成および保存</a:t>
            </a:r>
            <a:endParaRPr kumimoji="1" lang="en-US" altLang="ja-JP" sz="1800" dirty="0"/>
          </a:p>
        </p:txBody>
      </p:sp>
      <p:pic>
        <p:nvPicPr>
          <p:cNvPr id="2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7"/>
          <p:cNvSpPr>
            <a:spLocks noGrp="1"/>
          </p:cNvSpPr>
          <p:nvPr>
            <p:ph type="sldNum" sz="quarter" idx="12"/>
          </p:nvPr>
        </p:nvSpPr>
        <p:spPr/>
        <p:txBody>
          <a:bodyPr/>
          <a:lstStyle/>
          <a:p>
            <a:pPr>
              <a:defRPr/>
            </a:pPr>
            <a:r>
              <a:rPr lang="en-US" altLang="ja-JP" dirty="0"/>
              <a:t>12</a:t>
            </a:r>
            <a:endParaRPr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a:t>Issue Management</a:t>
            </a:r>
            <a:r>
              <a:rPr kumimoji="1" lang="ja-JP" altLang="en-US" sz="3600" dirty="0"/>
              <a:t>体制の構築</a:t>
            </a:r>
          </a:p>
        </p:txBody>
      </p:sp>
      <p:sp>
        <p:nvSpPr>
          <p:cNvPr id="3" name="コンテンツ プレースホルダー 2"/>
          <p:cNvSpPr>
            <a:spLocks noGrp="1"/>
          </p:cNvSpPr>
          <p:nvPr>
            <p:ph idx="1"/>
          </p:nvPr>
        </p:nvSpPr>
        <p:spPr>
          <a:xfrm>
            <a:off x="685800" y="1628800"/>
            <a:ext cx="7772400" cy="4824536"/>
          </a:xfrm>
        </p:spPr>
        <p:txBody>
          <a:bodyPr/>
          <a:lstStyle/>
          <a:p>
            <a:pPr>
              <a:buClr>
                <a:schemeClr val="accent5">
                  <a:lumMod val="90000"/>
                </a:schemeClr>
              </a:buClr>
            </a:pPr>
            <a:r>
              <a:rPr kumimoji="1" lang="ja-JP" altLang="en-US" sz="2400" dirty="0"/>
              <a:t>社内関係者の</a:t>
            </a:r>
            <a:r>
              <a:rPr lang="en-US" altLang="ja-JP" sz="2400" dirty="0"/>
              <a:t>I</a:t>
            </a:r>
            <a:r>
              <a:rPr kumimoji="1" lang="en-US" altLang="ja-JP" sz="2400" dirty="0"/>
              <a:t>ssue </a:t>
            </a:r>
            <a:r>
              <a:rPr lang="en-US" altLang="ja-JP" sz="2400" dirty="0"/>
              <a:t>M</a:t>
            </a:r>
            <a:r>
              <a:rPr kumimoji="1" lang="en-US" altLang="ja-JP" sz="2400" dirty="0"/>
              <a:t>anagement</a:t>
            </a:r>
            <a:r>
              <a:rPr kumimoji="1" lang="ja-JP" altLang="en-US" sz="2400" dirty="0"/>
              <a:t>における役割と責任の明確化</a:t>
            </a:r>
            <a:endParaRPr kumimoji="1" lang="en-US" altLang="ja-JP" sz="2400" dirty="0"/>
          </a:p>
          <a:p>
            <a:pPr>
              <a:buClr>
                <a:schemeClr val="accent5">
                  <a:lumMod val="90000"/>
                </a:schemeClr>
              </a:buClr>
            </a:pPr>
            <a:r>
              <a:rPr lang="ja-JP" altLang="en-US" sz="2400" dirty="0"/>
              <a:t>ガバナンス</a:t>
            </a:r>
            <a:endParaRPr kumimoji="1" lang="en-US" altLang="ja-JP" sz="2400" dirty="0"/>
          </a:p>
          <a:p>
            <a:pPr lvl="1">
              <a:buFont typeface="Wingdings" panose="05000000000000000000" pitchFamily="2" charset="2"/>
              <a:buChar char="Ø"/>
            </a:pPr>
            <a:r>
              <a:rPr lang="en-US" altLang="ja-JP" sz="2000" dirty="0"/>
              <a:t>Issue</a:t>
            </a:r>
            <a:r>
              <a:rPr lang="ja-JP" altLang="en-US" sz="2000" dirty="0"/>
              <a:t>のエスカレーション</a:t>
            </a:r>
            <a:endParaRPr lang="en-US" altLang="ja-JP" sz="2000" dirty="0"/>
          </a:p>
          <a:p>
            <a:pPr lvl="1">
              <a:buFont typeface="Wingdings" panose="05000000000000000000" pitchFamily="2" charset="2"/>
              <a:buChar char="Ø"/>
            </a:pPr>
            <a:r>
              <a:rPr lang="ja-JP" altLang="en-US" sz="2000" dirty="0"/>
              <a:t>社内で生じた</a:t>
            </a:r>
            <a:r>
              <a:rPr lang="en-US" altLang="ja-JP" sz="2000" dirty="0"/>
              <a:t>Issue</a:t>
            </a:r>
            <a:r>
              <a:rPr lang="ja-JP" altLang="en-US" sz="2000" dirty="0"/>
              <a:t>を俯瞰（集約）し、確実にフォロー、トラッキングするため、社内に管理者を置くことが望ましい。</a:t>
            </a:r>
            <a:endParaRPr kumimoji="1" lang="en-US" altLang="ja-JP" sz="2000" dirty="0"/>
          </a:p>
          <a:p>
            <a:pPr>
              <a:buClr>
                <a:schemeClr val="accent5">
                  <a:lumMod val="90000"/>
                </a:schemeClr>
              </a:buClr>
            </a:pPr>
            <a:r>
              <a:rPr kumimoji="1" lang="ja-JP" altLang="en-US" sz="2400" dirty="0"/>
              <a:t>標準業務手順書</a:t>
            </a:r>
            <a:endParaRPr kumimoji="1" lang="en-US" altLang="ja-JP" sz="2400" dirty="0"/>
          </a:p>
          <a:p>
            <a:pPr>
              <a:buClr>
                <a:schemeClr val="accent5">
                  <a:lumMod val="90000"/>
                </a:schemeClr>
              </a:buClr>
            </a:pPr>
            <a:r>
              <a:rPr lang="ja-JP" altLang="en-US" sz="2400" dirty="0"/>
              <a:t>書式、ツール</a:t>
            </a:r>
            <a:endParaRPr lang="en-US" altLang="ja-JP" sz="2400" dirty="0"/>
          </a:p>
          <a:p>
            <a:pPr lvl="1">
              <a:buClr>
                <a:schemeClr val="accent5">
                  <a:lumMod val="90000"/>
                </a:schemeClr>
              </a:buClr>
              <a:buFont typeface="Wingdings" panose="05000000000000000000" pitchFamily="2" charset="2"/>
              <a:buChar char="Ø"/>
            </a:pPr>
            <a:r>
              <a:rPr lang="en-US" altLang="ja-JP" sz="2000" dirty="0"/>
              <a:t>Issue</a:t>
            </a:r>
            <a:r>
              <a:rPr lang="ja-JP" altLang="en-US" sz="2000" dirty="0"/>
              <a:t>記録・報告書様式</a:t>
            </a:r>
            <a:endParaRPr lang="en-US" altLang="ja-JP" sz="2000" dirty="0"/>
          </a:p>
          <a:p>
            <a:pPr lvl="1">
              <a:buClr>
                <a:schemeClr val="accent5">
                  <a:lumMod val="90000"/>
                </a:schemeClr>
              </a:buClr>
              <a:buFont typeface="Wingdings" panose="05000000000000000000" pitchFamily="2" charset="2"/>
              <a:buChar char="Ø"/>
            </a:pPr>
            <a:r>
              <a:rPr lang="en-US" altLang="ja-JP" sz="2000" dirty="0"/>
              <a:t>Issue Tracking Log</a:t>
            </a:r>
          </a:p>
          <a:p>
            <a:pPr lvl="1">
              <a:buClr>
                <a:schemeClr val="accent5">
                  <a:lumMod val="90000"/>
                </a:schemeClr>
              </a:buClr>
              <a:buFont typeface="Wingdings" panose="05000000000000000000" pitchFamily="2" charset="2"/>
              <a:buChar char="Ø"/>
            </a:pPr>
            <a:r>
              <a:rPr lang="ja-JP" altLang="en-US" sz="2000" dirty="0"/>
              <a:t>原因分析ツール</a:t>
            </a:r>
            <a:endParaRPr lang="en-US" altLang="ja-JP" sz="2000" dirty="0"/>
          </a:p>
          <a:p>
            <a:pPr>
              <a:buClr>
                <a:schemeClr val="accent5">
                  <a:lumMod val="90000"/>
                </a:schemeClr>
              </a:buClr>
            </a:pPr>
            <a:r>
              <a:rPr lang="ja-JP" altLang="en-US" sz="2400" dirty="0"/>
              <a:t>トレーニング</a:t>
            </a:r>
            <a:endParaRPr lang="en-US" altLang="ja-JP" sz="2400" dirty="0"/>
          </a:p>
          <a:p>
            <a:pPr>
              <a:buFont typeface="Arial" pitchFamily="34" charset="0"/>
              <a:buChar char="•"/>
            </a:pPr>
            <a:endParaRPr lang="en-US" altLang="ja-JP"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13</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a:t>Issue Management</a:t>
            </a:r>
            <a:r>
              <a:rPr kumimoji="1" lang="ja-JP" altLang="en-US" sz="3200" dirty="0"/>
              <a:t>のための</a:t>
            </a:r>
            <a:br>
              <a:rPr kumimoji="1" lang="en-US" altLang="ja-JP" sz="3200" dirty="0"/>
            </a:br>
            <a:r>
              <a:rPr kumimoji="1" lang="ja-JP" altLang="en-US" sz="3200" dirty="0"/>
              <a:t>ガバナンス（例）</a:t>
            </a:r>
          </a:p>
        </p:txBody>
      </p:sp>
      <p:sp>
        <p:nvSpPr>
          <p:cNvPr id="4" name="角丸四角形 3"/>
          <p:cNvSpPr/>
          <p:nvPr/>
        </p:nvSpPr>
        <p:spPr>
          <a:xfrm>
            <a:off x="971599" y="5616000"/>
            <a:ext cx="1368000" cy="684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t>プロジェクトチーム</a:t>
            </a:r>
            <a:r>
              <a:rPr kumimoji="1" lang="en-US" altLang="ja-JP" sz="1600" dirty="0"/>
              <a:t>A</a:t>
            </a:r>
            <a:endParaRPr kumimoji="1" lang="ja-JP" altLang="en-US" sz="1600" dirty="0"/>
          </a:p>
        </p:txBody>
      </p:sp>
      <p:sp>
        <p:nvSpPr>
          <p:cNvPr id="9" name="角丸四角形 8"/>
          <p:cNvSpPr/>
          <p:nvPr/>
        </p:nvSpPr>
        <p:spPr>
          <a:xfrm>
            <a:off x="972000" y="4116394"/>
            <a:ext cx="5760000" cy="7705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dirty="0"/>
              <a:t>Quality Committee</a:t>
            </a:r>
            <a:r>
              <a:rPr kumimoji="1" lang="ja-JP" altLang="en-US" sz="1800" dirty="0"/>
              <a:t>　</a:t>
            </a:r>
            <a:r>
              <a:rPr kumimoji="1" lang="en-US" altLang="ja-JP" sz="1800" dirty="0"/>
              <a:t>(</a:t>
            </a:r>
            <a:r>
              <a:rPr kumimoji="1" lang="ja-JP" altLang="en-US" sz="1800" dirty="0"/>
              <a:t>検討グループ</a:t>
            </a:r>
            <a:r>
              <a:rPr kumimoji="1" lang="en-US" altLang="ja-JP" sz="1800" dirty="0"/>
              <a:t>)</a:t>
            </a:r>
            <a:endParaRPr kumimoji="1" lang="ja-JP" altLang="en-US" sz="1800" dirty="0"/>
          </a:p>
        </p:txBody>
      </p:sp>
      <p:sp>
        <p:nvSpPr>
          <p:cNvPr id="12" name="角丸四角形 11"/>
          <p:cNvSpPr/>
          <p:nvPr/>
        </p:nvSpPr>
        <p:spPr>
          <a:xfrm>
            <a:off x="972000" y="2780928"/>
            <a:ext cx="5760000" cy="7705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dirty="0"/>
              <a:t>Quality Oversight Committee (</a:t>
            </a:r>
            <a:r>
              <a:rPr kumimoji="1" lang="ja-JP" altLang="en-US" sz="1800" dirty="0"/>
              <a:t>部門レベル</a:t>
            </a:r>
            <a:r>
              <a:rPr kumimoji="1" lang="en-US" altLang="ja-JP" sz="1800" dirty="0"/>
              <a:t>)</a:t>
            </a:r>
            <a:endParaRPr kumimoji="1" lang="ja-JP" altLang="en-US" sz="1800" dirty="0"/>
          </a:p>
        </p:txBody>
      </p:sp>
      <p:sp>
        <p:nvSpPr>
          <p:cNvPr id="15" name="テキスト ボックス 14"/>
          <p:cNvSpPr txBox="1"/>
          <p:nvPr/>
        </p:nvSpPr>
        <p:spPr>
          <a:xfrm>
            <a:off x="251520" y="1638132"/>
            <a:ext cx="553998" cy="3951108"/>
          </a:xfrm>
          <a:prstGeom prst="rect">
            <a:avLst/>
          </a:prstGeom>
          <a:noFill/>
        </p:spPr>
        <p:txBody>
          <a:bodyPr vert="vert270" wrap="square" rtlCol="0">
            <a:spAutoFit/>
          </a:bodyPr>
          <a:lstStyle/>
          <a:p>
            <a:pPr marL="514350" indent="-514350" algn="l">
              <a:buClrTx/>
            </a:pPr>
            <a:r>
              <a:rPr kumimoji="1" lang="en-US" altLang="ja-JP" sz="2400" dirty="0">
                <a:solidFill>
                  <a:schemeClr val="tx2"/>
                </a:solidFill>
              </a:rPr>
              <a:t>Issue</a:t>
            </a:r>
            <a:r>
              <a:rPr kumimoji="1" lang="ja-JP" altLang="en-US" sz="2400" dirty="0">
                <a:solidFill>
                  <a:schemeClr val="tx2"/>
                </a:solidFill>
              </a:rPr>
              <a:t>報告のエスカレーション</a:t>
            </a:r>
            <a:endParaRPr kumimoji="1" lang="en-US" altLang="ja-JP" sz="2400" dirty="0">
              <a:solidFill>
                <a:schemeClr val="tx2"/>
              </a:solidFill>
            </a:endParaRPr>
          </a:p>
        </p:txBody>
      </p:sp>
      <p:sp>
        <p:nvSpPr>
          <p:cNvPr id="16" name="角丸四角形 15"/>
          <p:cNvSpPr/>
          <p:nvPr/>
        </p:nvSpPr>
        <p:spPr>
          <a:xfrm>
            <a:off x="2461959" y="5616000"/>
            <a:ext cx="1368000" cy="684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t>プロジェクトチーム</a:t>
            </a:r>
            <a:r>
              <a:rPr kumimoji="1" lang="en-US" altLang="ja-JP" sz="1600" dirty="0"/>
              <a:t>B</a:t>
            </a:r>
            <a:endParaRPr kumimoji="1" lang="ja-JP" altLang="en-US" sz="1600" dirty="0"/>
          </a:p>
        </p:txBody>
      </p:sp>
      <p:sp>
        <p:nvSpPr>
          <p:cNvPr id="17" name="角丸四角形 16"/>
          <p:cNvSpPr/>
          <p:nvPr/>
        </p:nvSpPr>
        <p:spPr>
          <a:xfrm>
            <a:off x="3923928" y="5616000"/>
            <a:ext cx="1368000" cy="684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t>プロジェクトチーム</a:t>
            </a:r>
            <a:r>
              <a:rPr kumimoji="1" lang="en-US" altLang="ja-JP" sz="1600" dirty="0"/>
              <a:t>C</a:t>
            </a:r>
            <a:endParaRPr kumimoji="1" lang="ja-JP" altLang="en-US" sz="1600" dirty="0"/>
          </a:p>
        </p:txBody>
      </p:sp>
      <p:sp>
        <p:nvSpPr>
          <p:cNvPr id="18" name="角丸四角形 17"/>
          <p:cNvSpPr/>
          <p:nvPr/>
        </p:nvSpPr>
        <p:spPr>
          <a:xfrm>
            <a:off x="5364088" y="5616000"/>
            <a:ext cx="1368000" cy="684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t>プロジェクトチーム</a:t>
            </a:r>
            <a:r>
              <a:rPr kumimoji="1" lang="en-US" altLang="ja-JP" sz="1600" dirty="0"/>
              <a:t>D</a:t>
            </a:r>
            <a:endParaRPr kumimoji="1" lang="ja-JP" altLang="en-US" sz="1600" dirty="0"/>
          </a:p>
        </p:txBody>
      </p:sp>
      <p:sp>
        <p:nvSpPr>
          <p:cNvPr id="25" name="角丸四角形 24"/>
          <p:cNvSpPr/>
          <p:nvPr/>
        </p:nvSpPr>
        <p:spPr>
          <a:xfrm>
            <a:off x="972000" y="1628800"/>
            <a:ext cx="5760000" cy="7705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dirty="0"/>
              <a:t>Executive Quality Committee (</a:t>
            </a:r>
            <a:r>
              <a:rPr kumimoji="1" lang="ja-JP" altLang="en-US" sz="1800" dirty="0"/>
              <a:t>経営陣レベル</a:t>
            </a:r>
            <a:r>
              <a:rPr kumimoji="1" lang="en-US" altLang="ja-JP" sz="1800" dirty="0"/>
              <a:t>)</a:t>
            </a:r>
            <a:endParaRPr kumimoji="1" lang="ja-JP" altLang="en-US" sz="1800" dirty="0"/>
          </a:p>
        </p:txBody>
      </p:sp>
      <p:cxnSp>
        <p:nvCxnSpPr>
          <p:cNvPr id="30" name="直線矢印コネクタ 29"/>
          <p:cNvCxnSpPr/>
          <p:nvPr/>
        </p:nvCxnSpPr>
        <p:spPr>
          <a:xfrm flipV="1">
            <a:off x="1691680" y="4969234"/>
            <a:ext cx="0" cy="547998"/>
          </a:xfrm>
          <a:prstGeom prst="straightConnector1">
            <a:avLst/>
          </a:prstGeom>
          <a:ln w="63500" cap="flat">
            <a:miter lim="800000"/>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p:cNvCxnSpPr/>
          <p:nvPr/>
        </p:nvCxnSpPr>
        <p:spPr>
          <a:xfrm flipV="1">
            <a:off x="3851920" y="3551490"/>
            <a:ext cx="0" cy="547998"/>
          </a:xfrm>
          <a:prstGeom prst="straightConnector1">
            <a:avLst/>
          </a:prstGeom>
          <a:ln w="63500" cap="flat">
            <a:miter lim="800000"/>
            <a:tailEnd type="triangle"/>
          </a:ln>
        </p:spPr>
        <p:style>
          <a:lnRef idx="1">
            <a:schemeClr val="accent1"/>
          </a:lnRef>
          <a:fillRef idx="0">
            <a:schemeClr val="accent1"/>
          </a:fillRef>
          <a:effectRef idx="0">
            <a:schemeClr val="accent1"/>
          </a:effectRef>
          <a:fontRef idx="minor">
            <a:schemeClr val="tx1"/>
          </a:fontRef>
        </p:style>
      </p:cxnSp>
      <p:cxnSp>
        <p:nvCxnSpPr>
          <p:cNvPr id="55" name="直線矢印コネクタ 54"/>
          <p:cNvCxnSpPr/>
          <p:nvPr/>
        </p:nvCxnSpPr>
        <p:spPr>
          <a:xfrm flipV="1">
            <a:off x="3851920" y="2399362"/>
            <a:ext cx="0" cy="547998"/>
          </a:xfrm>
          <a:prstGeom prst="straightConnector1">
            <a:avLst/>
          </a:prstGeom>
          <a:ln w="63500" cap="flat">
            <a:miter lim="800000"/>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flipV="1">
            <a:off x="3131840" y="4969234"/>
            <a:ext cx="0" cy="547998"/>
          </a:xfrm>
          <a:prstGeom prst="straightConnector1">
            <a:avLst/>
          </a:prstGeom>
          <a:ln w="63500" cap="flat">
            <a:miter lim="800000"/>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flipV="1">
            <a:off x="4572000" y="4969234"/>
            <a:ext cx="0" cy="547998"/>
          </a:xfrm>
          <a:prstGeom prst="straightConnector1">
            <a:avLst/>
          </a:prstGeom>
          <a:ln w="63500" cap="flat">
            <a:miter lim="800000"/>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p:cNvCxnSpPr/>
          <p:nvPr/>
        </p:nvCxnSpPr>
        <p:spPr>
          <a:xfrm flipV="1">
            <a:off x="6012160" y="4969234"/>
            <a:ext cx="0" cy="547998"/>
          </a:xfrm>
          <a:prstGeom prst="straightConnector1">
            <a:avLst/>
          </a:prstGeom>
          <a:ln w="63500" cap="flat">
            <a:miter lim="800000"/>
            <a:tailEnd type="triangle"/>
          </a:ln>
        </p:spPr>
        <p:style>
          <a:lnRef idx="1">
            <a:schemeClr val="accent1"/>
          </a:lnRef>
          <a:fillRef idx="0">
            <a:schemeClr val="accent1"/>
          </a:fillRef>
          <a:effectRef idx="0">
            <a:schemeClr val="accent1"/>
          </a:effectRef>
          <a:fontRef idx="minor">
            <a:schemeClr val="tx1"/>
          </a:fontRef>
        </p:style>
      </p:cxnSp>
      <p:sp>
        <p:nvSpPr>
          <p:cNvPr id="3" name="テキスト ボックス 2"/>
          <p:cNvSpPr txBox="1"/>
          <p:nvPr/>
        </p:nvSpPr>
        <p:spPr>
          <a:xfrm>
            <a:off x="6804248" y="4126664"/>
            <a:ext cx="2083626" cy="923330"/>
          </a:xfrm>
          <a:prstGeom prst="rect">
            <a:avLst/>
          </a:prstGeom>
          <a:noFill/>
        </p:spPr>
        <p:txBody>
          <a:bodyPr wrap="square" rtlCol="0">
            <a:spAutoFit/>
          </a:bodyPr>
          <a:lstStyle/>
          <a:p>
            <a:r>
              <a:rPr kumimoji="1" lang="ja-JP" altLang="en-US" sz="1800" dirty="0"/>
              <a:t>実際に起きた問題を検討、</a:t>
            </a:r>
            <a:r>
              <a:rPr kumimoji="1" lang="en-US" altLang="ja-JP" sz="1800" dirty="0"/>
              <a:t>CAPA</a:t>
            </a:r>
            <a:r>
              <a:rPr kumimoji="1" lang="ja-JP" altLang="en-US" sz="1800" dirty="0"/>
              <a:t>を作成する</a:t>
            </a:r>
          </a:p>
        </p:txBody>
      </p:sp>
      <p:sp>
        <p:nvSpPr>
          <p:cNvPr id="40" name="テキスト ボックス 39"/>
          <p:cNvSpPr txBox="1"/>
          <p:nvPr/>
        </p:nvSpPr>
        <p:spPr>
          <a:xfrm>
            <a:off x="6804248" y="2780928"/>
            <a:ext cx="2083626" cy="646331"/>
          </a:xfrm>
          <a:prstGeom prst="rect">
            <a:avLst/>
          </a:prstGeom>
          <a:noFill/>
        </p:spPr>
        <p:txBody>
          <a:bodyPr wrap="square" rtlCol="0">
            <a:spAutoFit/>
          </a:bodyPr>
          <a:lstStyle/>
          <a:p>
            <a:r>
              <a:rPr kumimoji="1" lang="en-US" altLang="ja-JP" sz="1800" dirty="0"/>
              <a:t>CAPA</a:t>
            </a:r>
            <a:r>
              <a:rPr kumimoji="1" lang="ja-JP" altLang="en-US" sz="1800" dirty="0"/>
              <a:t>の妥当性等を検討</a:t>
            </a:r>
          </a:p>
        </p:txBody>
      </p:sp>
      <p:sp>
        <p:nvSpPr>
          <p:cNvPr id="42" name="テキスト ボックス 41"/>
          <p:cNvSpPr txBox="1"/>
          <p:nvPr/>
        </p:nvSpPr>
        <p:spPr>
          <a:xfrm>
            <a:off x="6804248" y="1690915"/>
            <a:ext cx="2083626" cy="646331"/>
          </a:xfrm>
          <a:prstGeom prst="rect">
            <a:avLst/>
          </a:prstGeom>
          <a:noFill/>
        </p:spPr>
        <p:txBody>
          <a:bodyPr wrap="square" rtlCol="0">
            <a:spAutoFit/>
          </a:bodyPr>
          <a:lstStyle/>
          <a:p>
            <a:r>
              <a:rPr kumimoji="1" lang="en-US" altLang="ja-JP" sz="1800" dirty="0"/>
              <a:t>QMS</a:t>
            </a:r>
            <a:r>
              <a:rPr kumimoji="1" lang="ja-JP" altLang="en-US" sz="1800" dirty="0" err="1"/>
              <a:t>が適</a:t>
            </a:r>
            <a:r>
              <a:rPr kumimoji="1" lang="ja-JP" altLang="en-US" sz="1800" dirty="0"/>
              <a:t>切に機能しているかを監視</a:t>
            </a:r>
          </a:p>
        </p:txBody>
      </p:sp>
      <p:pic>
        <p:nvPicPr>
          <p:cNvPr id="21"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14</a:t>
            </a:r>
            <a:endParaRPr lang="ja-JP" altLang="en-US" dirty="0"/>
          </a:p>
        </p:txBody>
      </p:sp>
    </p:spTree>
    <p:extLst>
      <p:ext uri="{BB962C8B-B14F-4D97-AF65-F5344CB8AC3E}">
        <p14:creationId xmlns:p14="http://schemas.microsoft.com/office/powerpoint/2010/main" val="2978568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1. Issue</a:t>
            </a:r>
            <a:r>
              <a:rPr lang="ja-JP" altLang="en-US" sz="4000" dirty="0"/>
              <a:t>の収集・報告</a:t>
            </a:r>
            <a:endParaRPr kumimoji="1" lang="ja-JP" altLang="en-US" sz="4000" dirty="0"/>
          </a:p>
        </p:txBody>
      </p:sp>
      <p:sp>
        <p:nvSpPr>
          <p:cNvPr id="3" name="コンテンツ プレースホルダー 2"/>
          <p:cNvSpPr>
            <a:spLocks noGrp="1"/>
          </p:cNvSpPr>
          <p:nvPr>
            <p:ph idx="1"/>
          </p:nvPr>
        </p:nvSpPr>
        <p:spPr>
          <a:xfrm>
            <a:off x="685800" y="1412776"/>
            <a:ext cx="7772400" cy="4968552"/>
          </a:xfrm>
        </p:spPr>
        <p:txBody>
          <a:bodyPr/>
          <a:lstStyle/>
          <a:p>
            <a:pPr>
              <a:buClr>
                <a:schemeClr val="accent5">
                  <a:lumMod val="90000"/>
                </a:schemeClr>
              </a:buClr>
            </a:pPr>
            <a:r>
              <a:rPr lang="ja-JP" altLang="en-US" sz="2000" dirty="0"/>
              <a:t>予め</a:t>
            </a:r>
            <a:r>
              <a:rPr lang="en-US" altLang="ja-JP" sz="2000" dirty="0"/>
              <a:t>Issue</a:t>
            </a:r>
            <a:r>
              <a:rPr lang="ja-JP" altLang="en-US" sz="2000" dirty="0"/>
              <a:t>の報告先・ルートを定めておく。</a:t>
            </a:r>
            <a:endParaRPr lang="en-US" altLang="ja-JP" sz="2000" dirty="0"/>
          </a:p>
          <a:p>
            <a:pPr>
              <a:buClr>
                <a:schemeClr val="accent5">
                  <a:lumMod val="90000"/>
                </a:schemeClr>
              </a:buClr>
            </a:pPr>
            <a:r>
              <a:rPr lang="ja-JP" altLang="en-US" sz="2000" dirty="0"/>
              <a:t>重大な不遵守が漏れなく速やかに報告される手順を構築する。</a:t>
            </a:r>
            <a:endParaRPr lang="en-US" altLang="ja-JP" sz="2000" dirty="0"/>
          </a:p>
          <a:p>
            <a:pPr marL="531813" indent="-176213">
              <a:buNone/>
            </a:pPr>
            <a:r>
              <a:rPr lang="ja-JP" altLang="en-US" sz="2000" dirty="0"/>
              <a:t>（</a:t>
            </a:r>
            <a:r>
              <a:rPr lang="en-US" altLang="ja-JP" sz="2000" dirty="0"/>
              <a:t>Issue</a:t>
            </a:r>
            <a:r>
              <a:rPr lang="ja-JP" altLang="en-US" sz="2000" dirty="0"/>
              <a:t>の情報源）</a:t>
            </a:r>
            <a:endParaRPr lang="en-US" altLang="ja-JP" sz="2000" dirty="0"/>
          </a:p>
          <a:p>
            <a:pPr marL="698500">
              <a:buClr>
                <a:schemeClr val="accent5">
                  <a:lumMod val="90000"/>
                </a:schemeClr>
              </a:buClr>
              <a:buFont typeface="Wingdings" panose="05000000000000000000" pitchFamily="2" charset="2"/>
              <a:buChar char="Ø"/>
            </a:pPr>
            <a:r>
              <a:rPr lang="ja-JP" altLang="en-US" sz="2000" dirty="0"/>
              <a:t>モニタリングを含む治験管理業務からの逸脱情報</a:t>
            </a:r>
            <a:endParaRPr lang="en-US" altLang="ja-JP" sz="2000" dirty="0"/>
          </a:p>
          <a:p>
            <a:pPr marL="698500">
              <a:buClr>
                <a:schemeClr val="accent5">
                  <a:lumMod val="90000"/>
                </a:schemeClr>
              </a:buClr>
              <a:buFont typeface="Wingdings" panose="05000000000000000000" pitchFamily="2" charset="2"/>
              <a:buChar char="Ø"/>
            </a:pPr>
            <a:r>
              <a:rPr lang="ja-JP" altLang="en-US" sz="2000" dirty="0"/>
              <a:t>監査からの指摘</a:t>
            </a:r>
            <a:endParaRPr lang="en-US" altLang="ja-JP" sz="2000" dirty="0"/>
          </a:p>
          <a:p>
            <a:pPr marL="698500">
              <a:buClr>
                <a:schemeClr val="accent5">
                  <a:lumMod val="90000"/>
                </a:schemeClr>
              </a:buClr>
              <a:buFont typeface="Wingdings" panose="05000000000000000000" pitchFamily="2" charset="2"/>
              <a:buChar char="Ø"/>
            </a:pPr>
            <a:r>
              <a:rPr lang="ja-JP" altLang="en-US" sz="2000" dirty="0"/>
              <a:t>規制当局による査察からの指摘</a:t>
            </a:r>
            <a:r>
              <a:rPr lang="en-US" altLang="ja-JP" sz="2000" dirty="0"/>
              <a:t>*</a:t>
            </a:r>
            <a:r>
              <a:rPr lang="en-US" altLang="ja-JP" sz="2000" baseline="30000" dirty="0"/>
              <a:t>1</a:t>
            </a:r>
          </a:p>
          <a:p>
            <a:pPr marL="1706563" indent="-355600">
              <a:buNone/>
            </a:pPr>
            <a:r>
              <a:rPr lang="ja-JP" altLang="en-US" sz="1400" dirty="0"/>
              <a:t>＊</a:t>
            </a:r>
            <a:r>
              <a:rPr lang="en-US" altLang="ja-JP" sz="1400" dirty="0"/>
              <a:t>1</a:t>
            </a:r>
            <a:r>
              <a:rPr lang="ja-JP" altLang="en-US" sz="1400" dirty="0"/>
              <a:t>：通常、適合性調査の指摘は治験終了（承認申請）後に出されるものであるが、今後の改善を検討する必要があるため、対象に加えることが望ましい。</a:t>
            </a:r>
            <a:endParaRPr lang="en-US" altLang="ja-JP" sz="1400" dirty="0"/>
          </a:p>
          <a:p>
            <a:pPr>
              <a:buClr>
                <a:schemeClr val="accent5">
                  <a:lumMod val="90000"/>
                </a:schemeClr>
              </a:buClr>
            </a:pPr>
            <a:r>
              <a:rPr lang="en-US" altLang="ja-JP" sz="2000" dirty="0"/>
              <a:t>Issue</a:t>
            </a:r>
            <a:r>
              <a:rPr lang="ja-JP" altLang="en-US" sz="2000" dirty="0"/>
              <a:t>の収集方法としては、概ね以下のような方法が考えられる。</a:t>
            </a:r>
            <a:endParaRPr lang="en-US" altLang="ja-JP" sz="2000" dirty="0"/>
          </a:p>
          <a:p>
            <a:pPr marL="804863" lvl="1" indent="-347663">
              <a:buClrTx/>
              <a:buFont typeface="+mj-lt"/>
              <a:buAutoNum type="alphaLcPeriod"/>
            </a:pPr>
            <a:r>
              <a:rPr lang="ja-JP" altLang="en-US" sz="2000" dirty="0"/>
              <a:t>重大な不遵守の定義・範囲について関係者にトレーニングしておき、該当する可能性のあるもののみを報告させる。</a:t>
            </a:r>
            <a:endParaRPr lang="en-US" altLang="ja-JP" sz="2000" dirty="0"/>
          </a:p>
          <a:p>
            <a:pPr marL="804863" lvl="1" indent="-347663">
              <a:buClrTx/>
              <a:buFont typeface="+mj-lt"/>
              <a:buAutoNum type="alphaLcPeriod"/>
            </a:pPr>
            <a:r>
              <a:rPr lang="ja-JP" altLang="en-US" sz="2000" dirty="0">
                <a:solidFill>
                  <a:srgbClr val="FF0000"/>
                </a:solidFill>
              </a:rPr>
              <a:t>重大な不遵守に限らず、より広い範囲の</a:t>
            </a:r>
            <a:r>
              <a:rPr lang="en-US" altLang="ja-JP" sz="2000" dirty="0">
                <a:solidFill>
                  <a:srgbClr val="FF0000"/>
                </a:solidFill>
              </a:rPr>
              <a:t>issue</a:t>
            </a:r>
            <a:r>
              <a:rPr lang="ja-JP" altLang="en-US" sz="2000" dirty="0">
                <a:solidFill>
                  <a:srgbClr val="FF0000"/>
                </a:solidFill>
              </a:rPr>
              <a:t>を報告させる</a:t>
            </a:r>
            <a:r>
              <a:rPr lang="en-US" altLang="ja-JP" sz="2000" dirty="0"/>
              <a:t>*</a:t>
            </a:r>
            <a:r>
              <a:rPr lang="en-US" altLang="ja-JP" sz="2000" baseline="30000" dirty="0"/>
              <a:t>2</a:t>
            </a:r>
            <a:endParaRPr lang="en-US" altLang="ja-JP" sz="2000" dirty="0"/>
          </a:p>
          <a:p>
            <a:pPr marL="1787525" indent="-436563">
              <a:buClr>
                <a:srgbClr val="FFC000"/>
              </a:buClr>
              <a:buNone/>
            </a:pPr>
            <a:r>
              <a:rPr lang="ja-JP" altLang="en-US" sz="1400" dirty="0"/>
              <a:t>＊</a:t>
            </a:r>
            <a:r>
              <a:rPr lang="en-US" altLang="ja-JP" sz="1400" dirty="0"/>
              <a:t>2</a:t>
            </a:r>
            <a:r>
              <a:rPr lang="ja-JP" altLang="en-US" sz="1400" dirty="0"/>
              <a:t>：</a:t>
            </a:r>
            <a:r>
              <a:rPr lang="en-US" altLang="ja-JP" sz="1400" dirty="0">
                <a:solidFill>
                  <a:srgbClr val="FF0000"/>
                </a:solidFill>
              </a:rPr>
              <a:t>Issue</a:t>
            </a:r>
            <a:r>
              <a:rPr lang="ja-JP" altLang="en-US" sz="1400" dirty="0">
                <a:solidFill>
                  <a:srgbClr val="FF0000"/>
                </a:solidFill>
              </a:rPr>
              <a:t>発生のトレンドを把握し、重大な不遵守だけでなく、繰り返し発生する</a:t>
            </a:r>
            <a:r>
              <a:rPr lang="en-US" altLang="ja-JP" sz="1400" dirty="0">
                <a:solidFill>
                  <a:srgbClr val="FF0000"/>
                </a:solidFill>
              </a:rPr>
              <a:t>Issue</a:t>
            </a:r>
            <a:r>
              <a:rPr lang="ja-JP" altLang="en-US" sz="1400" dirty="0">
                <a:solidFill>
                  <a:srgbClr val="FF0000"/>
                </a:solidFill>
              </a:rPr>
              <a:t>についても改善に取り組むことが望ましいため、</a:t>
            </a:r>
            <a:r>
              <a:rPr lang="en-US" altLang="ja-JP" sz="1400" dirty="0">
                <a:solidFill>
                  <a:srgbClr val="FF0000"/>
                </a:solidFill>
              </a:rPr>
              <a:t>b.</a:t>
            </a:r>
            <a:r>
              <a:rPr lang="ja-JP" altLang="en-US" sz="1400" dirty="0">
                <a:solidFill>
                  <a:srgbClr val="FF0000"/>
                </a:solidFill>
              </a:rPr>
              <a:t>が推奨される。</a:t>
            </a:r>
            <a:endParaRPr lang="en-US" altLang="ja-JP" sz="1400" dirty="0">
              <a:solidFill>
                <a:srgbClr val="FF0000"/>
              </a:solidFill>
            </a:endParaRPr>
          </a:p>
          <a:p>
            <a:pPr>
              <a:buClr>
                <a:schemeClr val="accent5">
                  <a:lumMod val="90000"/>
                </a:schemeClr>
              </a:buClr>
            </a:pPr>
            <a:r>
              <a:rPr lang="ja-JP" altLang="en-US" sz="2000" dirty="0"/>
              <a:t>緊急対応が必要な場合は、速やかに対応措置を開始する。</a:t>
            </a:r>
            <a:endParaRPr lang="en-US" altLang="ja-JP" sz="2000" dirty="0"/>
          </a:p>
        </p:txBody>
      </p:sp>
      <p:sp>
        <p:nvSpPr>
          <p:cNvPr id="4" name="右矢印 3"/>
          <p:cNvSpPr/>
          <p:nvPr/>
        </p:nvSpPr>
        <p:spPr>
          <a:xfrm>
            <a:off x="539552" y="5301208"/>
            <a:ext cx="432048"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7"/>
          <p:cNvSpPr>
            <a:spLocks noGrp="1"/>
          </p:cNvSpPr>
          <p:nvPr>
            <p:ph type="sldNum" sz="quarter" idx="12"/>
          </p:nvPr>
        </p:nvSpPr>
        <p:spPr/>
        <p:txBody>
          <a:bodyPr/>
          <a:lstStyle/>
          <a:p>
            <a:pPr>
              <a:defRPr/>
            </a:pPr>
            <a:r>
              <a:rPr lang="en-US" altLang="ja-JP" dirty="0"/>
              <a:t>15</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2. Issue</a:t>
            </a:r>
            <a:r>
              <a:rPr lang="ja-JP" altLang="en-US" sz="4000" dirty="0"/>
              <a:t>の分類</a:t>
            </a:r>
            <a:endParaRPr kumimoji="1" lang="ja-JP" altLang="en-US" sz="4000" dirty="0"/>
          </a:p>
        </p:txBody>
      </p:sp>
      <p:sp>
        <p:nvSpPr>
          <p:cNvPr id="3" name="コンテンツ プレースホルダー 2"/>
          <p:cNvSpPr>
            <a:spLocks noGrp="1"/>
          </p:cNvSpPr>
          <p:nvPr>
            <p:ph idx="1"/>
          </p:nvPr>
        </p:nvSpPr>
        <p:spPr>
          <a:xfrm>
            <a:off x="683568" y="1628800"/>
            <a:ext cx="7772400" cy="4251176"/>
          </a:xfrm>
        </p:spPr>
        <p:txBody>
          <a:bodyPr/>
          <a:lstStyle/>
          <a:p>
            <a:pPr>
              <a:buClr>
                <a:schemeClr val="accent5">
                  <a:lumMod val="90000"/>
                </a:schemeClr>
              </a:buClr>
            </a:pPr>
            <a:r>
              <a:rPr lang="ja-JP" altLang="en-US" sz="2800" dirty="0"/>
              <a:t>報告された</a:t>
            </a:r>
            <a:r>
              <a:rPr lang="en-US" altLang="ja-JP" sz="2800" dirty="0"/>
              <a:t>Issue</a:t>
            </a:r>
            <a:r>
              <a:rPr lang="ja-JP" altLang="en-US" sz="2800" dirty="0"/>
              <a:t>について、問題の大きさ、影響範囲等により、</a:t>
            </a:r>
            <a:r>
              <a:rPr lang="en-US" altLang="ja-JP" sz="2800" dirty="0"/>
              <a:t>Issue</a:t>
            </a:r>
            <a:r>
              <a:rPr lang="ja-JP" altLang="en-US" sz="2800" dirty="0"/>
              <a:t>を分類する。</a:t>
            </a:r>
            <a:endParaRPr lang="en-US" altLang="ja-JP" sz="2800" dirty="0"/>
          </a:p>
          <a:p>
            <a:pPr marL="804863" lvl="1" indent="-347663">
              <a:buClrTx/>
              <a:buFont typeface="+mj-lt"/>
              <a:buAutoNum type="alphaLcPeriod"/>
            </a:pPr>
            <a:r>
              <a:rPr lang="ja-JP" altLang="en-US" sz="2400" dirty="0"/>
              <a:t>重大な不遵守のみを管理する場合</a:t>
            </a:r>
            <a:endParaRPr lang="en-US" altLang="ja-JP" sz="2400" dirty="0"/>
          </a:p>
          <a:p>
            <a:pPr lvl="1" indent="157163">
              <a:buNone/>
            </a:pPr>
            <a:r>
              <a:rPr lang="ja-JP" altLang="en-US" sz="2400" dirty="0"/>
              <a:t>重大な不遵守／それ以外</a:t>
            </a:r>
            <a:endParaRPr lang="en-US" altLang="ja-JP" sz="2400" dirty="0"/>
          </a:p>
          <a:p>
            <a:pPr marL="804863" lvl="1" indent="-347663">
              <a:buClrTx/>
              <a:buFont typeface="+mj-lt"/>
              <a:buAutoNum type="alphaLcPeriod" startAt="2"/>
              <a:tabLst>
                <a:tab pos="900113" algn="l"/>
              </a:tabLst>
            </a:pPr>
            <a:r>
              <a:rPr lang="ja-JP" altLang="en-US" sz="2400" dirty="0"/>
              <a:t>より広い範囲の</a:t>
            </a:r>
            <a:r>
              <a:rPr lang="en-US" altLang="ja-JP" sz="2400" dirty="0"/>
              <a:t>Issue</a:t>
            </a:r>
            <a:r>
              <a:rPr lang="ja-JP" altLang="en-US" sz="2400" dirty="0"/>
              <a:t>を管理する場合</a:t>
            </a:r>
            <a:endParaRPr lang="en-US" altLang="ja-JP" sz="2400" dirty="0"/>
          </a:p>
          <a:p>
            <a:pPr marL="900113" lvl="1" indent="0">
              <a:buClrTx/>
              <a:buNone/>
            </a:pPr>
            <a:r>
              <a:rPr lang="en-US" altLang="ja-JP" sz="2400" dirty="0"/>
              <a:t>Critical</a:t>
            </a:r>
            <a:r>
              <a:rPr lang="ja-JP" altLang="en-US" sz="2400" dirty="0"/>
              <a:t>／</a:t>
            </a:r>
            <a:r>
              <a:rPr lang="en-US" altLang="ja-JP" sz="2400" dirty="0"/>
              <a:t>Major</a:t>
            </a:r>
            <a:r>
              <a:rPr lang="ja-JP" altLang="en-US" sz="2400" dirty="0"/>
              <a:t>／</a:t>
            </a:r>
            <a:r>
              <a:rPr lang="en-US" altLang="ja-JP" sz="2400" dirty="0"/>
              <a:t>Minor</a:t>
            </a:r>
            <a:r>
              <a:rPr lang="ja-JP" altLang="en-US" sz="2400" dirty="0"/>
              <a:t>／それ以外</a:t>
            </a:r>
            <a:endParaRPr lang="en-US" altLang="ja-JP" sz="2400" dirty="0"/>
          </a:p>
          <a:p>
            <a:pPr marL="1166813" lvl="2" indent="-265113">
              <a:buClr>
                <a:srgbClr val="0070C0"/>
              </a:buClr>
              <a:buFont typeface="Wingdings" pitchFamily="2" charset="2"/>
              <a:buChar char="Ø"/>
            </a:pPr>
            <a:r>
              <a:rPr lang="ja-JP" altLang="en-US" sz="2000" dirty="0"/>
              <a:t>このようなクラス分類を行う場合は、どこから</a:t>
            </a:r>
            <a:r>
              <a:rPr lang="en-US" altLang="ja-JP" sz="2000" dirty="0"/>
              <a:t>CAPA</a:t>
            </a:r>
            <a:r>
              <a:rPr lang="ja-JP" altLang="en-US" sz="2000" dirty="0"/>
              <a:t>を策定するかを予め定めておく必要がある。</a:t>
            </a:r>
            <a:endParaRPr lang="en-US" altLang="ja-JP" sz="2000" dirty="0"/>
          </a:p>
          <a:p>
            <a:pPr marL="1166813" lvl="2" indent="-265113">
              <a:buClr>
                <a:srgbClr val="0070C0"/>
              </a:buClr>
              <a:buFont typeface="Wingdings" pitchFamily="2" charset="2"/>
              <a:buChar char="Ø"/>
            </a:pPr>
            <a:r>
              <a:rPr lang="en-US" altLang="ja-JP" sz="2000" dirty="0"/>
              <a:t>Issue</a:t>
            </a:r>
            <a:r>
              <a:rPr lang="ja-JP" altLang="en-US" sz="2000" dirty="0"/>
              <a:t>の大きさ、影響範囲等により</a:t>
            </a:r>
            <a:r>
              <a:rPr lang="en-US" altLang="ja-JP" sz="2000" dirty="0"/>
              <a:t>Issue</a:t>
            </a:r>
            <a:r>
              <a:rPr lang="ja-JP" altLang="en-US" sz="2000" dirty="0"/>
              <a:t>および</a:t>
            </a:r>
            <a:r>
              <a:rPr lang="en-US" altLang="ja-JP" sz="2000" dirty="0"/>
              <a:t>CAPA</a:t>
            </a:r>
            <a:r>
              <a:rPr lang="ja-JP" altLang="en-US" sz="2000" dirty="0"/>
              <a:t>のエスカレーション先が異なるので、</a:t>
            </a:r>
            <a:r>
              <a:rPr lang="en-US" altLang="ja-JP" sz="2000" dirty="0"/>
              <a:t>b</a:t>
            </a:r>
            <a:r>
              <a:rPr lang="ja-JP" altLang="en-US" sz="2000" dirty="0" err="1"/>
              <a:t>のような</a:t>
            </a:r>
            <a:r>
              <a:rPr lang="ja-JP" altLang="en-US" sz="2000" dirty="0"/>
              <a:t>分類を設けることが望ましい。</a:t>
            </a:r>
            <a:endParaRPr lang="en-US" altLang="ja-JP" sz="2000"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16</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 3"/>
          <p:cNvGraphicFramePr>
            <a:graphicFrameLocks noGrp="1"/>
          </p:cNvGraphicFramePr>
          <p:nvPr>
            <p:ph idx="1"/>
          </p:nvPr>
        </p:nvGraphicFramePr>
        <p:xfrm>
          <a:off x="1259632" y="1557338"/>
          <a:ext cx="7198568" cy="42479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タイトル 1"/>
          <p:cNvSpPr txBox="1">
            <a:spLocks/>
          </p:cNvSpPr>
          <p:nvPr/>
        </p:nvSpPr>
        <p:spPr bwMode="auto">
          <a:xfrm>
            <a:off x="827584" y="54868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3600" b="0" i="0" u="none" strike="noStrike" kern="0" cap="none" spc="0" normalizeH="0" baseline="0" noProof="0" dirty="0">
                <a:ln>
                  <a:noFill/>
                </a:ln>
                <a:solidFill>
                  <a:schemeClr val="tx2"/>
                </a:solidFill>
                <a:effectLst/>
                <a:uLnTx/>
                <a:uFillTx/>
                <a:latin typeface="+mj-lt"/>
                <a:ea typeface="+mj-ea"/>
                <a:cs typeface="+mj-cs"/>
              </a:rPr>
              <a:t>Issue/CAPA</a:t>
            </a:r>
            <a:r>
              <a:rPr kumimoji="1" lang="ja-JP" altLang="en-US" sz="3600" b="0" i="0" u="none" strike="noStrike" kern="0" cap="none" spc="0" normalizeH="0" baseline="0" noProof="0" dirty="0">
                <a:ln>
                  <a:noFill/>
                </a:ln>
                <a:solidFill>
                  <a:schemeClr val="tx2"/>
                </a:solidFill>
                <a:effectLst/>
                <a:uLnTx/>
                <a:uFillTx/>
                <a:latin typeface="+mj-lt"/>
                <a:ea typeface="+mj-ea"/>
                <a:cs typeface="+mj-cs"/>
              </a:rPr>
              <a:t>のエスカレーション</a:t>
            </a:r>
            <a:endParaRPr kumimoji="1" lang="en-US" altLang="ja-JP" sz="3600" b="0" i="0" u="none" strike="noStrike" kern="0" cap="none" spc="0" normalizeH="0" baseline="0" noProof="0" dirty="0">
              <a:ln>
                <a:noFill/>
              </a:ln>
              <a:solidFill>
                <a:schemeClr val="tx2"/>
              </a:solidFill>
              <a:effectLst/>
              <a:uLnTx/>
              <a:uFillTx/>
              <a:latin typeface="+mj-lt"/>
              <a:ea typeface="+mj-ea"/>
              <a:cs typeface="+mj-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3600" b="0" kern="0" dirty="0">
                <a:solidFill>
                  <a:schemeClr val="tx2"/>
                </a:solidFill>
                <a:latin typeface="+mj-lt"/>
                <a:ea typeface="+mj-ea"/>
                <a:cs typeface="+mj-cs"/>
              </a:rPr>
              <a:t>（イメージ）</a:t>
            </a:r>
            <a:endParaRPr kumimoji="1" lang="ja-JP" alt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7" name="テキスト ボックス 6"/>
          <p:cNvSpPr txBox="1"/>
          <p:nvPr/>
        </p:nvSpPr>
        <p:spPr>
          <a:xfrm>
            <a:off x="1259632" y="6021288"/>
            <a:ext cx="6480720" cy="461665"/>
          </a:xfrm>
          <a:prstGeom prst="rect">
            <a:avLst/>
          </a:prstGeom>
          <a:noFill/>
        </p:spPr>
        <p:txBody>
          <a:bodyPr wrap="square" rtlCol="0">
            <a:spAutoFit/>
          </a:bodyPr>
          <a:lstStyle/>
          <a:p>
            <a:r>
              <a:rPr lang="en-US" altLang="ja-JP" sz="2400" dirty="0">
                <a:solidFill>
                  <a:schemeClr val="tx2"/>
                </a:solidFill>
              </a:rPr>
              <a:t>Issue</a:t>
            </a:r>
            <a:r>
              <a:rPr lang="ja-JP" altLang="en-US" sz="2400" dirty="0">
                <a:solidFill>
                  <a:schemeClr val="tx2"/>
                </a:solidFill>
              </a:rPr>
              <a:t>の大きさ、影響範囲</a:t>
            </a:r>
            <a:endParaRPr kumimoji="1" lang="ja-JP" altLang="en-US" sz="2400" b="0" dirty="0">
              <a:solidFill>
                <a:schemeClr val="tx2"/>
              </a:solidFill>
            </a:endParaRPr>
          </a:p>
        </p:txBody>
      </p:sp>
      <p:sp>
        <p:nvSpPr>
          <p:cNvPr id="9" name="テキスト ボックス 8"/>
          <p:cNvSpPr txBox="1"/>
          <p:nvPr/>
        </p:nvSpPr>
        <p:spPr>
          <a:xfrm>
            <a:off x="395536" y="1484784"/>
            <a:ext cx="923330" cy="3816424"/>
          </a:xfrm>
          <a:prstGeom prst="rect">
            <a:avLst/>
          </a:prstGeom>
          <a:noFill/>
        </p:spPr>
        <p:txBody>
          <a:bodyPr vert="vert270" wrap="square" rtlCol="0">
            <a:spAutoFit/>
          </a:bodyPr>
          <a:lstStyle/>
          <a:p>
            <a:pPr marL="514350" indent="-514350" algn="l">
              <a:buClrTx/>
            </a:pPr>
            <a:r>
              <a:rPr kumimoji="1" lang="en-US" altLang="ja-JP" sz="2400" dirty="0">
                <a:solidFill>
                  <a:schemeClr val="tx2"/>
                </a:solidFill>
              </a:rPr>
              <a:t>Issue</a:t>
            </a:r>
            <a:r>
              <a:rPr kumimoji="1" lang="ja-JP" altLang="en-US" sz="2400" dirty="0">
                <a:solidFill>
                  <a:schemeClr val="tx2"/>
                </a:solidFill>
              </a:rPr>
              <a:t>報告</a:t>
            </a:r>
            <a:r>
              <a:rPr kumimoji="1" lang="en-US" altLang="ja-JP" sz="2400" dirty="0">
                <a:solidFill>
                  <a:schemeClr val="tx2"/>
                </a:solidFill>
              </a:rPr>
              <a:t>/CAPA</a:t>
            </a:r>
            <a:r>
              <a:rPr kumimoji="1" lang="ja-JP" altLang="en-US" sz="2400" dirty="0">
                <a:solidFill>
                  <a:schemeClr val="tx2"/>
                </a:solidFill>
              </a:rPr>
              <a:t>承認</a:t>
            </a:r>
            <a:endParaRPr kumimoji="1" lang="en-US" altLang="ja-JP" sz="2400" dirty="0">
              <a:solidFill>
                <a:schemeClr val="tx2"/>
              </a:solidFill>
            </a:endParaRPr>
          </a:p>
          <a:p>
            <a:pPr marL="514350" indent="-514350" algn="l">
              <a:buClrTx/>
            </a:pPr>
            <a:r>
              <a:rPr kumimoji="1" lang="ja-JP" altLang="en-US" sz="2400" dirty="0">
                <a:solidFill>
                  <a:schemeClr val="tx2"/>
                </a:solidFill>
              </a:rPr>
              <a:t>の組織レベル</a:t>
            </a:r>
            <a:endParaRPr kumimoji="1" lang="en-US" altLang="ja-JP" sz="2400" dirty="0">
              <a:solidFill>
                <a:schemeClr val="tx2"/>
              </a:solidFill>
            </a:endParaRPr>
          </a:p>
        </p:txBody>
      </p:sp>
      <p:cxnSp>
        <p:nvCxnSpPr>
          <p:cNvPr id="11" name="直線コネクタ 10"/>
          <p:cNvCxnSpPr/>
          <p:nvPr/>
        </p:nvCxnSpPr>
        <p:spPr>
          <a:xfrm>
            <a:off x="1331640" y="1484784"/>
            <a:ext cx="0" cy="43924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1331640" y="5877272"/>
            <a:ext cx="6912768"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1691680" y="5373216"/>
            <a:ext cx="1440160" cy="461665"/>
          </a:xfrm>
          <a:prstGeom prst="rect">
            <a:avLst/>
          </a:prstGeom>
          <a:noFill/>
        </p:spPr>
        <p:txBody>
          <a:bodyPr wrap="square" rtlCol="0">
            <a:spAutoFit/>
          </a:bodyPr>
          <a:lstStyle/>
          <a:p>
            <a:r>
              <a:rPr kumimoji="1" lang="en-US" altLang="ja-JP" sz="2400" b="0" dirty="0">
                <a:solidFill>
                  <a:srgbClr val="002060"/>
                </a:solidFill>
              </a:rPr>
              <a:t>Minor</a:t>
            </a:r>
            <a:endParaRPr kumimoji="1" lang="ja-JP" altLang="en-US" sz="2400" b="0" dirty="0">
              <a:solidFill>
                <a:srgbClr val="002060"/>
              </a:solidFill>
            </a:endParaRPr>
          </a:p>
        </p:txBody>
      </p:sp>
      <p:sp>
        <p:nvSpPr>
          <p:cNvPr id="12" name="テキスト ボックス 11"/>
          <p:cNvSpPr txBox="1"/>
          <p:nvPr/>
        </p:nvSpPr>
        <p:spPr>
          <a:xfrm>
            <a:off x="3779912" y="5373216"/>
            <a:ext cx="1440160" cy="461665"/>
          </a:xfrm>
          <a:prstGeom prst="rect">
            <a:avLst/>
          </a:prstGeom>
          <a:noFill/>
        </p:spPr>
        <p:txBody>
          <a:bodyPr wrap="square" rtlCol="0">
            <a:spAutoFit/>
          </a:bodyPr>
          <a:lstStyle/>
          <a:p>
            <a:r>
              <a:rPr kumimoji="1" lang="en-US" altLang="ja-JP" sz="2400" b="0" dirty="0">
                <a:solidFill>
                  <a:srgbClr val="002060"/>
                </a:solidFill>
              </a:rPr>
              <a:t>Major</a:t>
            </a:r>
            <a:endParaRPr kumimoji="1" lang="ja-JP" altLang="en-US" sz="2400" b="0" dirty="0">
              <a:solidFill>
                <a:srgbClr val="002060"/>
              </a:solidFill>
            </a:endParaRPr>
          </a:p>
        </p:txBody>
      </p:sp>
      <p:sp>
        <p:nvSpPr>
          <p:cNvPr id="14" name="テキスト ボックス 13"/>
          <p:cNvSpPr txBox="1"/>
          <p:nvPr/>
        </p:nvSpPr>
        <p:spPr>
          <a:xfrm>
            <a:off x="5940152" y="5373216"/>
            <a:ext cx="1440160" cy="461665"/>
          </a:xfrm>
          <a:prstGeom prst="rect">
            <a:avLst/>
          </a:prstGeom>
          <a:noFill/>
        </p:spPr>
        <p:txBody>
          <a:bodyPr wrap="square" rtlCol="0">
            <a:spAutoFit/>
          </a:bodyPr>
          <a:lstStyle/>
          <a:p>
            <a:r>
              <a:rPr kumimoji="1" lang="en-US" altLang="ja-JP" sz="2400" b="0" dirty="0">
                <a:solidFill>
                  <a:srgbClr val="002060"/>
                </a:solidFill>
              </a:rPr>
              <a:t>Critical</a:t>
            </a:r>
            <a:endParaRPr kumimoji="1" lang="ja-JP" altLang="en-US" sz="2400" b="0" dirty="0">
              <a:solidFill>
                <a:srgbClr val="002060"/>
              </a:solidFill>
            </a:endParaRPr>
          </a:p>
        </p:txBody>
      </p:sp>
      <p:pic>
        <p:nvPicPr>
          <p:cNvPr id="15" name="Picture 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5"/>
          <p:cNvSpPr>
            <a:spLocks noGrp="1"/>
          </p:cNvSpPr>
          <p:nvPr>
            <p:ph type="sldNum" sz="quarter" idx="12"/>
          </p:nvPr>
        </p:nvSpPr>
        <p:spPr/>
        <p:txBody>
          <a:bodyPr/>
          <a:lstStyle/>
          <a:p>
            <a:pPr>
              <a:defRPr/>
            </a:pPr>
            <a:r>
              <a:rPr lang="en-US" altLang="ja-JP" dirty="0"/>
              <a:t>17</a:t>
            </a:r>
            <a:endParaRPr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3. CAPA</a:t>
            </a:r>
            <a:r>
              <a:rPr lang="ja-JP" altLang="en-US" sz="4000" dirty="0"/>
              <a:t>の作成および承認</a:t>
            </a:r>
            <a:endParaRPr kumimoji="1" lang="ja-JP" altLang="en-US" sz="4000" dirty="0"/>
          </a:p>
        </p:txBody>
      </p:sp>
      <p:sp>
        <p:nvSpPr>
          <p:cNvPr id="3" name="コンテンツ プレースホルダー 2"/>
          <p:cNvSpPr>
            <a:spLocks noGrp="1"/>
          </p:cNvSpPr>
          <p:nvPr>
            <p:ph idx="1"/>
          </p:nvPr>
        </p:nvSpPr>
        <p:spPr>
          <a:xfrm>
            <a:off x="683568" y="1556792"/>
            <a:ext cx="7772400" cy="4467200"/>
          </a:xfrm>
        </p:spPr>
        <p:txBody>
          <a:bodyPr/>
          <a:lstStyle/>
          <a:p>
            <a:r>
              <a:rPr lang="ja-JP" altLang="en-US" sz="2400" dirty="0"/>
              <a:t>重大な不遵守等、</a:t>
            </a:r>
            <a:r>
              <a:rPr lang="en-US" altLang="ja-JP" sz="2400" dirty="0"/>
              <a:t>CAPA</a:t>
            </a:r>
            <a:r>
              <a:rPr lang="ja-JP" altLang="en-US" sz="2400" dirty="0"/>
              <a:t>が必要と判断された</a:t>
            </a:r>
            <a:r>
              <a:rPr lang="en-US" altLang="ja-JP" sz="2400" dirty="0"/>
              <a:t>Issue</a:t>
            </a:r>
            <a:r>
              <a:rPr lang="ja-JP" altLang="en-US" sz="2400" dirty="0"/>
              <a:t>について、詳細な原因分析を実施する。</a:t>
            </a:r>
            <a:endParaRPr lang="en-US" altLang="ja-JP" sz="2400" dirty="0"/>
          </a:p>
          <a:p>
            <a:r>
              <a:rPr lang="en-US" altLang="ja-JP" sz="2400" dirty="0"/>
              <a:t>Issue</a:t>
            </a:r>
            <a:r>
              <a:rPr lang="ja-JP" altLang="en-US" sz="2400" dirty="0"/>
              <a:t>発生時にある程度原因は推測できるが、この時点では</a:t>
            </a:r>
            <a:r>
              <a:rPr lang="en-US" altLang="ja-JP" sz="2400" dirty="0"/>
              <a:t>Issue</a:t>
            </a:r>
            <a:r>
              <a:rPr lang="ja-JP" altLang="en-US" sz="2400" dirty="0"/>
              <a:t>を体系的に分析し、「根本原因」を特定する。</a:t>
            </a:r>
            <a:endParaRPr lang="en-US" altLang="ja-JP" sz="2400" dirty="0"/>
          </a:p>
          <a:p>
            <a:r>
              <a:rPr lang="ja-JP" altLang="en-US" sz="2400" dirty="0"/>
              <a:t>原因分析に際しては、適切な分析が実施できるよう詳細な情報を収集する。</a:t>
            </a:r>
            <a:endParaRPr lang="en-US" altLang="ja-JP" sz="2400" dirty="0"/>
          </a:p>
          <a:p>
            <a:r>
              <a:rPr lang="en-US" altLang="ja-JP" sz="2400" dirty="0"/>
              <a:t>CAPA</a:t>
            </a:r>
            <a:r>
              <a:rPr lang="ja-JP" altLang="en-US" sz="2400" dirty="0"/>
              <a:t>毎に実行責任者と期限を定める。</a:t>
            </a:r>
            <a:endParaRPr lang="en-US" altLang="ja-JP" sz="2400" dirty="0"/>
          </a:p>
          <a:p>
            <a:r>
              <a:rPr lang="en-US" altLang="ja-JP" sz="2400" dirty="0"/>
              <a:t>CAPA</a:t>
            </a:r>
            <a:r>
              <a:rPr lang="ja-JP" altLang="en-US" sz="2400" dirty="0"/>
              <a:t>実行後の振り返り時期と指標を策定する。</a:t>
            </a:r>
            <a:endParaRPr lang="en-US" altLang="ja-JP" sz="2400" dirty="0"/>
          </a:p>
          <a:p>
            <a:pPr marL="0" indent="0">
              <a:buNone/>
            </a:pPr>
            <a:r>
              <a:rPr lang="ja-JP" altLang="en-US" sz="2400" dirty="0"/>
              <a:t>　　（例：</a:t>
            </a:r>
            <a:r>
              <a:rPr lang="en-US" altLang="ja-JP" sz="2400" dirty="0"/>
              <a:t>CAPA Effectiveness Check Plan</a:t>
            </a:r>
            <a:r>
              <a:rPr lang="ja-JP" altLang="en-US" sz="2400" dirty="0"/>
              <a:t>）</a:t>
            </a:r>
            <a:endParaRPr lang="en-US" altLang="ja-JP" sz="2400" dirty="0"/>
          </a:p>
          <a:p>
            <a:r>
              <a:rPr lang="en-US" altLang="ja-JP" sz="2400" dirty="0"/>
              <a:t>CAPA</a:t>
            </a:r>
            <a:r>
              <a:rPr lang="ja-JP" altLang="en-US" sz="2400" dirty="0"/>
              <a:t>作成前に既に開始している対応の妥当性についても検討する。</a:t>
            </a:r>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18</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本日の発表</a:t>
            </a:r>
          </a:p>
        </p:txBody>
      </p:sp>
      <p:sp>
        <p:nvSpPr>
          <p:cNvPr id="3" name="コンテンツ プレースホルダー 2"/>
          <p:cNvSpPr>
            <a:spLocks noGrp="1"/>
          </p:cNvSpPr>
          <p:nvPr>
            <p:ph idx="1"/>
          </p:nvPr>
        </p:nvSpPr>
        <p:spPr>
          <a:xfrm>
            <a:off x="467544" y="1556792"/>
            <a:ext cx="8568952" cy="4539208"/>
          </a:xfrm>
        </p:spPr>
        <p:txBody>
          <a:bodyPr/>
          <a:lstStyle/>
          <a:p>
            <a:pPr marL="514350" indent="-514350">
              <a:buClr>
                <a:schemeClr val="accent5">
                  <a:lumMod val="90000"/>
                </a:schemeClr>
              </a:buClr>
              <a:buFont typeface="+mj-lt"/>
              <a:buAutoNum type="arabicPeriod"/>
            </a:pPr>
            <a:r>
              <a:rPr lang="en-US" altLang="ja-JP" dirty="0"/>
              <a:t>ICH GCP</a:t>
            </a:r>
            <a:r>
              <a:rPr lang="ja-JP" altLang="en-US" dirty="0"/>
              <a:t>における規定</a:t>
            </a:r>
            <a:endParaRPr lang="en-US" altLang="ja-JP" dirty="0"/>
          </a:p>
          <a:p>
            <a:pPr marL="514350" indent="-514350">
              <a:buClr>
                <a:schemeClr val="accent5">
                  <a:lumMod val="90000"/>
                </a:schemeClr>
              </a:buClr>
              <a:buFont typeface="+mj-lt"/>
              <a:buAutoNum type="arabicPeriod"/>
            </a:pPr>
            <a:r>
              <a:rPr lang="en-US" altLang="ja-JP" dirty="0"/>
              <a:t>Issue</a:t>
            </a:r>
            <a:r>
              <a:rPr lang="ja-JP" altLang="en-US" dirty="0"/>
              <a:t>と</a:t>
            </a:r>
            <a:r>
              <a:rPr lang="en-US" altLang="ja-JP" dirty="0"/>
              <a:t>Risk – Issue Management</a:t>
            </a:r>
            <a:r>
              <a:rPr lang="ja-JP" altLang="en-US" dirty="0"/>
              <a:t>とは？</a:t>
            </a:r>
            <a:endParaRPr lang="en-US" altLang="ja-JP" dirty="0"/>
          </a:p>
          <a:p>
            <a:pPr marL="514350" indent="-514350">
              <a:buClr>
                <a:schemeClr val="accent5">
                  <a:lumMod val="90000"/>
                </a:schemeClr>
              </a:buClr>
              <a:buFont typeface="+mj-lt"/>
              <a:buAutoNum type="arabicPeriod"/>
            </a:pPr>
            <a:r>
              <a:rPr lang="en-US" altLang="ja-JP" dirty="0"/>
              <a:t>Issue Management</a:t>
            </a:r>
            <a:r>
              <a:rPr lang="ja-JP" altLang="en-US" dirty="0"/>
              <a:t>の対象</a:t>
            </a:r>
            <a:endParaRPr lang="en-US" altLang="ja-JP" dirty="0"/>
          </a:p>
          <a:p>
            <a:pPr marL="514350" indent="-514350">
              <a:buClr>
                <a:schemeClr val="accent5">
                  <a:lumMod val="90000"/>
                </a:schemeClr>
              </a:buClr>
              <a:buFont typeface="+mj-lt"/>
              <a:buAutoNum type="arabicPeriod"/>
            </a:pPr>
            <a:r>
              <a:rPr lang="ja-JP" altLang="en-US" dirty="0"/>
              <a:t>是正措置・予防措置（</a:t>
            </a:r>
            <a:r>
              <a:rPr lang="en-US" altLang="ja-JP" dirty="0"/>
              <a:t>CAPA</a:t>
            </a:r>
            <a:r>
              <a:rPr lang="ja-JP" altLang="en-US" dirty="0"/>
              <a:t>）</a:t>
            </a:r>
            <a:endParaRPr lang="en-US" altLang="ja-JP" dirty="0"/>
          </a:p>
          <a:p>
            <a:pPr marL="514350" indent="-514350">
              <a:buClr>
                <a:schemeClr val="accent5">
                  <a:lumMod val="90000"/>
                </a:schemeClr>
              </a:buClr>
              <a:buFont typeface="+mj-lt"/>
              <a:buAutoNum type="arabicPeriod"/>
            </a:pPr>
            <a:r>
              <a:rPr lang="en-US" altLang="ja-JP" dirty="0"/>
              <a:t>Issue Management</a:t>
            </a:r>
            <a:r>
              <a:rPr lang="ja-JP" altLang="en-US" dirty="0"/>
              <a:t>のプロセス</a:t>
            </a:r>
            <a:endParaRPr lang="en-US" altLang="ja-JP" dirty="0"/>
          </a:p>
          <a:p>
            <a:pPr marL="514350" indent="-514350">
              <a:buClr>
                <a:schemeClr val="accent5">
                  <a:lumMod val="90000"/>
                </a:schemeClr>
              </a:buClr>
              <a:buFont typeface="+mj-lt"/>
              <a:buAutoNum type="arabicPeriod"/>
            </a:pPr>
            <a:r>
              <a:rPr lang="ja-JP" altLang="en-US" dirty="0"/>
              <a:t>より有効な</a:t>
            </a:r>
            <a:r>
              <a:rPr lang="en-US" altLang="ja-JP" dirty="0"/>
              <a:t>Issue Management</a:t>
            </a:r>
            <a:r>
              <a:rPr lang="ja-JP" altLang="en-US" dirty="0"/>
              <a:t>のために</a:t>
            </a:r>
            <a:endParaRPr kumimoji="1" lang="ja-JP" altLang="en-US" dirty="0"/>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r>
              <a:rPr lang="en-US" altLang="ja-JP" dirty="0"/>
              <a:t>1</a:t>
            </a:r>
            <a:endParaRPr lang="ja-JP" altLang="en-US" dirty="0"/>
          </a:p>
        </p:txBody>
      </p:sp>
    </p:spTree>
    <p:extLst>
      <p:ext uri="{BB962C8B-B14F-4D97-AF65-F5344CB8AC3E}">
        <p14:creationId xmlns:p14="http://schemas.microsoft.com/office/powerpoint/2010/main" val="4036730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251520" y="548680"/>
            <a:ext cx="8280920" cy="570016"/>
          </a:xfrm>
        </p:spPr>
        <p:txBody>
          <a:bodyPr>
            <a:noAutofit/>
          </a:bodyPr>
          <a:lstStyle/>
          <a:p>
            <a:r>
              <a:rPr lang="ja-JP" altLang="en-US" sz="4000" dirty="0">
                <a:solidFill>
                  <a:srgbClr val="002060"/>
                </a:solidFill>
              </a:rPr>
              <a:t>根本原因と根本原因分析</a:t>
            </a:r>
            <a:endParaRPr lang="en-US" sz="4000" dirty="0">
              <a:solidFill>
                <a:srgbClr val="002060"/>
              </a:solidFill>
            </a:endParaRPr>
          </a:p>
        </p:txBody>
      </p:sp>
      <p:sp>
        <p:nvSpPr>
          <p:cNvPr id="215043" name="Rectangle 3"/>
          <p:cNvSpPr>
            <a:spLocks noGrp="1" noChangeArrowheads="1"/>
          </p:cNvSpPr>
          <p:nvPr>
            <p:ph type="body" idx="1"/>
          </p:nvPr>
        </p:nvSpPr>
        <p:spPr>
          <a:xfrm>
            <a:off x="181171" y="1583140"/>
            <a:ext cx="8553825" cy="5017190"/>
          </a:xfrm>
        </p:spPr>
        <p:txBody>
          <a:bodyPr>
            <a:normAutofit fontScale="92500" lnSpcReduction="10000"/>
          </a:bodyPr>
          <a:lstStyle/>
          <a:p>
            <a:pPr marL="342900" indent="-342900">
              <a:spcBef>
                <a:spcPct val="100000"/>
              </a:spcBef>
              <a:buNone/>
            </a:pPr>
            <a:r>
              <a:rPr lang="en-GB" sz="2400" b="1" dirty="0">
                <a:solidFill>
                  <a:schemeClr val="bg2"/>
                </a:solidFill>
              </a:rPr>
              <a:t>	</a:t>
            </a:r>
            <a:r>
              <a:rPr lang="en-US" sz="2400" b="1" dirty="0">
                <a:solidFill>
                  <a:srgbClr val="FF0000"/>
                </a:solidFill>
                <a:latin typeface="Arial" pitchFamily="34" charset="0"/>
                <a:cs typeface="Arial" pitchFamily="34" charset="0"/>
              </a:rPr>
              <a:t>Root Cause</a:t>
            </a:r>
            <a:r>
              <a:rPr lang="ja-JP" altLang="en-US" sz="2400" b="1" dirty="0">
                <a:solidFill>
                  <a:srgbClr val="FF0000"/>
                </a:solidFill>
              </a:rPr>
              <a:t>（根本原因）</a:t>
            </a:r>
            <a:endParaRPr lang="en-US" altLang="ja-JP" sz="2400" b="1" dirty="0">
              <a:solidFill>
                <a:srgbClr val="FF0000"/>
              </a:solidFill>
            </a:endParaRPr>
          </a:p>
          <a:p>
            <a:pPr marL="531813" indent="0">
              <a:spcBef>
                <a:spcPts val="0"/>
              </a:spcBef>
              <a:buNone/>
            </a:pPr>
            <a:r>
              <a:rPr lang="ja-JP" altLang="en-US" sz="2400" dirty="0">
                <a:solidFill>
                  <a:srgbClr val="0E0C0A"/>
                </a:solidFill>
              </a:rPr>
              <a:t>好ましくない事象発生に導いた根本的な</a:t>
            </a:r>
            <a:r>
              <a:rPr lang="ja-JP" altLang="en-US" sz="2400" dirty="0">
                <a:solidFill>
                  <a:srgbClr val="002060"/>
                </a:solidFill>
              </a:rPr>
              <a:t>原因</a:t>
            </a:r>
            <a:endParaRPr lang="en-US" sz="2400" dirty="0">
              <a:solidFill>
                <a:srgbClr val="002060"/>
              </a:solidFill>
            </a:endParaRPr>
          </a:p>
          <a:p>
            <a:pPr marL="901700">
              <a:lnSpc>
                <a:spcPct val="110000"/>
              </a:lnSpc>
              <a:spcBef>
                <a:spcPts val="0"/>
              </a:spcBef>
            </a:pPr>
            <a:r>
              <a:rPr lang="ja-JP" altLang="en-US" sz="2400" dirty="0">
                <a:solidFill>
                  <a:srgbClr val="002060"/>
                </a:solidFill>
              </a:rPr>
              <a:t>問題、不備、不遵守を生みだす“本当の”原因</a:t>
            </a:r>
            <a:endParaRPr lang="en-US" altLang="ja-JP" sz="2400" dirty="0">
              <a:solidFill>
                <a:srgbClr val="002060"/>
              </a:solidFill>
            </a:endParaRPr>
          </a:p>
          <a:p>
            <a:pPr marL="901700">
              <a:lnSpc>
                <a:spcPct val="110000"/>
              </a:lnSpc>
              <a:spcBef>
                <a:spcPts val="0"/>
              </a:spcBef>
            </a:pPr>
            <a:r>
              <a:rPr lang="ja-JP" altLang="en-US" sz="2400" dirty="0">
                <a:solidFill>
                  <a:srgbClr val="002060"/>
                </a:solidFill>
              </a:rPr>
              <a:t>さらなる問題につながる原因</a:t>
            </a:r>
            <a:endParaRPr lang="en-US" altLang="ja-JP" sz="2400" dirty="0">
              <a:solidFill>
                <a:srgbClr val="002060"/>
              </a:solidFill>
            </a:endParaRPr>
          </a:p>
          <a:p>
            <a:pPr marL="901700">
              <a:lnSpc>
                <a:spcPct val="110000"/>
              </a:lnSpc>
              <a:spcBef>
                <a:spcPts val="0"/>
              </a:spcBef>
            </a:pPr>
            <a:r>
              <a:rPr lang="ja-JP" altLang="en-US" sz="2400" dirty="0">
                <a:solidFill>
                  <a:srgbClr val="002060"/>
                </a:solidFill>
              </a:rPr>
              <a:t>プロセスを改善して永久的に取り除くべき原因</a:t>
            </a:r>
            <a:endParaRPr lang="en-US" altLang="ja-JP" sz="2400" dirty="0">
              <a:solidFill>
                <a:srgbClr val="002060"/>
              </a:solidFill>
              <a:latin typeface="Arial" panose="020B0604020202020204" pitchFamily="34" charset="0"/>
              <a:cs typeface="Arial" panose="020B0604020202020204" pitchFamily="34" charset="0"/>
            </a:endParaRPr>
          </a:p>
          <a:p>
            <a:pPr marL="901700" indent="-342900">
              <a:lnSpc>
                <a:spcPct val="110000"/>
              </a:lnSpc>
              <a:spcBef>
                <a:spcPts val="0"/>
              </a:spcBef>
            </a:pPr>
            <a:r>
              <a:rPr lang="ja-JP" altLang="en-US" sz="2400" dirty="0">
                <a:solidFill>
                  <a:srgbClr val="002060"/>
                </a:solidFill>
                <a:latin typeface="Arial" panose="020B0604020202020204" pitchFamily="34" charset="0"/>
                <a:cs typeface="Arial" panose="020B0604020202020204" pitchFamily="34" charset="0"/>
              </a:rPr>
              <a:t>根本原因</a:t>
            </a:r>
            <a:r>
              <a:rPr lang="ja-JP" altLang="en-US" sz="2400" dirty="0">
                <a:solidFill>
                  <a:srgbClr val="0E0C0A"/>
                </a:solidFill>
              </a:rPr>
              <a:t>を是正することにより問題の再発を防止することができる。</a:t>
            </a:r>
            <a:endParaRPr lang="en-US" sz="2400" dirty="0">
              <a:solidFill>
                <a:srgbClr val="0E0C0A"/>
              </a:solidFill>
            </a:endParaRPr>
          </a:p>
          <a:p>
            <a:pPr marL="342900" indent="-342900">
              <a:spcBef>
                <a:spcPct val="100000"/>
              </a:spcBef>
              <a:buNone/>
            </a:pPr>
            <a:r>
              <a:rPr lang="en-GB" sz="2400" b="1" dirty="0">
                <a:solidFill>
                  <a:schemeClr val="bg2"/>
                </a:solidFill>
              </a:rPr>
              <a:t>	</a:t>
            </a:r>
            <a:r>
              <a:rPr lang="en-GB" sz="2400" b="1" dirty="0">
                <a:solidFill>
                  <a:srgbClr val="FF0000"/>
                </a:solidFill>
                <a:latin typeface="Arial" pitchFamily="34" charset="0"/>
                <a:cs typeface="Arial" pitchFamily="34" charset="0"/>
              </a:rPr>
              <a:t>Root Cause Analysis</a:t>
            </a:r>
            <a:r>
              <a:rPr lang="ja-JP" altLang="en-US" sz="2400" b="1" dirty="0">
                <a:solidFill>
                  <a:srgbClr val="FF0000"/>
                </a:solidFill>
                <a:latin typeface="Arial" pitchFamily="34" charset="0"/>
                <a:cs typeface="Arial" pitchFamily="34" charset="0"/>
              </a:rPr>
              <a:t>（根本原因分析）</a:t>
            </a:r>
            <a:r>
              <a:rPr lang="en-GB" sz="2400" b="1" dirty="0">
                <a:solidFill>
                  <a:srgbClr val="0E0C0A"/>
                </a:solidFill>
                <a:latin typeface="Arial" pitchFamily="34" charset="0"/>
                <a:cs typeface="Arial" pitchFamily="34" charset="0"/>
              </a:rPr>
              <a:t> </a:t>
            </a:r>
          </a:p>
          <a:p>
            <a:pPr marL="531813" indent="0">
              <a:spcBef>
                <a:spcPts val="0"/>
              </a:spcBef>
              <a:buNone/>
            </a:pPr>
            <a:r>
              <a:rPr lang="ja-JP" altLang="en-US" sz="2400" dirty="0">
                <a:solidFill>
                  <a:srgbClr val="0E0C0A"/>
                </a:solidFill>
              </a:rPr>
              <a:t>問題の根本的な原因を特定するために役立つ、構造化された探究的プロセス。</a:t>
            </a:r>
            <a:r>
              <a:rPr lang="en-GB" sz="2400" dirty="0">
                <a:solidFill>
                  <a:srgbClr val="0E0C0A"/>
                </a:solidFill>
              </a:rPr>
              <a:t> </a:t>
            </a:r>
          </a:p>
          <a:p>
            <a:pPr marL="531813" indent="0">
              <a:spcBef>
                <a:spcPts val="600"/>
              </a:spcBef>
              <a:buNone/>
            </a:pPr>
            <a:r>
              <a:rPr lang="ja-JP" altLang="en-US" sz="2400" dirty="0">
                <a:solidFill>
                  <a:srgbClr val="0E0C0A"/>
                </a:solidFill>
              </a:rPr>
              <a:t>根本原因を是正することは、表面化</a:t>
            </a:r>
            <a:r>
              <a:rPr lang="ja-JP" altLang="en-US" sz="2400" dirty="0">
                <a:solidFill>
                  <a:srgbClr val="002060"/>
                </a:solidFill>
              </a:rPr>
              <a:t>した問題の再発を防止するだけでなく、根本原因に起因する問題の発生を未然に防止することとなり</a:t>
            </a:r>
            <a:r>
              <a:rPr lang="ja-JP" altLang="en-US" sz="2400" dirty="0">
                <a:solidFill>
                  <a:srgbClr val="00B050"/>
                </a:solidFill>
              </a:rPr>
              <a:t>、</a:t>
            </a:r>
            <a:r>
              <a:rPr lang="ja-JP" altLang="en-US" sz="2400" dirty="0">
                <a:solidFill>
                  <a:srgbClr val="0E0C0A"/>
                </a:solidFill>
              </a:rPr>
              <a:t>生産性がより高くなる。</a:t>
            </a:r>
            <a:endParaRPr lang="en-US" sz="2400" dirty="0">
              <a:solidFill>
                <a:srgbClr val="0E0C0A"/>
              </a:solidFill>
            </a:endParaRPr>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スライド番号プレースホルダー 3"/>
          <p:cNvSpPr>
            <a:spLocks noGrp="1"/>
          </p:cNvSpPr>
          <p:nvPr>
            <p:ph type="sldNum" sz="quarter" idx="12"/>
          </p:nvPr>
        </p:nvSpPr>
        <p:spPr/>
        <p:txBody>
          <a:bodyPr/>
          <a:lstStyle/>
          <a:p>
            <a:pPr>
              <a:defRPr/>
            </a:pPr>
            <a:r>
              <a:rPr lang="en-US" altLang="ja-JP" dirty="0"/>
              <a:t>19</a:t>
            </a:r>
            <a:endParaRPr lang="ja-JP" altLang="en-US" dirty="0"/>
          </a:p>
        </p:txBody>
      </p:sp>
    </p:spTree>
    <p:extLst>
      <p:ext uri="{BB962C8B-B14F-4D97-AF65-F5344CB8AC3E}">
        <p14:creationId xmlns:p14="http://schemas.microsoft.com/office/powerpoint/2010/main" val="259531800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404664"/>
            <a:ext cx="7931224" cy="975638"/>
          </a:xfrm>
        </p:spPr>
        <p:txBody>
          <a:bodyPr>
            <a:normAutofit/>
          </a:bodyPr>
          <a:lstStyle/>
          <a:p>
            <a:r>
              <a:rPr kumimoji="1" lang="ja-JP" altLang="en-US" sz="4000" dirty="0"/>
              <a:t>根本原因分析の徹底</a:t>
            </a:r>
          </a:p>
        </p:txBody>
      </p:sp>
      <p:sp>
        <p:nvSpPr>
          <p:cNvPr id="3" name="コンテンツ プレースホルダー 2"/>
          <p:cNvSpPr>
            <a:spLocks noGrp="1"/>
          </p:cNvSpPr>
          <p:nvPr>
            <p:ph idx="1"/>
          </p:nvPr>
        </p:nvSpPr>
        <p:spPr>
          <a:xfrm>
            <a:off x="685800" y="1412776"/>
            <a:ext cx="7876554" cy="5112568"/>
          </a:xfrm>
        </p:spPr>
        <p:txBody>
          <a:bodyPr/>
          <a:lstStyle/>
          <a:p>
            <a:pPr marL="273050" indent="-273050"/>
            <a:r>
              <a:rPr kumimoji="1" lang="en-US" altLang="ja-JP" sz="2400" b="0" dirty="0"/>
              <a:t>Issue</a:t>
            </a:r>
            <a:r>
              <a:rPr kumimoji="1" lang="ja-JP" altLang="en-US" sz="2400" b="0" dirty="0"/>
              <a:t>に対する適切な</a:t>
            </a:r>
            <a:r>
              <a:rPr kumimoji="1" lang="en-US" altLang="ja-JP" sz="2400" b="0" dirty="0"/>
              <a:t>CAPA</a:t>
            </a:r>
            <a:r>
              <a:rPr kumimoji="1" lang="ja-JP" altLang="en-US" sz="2400" b="0" dirty="0"/>
              <a:t>を作成するためには、その</a:t>
            </a:r>
            <a:r>
              <a:rPr kumimoji="1" lang="en-US" altLang="ja-JP" sz="2400" b="0" dirty="0"/>
              <a:t>Issue</a:t>
            </a:r>
            <a:r>
              <a:rPr kumimoji="1" lang="ja-JP" altLang="en-US" sz="2400" b="0" dirty="0"/>
              <a:t>の根本原因を正確に把握することが必須である。そのため、根本原因の分析には体系的なアプローチが必要。</a:t>
            </a:r>
            <a:endParaRPr kumimoji="1" lang="en-US" altLang="ja-JP" sz="2400" b="0" dirty="0"/>
          </a:p>
          <a:p>
            <a:pPr marL="273050" indent="-273050"/>
            <a:r>
              <a:rPr kumimoji="1" lang="ja-JP" altLang="en-US" sz="2400" b="0" dirty="0"/>
              <a:t>根本原因分析の</a:t>
            </a:r>
            <a:r>
              <a:rPr lang="ja-JP" altLang="en-US" sz="2400" b="0" dirty="0"/>
              <a:t>方法論は種々存在するが、これを適切に実施できる担当者を育成することが必要。</a:t>
            </a:r>
            <a:endParaRPr lang="en-US" altLang="ja-JP" sz="2400" b="0" dirty="0"/>
          </a:p>
          <a:p>
            <a:pPr marL="0" indent="355600">
              <a:buNone/>
            </a:pPr>
            <a:r>
              <a:rPr lang="ja-JP" altLang="en-US" sz="1800" dirty="0"/>
              <a:t>（有名な</a:t>
            </a:r>
            <a:r>
              <a:rPr lang="ja-JP" altLang="en-US" sz="1800" dirty="0">
                <a:solidFill>
                  <a:srgbClr val="002060"/>
                </a:solidFill>
              </a:rPr>
              <a:t>根本原因分析の</a:t>
            </a:r>
            <a:r>
              <a:rPr lang="ja-JP" altLang="en-US" sz="1800" dirty="0"/>
              <a:t>方法）</a:t>
            </a:r>
            <a:endParaRPr lang="en-US" altLang="ja-JP" sz="1800" dirty="0"/>
          </a:p>
          <a:p>
            <a:pPr lvl="1">
              <a:buFont typeface="Wingdings" pitchFamily="2" charset="2"/>
              <a:buChar char="Ø"/>
            </a:pPr>
            <a:r>
              <a:rPr lang="en-US" altLang="ja-JP" sz="1800" dirty="0"/>
              <a:t>5</a:t>
            </a:r>
            <a:r>
              <a:rPr lang="ja-JP" altLang="en-US" sz="1800" dirty="0" err="1"/>
              <a:t>つの</a:t>
            </a:r>
            <a:r>
              <a:rPr lang="ja-JP" altLang="en-US" sz="1800" dirty="0"/>
              <a:t>なぜ</a:t>
            </a:r>
            <a:endParaRPr lang="en-US" altLang="ja-JP" sz="1800" dirty="0"/>
          </a:p>
          <a:p>
            <a:pPr lvl="1">
              <a:buFont typeface="Wingdings" pitchFamily="2" charset="2"/>
              <a:buChar char="Ø"/>
            </a:pPr>
            <a:r>
              <a:rPr lang="ja-JP" altLang="en-US" sz="1800" dirty="0"/>
              <a:t>フィッシュボーンダイアグラム</a:t>
            </a:r>
            <a:endParaRPr lang="en-US" altLang="ja-JP" sz="1800" dirty="0"/>
          </a:p>
          <a:p>
            <a:pPr lvl="1">
              <a:buFont typeface="Wingdings" pitchFamily="2" charset="2"/>
              <a:buChar char="Ø"/>
            </a:pPr>
            <a:r>
              <a:rPr lang="ja-JP" altLang="en-US" sz="1800" dirty="0"/>
              <a:t>バリア分析</a:t>
            </a:r>
            <a:endParaRPr lang="en-US" altLang="ja-JP" sz="1800" dirty="0"/>
          </a:p>
          <a:p>
            <a:pPr lvl="1">
              <a:buFont typeface="Wingdings" pitchFamily="2" charset="2"/>
              <a:buChar char="Ø"/>
            </a:pPr>
            <a:r>
              <a:rPr lang="en-US" altLang="ja-JP" sz="1800" dirty="0"/>
              <a:t>Fault Tree</a:t>
            </a:r>
            <a:r>
              <a:rPr lang="ja-JP" altLang="en-US" sz="1800" dirty="0"/>
              <a:t>分析</a:t>
            </a:r>
            <a:endParaRPr lang="en-US" altLang="ja-JP" sz="1800" dirty="0"/>
          </a:p>
          <a:p>
            <a:pPr marL="273050" indent="-273050"/>
            <a:r>
              <a:rPr lang="ja-JP" altLang="en-US" sz="2400" dirty="0"/>
              <a:t>根本原因分析は、日常の問題解決にも有用なスキルであるため、治験業務に携わる担当者に広く浸透させることが望まれる。</a:t>
            </a:r>
            <a:endParaRPr lang="en-US" altLang="ja-JP" sz="2400" b="0" dirty="0"/>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20</a:t>
            </a:r>
            <a:endParaRPr lang="ja-JP" altLang="en-US" dirty="0"/>
          </a:p>
        </p:txBody>
      </p:sp>
    </p:spTree>
    <p:extLst>
      <p:ext uri="{BB962C8B-B14F-4D97-AF65-F5344CB8AC3E}">
        <p14:creationId xmlns:p14="http://schemas.microsoft.com/office/powerpoint/2010/main" val="1770536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CAPA</a:t>
            </a:r>
            <a:r>
              <a:rPr lang="ja-JP" altLang="en-US" sz="4000" dirty="0"/>
              <a:t>の要件</a:t>
            </a:r>
            <a:endParaRPr kumimoji="1" lang="ja-JP" altLang="en-US" sz="4000" dirty="0"/>
          </a:p>
        </p:txBody>
      </p:sp>
      <p:sp>
        <p:nvSpPr>
          <p:cNvPr id="3" name="コンテンツ プレースホルダー 2"/>
          <p:cNvSpPr>
            <a:spLocks noGrp="1"/>
          </p:cNvSpPr>
          <p:nvPr>
            <p:ph idx="1"/>
          </p:nvPr>
        </p:nvSpPr>
        <p:spPr>
          <a:xfrm>
            <a:off x="685800" y="1412776"/>
            <a:ext cx="7772400" cy="4611216"/>
          </a:xfrm>
        </p:spPr>
        <p:txBody>
          <a:bodyPr/>
          <a:lstStyle/>
          <a:p>
            <a:pPr marL="0" indent="0" algn="ctr">
              <a:buNone/>
            </a:pPr>
            <a:r>
              <a:rPr lang="en-US" altLang="ja-JP" sz="4000" b="1" dirty="0">
                <a:latin typeface="Arial Unicode MS" panose="020B0604020202020204" pitchFamily="50" charset="-128"/>
                <a:ea typeface="Arial Unicode MS" panose="020B0604020202020204" pitchFamily="50" charset="-128"/>
                <a:cs typeface="Arial Unicode MS" panose="020B0604020202020204" pitchFamily="50" charset="-128"/>
              </a:rPr>
              <a:t>SMART</a:t>
            </a:r>
          </a:p>
          <a:p>
            <a:pPr marL="0" indent="0">
              <a:spcBef>
                <a:spcPts val="1800"/>
              </a:spcBef>
              <a:spcAft>
                <a:spcPts val="1800"/>
              </a:spcAft>
              <a:buNone/>
              <a:tabLst>
                <a:tab pos="2246313" algn="l"/>
              </a:tabLst>
            </a:pPr>
            <a:r>
              <a:rPr lang="en-US" altLang="ja-JP" sz="2800" b="1" dirty="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S</a:t>
            </a:r>
            <a:r>
              <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rPr>
              <a:t>pecific	</a:t>
            </a:r>
            <a:r>
              <a:rPr lang="ja-JP" altLang="en-US" sz="2800" b="1" dirty="0">
                <a:latin typeface="Arial Unicode MS" panose="020B0604020202020204" pitchFamily="50" charset="-128"/>
                <a:ea typeface="Arial Unicode MS" panose="020B0604020202020204" pitchFamily="50" charset="-128"/>
                <a:cs typeface="Arial Unicode MS" panose="020B0604020202020204" pitchFamily="50" charset="-128"/>
              </a:rPr>
              <a:t>具体的</a:t>
            </a:r>
            <a:endPar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spcBef>
                <a:spcPts val="0"/>
              </a:spcBef>
              <a:spcAft>
                <a:spcPts val="1800"/>
              </a:spcAft>
              <a:buNone/>
              <a:tabLst>
                <a:tab pos="2246313" algn="l"/>
              </a:tabLst>
            </a:pPr>
            <a:r>
              <a:rPr lang="en-US" altLang="ja-JP" sz="2800" b="1" dirty="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M</a:t>
            </a:r>
            <a:r>
              <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rPr>
              <a:t>easurable	</a:t>
            </a:r>
            <a:r>
              <a:rPr lang="ja-JP" altLang="en-US" sz="2800" b="1" dirty="0">
                <a:latin typeface="Arial Unicode MS" panose="020B0604020202020204" pitchFamily="50" charset="-128"/>
                <a:ea typeface="Arial Unicode MS" panose="020B0604020202020204" pitchFamily="50" charset="-128"/>
                <a:cs typeface="Arial Unicode MS" panose="020B0604020202020204" pitchFamily="50" charset="-128"/>
              </a:rPr>
              <a:t>計測可能</a:t>
            </a:r>
            <a:endPar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spcBef>
                <a:spcPts val="0"/>
              </a:spcBef>
              <a:spcAft>
                <a:spcPts val="1800"/>
              </a:spcAft>
              <a:buNone/>
              <a:tabLst>
                <a:tab pos="2246313" algn="l"/>
              </a:tabLst>
            </a:pPr>
            <a:r>
              <a:rPr lang="en-US" altLang="ja-JP" sz="2800" b="1" dirty="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A</a:t>
            </a:r>
            <a:r>
              <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rPr>
              <a:t>greed upon	</a:t>
            </a:r>
            <a:r>
              <a:rPr lang="ja-JP" altLang="en-US" sz="2800" b="1" dirty="0">
                <a:latin typeface="Arial Unicode MS" panose="020B0604020202020204" pitchFamily="50" charset="-128"/>
                <a:ea typeface="Arial Unicode MS" panose="020B0604020202020204" pitchFamily="50" charset="-128"/>
                <a:cs typeface="Arial Unicode MS" panose="020B0604020202020204" pitchFamily="50" charset="-128"/>
              </a:rPr>
              <a:t>達成可能</a:t>
            </a:r>
            <a:endPar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spcBef>
                <a:spcPts val="0"/>
              </a:spcBef>
              <a:spcAft>
                <a:spcPts val="1800"/>
              </a:spcAft>
              <a:buNone/>
              <a:tabLst>
                <a:tab pos="2246313" algn="l"/>
              </a:tabLst>
            </a:pPr>
            <a:r>
              <a:rPr lang="en-US" altLang="ja-JP" sz="2800" b="1" dirty="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R</a:t>
            </a:r>
            <a:r>
              <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rPr>
              <a:t>ealistic	</a:t>
            </a:r>
            <a:r>
              <a:rPr lang="ja-JP" altLang="en-US" sz="2800" b="1" dirty="0">
                <a:latin typeface="Arial Unicode MS" panose="020B0604020202020204" pitchFamily="50" charset="-128"/>
                <a:ea typeface="Arial Unicode MS" panose="020B0604020202020204" pitchFamily="50" charset="-128"/>
                <a:cs typeface="Arial Unicode MS" panose="020B0604020202020204" pitchFamily="50" charset="-128"/>
              </a:rPr>
              <a:t>現実的で結果志向</a:t>
            </a:r>
            <a:endPar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endParaRPr>
          </a:p>
          <a:p>
            <a:pPr marL="0" indent="0">
              <a:spcBef>
                <a:spcPts val="0"/>
              </a:spcBef>
              <a:spcAft>
                <a:spcPts val="1800"/>
              </a:spcAft>
              <a:buNone/>
              <a:tabLst>
                <a:tab pos="2246313" algn="l"/>
              </a:tabLst>
            </a:pPr>
            <a:r>
              <a:rPr lang="en-US" altLang="ja-JP" sz="2800" b="1" dirty="0">
                <a:solidFill>
                  <a:srgbClr val="FF0000"/>
                </a:solidFill>
                <a:latin typeface="Arial Unicode MS" panose="020B0604020202020204" pitchFamily="50" charset="-128"/>
                <a:ea typeface="Arial Unicode MS" panose="020B0604020202020204" pitchFamily="50" charset="-128"/>
                <a:cs typeface="Arial Unicode MS" panose="020B0604020202020204" pitchFamily="50" charset="-128"/>
              </a:rPr>
              <a:t>T</a:t>
            </a:r>
            <a:r>
              <a:rPr lang="en-US" altLang="ja-JP" sz="2800" b="1" dirty="0">
                <a:latin typeface="Arial Unicode MS" panose="020B0604020202020204" pitchFamily="50" charset="-128"/>
                <a:ea typeface="Arial Unicode MS" panose="020B0604020202020204" pitchFamily="50" charset="-128"/>
                <a:cs typeface="Arial Unicode MS" panose="020B0604020202020204" pitchFamily="50" charset="-128"/>
              </a:rPr>
              <a:t>imely	</a:t>
            </a:r>
            <a:r>
              <a:rPr lang="ja-JP" altLang="en-US" sz="2800" b="1" dirty="0">
                <a:latin typeface="Arial Unicode MS" panose="020B0604020202020204" pitchFamily="50" charset="-128"/>
                <a:ea typeface="Arial Unicode MS" panose="020B0604020202020204" pitchFamily="50" charset="-128"/>
                <a:cs typeface="Arial Unicode MS" panose="020B0604020202020204" pitchFamily="50" charset="-128"/>
              </a:rPr>
              <a:t>期限が明確</a:t>
            </a:r>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21</a:t>
            </a:r>
            <a:endParaRPr lang="ja-JP" altLang="en-US" dirty="0"/>
          </a:p>
        </p:txBody>
      </p:sp>
    </p:spTree>
    <p:extLst>
      <p:ext uri="{BB962C8B-B14F-4D97-AF65-F5344CB8AC3E}">
        <p14:creationId xmlns:p14="http://schemas.microsoft.com/office/powerpoint/2010/main" val="813049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4. CAPA</a:t>
            </a:r>
            <a:r>
              <a:rPr lang="ja-JP" altLang="en-US" sz="4000" dirty="0"/>
              <a:t>の実行</a:t>
            </a:r>
            <a:endParaRPr kumimoji="1" lang="ja-JP" altLang="en-US" sz="4000" dirty="0"/>
          </a:p>
        </p:txBody>
      </p:sp>
      <p:sp>
        <p:nvSpPr>
          <p:cNvPr id="3" name="コンテンツ プレースホルダー 2"/>
          <p:cNvSpPr>
            <a:spLocks noGrp="1"/>
          </p:cNvSpPr>
          <p:nvPr>
            <p:ph idx="1"/>
          </p:nvPr>
        </p:nvSpPr>
        <p:spPr>
          <a:xfrm>
            <a:off x="685800" y="1844824"/>
            <a:ext cx="7772400" cy="4251176"/>
          </a:xfrm>
        </p:spPr>
        <p:txBody>
          <a:bodyPr/>
          <a:lstStyle/>
          <a:p>
            <a:r>
              <a:rPr lang="ja-JP" altLang="en-US" dirty="0"/>
              <a:t>個々の</a:t>
            </a:r>
            <a:r>
              <a:rPr lang="en-US" altLang="ja-JP" dirty="0"/>
              <a:t>Issue</a:t>
            </a:r>
            <a:r>
              <a:rPr lang="ja-JP" altLang="en-US" dirty="0"/>
              <a:t>について、</a:t>
            </a:r>
            <a:r>
              <a:rPr lang="en-US" altLang="ja-JP" dirty="0"/>
              <a:t>CAPA</a:t>
            </a:r>
            <a:r>
              <a:rPr lang="ja-JP" altLang="en-US" dirty="0"/>
              <a:t>を実行する。</a:t>
            </a:r>
            <a:endParaRPr lang="en-US" altLang="ja-JP" dirty="0"/>
          </a:p>
          <a:p>
            <a:r>
              <a:rPr lang="ja-JP" altLang="en-US" dirty="0"/>
              <a:t>個々の</a:t>
            </a:r>
            <a:r>
              <a:rPr lang="en-US" altLang="ja-JP" dirty="0"/>
              <a:t>CAPA</a:t>
            </a:r>
            <a:r>
              <a:rPr lang="ja-JP" altLang="en-US" dirty="0"/>
              <a:t>について、実施内容を記録し確認可能な状況とする。</a:t>
            </a:r>
          </a:p>
          <a:p>
            <a:endParaRPr lang="en-US" altLang="ja-JP" dirty="0"/>
          </a:p>
          <a:p>
            <a:endParaRPr lang="en-US" altLang="ja-JP" dirty="0"/>
          </a:p>
          <a:p>
            <a:endParaRPr lang="ja-JP" altLang="en-US" dirty="0"/>
          </a:p>
          <a:p>
            <a:endParaRPr lang="en-US" altLang="ja-JP" dirty="0"/>
          </a:p>
          <a:p>
            <a:pPr>
              <a:buFont typeface="Arial" pitchFamily="34" charset="0"/>
              <a:buChar char="•"/>
            </a:pPr>
            <a:endParaRPr lang="en-US" altLang="ja-JP" dirty="0"/>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22</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5. CAPA</a:t>
            </a:r>
            <a:r>
              <a:rPr lang="ja-JP" altLang="en-US" sz="4000" dirty="0"/>
              <a:t>の有効性レビュー</a:t>
            </a:r>
            <a:endParaRPr kumimoji="1" lang="ja-JP" altLang="en-US" sz="4000" dirty="0"/>
          </a:p>
        </p:txBody>
      </p:sp>
      <p:sp>
        <p:nvSpPr>
          <p:cNvPr id="3" name="コンテンツ プレースホルダー 2"/>
          <p:cNvSpPr>
            <a:spLocks noGrp="1"/>
          </p:cNvSpPr>
          <p:nvPr>
            <p:ph idx="1"/>
          </p:nvPr>
        </p:nvSpPr>
        <p:spPr>
          <a:xfrm>
            <a:off x="685800" y="1844824"/>
            <a:ext cx="7772400" cy="4251176"/>
          </a:xfrm>
        </p:spPr>
        <p:txBody>
          <a:bodyPr/>
          <a:lstStyle/>
          <a:p>
            <a:pPr>
              <a:buClr>
                <a:schemeClr val="accent5">
                  <a:lumMod val="75000"/>
                </a:schemeClr>
              </a:buClr>
            </a:pPr>
            <a:r>
              <a:rPr lang="en-US" altLang="ja-JP" dirty="0"/>
              <a:t>CAPA</a:t>
            </a:r>
            <a:r>
              <a:rPr lang="ja-JP" altLang="en-US" dirty="0" err="1"/>
              <a:t>が適</a:t>
            </a:r>
            <a:r>
              <a:rPr lang="ja-JP" altLang="en-US" dirty="0"/>
              <a:t>切に機能していることを確認する。</a:t>
            </a:r>
            <a:endParaRPr lang="en-US" altLang="ja-JP" dirty="0"/>
          </a:p>
          <a:p>
            <a:r>
              <a:rPr lang="en-US" altLang="ja-JP" dirty="0"/>
              <a:t>CAPA</a:t>
            </a:r>
            <a:r>
              <a:rPr lang="ja-JP" altLang="en-US" dirty="0"/>
              <a:t>が実行された時点から、</a:t>
            </a:r>
            <a:r>
              <a:rPr lang="en-US" altLang="ja-JP" dirty="0"/>
              <a:t>CAPA Effectiveness Check Plan</a:t>
            </a:r>
            <a:r>
              <a:rPr lang="ja-JP" altLang="en-US" dirty="0"/>
              <a:t>に記載された期間中、定期的に当該</a:t>
            </a:r>
            <a:r>
              <a:rPr lang="en-US" altLang="ja-JP" dirty="0"/>
              <a:t>Issue</a:t>
            </a:r>
            <a:r>
              <a:rPr lang="ja-JP" altLang="en-US" dirty="0"/>
              <a:t>が再発していないことを確認する。</a:t>
            </a:r>
            <a:endParaRPr lang="en-US" altLang="ja-JP" dirty="0"/>
          </a:p>
          <a:p>
            <a:pPr marL="0" indent="0">
              <a:buNone/>
            </a:pPr>
            <a:endParaRPr lang="en-US" altLang="ja-JP" dirty="0"/>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23</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4000" dirty="0"/>
              <a:t>6. CAPA</a:t>
            </a:r>
            <a:r>
              <a:rPr lang="ja-JP" altLang="en-US" sz="4000" dirty="0"/>
              <a:t>の終了（</a:t>
            </a:r>
            <a:r>
              <a:rPr lang="en-US" altLang="ja-JP" sz="4000" dirty="0"/>
              <a:t>Closure</a:t>
            </a:r>
            <a:r>
              <a:rPr lang="ja-JP" altLang="en-US" sz="4000" dirty="0"/>
              <a:t>）</a:t>
            </a:r>
            <a:endParaRPr kumimoji="1" lang="ja-JP" altLang="en-US" sz="4000" dirty="0"/>
          </a:p>
        </p:txBody>
      </p:sp>
      <p:sp>
        <p:nvSpPr>
          <p:cNvPr id="3" name="コンテンツ プレースホルダー 2"/>
          <p:cNvSpPr>
            <a:spLocks noGrp="1"/>
          </p:cNvSpPr>
          <p:nvPr>
            <p:ph idx="1"/>
          </p:nvPr>
        </p:nvSpPr>
        <p:spPr>
          <a:xfrm>
            <a:off x="685800" y="1844824"/>
            <a:ext cx="7772400" cy="4251176"/>
          </a:xfrm>
        </p:spPr>
        <p:txBody>
          <a:bodyPr/>
          <a:lstStyle/>
          <a:p>
            <a:r>
              <a:rPr lang="en-US" altLang="ja-JP" dirty="0"/>
              <a:t>CAPA Effectiveness Check Plan</a:t>
            </a:r>
            <a:r>
              <a:rPr lang="ja-JP" altLang="en-US" dirty="0"/>
              <a:t>により、</a:t>
            </a:r>
            <a:r>
              <a:rPr lang="en-US" altLang="ja-JP" dirty="0"/>
              <a:t>CAPA</a:t>
            </a:r>
            <a:r>
              <a:rPr lang="ja-JP" altLang="en-US" dirty="0"/>
              <a:t>の効果が認められていれば、事前に特定した期間をもって、</a:t>
            </a:r>
            <a:r>
              <a:rPr lang="en-US" altLang="ja-JP" dirty="0"/>
              <a:t>CAPA</a:t>
            </a:r>
            <a:r>
              <a:rPr lang="ja-JP" altLang="en-US" dirty="0"/>
              <a:t>の有効性レビューを終了とする。</a:t>
            </a:r>
            <a:endParaRPr lang="en-US" altLang="ja-JP" dirty="0"/>
          </a:p>
          <a:p>
            <a:r>
              <a:rPr lang="en-US" altLang="ja-JP" dirty="0"/>
              <a:t>CAPA</a:t>
            </a:r>
            <a:r>
              <a:rPr lang="ja-JP" altLang="en-US" dirty="0"/>
              <a:t>の終了（</a:t>
            </a:r>
            <a:r>
              <a:rPr lang="en-US" altLang="ja-JP" dirty="0"/>
              <a:t>Closure</a:t>
            </a:r>
            <a:r>
              <a:rPr lang="ja-JP" altLang="en-US" dirty="0"/>
              <a:t>）を記録する。</a:t>
            </a:r>
            <a:endParaRPr lang="en-US" altLang="ja-JP" dirty="0"/>
          </a:p>
          <a:p>
            <a:endParaRPr lang="en-US" altLang="ja-JP" dirty="0"/>
          </a:p>
          <a:p>
            <a:endParaRPr lang="en-US" altLang="ja-JP" dirty="0"/>
          </a:p>
          <a:p>
            <a:endParaRPr lang="ja-JP" altLang="en-US" dirty="0"/>
          </a:p>
          <a:p>
            <a:endParaRPr lang="en-US" altLang="ja-JP" dirty="0"/>
          </a:p>
          <a:p>
            <a:pPr>
              <a:buFont typeface="Arial" pitchFamily="34" charset="0"/>
              <a:buChar char="•"/>
            </a:pPr>
            <a:endParaRPr lang="en-US" altLang="ja-JP" dirty="0"/>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24</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a:t>記録の作成および保存</a:t>
            </a:r>
          </a:p>
        </p:txBody>
      </p:sp>
      <p:sp>
        <p:nvSpPr>
          <p:cNvPr id="3" name="コンテンツ プレースホルダー 2"/>
          <p:cNvSpPr>
            <a:spLocks noGrp="1"/>
          </p:cNvSpPr>
          <p:nvPr>
            <p:ph idx="1"/>
          </p:nvPr>
        </p:nvSpPr>
        <p:spPr>
          <a:xfrm>
            <a:off x="685800" y="1628800"/>
            <a:ext cx="7772400" cy="4824536"/>
          </a:xfrm>
        </p:spPr>
        <p:txBody>
          <a:bodyPr/>
          <a:lstStyle/>
          <a:p>
            <a:r>
              <a:rPr kumimoji="1" lang="en-US" altLang="ja-JP" sz="2800" dirty="0"/>
              <a:t>Issue Management</a:t>
            </a:r>
            <a:r>
              <a:rPr kumimoji="1" lang="ja-JP" altLang="en-US" sz="2800" dirty="0"/>
              <a:t>の各段階で行われる活動は記録する。</a:t>
            </a:r>
            <a:endParaRPr kumimoji="1" lang="en-US" altLang="ja-JP" sz="2800" dirty="0"/>
          </a:p>
          <a:p>
            <a:pPr lvl="1">
              <a:buFont typeface="Wingdings" panose="05000000000000000000" pitchFamily="2" charset="2"/>
              <a:buChar char="Ø"/>
            </a:pPr>
            <a:r>
              <a:rPr lang="ja-JP" altLang="en-US" sz="2400" dirty="0"/>
              <a:t>記録の範囲および程度を明確にするため書式を定めておく。</a:t>
            </a:r>
            <a:endParaRPr kumimoji="1" lang="en-US" altLang="ja-JP" sz="2400" dirty="0"/>
          </a:p>
          <a:p>
            <a:r>
              <a:rPr kumimoji="1" lang="ja-JP" altLang="en-US" sz="2800" dirty="0"/>
              <a:t>記録の保存期間を定めておく。</a:t>
            </a:r>
            <a:endParaRPr kumimoji="1" lang="en-US" altLang="ja-JP" sz="2800" dirty="0"/>
          </a:p>
          <a:p>
            <a:r>
              <a:rPr lang="en-US" altLang="ja-JP" sz="2800" dirty="0"/>
              <a:t>Issue Tracking Log</a:t>
            </a:r>
            <a:r>
              <a:rPr lang="ja-JP" altLang="en-US" sz="2800" dirty="0"/>
              <a:t>により、各</a:t>
            </a:r>
            <a:r>
              <a:rPr lang="en-US" altLang="ja-JP" sz="2800" dirty="0"/>
              <a:t>Issue</a:t>
            </a:r>
            <a:r>
              <a:rPr lang="ja-JP" altLang="en-US" sz="2800" dirty="0" err="1"/>
              <a:t>への</a:t>
            </a:r>
            <a:r>
              <a:rPr lang="ja-JP" altLang="en-US" sz="2800" dirty="0"/>
              <a:t>対応状況をトラッキングしておくことが望ましい。</a:t>
            </a:r>
            <a:endParaRPr kumimoji="1" lang="en-US" altLang="ja-JP" sz="2800" dirty="0"/>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25</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a:t>Issue Tracking Log</a:t>
            </a:r>
            <a:r>
              <a:rPr kumimoji="1" lang="ja-JP" altLang="en-US" sz="4000" dirty="0"/>
              <a:t>（例示）</a:t>
            </a:r>
          </a:p>
        </p:txBody>
      </p:sp>
      <p:sp>
        <p:nvSpPr>
          <p:cNvPr id="3" name="コンテンツ プレースホルダー 2"/>
          <p:cNvSpPr>
            <a:spLocks noGrp="1"/>
          </p:cNvSpPr>
          <p:nvPr>
            <p:ph idx="1"/>
          </p:nvPr>
        </p:nvSpPr>
        <p:spPr>
          <a:xfrm>
            <a:off x="323528" y="2033464"/>
            <a:ext cx="7772400" cy="4824536"/>
          </a:xfrm>
        </p:spPr>
        <p:txBody>
          <a:bodyPr/>
          <a:lstStyle/>
          <a:p>
            <a:pPr>
              <a:buNone/>
            </a:pPr>
            <a:r>
              <a:rPr lang="ja-JP" altLang="en-US" sz="2000" b="1" dirty="0">
                <a:solidFill>
                  <a:srgbClr val="C00000"/>
                </a:solidFill>
              </a:rPr>
              <a:t>目的：</a:t>
            </a:r>
            <a:endParaRPr lang="en-US" altLang="ja-JP" sz="2000" b="1" dirty="0">
              <a:solidFill>
                <a:srgbClr val="C00000"/>
              </a:solidFill>
            </a:endParaRPr>
          </a:p>
          <a:p>
            <a:pPr>
              <a:buFont typeface="Arial" pitchFamily="34" charset="0"/>
              <a:buChar char="•"/>
            </a:pPr>
            <a:r>
              <a:rPr kumimoji="1" lang="en-US" altLang="ja-JP" sz="2000" dirty="0">
                <a:solidFill>
                  <a:srgbClr val="002060"/>
                </a:solidFill>
              </a:rPr>
              <a:t>Issue</a:t>
            </a:r>
            <a:r>
              <a:rPr kumimoji="1" lang="ja-JP" altLang="en-US" sz="2000" dirty="0">
                <a:solidFill>
                  <a:srgbClr val="002060"/>
                </a:solidFill>
              </a:rPr>
              <a:t>の集約管理</a:t>
            </a:r>
            <a:endParaRPr kumimoji="1" lang="en-US" altLang="ja-JP" sz="2000" dirty="0">
              <a:solidFill>
                <a:srgbClr val="002060"/>
              </a:solidFill>
            </a:endParaRPr>
          </a:p>
          <a:p>
            <a:pPr>
              <a:buNone/>
            </a:pPr>
            <a:r>
              <a:rPr lang="ja-JP" altLang="en-US" sz="2000" b="1" dirty="0">
                <a:solidFill>
                  <a:srgbClr val="C00000"/>
                </a:solidFill>
              </a:rPr>
              <a:t>記録項目：</a:t>
            </a:r>
            <a:endParaRPr lang="en-US" altLang="ja-JP" sz="2000" b="1" dirty="0">
              <a:solidFill>
                <a:srgbClr val="C00000"/>
              </a:solidFill>
            </a:endParaRPr>
          </a:p>
          <a:p>
            <a:pPr>
              <a:buFont typeface="Arial" pitchFamily="34" charset="0"/>
              <a:buChar char="•"/>
            </a:pPr>
            <a:r>
              <a:rPr kumimoji="1" lang="ja-JP" altLang="en-US" sz="2000" dirty="0">
                <a:solidFill>
                  <a:srgbClr val="002060"/>
                </a:solidFill>
              </a:rPr>
              <a:t>治験薬名</a:t>
            </a:r>
            <a:endParaRPr kumimoji="1" lang="en-US" altLang="ja-JP" sz="2000" dirty="0">
              <a:solidFill>
                <a:srgbClr val="002060"/>
              </a:solidFill>
            </a:endParaRPr>
          </a:p>
          <a:p>
            <a:pPr>
              <a:buFont typeface="Arial" pitchFamily="34" charset="0"/>
              <a:buChar char="•"/>
            </a:pPr>
            <a:r>
              <a:rPr lang="ja-JP" altLang="en-US" sz="2000" dirty="0">
                <a:solidFill>
                  <a:srgbClr val="002060"/>
                </a:solidFill>
              </a:rPr>
              <a:t>治験コード</a:t>
            </a:r>
            <a:endParaRPr lang="en-US" altLang="ja-JP" sz="2000" dirty="0">
              <a:solidFill>
                <a:srgbClr val="002060"/>
              </a:solidFill>
            </a:endParaRPr>
          </a:p>
          <a:p>
            <a:pPr>
              <a:buFont typeface="Arial" pitchFamily="34" charset="0"/>
              <a:buChar char="•"/>
            </a:pPr>
            <a:r>
              <a:rPr kumimoji="1" lang="en-US" altLang="ja-JP" sz="2000" dirty="0">
                <a:solidFill>
                  <a:srgbClr val="002060"/>
                </a:solidFill>
              </a:rPr>
              <a:t>Issue</a:t>
            </a:r>
            <a:r>
              <a:rPr kumimoji="1" lang="ja-JP" altLang="en-US" sz="2000" dirty="0">
                <a:solidFill>
                  <a:srgbClr val="002060"/>
                </a:solidFill>
              </a:rPr>
              <a:t>の内容</a:t>
            </a:r>
            <a:endParaRPr kumimoji="1" lang="en-US" altLang="ja-JP" sz="2000" dirty="0">
              <a:solidFill>
                <a:srgbClr val="002060"/>
              </a:solidFill>
            </a:endParaRPr>
          </a:p>
          <a:p>
            <a:pPr>
              <a:buFont typeface="Arial" pitchFamily="34" charset="0"/>
              <a:buChar char="•"/>
            </a:pPr>
            <a:r>
              <a:rPr lang="en-US" altLang="ja-JP" sz="2000" dirty="0">
                <a:solidFill>
                  <a:srgbClr val="002060"/>
                </a:solidFill>
              </a:rPr>
              <a:t>Issue</a:t>
            </a:r>
            <a:r>
              <a:rPr lang="ja-JP" altLang="en-US" sz="2000" dirty="0">
                <a:solidFill>
                  <a:srgbClr val="002060"/>
                </a:solidFill>
              </a:rPr>
              <a:t>分類</a:t>
            </a:r>
            <a:endParaRPr lang="en-US" altLang="ja-JP" sz="2000" dirty="0">
              <a:solidFill>
                <a:srgbClr val="002060"/>
              </a:solidFill>
            </a:endParaRPr>
          </a:p>
          <a:p>
            <a:pPr>
              <a:buFont typeface="Arial" pitchFamily="34" charset="0"/>
              <a:buChar char="•"/>
            </a:pPr>
            <a:r>
              <a:rPr lang="ja-JP" altLang="en-US" sz="2000" dirty="0">
                <a:solidFill>
                  <a:srgbClr val="002060"/>
                </a:solidFill>
              </a:rPr>
              <a:t>責任者</a:t>
            </a:r>
            <a:endParaRPr lang="en-US" altLang="ja-JP" sz="2000" dirty="0">
              <a:solidFill>
                <a:srgbClr val="002060"/>
              </a:solidFill>
            </a:endParaRPr>
          </a:p>
          <a:p>
            <a:pPr>
              <a:buFont typeface="Arial" pitchFamily="34" charset="0"/>
              <a:buChar char="•"/>
            </a:pPr>
            <a:r>
              <a:rPr kumimoji="1" lang="en-US" altLang="ja-JP" sz="2000" dirty="0">
                <a:solidFill>
                  <a:srgbClr val="002060"/>
                </a:solidFill>
              </a:rPr>
              <a:t>CAPA</a:t>
            </a:r>
            <a:r>
              <a:rPr kumimoji="1" lang="ja-JP" altLang="en-US" sz="2000" dirty="0">
                <a:solidFill>
                  <a:srgbClr val="002060"/>
                </a:solidFill>
              </a:rPr>
              <a:t>の概要</a:t>
            </a:r>
            <a:endParaRPr kumimoji="1" lang="en-US" altLang="ja-JP" sz="2000" dirty="0">
              <a:solidFill>
                <a:srgbClr val="002060"/>
              </a:solidFill>
            </a:endParaRPr>
          </a:p>
          <a:p>
            <a:pPr>
              <a:buFont typeface="Arial" pitchFamily="34" charset="0"/>
              <a:buChar char="•"/>
            </a:pPr>
            <a:r>
              <a:rPr lang="en-US" altLang="ja-JP" sz="2000" dirty="0">
                <a:solidFill>
                  <a:srgbClr val="002060"/>
                </a:solidFill>
              </a:rPr>
              <a:t>CAPA</a:t>
            </a:r>
            <a:r>
              <a:rPr lang="ja-JP" altLang="en-US" sz="2000" dirty="0">
                <a:solidFill>
                  <a:srgbClr val="002060"/>
                </a:solidFill>
              </a:rPr>
              <a:t>完了予定時期</a:t>
            </a:r>
            <a:endParaRPr lang="en-US" altLang="ja-JP" sz="2000" dirty="0">
              <a:solidFill>
                <a:srgbClr val="002060"/>
              </a:solidFill>
            </a:endParaRPr>
          </a:p>
          <a:p>
            <a:pPr>
              <a:buFont typeface="Arial" pitchFamily="34" charset="0"/>
              <a:buChar char="•"/>
            </a:pPr>
            <a:r>
              <a:rPr kumimoji="1" lang="en-US" altLang="ja-JP" sz="2000" dirty="0">
                <a:solidFill>
                  <a:srgbClr val="002060"/>
                </a:solidFill>
              </a:rPr>
              <a:t>CAPA</a:t>
            </a:r>
            <a:r>
              <a:rPr kumimoji="1" lang="ja-JP" altLang="en-US" sz="2000" dirty="0">
                <a:solidFill>
                  <a:srgbClr val="002060"/>
                </a:solidFill>
              </a:rPr>
              <a:t>追跡完了予定時期</a:t>
            </a:r>
            <a:endParaRPr kumimoji="1" lang="en-US" altLang="ja-JP" sz="2000" dirty="0">
              <a:solidFill>
                <a:srgbClr val="002060"/>
              </a:solidFill>
            </a:endParaRPr>
          </a:p>
          <a:p>
            <a:pPr>
              <a:buFont typeface="Arial" pitchFamily="34" charset="0"/>
              <a:buChar char="•"/>
            </a:pPr>
            <a:r>
              <a:rPr lang="ja-JP" altLang="en-US" sz="2000" dirty="0">
                <a:solidFill>
                  <a:srgbClr val="002060"/>
                </a:solidFill>
              </a:rPr>
              <a:t>現況（実施中、完了等の別）</a:t>
            </a:r>
            <a:endParaRPr kumimoji="1" lang="en-US" altLang="ja-JP" sz="2000" dirty="0">
              <a:solidFill>
                <a:srgbClr val="002060"/>
              </a:solidFill>
            </a:endParaRPr>
          </a:p>
        </p:txBody>
      </p:sp>
      <p:pic>
        <p:nvPicPr>
          <p:cNvPr id="4" name="図 3"/>
          <p:cNvPicPr>
            <a:picLocks noChangeAspect="1"/>
          </p:cNvPicPr>
          <p:nvPr/>
        </p:nvPicPr>
        <p:blipFill>
          <a:blip r:embed="rId2"/>
          <a:stretch>
            <a:fillRect/>
          </a:stretch>
        </p:blipFill>
        <p:spPr>
          <a:xfrm>
            <a:off x="3203848" y="1844824"/>
            <a:ext cx="5742582" cy="2880320"/>
          </a:xfrm>
          <a:prstGeom prst="rect">
            <a:avLst/>
          </a:prstGeom>
        </p:spPr>
      </p:pic>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p:cNvSpPr txBox="1"/>
          <p:nvPr/>
        </p:nvSpPr>
        <p:spPr>
          <a:xfrm>
            <a:off x="3223280" y="1814919"/>
            <a:ext cx="5702830" cy="415498"/>
          </a:xfrm>
          <a:prstGeom prst="rect">
            <a:avLst/>
          </a:prstGeom>
          <a:solidFill>
            <a:schemeClr val="bg1"/>
          </a:solidFill>
        </p:spPr>
        <p:txBody>
          <a:bodyPr wrap="square" rtlCol="0">
            <a:spAutoFit/>
          </a:bodyPr>
          <a:lstStyle/>
          <a:p>
            <a:pPr algn="l">
              <a:lnSpc>
                <a:spcPct val="150000"/>
              </a:lnSpc>
            </a:pPr>
            <a:r>
              <a:rPr kumimoji="1" lang="en-US" altLang="ja-JP" sz="1400" b="0" dirty="0"/>
              <a:t>Issue Tracking Log</a:t>
            </a:r>
          </a:p>
        </p:txBody>
      </p:sp>
      <p:sp>
        <p:nvSpPr>
          <p:cNvPr id="9" name="スライド番号プレースホルダー 8"/>
          <p:cNvSpPr>
            <a:spLocks noGrp="1"/>
          </p:cNvSpPr>
          <p:nvPr>
            <p:ph type="sldNum" sz="quarter" idx="12"/>
          </p:nvPr>
        </p:nvSpPr>
        <p:spPr/>
        <p:txBody>
          <a:bodyPr/>
          <a:lstStyle/>
          <a:p>
            <a:pPr>
              <a:defRPr/>
            </a:pPr>
            <a:r>
              <a:rPr lang="en-US" altLang="ja-JP" dirty="0"/>
              <a:t>26</a:t>
            </a:r>
            <a:endParaRPr lang="ja-JP" altLang="en-US" dirty="0"/>
          </a:p>
        </p:txBody>
      </p:sp>
    </p:spTree>
    <p:extLst>
      <p:ext uri="{BB962C8B-B14F-4D97-AF65-F5344CB8AC3E}">
        <p14:creationId xmlns:p14="http://schemas.microsoft.com/office/powerpoint/2010/main" val="38054275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971600" y="2708920"/>
            <a:ext cx="7632848" cy="1080120"/>
          </a:xfrm>
        </p:spPr>
        <p:txBody>
          <a:bodyPr/>
          <a:lstStyle/>
          <a:p>
            <a:pPr marL="620713" indent="-620713">
              <a:buNone/>
            </a:pPr>
            <a:r>
              <a:rPr lang="en-US" altLang="ja-JP" b="1" dirty="0"/>
              <a:t>6. </a:t>
            </a:r>
            <a:r>
              <a:rPr lang="ja-JP" altLang="en-US" b="1" dirty="0"/>
              <a:t>より有効な</a:t>
            </a:r>
            <a:r>
              <a:rPr lang="en-US" altLang="ja-JP" b="1" dirty="0"/>
              <a:t>Issue Management</a:t>
            </a:r>
            <a:r>
              <a:rPr lang="ja-JP" altLang="en-US" b="1" dirty="0"/>
              <a:t>のために</a:t>
            </a:r>
          </a:p>
        </p:txBody>
      </p:sp>
      <p:sp>
        <p:nvSpPr>
          <p:cNvPr id="7" name="スライド番号プレースホルダー 6"/>
          <p:cNvSpPr>
            <a:spLocks noGrp="1"/>
          </p:cNvSpPr>
          <p:nvPr>
            <p:ph type="sldNum" sz="quarter" idx="12"/>
          </p:nvPr>
        </p:nvSpPr>
        <p:spPr/>
        <p:txBody>
          <a:bodyPr/>
          <a:lstStyle/>
          <a:p>
            <a:pPr>
              <a:defRPr/>
            </a:pPr>
            <a:r>
              <a:rPr lang="en-US" altLang="ja-JP" dirty="0"/>
              <a:t>27</a:t>
            </a:r>
            <a:endParaRPr lang="ja-JP" altLang="en-US" dirty="0"/>
          </a:p>
        </p:txBody>
      </p:sp>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1292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8274" y="609600"/>
            <a:ext cx="8424936" cy="659160"/>
          </a:xfrm>
        </p:spPr>
        <p:txBody>
          <a:bodyPr/>
          <a:lstStyle/>
          <a:p>
            <a:r>
              <a:rPr kumimoji="1" lang="ja-JP" altLang="en-US" sz="3200" dirty="0"/>
              <a:t>より有効な</a:t>
            </a:r>
            <a:r>
              <a:rPr kumimoji="1" lang="en-US" altLang="ja-JP" sz="3200" dirty="0"/>
              <a:t>Issue Management</a:t>
            </a:r>
            <a:r>
              <a:rPr kumimoji="1" lang="ja-JP" altLang="en-US" sz="3200" dirty="0"/>
              <a:t>のために</a:t>
            </a:r>
          </a:p>
        </p:txBody>
      </p:sp>
      <p:sp>
        <p:nvSpPr>
          <p:cNvPr id="3" name="コンテンツ プレースホルダー 2"/>
          <p:cNvSpPr>
            <a:spLocks noGrp="1"/>
          </p:cNvSpPr>
          <p:nvPr>
            <p:ph idx="1"/>
          </p:nvPr>
        </p:nvSpPr>
        <p:spPr>
          <a:xfrm>
            <a:off x="611560" y="1556792"/>
            <a:ext cx="7772400" cy="5112568"/>
          </a:xfrm>
        </p:spPr>
        <p:txBody>
          <a:bodyPr/>
          <a:lstStyle/>
          <a:p>
            <a:pPr marL="355600" indent="-355600">
              <a:buClr>
                <a:schemeClr val="accent5">
                  <a:lumMod val="90000"/>
                </a:schemeClr>
              </a:buClr>
            </a:pPr>
            <a:r>
              <a:rPr kumimoji="1" lang="en-US" altLang="ja-JP" dirty="0"/>
              <a:t>Issue</a:t>
            </a:r>
            <a:r>
              <a:rPr kumimoji="1" lang="ja-JP" altLang="en-US" dirty="0"/>
              <a:t>と</a:t>
            </a:r>
            <a:r>
              <a:rPr kumimoji="1" lang="en-US" altLang="ja-JP" dirty="0"/>
              <a:t>CAPA</a:t>
            </a:r>
            <a:r>
              <a:rPr kumimoji="1" lang="ja-JP" altLang="en-US" dirty="0"/>
              <a:t>の集約とエスカレーション</a:t>
            </a:r>
            <a:endParaRPr kumimoji="1" lang="en-US" altLang="ja-JP" dirty="0"/>
          </a:p>
          <a:p>
            <a:pPr marL="755650" lvl="1" indent="-355600">
              <a:buClr>
                <a:schemeClr val="accent5">
                  <a:lumMod val="90000"/>
                </a:schemeClr>
              </a:buClr>
              <a:buFont typeface="Wingdings" pitchFamily="2" charset="2"/>
              <a:buChar char="Ø"/>
            </a:pPr>
            <a:r>
              <a:rPr lang="ja-JP" altLang="en-US" dirty="0"/>
              <a:t>他</a:t>
            </a:r>
            <a:r>
              <a:rPr kumimoji="1" lang="ja-JP" altLang="en-US" dirty="0"/>
              <a:t>のチーム、他部門との共有</a:t>
            </a:r>
            <a:endParaRPr kumimoji="1" lang="en-US" altLang="ja-JP" dirty="0"/>
          </a:p>
          <a:p>
            <a:pPr marL="755650" lvl="1" indent="-355600">
              <a:buClr>
                <a:schemeClr val="accent5">
                  <a:lumMod val="90000"/>
                </a:schemeClr>
              </a:buClr>
              <a:buFont typeface="Wingdings" pitchFamily="2" charset="2"/>
              <a:buChar char="Ø"/>
            </a:pPr>
            <a:r>
              <a:rPr lang="ja-JP" altLang="en-US" dirty="0"/>
              <a:t>組織全体としての俯瞰</a:t>
            </a:r>
            <a:endParaRPr lang="en-US" altLang="ja-JP" dirty="0"/>
          </a:p>
          <a:p>
            <a:pPr marL="355600" indent="-355600">
              <a:buClr>
                <a:schemeClr val="accent5">
                  <a:lumMod val="90000"/>
                </a:schemeClr>
              </a:buClr>
            </a:pPr>
            <a:r>
              <a:rPr kumimoji="1" lang="en-US" altLang="ja-JP" dirty="0"/>
              <a:t>Issue</a:t>
            </a:r>
            <a:r>
              <a:rPr kumimoji="1" lang="ja-JP" altLang="en-US" dirty="0"/>
              <a:t>発生傾向の定期的なレビュー</a:t>
            </a:r>
            <a:endParaRPr kumimoji="1" lang="en-US" altLang="ja-JP" dirty="0"/>
          </a:p>
          <a:p>
            <a:pPr marL="755650" lvl="1" indent="-355600">
              <a:buClr>
                <a:schemeClr val="accent5">
                  <a:lumMod val="90000"/>
                </a:schemeClr>
              </a:buClr>
              <a:buFont typeface="Wingdings" pitchFamily="2" charset="2"/>
              <a:buChar char="Ø"/>
            </a:pPr>
            <a:r>
              <a:rPr kumimoji="1" lang="en-US" altLang="ja-JP" dirty="0"/>
              <a:t>Issue</a:t>
            </a:r>
            <a:r>
              <a:rPr kumimoji="1" lang="ja-JP" altLang="en-US" dirty="0"/>
              <a:t>のトレンド予測</a:t>
            </a:r>
            <a:endParaRPr kumimoji="1" lang="en-US" altLang="ja-JP" dirty="0"/>
          </a:p>
          <a:p>
            <a:pPr marL="755650" lvl="1" indent="-355600">
              <a:buClr>
                <a:schemeClr val="accent5">
                  <a:lumMod val="90000"/>
                </a:schemeClr>
              </a:buClr>
              <a:buFont typeface="Wingdings" pitchFamily="2" charset="2"/>
              <a:buChar char="Ø"/>
            </a:pPr>
            <a:r>
              <a:rPr kumimoji="1" lang="ja-JP" altLang="en-US" dirty="0"/>
              <a:t>体系的な</a:t>
            </a:r>
            <a:r>
              <a:rPr lang="en-US" altLang="ja-JP" dirty="0"/>
              <a:t>I</a:t>
            </a:r>
            <a:r>
              <a:rPr kumimoji="1" lang="en-US" altLang="ja-JP" dirty="0"/>
              <a:t>ssue</a:t>
            </a:r>
            <a:r>
              <a:rPr kumimoji="1" lang="ja-JP" altLang="en-US" dirty="0"/>
              <a:t>の発見</a:t>
            </a:r>
            <a:endParaRPr kumimoji="1" lang="en-US" altLang="ja-JP" dirty="0"/>
          </a:p>
          <a:p>
            <a:pPr marL="755650" lvl="1" indent="-355600">
              <a:buClr>
                <a:schemeClr val="accent5">
                  <a:lumMod val="90000"/>
                </a:schemeClr>
              </a:buClr>
              <a:buFont typeface="Wingdings" pitchFamily="2" charset="2"/>
              <a:buChar char="Ø"/>
            </a:pPr>
            <a:r>
              <a:rPr kumimoji="1" lang="en-US" altLang="ja-JP" dirty="0"/>
              <a:t>Risk Management</a:t>
            </a:r>
            <a:r>
              <a:rPr kumimoji="1" lang="ja-JP" altLang="en-US" dirty="0"/>
              <a:t>との連動</a:t>
            </a:r>
            <a:endParaRPr kumimoji="1" lang="en-US" altLang="ja-JP" dirty="0"/>
          </a:p>
          <a:p>
            <a:pPr marL="1155700" lvl="2" indent="-355600">
              <a:buClr>
                <a:schemeClr val="accent5">
                  <a:lumMod val="90000"/>
                </a:schemeClr>
              </a:buClr>
              <a:buFont typeface="Arial" pitchFamily="34" charset="0"/>
              <a:buChar char="•"/>
            </a:pPr>
            <a:r>
              <a:rPr kumimoji="1" lang="en-US" altLang="ja-JP" dirty="0"/>
              <a:t>Risk</a:t>
            </a:r>
            <a:r>
              <a:rPr kumimoji="1" lang="ja-JP" altLang="en-US" dirty="0"/>
              <a:t>発現確率の上昇</a:t>
            </a:r>
            <a:endParaRPr kumimoji="1" lang="en-US" altLang="ja-JP" dirty="0"/>
          </a:p>
          <a:p>
            <a:pPr marL="1155700" lvl="2" indent="-355600">
              <a:buClr>
                <a:schemeClr val="accent5">
                  <a:lumMod val="90000"/>
                </a:schemeClr>
              </a:buClr>
              <a:buFont typeface="Arial" pitchFamily="34" charset="0"/>
              <a:buChar char="•"/>
            </a:pPr>
            <a:r>
              <a:rPr lang="ja-JP" altLang="en-US" dirty="0"/>
              <a:t>新たな</a:t>
            </a:r>
            <a:r>
              <a:rPr lang="en-US" altLang="ja-JP" dirty="0"/>
              <a:t>Risk</a:t>
            </a:r>
            <a:r>
              <a:rPr lang="ja-JP" altLang="en-US" dirty="0"/>
              <a:t>の発見</a:t>
            </a:r>
            <a:endParaRPr lang="en-US" altLang="ja-JP" dirty="0"/>
          </a:p>
          <a:p>
            <a:pPr marL="1155700" lvl="2" indent="-355600">
              <a:buClr>
                <a:schemeClr val="accent5">
                  <a:lumMod val="90000"/>
                </a:schemeClr>
              </a:buClr>
              <a:buFont typeface="Arial" pitchFamily="34" charset="0"/>
              <a:buChar char="•"/>
            </a:pPr>
            <a:r>
              <a:rPr kumimoji="1" lang="ja-JP" altLang="en-US" dirty="0"/>
              <a:t>環境（前提条件）の変化</a:t>
            </a:r>
            <a:endParaRPr kumimoji="1" lang="en-US" altLang="ja-JP" dirty="0"/>
          </a:p>
          <a:p>
            <a:pPr marL="0" indent="0">
              <a:buNone/>
            </a:pPr>
            <a:endParaRPr kumimoji="1" lang="en-US" altLang="ja-JP" dirty="0"/>
          </a:p>
          <a:p>
            <a:endParaRPr kumimoji="1" lang="ja-JP" altLang="en-US" dirty="0"/>
          </a:p>
        </p:txBody>
      </p:sp>
      <p:sp>
        <p:nvSpPr>
          <p:cNvPr id="6" name="右矢印 5"/>
          <p:cNvSpPr/>
          <p:nvPr/>
        </p:nvSpPr>
        <p:spPr>
          <a:xfrm>
            <a:off x="5292080" y="5589240"/>
            <a:ext cx="360040" cy="79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796136" y="5589240"/>
            <a:ext cx="2887833" cy="830997"/>
          </a:xfrm>
          <a:prstGeom prst="rect">
            <a:avLst/>
          </a:prstGeom>
          <a:noFill/>
        </p:spPr>
        <p:txBody>
          <a:bodyPr wrap="square" rtlCol="0">
            <a:spAutoFit/>
          </a:bodyPr>
          <a:lstStyle/>
          <a:p>
            <a:r>
              <a:rPr kumimoji="1" lang="en-US" altLang="ja-JP" sz="2400" b="0" dirty="0">
                <a:latin typeface="Arial Unicode MS" panose="020B0604020202020204" pitchFamily="50" charset="-128"/>
                <a:ea typeface="Arial Unicode MS" panose="020B0604020202020204" pitchFamily="50" charset="-128"/>
                <a:cs typeface="Arial Unicode MS" panose="020B0604020202020204" pitchFamily="50" charset="-128"/>
              </a:rPr>
              <a:t>Risk</a:t>
            </a:r>
            <a:r>
              <a:rPr kumimoji="1" lang="ja-JP" altLang="en-US" sz="2400" b="0" dirty="0">
                <a:latin typeface="Arial Unicode MS" panose="020B0604020202020204" pitchFamily="50" charset="-128"/>
                <a:ea typeface="Arial Unicode MS" panose="020B0604020202020204" pitchFamily="50" charset="-128"/>
                <a:cs typeface="Arial Unicode MS" panose="020B0604020202020204" pitchFamily="50" charset="-128"/>
              </a:rPr>
              <a:t> </a:t>
            </a:r>
            <a:r>
              <a:rPr kumimoji="1" lang="en-US" altLang="ja-JP" sz="2400" b="0" dirty="0">
                <a:latin typeface="Arial Unicode MS" panose="020B0604020202020204" pitchFamily="50" charset="-128"/>
                <a:ea typeface="Arial Unicode MS" panose="020B0604020202020204" pitchFamily="50" charset="-128"/>
                <a:cs typeface="Arial Unicode MS" panose="020B0604020202020204" pitchFamily="50" charset="-128"/>
              </a:rPr>
              <a:t>assessment</a:t>
            </a:r>
            <a:r>
              <a:rPr kumimoji="1" lang="ja-JP" altLang="en-US" sz="2400" b="0" dirty="0">
                <a:latin typeface="Arial Unicode MS" panose="020B0604020202020204" pitchFamily="50" charset="-128"/>
                <a:ea typeface="Arial Unicode MS" panose="020B0604020202020204" pitchFamily="50" charset="-128"/>
                <a:cs typeface="Arial Unicode MS" panose="020B0604020202020204" pitchFamily="50" charset="-128"/>
              </a:rPr>
              <a:t>のやり直しの必要性</a:t>
            </a:r>
          </a:p>
        </p:txBody>
      </p:sp>
      <p:pic>
        <p:nvPicPr>
          <p:cNvPr id="8"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スライド番号プレースホルダー 8"/>
          <p:cNvSpPr>
            <a:spLocks noGrp="1"/>
          </p:cNvSpPr>
          <p:nvPr>
            <p:ph type="sldNum" sz="quarter" idx="12"/>
          </p:nvPr>
        </p:nvSpPr>
        <p:spPr/>
        <p:txBody>
          <a:bodyPr/>
          <a:lstStyle/>
          <a:p>
            <a:pPr>
              <a:defRPr/>
            </a:pPr>
            <a:r>
              <a:rPr lang="en-US" altLang="ja-JP" dirty="0"/>
              <a:t>28</a:t>
            </a:r>
          </a:p>
        </p:txBody>
      </p:sp>
    </p:spTree>
    <p:extLst>
      <p:ext uri="{BB962C8B-B14F-4D97-AF65-F5344CB8AC3E}">
        <p14:creationId xmlns:p14="http://schemas.microsoft.com/office/powerpoint/2010/main" val="3714775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コンテンツ プレースホルダー 2"/>
          <p:cNvSpPr>
            <a:spLocks noGrp="1"/>
          </p:cNvSpPr>
          <p:nvPr>
            <p:ph idx="1"/>
          </p:nvPr>
        </p:nvSpPr>
        <p:spPr>
          <a:xfrm>
            <a:off x="976064" y="2780928"/>
            <a:ext cx="7772400" cy="1080120"/>
          </a:xfrm>
        </p:spPr>
        <p:txBody>
          <a:bodyPr/>
          <a:lstStyle/>
          <a:p>
            <a:pPr marL="0" indent="0">
              <a:buNone/>
            </a:pPr>
            <a:r>
              <a:rPr lang="en-US" altLang="ja-JP" b="1" dirty="0"/>
              <a:t>1. ICH GCP</a:t>
            </a:r>
            <a:r>
              <a:rPr lang="ja-JP" altLang="en-US" b="1" dirty="0"/>
              <a:t>における規定</a:t>
            </a:r>
            <a:endParaRPr lang="en-US" altLang="ja-JP" b="1" dirty="0"/>
          </a:p>
        </p:txBody>
      </p:sp>
      <p:sp>
        <p:nvSpPr>
          <p:cNvPr id="5" name="スライド番号プレースホルダー 4"/>
          <p:cNvSpPr>
            <a:spLocks noGrp="1"/>
          </p:cNvSpPr>
          <p:nvPr>
            <p:ph type="sldNum" sz="quarter" idx="12"/>
          </p:nvPr>
        </p:nvSpPr>
        <p:spPr/>
        <p:txBody>
          <a:bodyPr/>
          <a:lstStyle/>
          <a:p>
            <a:r>
              <a:rPr lang="en-US" altLang="ja-JP" dirty="0"/>
              <a:t>2</a:t>
            </a:r>
            <a:endParaRPr lang="ja-JP" altLang="en-US" dirty="0"/>
          </a:p>
        </p:txBody>
      </p:sp>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6661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ICH GCP</a:t>
            </a:r>
            <a:endParaRPr kumimoji="1" lang="ja-JP" altLang="en-US" dirty="0"/>
          </a:p>
        </p:txBody>
      </p:sp>
      <p:sp>
        <p:nvSpPr>
          <p:cNvPr id="3" name="コンテンツ プレースホルダー 2"/>
          <p:cNvSpPr>
            <a:spLocks noGrp="1"/>
          </p:cNvSpPr>
          <p:nvPr>
            <p:ph idx="1"/>
          </p:nvPr>
        </p:nvSpPr>
        <p:spPr>
          <a:xfrm>
            <a:off x="467544" y="1545974"/>
            <a:ext cx="8208912" cy="2747122"/>
          </a:xfrm>
        </p:spPr>
        <p:txBody>
          <a:bodyPr/>
          <a:lstStyle/>
          <a:p>
            <a:pPr>
              <a:spcAft>
                <a:spcPts val="1200"/>
              </a:spcAft>
              <a:buNone/>
            </a:pPr>
            <a:r>
              <a:rPr lang="en-US" altLang="ja-JP" dirty="0"/>
              <a:t>5.20.1 Addendum</a:t>
            </a:r>
          </a:p>
          <a:p>
            <a:pPr marL="0" indent="0">
              <a:spcBef>
                <a:spcPts val="0"/>
              </a:spcBef>
              <a:buNone/>
            </a:pPr>
            <a:r>
              <a:rPr lang="ja-JP" altLang="en-US" dirty="0">
                <a:solidFill>
                  <a:srgbClr val="FF0000"/>
                </a:solidFill>
              </a:rPr>
              <a:t>被験者の保護や治験結果の信頼性に重大な影響を及ぼすもしくは及ぼしかねない不遵守</a:t>
            </a:r>
            <a:r>
              <a:rPr lang="ja-JP" altLang="en-US" dirty="0"/>
              <a:t>が発見された際は、治験依頼者は</a:t>
            </a:r>
            <a:r>
              <a:rPr lang="ja-JP" altLang="en-US" dirty="0">
                <a:solidFill>
                  <a:srgbClr val="FF0000"/>
                </a:solidFill>
              </a:rPr>
              <a:t>根本原因</a:t>
            </a:r>
            <a:r>
              <a:rPr lang="ja-JP" altLang="en-US" dirty="0"/>
              <a:t>を分析し、適切な是正・予防措置を講じるべきである。</a:t>
            </a:r>
            <a:endParaRPr kumimoji="1" lang="ja-JP" altLang="en-US" dirty="0"/>
          </a:p>
        </p:txBody>
      </p:sp>
      <p:sp>
        <p:nvSpPr>
          <p:cNvPr id="4" name="コンテンツ プレースホルダー 2"/>
          <p:cNvSpPr txBox="1">
            <a:spLocks/>
          </p:cNvSpPr>
          <p:nvPr/>
        </p:nvSpPr>
        <p:spPr bwMode="auto">
          <a:xfrm>
            <a:off x="467544" y="5260702"/>
            <a:ext cx="8208912" cy="1264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20000"/>
              </a:spcBef>
              <a:spcAft>
                <a:spcPct val="0"/>
              </a:spcAft>
              <a:buClr>
                <a:srgbClr val="6699FF"/>
              </a:buClr>
              <a:buSzPct val="80000"/>
              <a:buFont typeface="Wingdings" pitchFamily="2" charset="2"/>
              <a:buNone/>
              <a:tabLst/>
              <a:defRPr/>
            </a:pPr>
            <a:r>
              <a:rPr kumimoji="1" lang="ja-JP" altLang="en-US" sz="3200" b="0" kern="0" dirty="0">
                <a:solidFill>
                  <a:schemeClr val="tx1"/>
                </a:solidFill>
                <a:latin typeface="+mn-lt"/>
                <a:ea typeface="+mn-ea"/>
              </a:rPr>
              <a:t>重大な影響を及ぼす</a:t>
            </a:r>
            <a:r>
              <a:rPr kumimoji="1" lang="ja-JP" altLang="en-US" sz="3200" b="0" i="0" u="none" strike="noStrike" kern="0" cap="none" spc="0" normalizeH="0" baseline="0" noProof="0" dirty="0">
                <a:ln>
                  <a:noFill/>
                </a:ln>
                <a:solidFill>
                  <a:schemeClr val="tx1"/>
                </a:solidFill>
                <a:effectLst/>
                <a:uLnTx/>
                <a:uFillTx/>
                <a:latin typeface="+mn-lt"/>
                <a:ea typeface="+mn-ea"/>
                <a:cs typeface="+mn-cs"/>
              </a:rPr>
              <a:t>不遵守に対応する　（</a:t>
            </a:r>
            <a:r>
              <a:rPr kumimoji="1" lang="en-US" altLang="ja-JP" sz="3200" b="0" kern="0" dirty="0">
                <a:solidFill>
                  <a:schemeClr val="tx1"/>
                </a:solidFill>
                <a:latin typeface="+mn-lt"/>
                <a:ea typeface="+mn-ea"/>
              </a:rPr>
              <a:t>Issue Management</a:t>
            </a:r>
            <a:r>
              <a:rPr kumimoji="1" lang="ja-JP" altLang="en-US" sz="3200" b="0" kern="0" dirty="0">
                <a:solidFill>
                  <a:schemeClr val="tx1"/>
                </a:solidFill>
                <a:latin typeface="+mn-lt"/>
                <a:ea typeface="+mn-ea"/>
              </a:rPr>
              <a:t>）体制・プロセスが必要</a:t>
            </a:r>
            <a:endParaRPr kumimoji="1" lang="ja-JP" alt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5" name="下矢印 4"/>
          <p:cNvSpPr/>
          <p:nvPr/>
        </p:nvSpPr>
        <p:spPr>
          <a:xfrm>
            <a:off x="3779912" y="4437112"/>
            <a:ext cx="1584176" cy="648072"/>
          </a:xfrm>
          <a:prstGeom prst="downArrow">
            <a:avLst>
              <a:gd name="adj1" fmla="val 50000"/>
              <a:gd name="adj2" fmla="val 523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7"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スライド番号プレースホルダー 8"/>
          <p:cNvSpPr>
            <a:spLocks noGrp="1"/>
          </p:cNvSpPr>
          <p:nvPr>
            <p:ph type="sldNum" sz="quarter" idx="12"/>
          </p:nvPr>
        </p:nvSpPr>
        <p:spPr/>
        <p:txBody>
          <a:bodyPr/>
          <a:lstStyle/>
          <a:p>
            <a:pPr>
              <a:defRPr/>
            </a:pPr>
            <a:r>
              <a:rPr lang="en-US" altLang="ja-JP" dirty="0"/>
              <a:t>3</a:t>
            </a:r>
            <a:endParaRPr lang="ja-JP" altLang="en-US" dirty="0"/>
          </a:p>
        </p:txBody>
      </p:sp>
    </p:spTree>
    <p:extLst>
      <p:ext uri="{BB962C8B-B14F-4D97-AF65-F5344CB8AC3E}">
        <p14:creationId xmlns:p14="http://schemas.microsoft.com/office/powerpoint/2010/main" val="4175926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971600" y="2708920"/>
            <a:ext cx="7560840" cy="1721631"/>
          </a:xfrm>
        </p:spPr>
        <p:txBody>
          <a:bodyPr/>
          <a:lstStyle/>
          <a:p>
            <a:pPr marL="0" indent="0">
              <a:buNone/>
            </a:pPr>
            <a:r>
              <a:rPr lang="ja-JP" altLang="en-US" b="1" dirty="0"/>
              <a:t>２</a:t>
            </a:r>
            <a:r>
              <a:rPr lang="en-US" altLang="ja-JP" b="1" dirty="0"/>
              <a:t>.</a:t>
            </a:r>
            <a:r>
              <a:rPr lang="ja-JP" altLang="en-US" b="1" dirty="0"/>
              <a:t> </a:t>
            </a:r>
            <a:r>
              <a:rPr lang="en-US" altLang="ja-JP" b="1" dirty="0"/>
              <a:t>Issue</a:t>
            </a:r>
            <a:r>
              <a:rPr lang="ja-JP" altLang="en-US" b="1" dirty="0"/>
              <a:t>と</a:t>
            </a:r>
            <a:r>
              <a:rPr lang="en-US" altLang="ja-JP" b="1" dirty="0"/>
              <a:t>Risk</a:t>
            </a:r>
            <a:r>
              <a:rPr lang="ja-JP" altLang="en-US" b="1" dirty="0"/>
              <a:t> </a:t>
            </a:r>
            <a:endParaRPr lang="en-US" altLang="ja-JP" b="1" dirty="0"/>
          </a:p>
          <a:p>
            <a:pPr marL="0" indent="0">
              <a:buNone/>
            </a:pPr>
            <a:r>
              <a:rPr lang="en-US" altLang="ja-JP" b="1" dirty="0"/>
              <a:t>    – Issue Management</a:t>
            </a:r>
            <a:r>
              <a:rPr lang="ja-JP" altLang="en-US" b="1" dirty="0"/>
              <a:t>とは？</a:t>
            </a:r>
            <a:endParaRPr lang="en-US" altLang="ja-JP" b="1" dirty="0"/>
          </a:p>
        </p:txBody>
      </p:sp>
      <p:sp>
        <p:nvSpPr>
          <p:cNvPr id="8" name="スライド番号プレースホルダー 7"/>
          <p:cNvSpPr>
            <a:spLocks noGrp="1"/>
          </p:cNvSpPr>
          <p:nvPr>
            <p:ph type="sldNum" sz="quarter" idx="12"/>
          </p:nvPr>
        </p:nvSpPr>
        <p:spPr/>
        <p:txBody>
          <a:bodyPr/>
          <a:lstStyle/>
          <a:p>
            <a:pPr>
              <a:defRPr/>
            </a:pPr>
            <a:r>
              <a:rPr lang="en-US" altLang="ja-JP" dirty="0"/>
              <a:t>4</a:t>
            </a:r>
            <a:endParaRPr lang="ja-JP" altLang="en-US" dirty="0"/>
          </a:p>
        </p:txBody>
      </p:sp>
      <p:pic>
        <p:nvPicPr>
          <p:cNvPr id="5"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5229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bwMode="gray">
          <a:xfrm>
            <a:off x="616454" y="332135"/>
            <a:ext cx="8229600" cy="1066800"/>
          </a:xfrm>
        </p:spPr>
        <p:txBody>
          <a:bodyPr/>
          <a:lstStyle/>
          <a:p>
            <a:r>
              <a:rPr lang="en-US" altLang="ja-JP" sz="3600" dirty="0">
                <a:latin typeface="Verdana" panose="020B0604030504040204" pitchFamily="34" charset="0"/>
                <a:ea typeface="ＭＳ Ｐゴシック" panose="020B0600070205080204" pitchFamily="50" charset="-128"/>
              </a:rPr>
              <a:t>Risk</a:t>
            </a:r>
            <a:r>
              <a:rPr lang="ja-JP" altLang="en-US" sz="3600" dirty="0">
                <a:latin typeface="Verdana" panose="020B0604030504040204" pitchFamily="34" charset="0"/>
                <a:ea typeface="ＭＳ Ｐゴシック" panose="020B0600070205080204" pitchFamily="50" charset="-128"/>
              </a:rPr>
              <a:t>と</a:t>
            </a:r>
            <a:r>
              <a:rPr lang="en-US" altLang="ja-JP" sz="3600" dirty="0">
                <a:latin typeface="Verdana" panose="020B0604030504040204" pitchFamily="34" charset="0"/>
                <a:ea typeface="ＭＳ Ｐゴシック" panose="020B0600070205080204" pitchFamily="50" charset="-128"/>
              </a:rPr>
              <a:t>Issue</a:t>
            </a:r>
            <a:r>
              <a:rPr lang="ja-JP" altLang="en-US" sz="3600" dirty="0">
                <a:latin typeface="Verdana" panose="020B0604030504040204" pitchFamily="34" charset="0"/>
                <a:ea typeface="ＭＳ Ｐゴシック" panose="020B0600070205080204" pitchFamily="50" charset="-128"/>
              </a:rPr>
              <a:t>について</a:t>
            </a:r>
            <a:endParaRPr lang="en-GB" sz="3600" dirty="0">
              <a:latin typeface="Verdana" panose="020B0604030504040204" pitchFamily="34" charset="0"/>
              <a:ea typeface="ＭＳ Ｐゴシック" panose="020B0600070205080204" pitchFamily="50" charset="-128"/>
            </a:endParaRPr>
          </a:p>
        </p:txBody>
      </p:sp>
      <p:grpSp>
        <p:nvGrpSpPr>
          <p:cNvPr id="4" name="グループ化 3"/>
          <p:cNvGrpSpPr/>
          <p:nvPr/>
        </p:nvGrpSpPr>
        <p:grpSpPr>
          <a:xfrm>
            <a:off x="528988" y="1398935"/>
            <a:ext cx="8064456" cy="4863445"/>
            <a:chOff x="611560" y="1268760"/>
            <a:chExt cx="8064456" cy="4863445"/>
          </a:xfrm>
        </p:grpSpPr>
        <p:sp>
          <p:nvSpPr>
            <p:cNvPr id="16" name="角丸四角形 15"/>
            <p:cNvSpPr/>
            <p:nvPr/>
          </p:nvSpPr>
          <p:spPr>
            <a:xfrm>
              <a:off x="4716016" y="1844824"/>
              <a:ext cx="3960000" cy="2340000"/>
            </a:xfrm>
            <a:prstGeom prst="round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15" name="角丸四角形 14"/>
            <p:cNvSpPr/>
            <p:nvPr/>
          </p:nvSpPr>
          <p:spPr>
            <a:xfrm>
              <a:off x="611560" y="1844824"/>
              <a:ext cx="3960000" cy="2340000"/>
            </a:xfrm>
            <a:prstGeom prst="round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10" name="テキスト ボックス 9"/>
            <p:cNvSpPr txBox="1"/>
            <p:nvPr/>
          </p:nvSpPr>
          <p:spPr>
            <a:xfrm>
              <a:off x="4860032" y="1988840"/>
              <a:ext cx="3600400" cy="1938992"/>
            </a:xfrm>
            <a:prstGeom prst="rect">
              <a:avLst/>
            </a:prstGeom>
            <a:noFill/>
          </p:spPr>
          <p:txBody>
            <a:bodyPr wrap="square" rtlCol="0">
              <a:spAutoFit/>
            </a:bodyPr>
            <a:lstStyle/>
            <a:p>
              <a:pPr algn="l"/>
              <a:r>
                <a:rPr lang="ja-JP" altLang="en-US" sz="2400" dirty="0">
                  <a:latin typeface="Verdana" panose="020B0604030504040204" pitchFamily="34" charset="0"/>
                </a:rPr>
                <a:t>すでに</a:t>
              </a:r>
              <a:r>
                <a:rPr lang="ja-JP" altLang="en-US" sz="2400" u="sng" dirty="0">
                  <a:solidFill>
                    <a:srgbClr val="FF0000"/>
                  </a:solidFill>
                  <a:latin typeface="Verdana" panose="020B0604030504040204" pitchFamily="34" charset="0"/>
                </a:rPr>
                <a:t>顕在化</a:t>
              </a:r>
              <a:r>
                <a:rPr lang="ja-JP" altLang="en-US" sz="2400" dirty="0">
                  <a:latin typeface="Verdana" panose="020B0604030504040204" pitchFamily="34" charset="0"/>
                </a:rPr>
                <a:t>している</a:t>
              </a:r>
              <a:br>
                <a:rPr lang="en-US" altLang="ja-JP" sz="2400" dirty="0">
                  <a:latin typeface="Verdana" panose="020B0604030504040204" pitchFamily="34" charset="0"/>
                </a:rPr>
              </a:br>
              <a:r>
                <a:rPr lang="ja-JP" altLang="en-US" sz="2400" dirty="0">
                  <a:latin typeface="Verdana" panose="020B0604030504040204" pitchFamily="34" charset="0"/>
                </a:rPr>
                <a:t>解決すべき事象</a:t>
              </a:r>
              <a:br>
                <a:rPr lang="en-US" altLang="ja-JP" sz="2400" dirty="0">
                  <a:latin typeface="Verdana" panose="020B0604030504040204" pitchFamily="34" charset="0"/>
                </a:rPr>
              </a:br>
              <a:endParaRPr lang="en-US" altLang="ja-JP" sz="2400" dirty="0">
                <a:latin typeface="Verdana" panose="020B0604030504040204" pitchFamily="34" charset="0"/>
              </a:endParaRPr>
            </a:p>
            <a:p>
              <a:pPr marL="536575" indent="-536575" algn="l"/>
              <a:r>
                <a:rPr lang="ja-JP" altLang="en-US" sz="2400" dirty="0">
                  <a:latin typeface="Verdana" panose="020B0604030504040204" pitchFamily="34" charset="0"/>
                </a:rPr>
                <a:t>例）服薬不遵守が起こってしまった</a:t>
              </a:r>
              <a:endParaRPr kumimoji="1" lang="ja-JP" altLang="en-US" sz="2400" dirty="0">
                <a:latin typeface="Verdana" panose="020B0604030504040204" pitchFamily="34" charset="0"/>
              </a:endParaRPr>
            </a:p>
          </p:txBody>
        </p:sp>
        <p:sp>
          <p:nvSpPr>
            <p:cNvPr id="11" name="テキスト ボックス 10"/>
            <p:cNvSpPr txBox="1"/>
            <p:nvPr/>
          </p:nvSpPr>
          <p:spPr>
            <a:xfrm>
              <a:off x="683568" y="1988840"/>
              <a:ext cx="3528392" cy="1938992"/>
            </a:xfrm>
            <a:prstGeom prst="rect">
              <a:avLst/>
            </a:prstGeom>
            <a:noFill/>
          </p:spPr>
          <p:txBody>
            <a:bodyPr wrap="square" rtlCol="0">
              <a:spAutoFit/>
            </a:bodyPr>
            <a:lstStyle/>
            <a:p>
              <a:pPr algn="l"/>
              <a:r>
                <a:rPr lang="ja-JP" altLang="ja-JP" sz="2400" dirty="0">
                  <a:latin typeface="Verdana" panose="020B0604030504040204" pitchFamily="34" charset="0"/>
                </a:rPr>
                <a:t>目的達成を阻む</a:t>
              </a:r>
              <a:r>
                <a:rPr lang="ja-JP" altLang="ja-JP" sz="2400" u="sng" dirty="0">
                  <a:solidFill>
                    <a:srgbClr val="FF0000"/>
                  </a:solidFill>
                  <a:latin typeface="Verdana" panose="020B0604030504040204" pitchFamily="34" charset="0"/>
                </a:rPr>
                <a:t>潜在的</a:t>
              </a:r>
              <a:r>
                <a:rPr lang="ja-JP" altLang="ja-JP" sz="2400" dirty="0">
                  <a:latin typeface="Verdana" panose="020B0604030504040204" pitchFamily="34" charset="0"/>
                </a:rPr>
                <a:t>な</a:t>
              </a:r>
              <a:r>
                <a:rPr lang="ja-JP" altLang="en-US" sz="2400" dirty="0">
                  <a:latin typeface="Verdana" panose="020B0604030504040204" pitchFamily="34" charset="0"/>
                </a:rPr>
                <a:t>問題</a:t>
              </a:r>
              <a:r>
                <a:rPr lang="ja-JP" altLang="ja-JP" sz="2400" dirty="0">
                  <a:latin typeface="Verdana" panose="020B0604030504040204" pitchFamily="34" charset="0"/>
                </a:rPr>
                <a:t>で</a:t>
              </a:r>
              <a:r>
                <a:rPr lang="ja-JP" altLang="en-US" sz="2400" dirty="0">
                  <a:latin typeface="Verdana" panose="020B0604030504040204" pitchFamily="34" charset="0"/>
                </a:rPr>
                <a:t>且つ未</a:t>
              </a:r>
              <a:r>
                <a:rPr lang="ja-JP" altLang="ja-JP" sz="2400" dirty="0">
                  <a:latin typeface="Verdana" panose="020B0604030504040204" pitchFamily="34" charset="0"/>
                </a:rPr>
                <a:t>発生</a:t>
              </a:r>
              <a:r>
                <a:rPr lang="ja-JP" altLang="en-US" sz="2400" dirty="0">
                  <a:latin typeface="Verdana" panose="020B0604030504040204" pitchFamily="34" charset="0"/>
                </a:rPr>
                <a:t>の</a:t>
              </a:r>
              <a:r>
                <a:rPr lang="ja-JP" altLang="ja-JP" sz="2400" dirty="0">
                  <a:latin typeface="Verdana" panose="020B0604030504040204" pitchFamily="34" charset="0"/>
                </a:rPr>
                <a:t>もの</a:t>
              </a:r>
              <a:endParaRPr lang="en-US" altLang="ja-JP" sz="2400" dirty="0">
                <a:latin typeface="Verdana" panose="020B0604030504040204" pitchFamily="34" charset="0"/>
              </a:endParaRPr>
            </a:p>
            <a:p>
              <a:pPr algn="l"/>
              <a:endParaRPr lang="en-US" altLang="ja-JP" sz="2400" dirty="0">
                <a:latin typeface="Verdana" panose="020B0604030504040204" pitchFamily="34" charset="0"/>
              </a:endParaRPr>
            </a:p>
            <a:p>
              <a:pPr marL="538163" indent="-538163" algn="l"/>
              <a:r>
                <a:rPr lang="ja-JP" altLang="en-US" sz="2400" dirty="0">
                  <a:latin typeface="Verdana" panose="020B0604030504040204" pitchFamily="34" charset="0"/>
                </a:rPr>
                <a:t>例）服薬方法が複雑で</a:t>
              </a:r>
              <a:br>
                <a:rPr lang="en-US" altLang="ja-JP" sz="2400" dirty="0">
                  <a:latin typeface="Verdana" panose="020B0604030504040204" pitchFamily="34" charset="0"/>
                </a:rPr>
              </a:br>
              <a:r>
                <a:rPr lang="ja-JP" altLang="en-US" sz="2400" dirty="0">
                  <a:latin typeface="Verdana" panose="020B0604030504040204" pitchFamily="34" charset="0"/>
                </a:rPr>
                <a:t>逸脱が起こりそう</a:t>
              </a:r>
              <a:endParaRPr kumimoji="1" lang="ja-JP" altLang="en-US" sz="2400" dirty="0">
                <a:latin typeface="Verdana" panose="020B0604030504040204" pitchFamily="34" charset="0"/>
              </a:endParaRPr>
            </a:p>
          </p:txBody>
        </p:sp>
        <p:sp>
          <p:nvSpPr>
            <p:cNvPr id="13" name="テキスト ボックス 12"/>
            <p:cNvSpPr txBox="1"/>
            <p:nvPr/>
          </p:nvSpPr>
          <p:spPr>
            <a:xfrm>
              <a:off x="5364088" y="1268760"/>
              <a:ext cx="2592288" cy="584775"/>
            </a:xfrm>
            <a:prstGeom prst="rect">
              <a:avLst/>
            </a:prstGeom>
            <a:noFill/>
          </p:spPr>
          <p:txBody>
            <a:bodyPr wrap="square" rtlCol="0">
              <a:spAutoFit/>
            </a:bodyPr>
            <a:lstStyle/>
            <a:p>
              <a:pPr algn="ctr"/>
              <a:r>
                <a:rPr kumimoji="1" lang="en-US" altLang="ja-JP" sz="3200" b="0" dirty="0">
                  <a:solidFill>
                    <a:srgbClr val="FF0000"/>
                  </a:solidFill>
                  <a:latin typeface="Verdana" panose="020B0604030504040204" pitchFamily="34" charset="0"/>
                  <a:cs typeface="Arial Unicode MS" pitchFamily="50" charset="-128"/>
                </a:rPr>
                <a:t>Issue</a:t>
              </a:r>
              <a:endParaRPr kumimoji="1" lang="ja-JP" altLang="en-US" sz="3200" b="0" dirty="0">
                <a:solidFill>
                  <a:srgbClr val="FF0000"/>
                </a:solidFill>
                <a:latin typeface="Verdana" panose="020B0604030504040204" pitchFamily="34" charset="0"/>
                <a:cs typeface="Arial Unicode MS" pitchFamily="50" charset="-128"/>
              </a:endParaRPr>
            </a:p>
          </p:txBody>
        </p:sp>
        <p:sp>
          <p:nvSpPr>
            <p:cNvPr id="14" name="テキスト ボックス 13"/>
            <p:cNvSpPr txBox="1"/>
            <p:nvPr/>
          </p:nvSpPr>
          <p:spPr>
            <a:xfrm>
              <a:off x="1187624" y="1268760"/>
              <a:ext cx="2592288" cy="584775"/>
            </a:xfrm>
            <a:prstGeom prst="rect">
              <a:avLst/>
            </a:prstGeom>
            <a:noFill/>
          </p:spPr>
          <p:txBody>
            <a:bodyPr wrap="square" rtlCol="0">
              <a:spAutoFit/>
            </a:bodyPr>
            <a:lstStyle/>
            <a:p>
              <a:pPr algn="ctr"/>
              <a:r>
                <a:rPr kumimoji="1" lang="en-US" altLang="ja-JP" sz="3200" b="0" dirty="0">
                  <a:solidFill>
                    <a:srgbClr val="FF0000"/>
                  </a:solidFill>
                  <a:latin typeface="Verdana" panose="020B0604030504040204" pitchFamily="34" charset="0"/>
                  <a:cs typeface="Arial Unicode MS" pitchFamily="50" charset="-128"/>
                </a:rPr>
                <a:t>Risk</a:t>
              </a:r>
              <a:endParaRPr kumimoji="1" lang="ja-JP" altLang="en-US" sz="3200" b="0" dirty="0">
                <a:solidFill>
                  <a:srgbClr val="FF0000"/>
                </a:solidFill>
                <a:latin typeface="Verdana" panose="020B0604030504040204" pitchFamily="34" charset="0"/>
                <a:cs typeface="Arial Unicode MS" pitchFamily="50" charset="-128"/>
              </a:endParaRPr>
            </a:p>
          </p:txBody>
        </p:sp>
        <p:sp>
          <p:nvSpPr>
            <p:cNvPr id="17" name="テキスト ボックス 16"/>
            <p:cNvSpPr txBox="1"/>
            <p:nvPr/>
          </p:nvSpPr>
          <p:spPr>
            <a:xfrm>
              <a:off x="755576" y="5301208"/>
              <a:ext cx="3456384" cy="830997"/>
            </a:xfrm>
            <a:prstGeom prst="rect">
              <a:avLst/>
            </a:prstGeom>
            <a:noFill/>
          </p:spPr>
          <p:txBody>
            <a:bodyPr wrap="square" rtlCol="0">
              <a:spAutoFit/>
            </a:bodyPr>
            <a:lstStyle/>
            <a:p>
              <a:r>
                <a:rPr kumimoji="1" lang="en-US" altLang="ja-JP" sz="2400" dirty="0">
                  <a:solidFill>
                    <a:schemeClr val="tx1"/>
                  </a:solidFill>
                  <a:latin typeface="Verdana" panose="020B0604030504040204" pitchFamily="34" charset="0"/>
                  <a:cs typeface="Arial Unicode MS" pitchFamily="50" charset="-128"/>
                </a:rPr>
                <a:t>Issue</a:t>
              </a:r>
              <a:r>
                <a:rPr kumimoji="1" lang="ja-JP" altLang="en-US" sz="2400" dirty="0">
                  <a:solidFill>
                    <a:schemeClr val="tx1"/>
                  </a:solidFill>
                  <a:latin typeface="Verdana" panose="020B0604030504040204" pitchFamily="34" charset="0"/>
                  <a:cs typeface="Arial Unicode MS" pitchFamily="50" charset="-128"/>
                </a:rPr>
                <a:t>の発生を防止</a:t>
              </a:r>
              <a:endParaRPr kumimoji="1" lang="en-US" altLang="ja-JP" sz="2400" dirty="0">
                <a:solidFill>
                  <a:schemeClr val="tx1"/>
                </a:solidFill>
                <a:latin typeface="Verdana" panose="020B0604030504040204" pitchFamily="34" charset="0"/>
                <a:cs typeface="Arial Unicode MS" pitchFamily="50" charset="-128"/>
              </a:endParaRPr>
            </a:p>
            <a:p>
              <a:r>
                <a:rPr kumimoji="1" lang="en-US" altLang="ja-JP" sz="2400" dirty="0">
                  <a:solidFill>
                    <a:schemeClr val="tx1"/>
                  </a:solidFill>
                  <a:latin typeface="Verdana" panose="020B0604030504040204" pitchFamily="34" charset="0"/>
                  <a:cs typeface="Arial Unicode MS" pitchFamily="50" charset="-128"/>
                </a:rPr>
                <a:t>/</a:t>
              </a:r>
              <a:r>
                <a:rPr kumimoji="1" lang="ja-JP" altLang="en-US" sz="2400" dirty="0">
                  <a:solidFill>
                    <a:schemeClr val="tx1"/>
                  </a:solidFill>
                  <a:latin typeface="Verdana" panose="020B0604030504040204" pitchFamily="34" charset="0"/>
                  <a:cs typeface="Arial Unicode MS" pitchFamily="50" charset="-128"/>
                </a:rPr>
                <a:t>最小限に抑える</a:t>
              </a:r>
              <a:endParaRPr kumimoji="1" lang="en-US" altLang="ja-JP" sz="2400" dirty="0">
                <a:solidFill>
                  <a:schemeClr val="tx1"/>
                </a:solidFill>
                <a:latin typeface="Verdana" panose="020B0604030504040204" pitchFamily="34" charset="0"/>
                <a:cs typeface="Arial Unicode MS" pitchFamily="50" charset="-128"/>
              </a:endParaRPr>
            </a:p>
          </p:txBody>
        </p:sp>
        <p:sp>
          <p:nvSpPr>
            <p:cNvPr id="18" name="テキスト ボックス 17"/>
            <p:cNvSpPr txBox="1"/>
            <p:nvPr/>
          </p:nvSpPr>
          <p:spPr>
            <a:xfrm>
              <a:off x="4860032" y="5301208"/>
              <a:ext cx="3520008" cy="830997"/>
            </a:xfrm>
            <a:prstGeom prst="rect">
              <a:avLst/>
            </a:prstGeom>
            <a:noFill/>
          </p:spPr>
          <p:txBody>
            <a:bodyPr wrap="square" rtlCol="0">
              <a:spAutoFit/>
            </a:bodyPr>
            <a:lstStyle/>
            <a:p>
              <a:r>
                <a:rPr kumimoji="1" lang="en-US" altLang="ja-JP" sz="2400" dirty="0">
                  <a:solidFill>
                    <a:schemeClr val="tx1"/>
                  </a:solidFill>
                  <a:latin typeface="Verdana" panose="020B0604030504040204" pitchFamily="34" charset="0"/>
                  <a:cs typeface="Arial Unicode MS" pitchFamily="50" charset="-128"/>
                </a:rPr>
                <a:t>Issue</a:t>
              </a:r>
              <a:r>
                <a:rPr kumimoji="1" lang="ja-JP" altLang="en-US" sz="2400" dirty="0">
                  <a:solidFill>
                    <a:schemeClr val="tx1"/>
                  </a:solidFill>
                  <a:latin typeface="Verdana" panose="020B0604030504040204" pitchFamily="34" charset="0"/>
                  <a:cs typeface="Arial Unicode MS" pitchFamily="50" charset="-128"/>
                </a:rPr>
                <a:t>に対処する、再発を防止する</a:t>
              </a:r>
            </a:p>
          </p:txBody>
        </p:sp>
        <p:sp>
          <p:nvSpPr>
            <p:cNvPr id="19" name="下矢印 18"/>
            <p:cNvSpPr/>
            <p:nvPr/>
          </p:nvSpPr>
          <p:spPr>
            <a:xfrm>
              <a:off x="2123728" y="4221088"/>
              <a:ext cx="720080" cy="504056"/>
            </a:xfrm>
            <a:prstGeom prst="downArrow">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20" name="下矢印 19"/>
            <p:cNvSpPr/>
            <p:nvPr/>
          </p:nvSpPr>
          <p:spPr>
            <a:xfrm>
              <a:off x="6228184" y="4221088"/>
              <a:ext cx="720080" cy="504056"/>
            </a:xfrm>
            <a:prstGeom prst="downArrow">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2" name="正方形/長方形 1"/>
            <p:cNvSpPr/>
            <p:nvPr/>
          </p:nvSpPr>
          <p:spPr>
            <a:xfrm>
              <a:off x="755176" y="4765945"/>
              <a:ext cx="3456384" cy="461665"/>
            </a:xfrm>
            <a:prstGeom prst="rect">
              <a:avLst/>
            </a:prstGeom>
            <a:ln w="19050">
              <a:solidFill>
                <a:srgbClr val="0070C0"/>
              </a:solidFill>
            </a:ln>
          </p:spPr>
          <p:txBody>
            <a:bodyPr wrap="square">
              <a:spAutoFit/>
            </a:bodyPr>
            <a:lstStyle/>
            <a:p>
              <a:pPr lvl="0"/>
              <a:r>
                <a:rPr lang="en-US" altLang="ja-JP" sz="2400" dirty="0">
                  <a:solidFill>
                    <a:srgbClr val="002060"/>
                  </a:solidFill>
                  <a:latin typeface="Verdana" panose="020B0604030504040204" pitchFamily="34" charset="0"/>
                  <a:cs typeface="Arial Unicode MS" pitchFamily="50" charset="-128"/>
                </a:rPr>
                <a:t>Risk Management</a:t>
              </a:r>
            </a:p>
          </p:txBody>
        </p:sp>
        <p:sp>
          <p:nvSpPr>
            <p:cNvPr id="3" name="正方形/長方形 2"/>
            <p:cNvSpPr/>
            <p:nvPr/>
          </p:nvSpPr>
          <p:spPr>
            <a:xfrm>
              <a:off x="4860032" y="4767535"/>
              <a:ext cx="3456384" cy="461665"/>
            </a:xfrm>
            <a:prstGeom prst="rect">
              <a:avLst/>
            </a:prstGeom>
            <a:ln w="19050">
              <a:solidFill>
                <a:srgbClr val="0070C0"/>
              </a:solidFill>
            </a:ln>
          </p:spPr>
          <p:txBody>
            <a:bodyPr wrap="square">
              <a:spAutoFit/>
            </a:bodyPr>
            <a:lstStyle/>
            <a:p>
              <a:pPr lvl="0"/>
              <a:r>
                <a:rPr lang="en-US" altLang="ja-JP" sz="2400" dirty="0">
                  <a:solidFill>
                    <a:srgbClr val="002060"/>
                  </a:solidFill>
                  <a:latin typeface="Verdana" panose="020B0604030504040204" pitchFamily="34" charset="0"/>
                  <a:cs typeface="Arial Unicode MS" pitchFamily="50" charset="-128"/>
                </a:rPr>
                <a:t>Issue Management</a:t>
              </a:r>
            </a:p>
          </p:txBody>
        </p:sp>
      </p:grpSp>
      <p:pic>
        <p:nvPicPr>
          <p:cNvPr id="21"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p:cNvSpPr>
            <a:spLocks noGrp="1"/>
          </p:cNvSpPr>
          <p:nvPr>
            <p:ph type="sldNum" sz="quarter" idx="12"/>
          </p:nvPr>
        </p:nvSpPr>
        <p:spPr/>
        <p:txBody>
          <a:bodyPr/>
          <a:lstStyle/>
          <a:p>
            <a:pPr>
              <a:defRPr/>
            </a:pPr>
            <a:r>
              <a:rPr lang="en-US" altLang="ja-JP" dirty="0"/>
              <a:t>5</a:t>
            </a:r>
            <a:endParaRPr lang="ja-JP" altLang="en-US" dirty="0"/>
          </a:p>
        </p:txBody>
      </p:sp>
    </p:spTree>
    <p:extLst>
      <p:ext uri="{BB962C8B-B14F-4D97-AF65-F5344CB8AC3E}">
        <p14:creationId xmlns:p14="http://schemas.microsoft.com/office/powerpoint/2010/main" val="1704234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976064" y="2708920"/>
            <a:ext cx="7772400" cy="1080120"/>
          </a:xfrm>
        </p:spPr>
        <p:txBody>
          <a:bodyPr/>
          <a:lstStyle/>
          <a:p>
            <a:pPr marL="0" indent="0">
              <a:buNone/>
            </a:pPr>
            <a:r>
              <a:rPr lang="en-US" altLang="ja-JP" b="1" dirty="0"/>
              <a:t>3. Issue Management</a:t>
            </a:r>
            <a:r>
              <a:rPr lang="ja-JP" altLang="en-US" b="1" dirty="0"/>
              <a:t>の対象</a:t>
            </a:r>
            <a:endParaRPr lang="en-US" altLang="ja-JP" b="1" dirty="0"/>
          </a:p>
        </p:txBody>
      </p:sp>
      <p:sp>
        <p:nvSpPr>
          <p:cNvPr id="7" name="スライド番号プレースホルダー 6"/>
          <p:cNvSpPr>
            <a:spLocks noGrp="1"/>
          </p:cNvSpPr>
          <p:nvPr>
            <p:ph type="sldNum" sz="quarter" idx="12"/>
          </p:nvPr>
        </p:nvSpPr>
        <p:spPr/>
        <p:txBody>
          <a:bodyPr/>
          <a:lstStyle/>
          <a:p>
            <a:pPr>
              <a:defRPr/>
            </a:pPr>
            <a:r>
              <a:rPr lang="en-US" altLang="ja-JP" dirty="0"/>
              <a:t>6</a:t>
            </a:r>
            <a:endParaRPr lang="ja-JP" altLang="en-US" dirty="0"/>
          </a:p>
        </p:txBody>
      </p:sp>
      <p:pic>
        <p:nvPicPr>
          <p:cNvPr id="6"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8461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角丸四角形 31"/>
          <p:cNvSpPr/>
          <p:nvPr/>
        </p:nvSpPr>
        <p:spPr>
          <a:xfrm>
            <a:off x="6660232" y="3501008"/>
            <a:ext cx="2232248" cy="1152128"/>
          </a:xfrm>
          <a:prstGeom prst="round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6588224" y="5157192"/>
            <a:ext cx="2304256" cy="1368152"/>
          </a:xfrm>
          <a:prstGeom prst="roundRect">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角丸四角形 8"/>
          <p:cNvSpPr/>
          <p:nvPr/>
        </p:nvSpPr>
        <p:spPr>
          <a:xfrm>
            <a:off x="395536" y="1484784"/>
            <a:ext cx="8424936" cy="1800200"/>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Titel 5"/>
          <p:cNvSpPr>
            <a:spLocks noGrp="1"/>
          </p:cNvSpPr>
          <p:nvPr>
            <p:ph type="title"/>
          </p:nvPr>
        </p:nvSpPr>
        <p:spPr bwMode="gray">
          <a:xfrm>
            <a:off x="395536" y="332656"/>
            <a:ext cx="8229600" cy="1066800"/>
          </a:xfrm>
        </p:spPr>
        <p:txBody>
          <a:bodyPr/>
          <a:lstStyle/>
          <a:p>
            <a:r>
              <a:rPr lang="en-US" altLang="ja-JP" sz="4000" dirty="0"/>
              <a:t>Issue Management</a:t>
            </a:r>
            <a:r>
              <a:rPr lang="ja-JP" altLang="en-US" sz="4000" dirty="0"/>
              <a:t>の対象</a:t>
            </a:r>
            <a:endParaRPr lang="en-GB" sz="4000" dirty="0"/>
          </a:p>
        </p:txBody>
      </p:sp>
      <p:sp>
        <p:nvSpPr>
          <p:cNvPr id="8" name="Inhaltsplatzhalter 6"/>
          <p:cNvSpPr txBox="1">
            <a:spLocks/>
          </p:cNvSpPr>
          <p:nvPr/>
        </p:nvSpPr>
        <p:spPr bwMode="gray">
          <a:xfrm>
            <a:off x="467544" y="1628800"/>
            <a:ext cx="8170514" cy="1800200"/>
          </a:xfrm>
          <a:prstGeom prst="rect">
            <a:avLst/>
          </a:prstGeom>
        </p:spPr>
        <p:txBody>
          <a:bodyPr vert="horz" lIns="0" tIns="0" rIns="0" bIns="0" rtlCol="0">
            <a:noAutofit/>
          </a:bodyPr>
          <a:lstStyle>
            <a:lvl1pPr marL="0" indent="0" algn="l" defTabSz="914400" rtl="0" eaLnBrk="1" latinLnBrk="0" hangingPunct="1">
              <a:spcBef>
                <a:spcPts val="300"/>
              </a:spcBef>
              <a:spcAft>
                <a:spcPts val="600"/>
              </a:spcAft>
              <a:buClr>
                <a:schemeClr val="accent2"/>
              </a:buClr>
              <a:buSzPct val="110000"/>
              <a:buFont typeface="Arial" pitchFamily="34" charset="0"/>
              <a:buNone/>
              <a:defRPr sz="1800" kern="1200" baseline="0">
                <a:solidFill>
                  <a:schemeClr val="tx1"/>
                </a:solidFill>
                <a:latin typeface="+mn-lt"/>
                <a:ea typeface="+mn-ea"/>
                <a:cs typeface="+mn-cs"/>
              </a:defRPr>
            </a:lvl1pPr>
            <a:lvl2pPr marL="266700" indent="-266700"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2pPr>
            <a:lvl3pPr marL="542925" indent="-276225"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3pPr>
            <a:lvl4pPr marL="809625" indent="-266700"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4pPr>
            <a:lvl5pPr marL="1076325" indent="-266700"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7200">
              <a:spcBef>
                <a:spcPts val="0"/>
              </a:spcBef>
              <a:spcAft>
                <a:spcPts val="0"/>
              </a:spcAft>
            </a:pPr>
            <a:r>
              <a:rPr kumimoji="1" lang="ja-JP" altLang="en-US" sz="2000" b="0" dirty="0">
                <a:solidFill>
                  <a:schemeClr val="tx2"/>
                </a:solidFill>
                <a:latin typeface="+mj-ea"/>
                <a:ea typeface="+mj-ea"/>
                <a:cs typeface="Arial Unicode MS" pitchFamily="50" charset="-128"/>
              </a:rPr>
              <a:t>治験の実施において、</a:t>
            </a:r>
            <a:r>
              <a:rPr kumimoji="1" lang="en-US" altLang="ja-JP" sz="2000" b="0" dirty="0">
                <a:solidFill>
                  <a:schemeClr val="tx2"/>
                </a:solidFill>
                <a:latin typeface="+mj-ea"/>
                <a:ea typeface="+mj-ea"/>
                <a:cs typeface="Arial Unicode MS" pitchFamily="50" charset="-128"/>
              </a:rPr>
              <a:t>GCP</a:t>
            </a:r>
            <a:r>
              <a:rPr kumimoji="1" lang="ja-JP" altLang="en-US" sz="2000" b="0" dirty="0" err="1">
                <a:solidFill>
                  <a:schemeClr val="tx2"/>
                </a:solidFill>
                <a:latin typeface="+mj-ea"/>
                <a:ea typeface="+mj-ea"/>
                <a:cs typeface="Arial Unicode MS" pitchFamily="50" charset="-128"/>
              </a:rPr>
              <a:t>、</a:t>
            </a:r>
            <a:r>
              <a:rPr kumimoji="1" lang="ja-JP" altLang="en-US" sz="2000" b="0" dirty="0">
                <a:solidFill>
                  <a:schemeClr val="tx2"/>
                </a:solidFill>
                <a:latin typeface="+mj-ea"/>
                <a:ea typeface="+mj-ea"/>
                <a:cs typeface="Arial Unicode MS" pitchFamily="50" charset="-128"/>
              </a:rPr>
              <a:t>治験実施計画書等から逸脱が生じた場合には、逸脱（問題）の大きさに拘わらず、原因を分析し、再発防止措置を講じることが必要である。これも広い意味では</a:t>
            </a:r>
            <a:r>
              <a:rPr kumimoji="1" lang="en-US" altLang="ja-JP" sz="2000" b="0" dirty="0">
                <a:solidFill>
                  <a:schemeClr val="tx2"/>
                </a:solidFill>
                <a:latin typeface="+mj-ea"/>
                <a:ea typeface="+mj-ea"/>
                <a:cs typeface="Arial Unicode MS" pitchFamily="50" charset="-128"/>
              </a:rPr>
              <a:t>issue management</a:t>
            </a:r>
            <a:r>
              <a:rPr kumimoji="1" lang="ja-JP" altLang="en-US" sz="2000" b="0" dirty="0">
                <a:solidFill>
                  <a:schemeClr val="tx2"/>
                </a:solidFill>
                <a:latin typeface="+mj-ea"/>
                <a:ea typeface="+mj-ea"/>
                <a:cs typeface="Arial Unicode MS" pitchFamily="50" charset="-128"/>
              </a:rPr>
              <a:t>ではあるが、本資料で述べる</a:t>
            </a:r>
            <a:r>
              <a:rPr kumimoji="1" lang="en-US" altLang="ja-JP" sz="2000" b="0" dirty="0">
                <a:solidFill>
                  <a:schemeClr val="tx2"/>
                </a:solidFill>
                <a:latin typeface="+mj-ea"/>
                <a:ea typeface="+mj-ea"/>
                <a:cs typeface="Arial Unicode MS" pitchFamily="50" charset="-128"/>
              </a:rPr>
              <a:t>issue management</a:t>
            </a:r>
            <a:r>
              <a:rPr kumimoji="1" lang="ja-JP" altLang="en-US" sz="2000" b="0" dirty="0">
                <a:solidFill>
                  <a:schemeClr val="tx2"/>
                </a:solidFill>
                <a:latin typeface="+mj-ea"/>
                <a:ea typeface="+mj-ea"/>
                <a:cs typeface="Arial Unicode MS" pitchFamily="50" charset="-128"/>
              </a:rPr>
              <a:t>とは、発生した</a:t>
            </a:r>
            <a:r>
              <a:rPr kumimoji="1" lang="ja-JP" altLang="en-US" sz="2000" dirty="0">
                <a:solidFill>
                  <a:srgbClr val="FF0000"/>
                </a:solidFill>
                <a:latin typeface="+mj-ea"/>
                <a:ea typeface="+mj-ea"/>
                <a:cs typeface="Arial Unicode MS" pitchFamily="50" charset="-128"/>
              </a:rPr>
              <a:t>重大な不遵守への（組織としての）治験依頼者の取り組み</a:t>
            </a:r>
            <a:r>
              <a:rPr kumimoji="1" lang="ja-JP" altLang="en-US" sz="2000" b="0" dirty="0">
                <a:solidFill>
                  <a:schemeClr val="tx2"/>
                </a:solidFill>
                <a:latin typeface="+mj-ea"/>
                <a:ea typeface="+mj-ea"/>
                <a:cs typeface="Arial Unicode MS" pitchFamily="50" charset="-128"/>
              </a:rPr>
              <a:t>を指す。</a:t>
            </a:r>
          </a:p>
        </p:txBody>
      </p:sp>
      <p:sp>
        <p:nvSpPr>
          <p:cNvPr id="11" name="テキスト ボックス 10"/>
          <p:cNvSpPr txBox="1"/>
          <p:nvPr/>
        </p:nvSpPr>
        <p:spPr>
          <a:xfrm>
            <a:off x="4283968" y="4725144"/>
            <a:ext cx="2448272" cy="400110"/>
          </a:xfrm>
          <a:prstGeom prst="rect">
            <a:avLst/>
          </a:prstGeom>
          <a:noFill/>
        </p:spPr>
        <p:txBody>
          <a:bodyPr wrap="square" rtlCol="0">
            <a:spAutoFit/>
          </a:bodyPr>
          <a:lstStyle/>
          <a:p>
            <a:r>
              <a:rPr kumimoji="1" lang="ja-JP" altLang="en-US" sz="2000" b="0" dirty="0"/>
              <a:t>原因分析</a:t>
            </a:r>
          </a:p>
        </p:txBody>
      </p:sp>
      <p:sp>
        <p:nvSpPr>
          <p:cNvPr id="13" name="テキスト ボックス 12"/>
          <p:cNvSpPr txBox="1"/>
          <p:nvPr/>
        </p:nvSpPr>
        <p:spPr>
          <a:xfrm>
            <a:off x="4283968" y="5517232"/>
            <a:ext cx="2448272" cy="400110"/>
          </a:xfrm>
          <a:prstGeom prst="rect">
            <a:avLst/>
          </a:prstGeom>
          <a:noFill/>
        </p:spPr>
        <p:txBody>
          <a:bodyPr wrap="square" rtlCol="0">
            <a:spAutoFit/>
          </a:bodyPr>
          <a:lstStyle/>
          <a:p>
            <a:r>
              <a:rPr kumimoji="1" lang="ja-JP" altLang="en-US" sz="2000" b="0" dirty="0"/>
              <a:t>再発防止措置</a:t>
            </a:r>
          </a:p>
        </p:txBody>
      </p:sp>
      <p:sp>
        <p:nvSpPr>
          <p:cNvPr id="14" name="テキスト ボックス 13"/>
          <p:cNvSpPr txBox="1"/>
          <p:nvPr/>
        </p:nvSpPr>
        <p:spPr>
          <a:xfrm>
            <a:off x="251520" y="3789040"/>
            <a:ext cx="4716016" cy="400110"/>
          </a:xfrm>
          <a:prstGeom prst="rect">
            <a:avLst/>
          </a:prstGeom>
          <a:noFill/>
        </p:spPr>
        <p:txBody>
          <a:bodyPr wrap="square" rtlCol="0">
            <a:spAutoFit/>
          </a:bodyPr>
          <a:lstStyle/>
          <a:p>
            <a:r>
              <a:rPr kumimoji="1" lang="ja-JP" altLang="en-US" sz="2000" b="0" dirty="0">
                <a:latin typeface="+mj-ea"/>
                <a:ea typeface="+mj-ea"/>
              </a:rPr>
              <a:t>品質管理活動における</a:t>
            </a:r>
            <a:r>
              <a:rPr kumimoji="1" lang="en-US" altLang="ja-JP" sz="2000" b="0" dirty="0">
                <a:latin typeface="+mj-ea"/>
                <a:ea typeface="+mj-ea"/>
              </a:rPr>
              <a:t>PDCA</a:t>
            </a:r>
            <a:r>
              <a:rPr kumimoji="1" lang="ja-JP" altLang="en-US" sz="2000" b="0" dirty="0">
                <a:latin typeface="+mj-ea"/>
                <a:ea typeface="+mj-ea"/>
              </a:rPr>
              <a:t>サイクル</a:t>
            </a:r>
          </a:p>
        </p:txBody>
      </p:sp>
      <p:grpSp>
        <p:nvGrpSpPr>
          <p:cNvPr id="31" name="グループ化 30"/>
          <p:cNvGrpSpPr/>
          <p:nvPr/>
        </p:nvGrpSpPr>
        <p:grpSpPr>
          <a:xfrm>
            <a:off x="467544" y="3573016"/>
            <a:ext cx="5976664" cy="2880320"/>
            <a:chOff x="755576" y="3717032"/>
            <a:chExt cx="5976664" cy="2880320"/>
          </a:xfrm>
        </p:grpSpPr>
        <p:sp>
          <p:nvSpPr>
            <p:cNvPr id="21" name="爆発 2 20"/>
            <p:cNvSpPr/>
            <p:nvPr/>
          </p:nvSpPr>
          <p:spPr>
            <a:xfrm>
              <a:off x="4860032" y="3717032"/>
              <a:ext cx="1872208" cy="1008112"/>
            </a:xfrm>
            <a:prstGeom prst="irregularSeal2">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722" name="Picture 2" descr="https://upload.wikimedia.org/wikipedia/commons/thumb/7/7a/PDCA_Cycle.svg/220px-PDCA_Cycle.svg.png">
              <a:hlinkClick r:id="rId3"/>
            </p:cNvPr>
            <p:cNvPicPr>
              <a:picLocks noChangeAspect="1" noChangeArrowheads="1"/>
            </p:cNvPicPr>
            <p:nvPr/>
          </p:nvPicPr>
          <p:blipFill>
            <a:blip r:embed="rId4" cstate="print"/>
            <a:srcRect/>
            <a:stretch>
              <a:fillRect/>
            </a:stretch>
          </p:blipFill>
          <p:spPr bwMode="auto">
            <a:xfrm>
              <a:off x="1187624" y="4437112"/>
              <a:ext cx="2412335" cy="1644774"/>
            </a:xfrm>
            <a:prstGeom prst="rect">
              <a:avLst/>
            </a:prstGeom>
            <a:noFill/>
          </p:spPr>
        </p:pic>
        <p:sp>
          <p:nvSpPr>
            <p:cNvPr id="16" name="テキスト ボックス 15"/>
            <p:cNvSpPr txBox="1"/>
            <p:nvPr/>
          </p:nvSpPr>
          <p:spPr>
            <a:xfrm>
              <a:off x="1115616" y="4581128"/>
              <a:ext cx="576064" cy="276999"/>
            </a:xfrm>
            <a:prstGeom prst="rect">
              <a:avLst/>
            </a:prstGeom>
            <a:noFill/>
          </p:spPr>
          <p:txBody>
            <a:bodyPr wrap="square" rtlCol="0">
              <a:spAutoFit/>
            </a:bodyPr>
            <a:lstStyle/>
            <a:p>
              <a:r>
                <a:rPr kumimoji="1" lang="en-US" altLang="ja-JP" sz="1200" b="0" dirty="0"/>
                <a:t>Plan</a:t>
              </a:r>
              <a:endParaRPr kumimoji="1" lang="ja-JP" altLang="en-US" sz="1200" b="0" dirty="0"/>
            </a:p>
          </p:txBody>
        </p:sp>
        <p:sp>
          <p:nvSpPr>
            <p:cNvPr id="17" name="テキスト ボックス 16"/>
            <p:cNvSpPr txBox="1"/>
            <p:nvPr/>
          </p:nvSpPr>
          <p:spPr>
            <a:xfrm>
              <a:off x="3347864" y="4437112"/>
              <a:ext cx="576064" cy="276999"/>
            </a:xfrm>
            <a:prstGeom prst="rect">
              <a:avLst/>
            </a:prstGeom>
            <a:noFill/>
          </p:spPr>
          <p:txBody>
            <a:bodyPr wrap="square" rtlCol="0">
              <a:spAutoFit/>
            </a:bodyPr>
            <a:lstStyle/>
            <a:p>
              <a:r>
                <a:rPr kumimoji="1" lang="en-US" altLang="ja-JP" sz="1200" b="0" dirty="0"/>
                <a:t>Do</a:t>
              </a:r>
              <a:endParaRPr kumimoji="1" lang="ja-JP" altLang="en-US" sz="1200" b="0" dirty="0"/>
            </a:p>
          </p:txBody>
        </p:sp>
        <p:sp>
          <p:nvSpPr>
            <p:cNvPr id="18" name="テキスト ボックス 17"/>
            <p:cNvSpPr txBox="1"/>
            <p:nvPr/>
          </p:nvSpPr>
          <p:spPr>
            <a:xfrm>
              <a:off x="2843808" y="5661248"/>
              <a:ext cx="720080" cy="276999"/>
            </a:xfrm>
            <a:prstGeom prst="rect">
              <a:avLst/>
            </a:prstGeom>
            <a:noFill/>
          </p:spPr>
          <p:txBody>
            <a:bodyPr wrap="square" rtlCol="0">
              <a:spAutoFit/>
            </a:bodyPr>
            <a:lstStyle/>
            <a:p>
              <a:r>
                <a:rPr kumimoji="1" lang="en-US" altLang="ja-JP" sz="1200" b="0" dirty="0"/>
                <a:t>Check</a:t>
              </a:r>
              <a:endParaRPr kumimoji="1" lang="ja-JP" altLang="en-US" sz="1200" b="0" dirty="0"/>
            </a:p>
          </p:txBody>
        </p:sp>
        <p:sp>
          <p:nvSpPr>
            <p:cNvPr id="19" name="テキスト ボックス 18"/>
            <p:cNvSpPr txBox="1"/>
            <p:nvPr/>
          </p:nvSpPr>
          <p:spPr>
            <a:xfrm>
              <a:off x="755576" y="5949280"/>
              <a:ext cx="1224136" cy="400110"/>
            </a:xfrm>
            <a:prstGeom prst="rect">
              <a:avLst/>
            </a:prstGeom>
            <a:noFill/>
          </p:spPr>
          <p:txBody>
            <a:bodyPr wrap="square" rtlCol="0">
              <a:spAutoFit/>
            </a:bodyPr>
            <a:lstStyle/>
            <a:p>
              <a:r>
                <a:rPr kumimoji="1" lang="en-US" altLang="ja-JP" sz="2000" b="0" dirty="0"/>
                <a:t>Action</a:t>
              </a:r>
              <a:endParaRPr kumimoji="1" lang="ja-JP" altLang="en-US" sz="2000" b="0" dirty="0"/>
            </a:p>
          </p:txBody>
        </p:sp>
        <p:sp>
          <p:nvSpPr>
            <p:cNvPr id="20" name="テキスト ボックス 19"/>
            <p:cNvSpPr txBox="1"/>
            <p:nvPr/>
          </p:nvSpPr>
          <p:spPr>
            <a:xfrm>
              <a:off x="5220072" y="4077072"/>
              <a:ext cx="1008112" cy="369332"/>
            </a:xfrm>
            <a:prstGeom prst="rect">
              <a:avLst/>
            </a:prstGeom>
            <a:noFill/>
          </p:spPr>
          <p:txBody>
            <a:bodyPr wrap="square" rtlCol="0">
              <a:spAutoFit/>
            </a:bodyPr>
            <a:lstStyle/>
            <a:p>
              <a:r>
                <a:rPr kumimoji="1" lang="ja-JP" altLang="en-US" sz="1800" dirty="0"/>
                <a:t>逸脱</a:t>
              </a:r>
            </a:p>
          </p:txBody>
        </p:sp>
        <p:sp>
          <p:nvSpPr>
            <p:cNvPr id="22" name="右矢印 21"/>
            <p:cNvSpPr/>
            <p:nvPr/>
          </p:nvSpPr>
          <p:spPr>
            <a:xfrm>
              <a:off x="3707904" y="4869160"/>
              <a:ext cx="1368152" cy="216024"/>
            </a:xfrm>
            <a:prstGeom prst="rightArrow">
              <a:avLst/>
            </a:prstGeom>
            <a:scene3d>
              <a:camera prst="orthographicFront">
                <a:rot lat="0" lon="0" rev="15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下矢印 22"/>
            <p:cNvSpPr/>
            <p:nvPr/>
          </p:nvSpPr>
          <p:spPr>
            <a:xfrm>
              <a:off x="5652120" y="5301208"/>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曲折矢印 23"/>
            <p:cNvSpPr/>
            <p:nvPr/>
          </p:nvSpPr>
          <p:spPr>
            <a:xfrm flipH="1">
              <a:off x="1907704" y="6021288"/>
              <a:ext cx="3960440" cy="576064"/>
            </a:xfrm>
            <a:prstGeom prst="bentArrow">
              <a:avLst>
                <a:gd name="adj1" fmla="val 25000"/>
                <a:gd name="adj2" fmla="val 34383"/>
                <a:gd name="adj3" fmla="val 25000"/>
                <a:gd name="adj4" fmla="val 43750"/>
              </a:avLst>
            </a:prstGeom>
            <a:scene3d>
              <a:camera prst="orthographicFront">
                <a:rot lat="18899985" lon="10799999" rev="10799999"/>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26" name="テキスト ボックス 25"/>
          <p:cNvSpPr txBox="1"/>
          <p:nvPr/>
        </p:nvSpPr>
        <p:spPr>
          <a:xfrm>
            <a:off x="6732240" y="5301208"/>
            <a:ext cx="2160240" cy="1077218"/>
          </a:xfrm>
          <a:prstGeom prst="rect">
            <a:avLst/>
          </a:prstGeom>
          <a:noFill/>
        </p:spPr>
        <p:txBody>
          <a:bodyPr wrap="square" rtlCol="0">
            <a:spAutoFit/>
          </a:bodyPr>
          <a:lstStyle/>
          <a:p>
            <a:pPr algn="l"/>
            <a:r>
              <a:rPr kumimoji="1" lang="ja-JP" altLang="en-US" sz="1600" b="0" dirty="0">
                <a:latin typeface="Arial" pitchFamily="34" charset="0"/>
                <a:ea typeface="+mn-ea"/>
                <a:cs typeface="Arial" pitchFamily="34" charset="0"/>
              </a:rPr>
              <a:t>とりわけ、重大な不遵守に対しては体系的に組織として取り組むことが必要。</a:t>
            </a:r>
          </a:p>
        </p:txBody>
      </p:sp>
      <p:sp>
        <p:nvSpPr>
          <p:cNvPr id="30" name="テキスト ボックス 29"/>
          <p:cNvSpPr txBox="1"/>
          <p:nvPr/>
        </p:nvSpPr>
        <p:spPr>
          <a:xfrm>
            <a:off x="6804248" y="3573016"/>
            <a:ext cx="2160240" cy="1077218"/>
          </a:xfrm>
          <a:prstGeom prst="rect">
            <a:avLst/>
          </a:prstGeom>
          <a:noFill/>
        </p:spPr>
        <p:txBody>
          <a:bodyPr wrap="square" rtlCol="0">
            <a:spAutoFit/>
          </a:bodyPr>
          <a:lstStyle/>
          <a:p>
            <a:pPr algn="l"/>
            <a:r>
              <a:rPr kumimoji="1" lang="ja-JP" altLang="en-US" sz="1600" b="0" dirty="0">
                <a:latin typeface="Arial" pitchFamily="34" charset="0"/>
                <a:ea typeface="+mn-ea"/>
                <a:cs typeface="Arial" pitchFamily="34" charset="0"/>
              </a:rPr>
              <a:t>どのような逸脱に対しても、原因分析と再発防止措置は必要であるが</a:t>
            </a:r>
            <a:r>
              <a:rPr kumimoji="1" lang="en-US" altLang="ja-JP" sz="1600" b="0" dirty="0">
                <a:latin typeface="Arial" pitchFamily="34" charset="0"/>
                <a:ea typeface="+mn-ea"/>
                <a:cs typeface="Arial" pitchFamily="34" charset="0"/>
              </a:rPr>
              <a:t>…</a:t>
            </a:r>
            <a:endParaRPr kumimoji="1" lang="ja-JP" altLang="en-US" sz="1600" b="0" dirty="0">
              <a:latin typeface="Arial" pitchFamily="34" charset="0"/>
              <a:ea typeface="+mn-ea"/>
              <a:cs typeface="Arial" pitchFamily="34" charset="0"/>
            </a:endParaRPr>
          </a:p>
        </p:txBody>
      </p:sp>
      <p:sp>
        <p:nvSpPr>
          <p:cNvPr id="25" name="下矢印 24"/>
          <p:cNvSpPr/>
          <p:nvPr/>
        </p:nvSpPr>
        <p:spPr>
          <a:xfrm>
            <a:off x="7164288" y="4725144"/>
            <a:ext cx="1152128" cy="288032"/>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p:cNvSpPr>
            <a:spLocks noGrp="1"/>
          </p:cNvSpPr>
          <p:nvPr>
            <p:ph type="sldNum" sz="quarter" idx="12"/>
          </p:nvPr>
        </p:nvSpPr>
        <p:spPr/>
        <p:txBody>
          <a:bodyPr/>
          <a:lstStyle/>
          <a:p>
            <a:pPr>
              <a:defRPr/>
            </a:pPr>
            <a:r>
              <a:rPr lang="en-US" altLang="ja-JP" dirty="0"/>
              <a:t>7</a:t>
            </a:r>
            <a:endParaRPr lang="ja-JP" altLang="en-US" dirty="0"/>
          </a:p>
        </p:txBody>
      </p:sp>
    </p:spTree>
    <p:extLst>
      <p:ext uri="{BB962C8B-B14F-4D97-AF65-F5344CB8AC3E}">
        <p14:creationId xmlns:p14="http://schemas.microsoft.com/office/powerpoint/2010/main" val="687881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角丸四角形 8"/>
          <p:cNvSpPr/>
          <p:nvPr/>
        </p:nvSpPr>
        <p:spPr>
          <a:xfrm>
            <a:off x="395536" y="1340768"/>
            <a:ext cx="8424936" cy="1944216"/>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Titel 5"/>
          <p:cNvSpPr>
            <a:spLocks noGrp="1"/>
          </p:cNvSpPr>
          <p:nvPr>
            <p:ph type="title"/>
          </p:nvPr>
        </p:nvSpPr>
        <p:spPr bwMode="gray">
          <a:xfrm>
            <a:off x="395536" y="332656"/>
            <a:ext cx="8229600" cy="1066800"/>
          </a:xfrm>
        </p:spPr>
        <p:txBody>
          <a:bodyPr/>
          <a:lstStyle/>
          <a:p>
            <a:r>
              <a:rPr lang="ja-JP" altLang="en-US" sz="4000" dirty="0"/>
              <a:t>重大な不遵守とは？</a:t>
            </a:r>
            <a:endParaRPr lang="en-GB" sz="4000" dirty="0"/>
          </a:p>
        </p:txBody>
      </p:sp>
      <p:sp>
        <p:nvSpPr>
          <p:cNvPr id="8" name="Inhaltsplatzhalter 6"/>
          <p:cNvSpPr txBox="1">
            <a:spLocks/>
          </p:cNvSpPr>
          <p:nvPr/>
        </p:nvSpPr>
        <p:spPr bwMode="gray">
          <a:xfrm>
            <a:off x="539552" y="1556792"/>
            <a:ext cx="8170514" cy="1944216"/>
          </a:xfrm>
          <a:prstGeom prst="rect">
            <a:avLst/>
          </a:prstGeom>
        </p:spPr>
        <p:txBody>
          <a:bodyPr vert="horz" lIns="0" tIns="0" rIns="0" bIns="0" rtlCol="0">
            <a:noAutofit/>
          </a:bodyPr>
          <a:lstStyle>
            <a:lvl1pPr marL="0" indent="0" algn="l" defTabSz="914400" rtl="0" eaLnBrk="1" latinLnBrk="0" hangingPunct="1">
              <a:spcBef>
                <a:spcPts val="300"/>
              </a:spcBef>
              <a:spcAft>
                <a:spcPts val="600"/>
              </a:spcAft>
              <a:buClr>
                <a:schemeClr val="accent2"/>
              </a:buClr>
              <a:buSzPct val="110000"/>
              <a:buFont typeface="Arial" pitchFamily="34" charset="0"/>
              <a:buNone/>
              <a:defRPr sz="1800" kern="1200" baseline="0">
                <a:solidFill>
                  <a:schemeClr val="tx1"/>
                </a:solidFill>
                <a:latin typeface="+mn-lt"/>
                <a:ea typeface="+mn-ea"/>
                <a:cs typeface="+mn-cs"/>
              </a:defRPr>
            </a:lvl1pPr>
            <a:lvl2pPr marL="266700" indent="-266700"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2pPr>
            <a:lvl3pPr marL="542925" indent="-276225"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3pPr>
            <a:lvl4pPr marL="809625" indent="-266700"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4pPr>
            <a:lvl5pPr marL="1076325" indent="-266700" algn="l" defTabSz="914400" rtl="0" eaLnBrk="1" latinLnBrk="0" hangingPunct="1">
              <a:spcBef>
                <a:spcPts val="300"/>
              </a:spcBef>
              <a:spcAft>
                <a:spcPts val="600"/>
              </a:spcAft>
              <a:buClr>
                <a:srgbClr val="6BC200"/>
              </a:buClr>
              <a:buSzPct val="110000"/>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95250">
              <a:spcBef>
                <a:spcPts val="0"/>
              </a:spcBef>
              <a:buClr>
                <a:srgbClr val="0070C0"/>
              </a:buClr>
              <a:tabLst>
                <a:tab pos="95250" algn="l"/>
              </a:tabLst>
            </a:pPr>
            <a:r>
              <a:rPr lang="ja-JP" altLang="en-US" sz="2000" b="0" dirty="0">
                <a:solidFill>
                  <a:srgbClr val="002060"/>
                </a:solidFill>
                <a:latin typeface="+mn-ea"/>
                <a:cs typeface="Arial Unicode MS" pitchFamily="50" charset="-128"/>
              </a:rPr>
              <a:t>治験の計画、実施および報告段階において生じた、以下の事項に著しく影響を及ぼすと考えられる治験実施計画書および</a:t>
            </a:r>
            <a:r>
              <a:rPr lang="ja-JP" altLang="en-US" sz="2000" b="0" dirty="0">
                <a:latin typeface="+mn-ea"/>
                <a:cs typeface="Arial Unicode MS" pitchFamily="50" charset="-128"/>
              </a:rPr>
              <a:t>手順書</a:t>
            </a:r>
            <a:r>
              <a:rPr lang="ja-JP" altLang="en-US" sz="2000" b="0" dirty="0">
                <a:solidFill>
                  <a:srgbClr val="002060"/>
                </a:solidFill>
                <a:latin typeface="+mn-ea"/>
                <a:cs typeface="Arial Unicode MS" pitchFamily="50" charset="-128"/>
              </a:rPr>
              <a:t>、</a:t>
            </a:r>
            <a:r>
              <a:rPr kumimoji="1" lang="en-US" altLang="ja-JP" sz="2000" b="0" dirty="0">
                <a:solidFill>
                  <a:schemeClr val="tx2"/>
                </a:solidFill>
                <a:latin typeface="+mn-ea"/>
                <a:cs typeface="Arial Unicode MS" pitchFamily="50" charset="-128"/>
              </a:rPr>
              <a:t>GCP</a:t>
            </a:r>
            <a:r>
              <a:rPr kumimoji="1" lang="ja-JP" altLang="en-US" sz="2000" b="0" dirty="0">
                <a:solidFill>
                  <a:schemeClr val="tx2"/>
                </a:solidFill>
                <a:latin typeface="+mn-ea"/>
                <a:cs typeface="Arial Unicode MS" pitchFamily="50" charset="-128"/>
              </a:rPr>
              <a:t>を含む法規制からの逸脱</a:t>
            </a:r>
            <a:endParaRPr lang="en-US" altLang="ja-JP" sz="2000" b="0" dirty="0">
              <a:solidFill>
                <a:srgbClr val="002060"/>
              </a:solidFill>
              <a:latin typeface="+mn-ea"/>
              <a:cs typeface="Arial Unicode MS" pitchFamily="50" charset="-128"/>
            </a:endParaRPr>
          </a:p>
          <a:p>
            <a:pPr marL="441325" indent="-346075">
              <a:spcBef>
                <a:spcPts val="0"/>
              </a:spcBef>
              <a:spcAft>
                <a:spcPts val="0"/>
              </a:spcAft>
              <a:buClr>
                <a:schemeClr val="accent5">
                  <a:lumMod val="90000"/>
                </a:schemeClr>
              </a:buClr>
              <a:buSzPct val="80000"/>
              <a:buFont typeface="Wingdings" pitchFamily="2" charset="2"/>
              <a:buChar char="l"/>
              <a:tabLst>
                <a:tab pos="441325" algn="l"/>
              </a:tabLst>
            </a:pPr>
            <a:r>
              <a:rPr lang="ja-JP" altLang="en-US" sz="2000" b="0" dirty="0">
                <a:solidFill>
                  <a:srgbClr val="002060"/>
                </a:solidFill>
                <a:latin typeface="+mn-ea"/>
                <a:cs typeface="Arial Unicode MS" pitchFamily="50" charset="-128"/>
              </a:rPr>
              <a:t>被験者</a:t>
            </a:r>
            <a:r>
              <a:rPr lang="ja-JP" altLang="en-US" sz="2000" b="0" dirty="0">
                <a:latin typeface="+mn-ea"/>
                <a:cs typeface="Arial Unicode MS" pitchFamily="50" charset="-128"/>
              </a:rPr>
              <a:t>の</a:t>
            </a:r>
            <a:r>
              <a:rPr lang="ja-JP" altLang="en-US" sz="2000" b="0" dirty="0">
                <a:solidFill>
                  <a:srgbClr val="002060"/>
                </a:solidFill>
                <a:latin typeface="+mn-ea"/>
                <a:cs typeface="Arial Unicode MS" pitchFamily="50" charset="-128"/>
              </a:rPr>
              <a:t>保護（人権、安全および福祉）</a:t>
            </a:r>
            <a:endParaRPr lang="en-US" altLang="ja-JP" sz="2000" b="0" dirty="0">
              <a:solidFill>
                <a:srgbClr val="002060"/>
              </a:solidFill>
              <a:latin typeface="+mn-ea"/>
              <a:cs typeface="Arial Unicode MS" pitchFamily="50" charset="-128"/>
            </a:endParaRPr>
          </a:p>
          <a:p>
            <a:pPr marL="441325" indent="-346075">
              <a:spcBef>
                <a:spcPts val="0"/>
              </a:spcBef>
              <a:spcAft>
                <a:spcPts val="0"/>
              </a:spcAft>
              <a:buClr>
                <a:schemeClr val="accent5">
                  <a:lumMod val="90000"/>
                </a:schemeClr>
              </a:buClr>
              <a:buSzPct val="80000"/>
              <a:buFont typeface="Wingdings" pitchFamily="2" charset="2"/>
              <a:buChar char="l"/>
              <a:tabLst>
                <a:tab pos="441325" algn="l"/>
              </a:tabLst>
            </a:pPr>
            <a:r>
              <a:rPr lang="ja-JP" altLang="en-US" sz="2000" b="0" dirty="0">
                <a:solidFill>
                  <a:srgbClr val="002060"/>
                </a:solidFill>
                <a:latin typeface="+mn-ea"/>
                <a:cs typeface="Arial Unicode MS" pitchFamily="50" charset="-128"/>
              </a:rPr>
              <a:t>治験</a:t>
            </a:r>
            <a:r>
              <a:rPr lang="ja-JP" altLang="en-US" sz="2000" b="0" dirty="0">
                <a:latin typeface="+mn-ea"/>
                <a:cs typeface="Arial Unicode MS" pitchFamily="50" charset="-128"/>
              </a:rPr>
              <a:t>結果</a:t>
            </a:r>
            <a:r>
              <a:rPr lang="ja-JP" altLang="en-US" sz="2000" b="0" dirty="0">
                <a:solidFill>
                  <a:srgbClr val="002060"/>
                </a:solidFill>
                <a:latin typeface="+mn-ea"/>
                <a:cs typeface="Arial Unicode MS" pitchFamily="50" charset="-128"/>
              </a:rPr>
              <a:t>の信頼性 </a:t>
            </a:r>
            <a:endParaRPr lang="en-US" altLang="ja-JP" sz="2000" b="0" dirty="0">
              <a:solidFill>
                <a:srgbClr val="002060"/>
              </a:solidFill>
              <a:latin typeface="+mn-ea"/>
              <a:cs typeface="Arial Unicode MS" pitchFamily="50" charset="-128"/>
            </a:endParaRPr>
          </a:p>
        </p:txBody>
      </p:sp>
      <p:sp>
        <p:nvSpPr>
          <p:cNvPr id="10" name="テキスト ボックス 9"/>
          <p:cNvSpPr txBox="1"/>
          <p:nvPr/>
        </p:nvSpPr>
        <p:spPr>
          <a:xfrm>
            <a:off x="683568" y="3501008"/>
            <a:ext cx="7848872" cy="2862322"/>
          </a:xfrm>
          <a:prstGeom prst="rect">
            <a:avLst/>
          </a:prstGeom>
          <a:noFill/>
        </p:spPr>
        <p:txBody>
          <a:bodyPr wrap="square" rtlCol="0">
            <a:spAutoFit/>
          </a:bodyPr>
          <a:lstStyle/>
          <a:p>
            <a:pPr algn="l"/>
            <a:r>
              <a:rPr kumimoji="1" lang="ja-JP" altLang="en-US" sz="1800" b="0" dirty="0">
                <a:solidFill>
                  <a:schemeClr val="tx2"/>
                </a:solidFill>
              </a:rPr>
              <a:t>（例示）</a:t>
            </a:r>
            <a:endParaRPr kumimoji="1" lang="en-US" altLang="ja-JP" sz="1800" b="0" dirty="0">
              <a:solidFill>
                <a:schemeClr val="tx2"/>
              </a:solidFill>
            </a:endParaRPr>
          </a:p>
          <a:p>
            <a:pPr marL="346075" lvl="3" indent="-346075" algn="l">
              <a:buFont typeface="Wingdings" pitchFamily="2" charset="2"/>
              <a:buChar char="u"/>
            </a:pPr>
            <a:r>
              <a:rPr kumimoji="1" lang="ja-JP" altLang="en-US" sz="1800" b="0" dirty="0">
                <a:solidFill>
                  <a:srgbClr val="002060"/>
                </a:solidFill>
                <a:latin typeface="+mj-ea"/>
              </a:rPr>
              <a:t>規制当局への治験計画の提出漏れ</a:t>
            </a:r>
            <a:endParaRPr kumimoji="1" lang="en-US" altLang="ja-JP" sz="1800" b="0" dirty="0">
              <a:solidFill>
                <a:srgbClr val="002060"/>
              </a:solidFill>
              <a:latin typeface="+mj-ea"/>
            </a:endParaRPr>
          </a:p>
          <a:p>
            <a:pPr marL="346075" lvl="3" indent="-346075" algn="l">
              <a:buFont typeface="Wingdings" pitchFamily="2" charset="2"/>
              <a:buChar char="u"/>
            </a:pPr>
            <a:r>
              <a:rPr kumimoji="1" lang="ja-JP" altLang="en-US" sz="1800" b="0" dirty="0">
                <a:solidFill>
                  <a:srgbClr val="002060"/>
                </a:solidFill>
                <a:latin typeface="+mj-ea"/>
              </a:rPr>
              <a:t>治験審査委員会で承認を受けた医療機関以外での治験実施</a:t>
            </a:r>
            <a:endParaRPr kumimoji="1" lang="en-US" altLang="ja-JP" sz="1800" b="0" dirty="0">
              <a:solidFill>
                <a:srgbClr val="002060"/>
              </a:solidFill>
              <a:latin typeface="+mj-ea"/>
            </a:endParaRPr>
          </a:p>
          <a:p>
            <a:pPr marL="346075" lvl="3" indent="-346075" algn="l">
              <a:buFont typeface="Wingdings" pitchFamily="2" charset="2"/>
              <a:buChar char="u"/>
            </a:pPr>
            <a:r>
              <a:rPr lang="ja-JP" altLang="en-US" sz="1800" b="0" dirty="0">
                <a:solidFill>
                  <a:srgbClr val="002060"/>
                </a:solidFill>
                <a:latin typeface="+mj-ea"/>
              </a:rPr>
              <a:t>文書同意を取得せずに治験を開始</a:t>
            </a:r>
            <a:endParaRPr lang="en-US" altLang="ja-JP" sz="1800" b="0" dirty="0">
              <a:solidFill>
                <a:srgbClr val="002060"/>
              </a:solidFill>
              <a:latin typeface="+mj-ea"/>
            </a:endParaRPr>
          </a:p>
          <a:p>
            <a:pPr marL="346075" lvl="3" indent="-346075" algn="l">
              <a:buFont typeface="Wingdings" pitchFamily="2" charset="2"/>
              <a:buChar char="u"/>
            </a:pPr>
            <a:r>
              <a:rPr lang="ja-JP" altLang="en-US" sz="1800" b="0" dirty="0">
                <a:solidFill>
                  <a:srgbClr val="002060"/>
                </a:solidFill>
                <a:latin typeface="+mj-ea"/>
              </a:rPr>
              <a:t>繰り返し行われた不適格被験者の組入れ</a:t>
            </a:r>
            <a:endParaRPr lang="en-US" altLang="ja-JP" sz="1800" b="0" dirty="0">
              <a:solidFill>
                <a:srgbClr val="002060"/>
              </a:solidFill>
              <a:latin typeface="+mj-ea"/>
            </a:endParaRPr>
          </a:p>
          <a:p>
            <a:pPr marL="346075" lvl="3" indent="-346075" algn="l">
              <a:buFont typeface="Wingdings" pitchFamily="2" charset="2"/>
              <a:buChar char="u"/>
            </a:pPr>
            <a:r>
              <a:rPr lang="ja-JP" altLang="en-US" sz="1800" b="0" dirty="0">
                <a:solidFill>
                  <a:srgbClr val="002060"/>
                </a:solidFill>
                <a:latin typeface="+mj-ea"/>
              </a:rPr>
              <a:t>誤って他の治験薬を被験者に投与</a:t>
            </a:r>
            <a:endParaRPr lang="en-US" altLang="ja-JP" sz="1800" b="0" dirty="0">
              <a:solidFill>
                <a:srgbClr val="002060"/>
              </a:solidFill>
              <a:latin typeface="+mj-ea"/>
            </a:endParaRPr>
          </a:p>
          <a:p>
            <a:pPr marL="346075" lvl="3" indent="-346075" algn="l">
              <a:buFont typeface="Wingdings" pitchFamily="2" charset="2"/>
              <a:buChar char="u"/>
            </a:pPr>
            <a:r>
              <a:rPr lang="ja-JP" altLang="en-US" sz="1800" b="0" dirty="0">
                <a:solidFill>
                  <a:srgbClr val="002060"/>
                </a:solidFill>
                <a:latin typeface="+mj-ea"/>
              </a:rPr>
              <a:t>ブラインド（盲検性）の保持が疑われる事例</a:t>
            </a:r>
            <a:endParaRPr lang="en-US" altLang="ja-JP" sz="1800" b="0" dirty="0">
              <a:solidFill>
                <a:srgbClr val="002060"/>
              </a:solidFill>
              <a:latin typeface="+mj-ea"/>
            </a:endParaRPr>
          </a:p>
          <a:p>
            <a:pPr marL="346075" lvl="3" indent="-346075" algn="l">
              <a:buFont typeface="Wingdings" pitchFamily="2" charset="2"/>
              <a:buChar char="u"/>
            </a:pPr>
            <a:r>
              <a:rPr kumimoji="1" lang="ja-JP" altLang="en-US" sz="1800" b="0" dirty="0">
                <a:solidFill>
                  <a:srgbClr val="002060"/>
                </a:solidFill>
                <a:latin typeface="+mj-ea"/>
              </a:rPr>
              <a:t>データまたは記録・文書の捏造、虚偽の報告</a:t>
            </a:r>
            <a:endParaRPr kumimoji="1" lang="en-US" altLang="ja-JP" sz="1800" b="0" dirty="0">
              <a:solidFill>
                <a:srgbClr val="002060"/>
              </a:solidFill>
              <a:latin typeface="+mj-ea"/>
            </a:endParaRPr>
          </a:p>
          <a:p>
            <a:pPr marL="346075" lvl="3" indent="-346075" algn="l">
              <a:buFont typeface="Wingdings" pitchFamily="2" charset="2"/>
              <a:buChar char="u"/>
            </a:pPr>
            <a:r>
              <a:rPr kumimoji="1" lang="ja-JP" altLang="en-US" sz="1800" b="0" dirty="0">
                <a:solidFill>
                  <a:srgbClr val="002060"/>
                </a:solidFill>
                <a:latin typeface="+mj-ea"/>
              </a:rPr>
              <a:t>未知死亡副作用症例についての規制当局への報告漏れ</a:t>
            </a:r>
            <a:endParaRPr lang="en-US" altLang="ja-JP" sz="1800" b="0" dirty="0">
              <a:solidFill>
                <a:srgbClr val="002060"/>
              </a:solidFill>
              <a:latin typeface="+mj-ea"/>
            </a:endParaRPr>
          </a:p>
          <a:p>
            <a:pPr marL="346075" lvl="3" indent="-346075" algn="l">
              <a:buFont typeface="Wingdings" pitchFamily="2" charset="2"/>
              <a:buChar char="u"/>
            </a:pPr>
            <a:r>
              <a:rPr kumimoji="1" lang="ja-JP" altLang="en-US" sz="1800" b="0" dirty="0">
                <a:solidFill>
                  <a:srgbClr val="002060"/>
                </a:solidFill>
                <a:latin typeface="+mj-ea"/>
              </a:rPr>
              <a:t>治験の総括報告書における重大または広範な誤り</a:t>
            </a:r>
            <a:endParaRPr lang="en-US" altLang="ja-JP" sz="1800" b="0" dirty="0">
              <a:solidFill>
                <a:srgbClr val="002060"/>
              </a:solidFill>
              <a:latin typeface="+mj-ea"/>
              <a:ea typeface="+mj-ea"/>
            </a:endParaRPr>
          </a:p>
        </p:txBody>
      </p:sp>
      <p:pic>
        <p:nvPicPr>
          <p:cNvPr id="12"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p:cNvSpPr>
            <a:spLocks noGrp="1"/>
          </p:cNvSpPr>
          <p:nvPr>
            <p:ph type="sldNum" sz="quarter" idx="12"/>
          </p:nvPr>
        </p:nvSpPr>
        <p:spPr/>
        <p:txBody>
          <a:bodyPr/>
          <a:lstStyle/>
          <a:p>
            <a:pPr>
              <a:defRPr/>
            </a:pPr>
            <a:r>
              <a:rPr lang="en-US" altLang="ja-JP" dirty="0"/>
              <a:t>8</a:t>
            </a:r>
            <a:endParaRPr lang="ja-JP" altLang="en-US" dirty="0"/>
          </a:p>
        </p:txBody>
      </p:sp>
    </p:spTree>
    <p:extLst>
      <p:ext uri="{BB962C8B-B14F-4D97-AF65-F5344CB8AC3E}">
        <p14:creationId xmlns:p14="http://schemas.microsoft.com/office/powerpoint/2010/main" val="687881361"/>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kumimoji="1" sz="1400" b="0" dirty="0" smtClean="0"/>
        </a:defPPr>
      </a:lstStyle>
    </a:txDef>
  </a:objectDefaults>
  <a:extraClrSchemeLst/>
</a:theme>
</file>

<file path=ppt/theme/theme2.xml><?xml version="1.0" encoding="utf-8"?>
<a:theme xmlns:a="http://schemas.openxmlformats.org/drawingml/2006/main" name="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8967</TotalTime>
  <Words>1874</Words>
  <Application>Microsoft Office PowerPoint</Application>
  <PresentationFormat>画面に合わせる (4:3)</PresentationFormat>
  <Paragraphs>263</Paragraphs>
  <Slides>29</Slides>
  <Notes>13</Notes>
  <HiddenSlides>0</HiddenSlides>
  <MMClips>0</MMClips>
  <ScaleCrop>false</ScaleCrop>
  <HeadingPairs>
    <vt:vector size="6" baseType="variant">
      <vt:variant>
        <vt:lpstr>使用されているフォント</vt:lpstr>
      </vt:variant>
      <vt:variant>
        <vt:i4>7</vt:i4>
      </vt:variant>
      <vt:variant>
        <vt:lpstr>テーマ</vt:lpstr>
      </vt:variant>
      <vt:variant>
        <vt:i4>5</vt:i4>
      </vt:variant>
      <vt:variant>
        <vt:lpstr>スライド タイトル</vt:lpstr>
      </vt:variant>
      <vt:variant>
        <vt:i4>29</vt:i4>
      </vt:variant>
    </vt:vector>
  </HeadingPairs>
  <TitlesOfParts>
    <vt:vector size="41" baseType="lpstr">
      <vt:lpstr>Arial Unicode MS</vt:lpstr>
      <vt:lpstr>ＭＳ Ｐゴシック</vt:lpstr>
      <vt:lpstr>ＭＳ Ｐ明朝</vt:lpstr>
      <vt:lpstr>Arial</vt:lpstr>
      <vt:lpstr>Calibri</vt:lpstr>
      <vt:lpstr>Verdana</vt:lpstr>
      <vt:lpstr>Wingdings</vt:lpstr>
      <vt:lpstr>デザインの設定</vt:lpstr>
      <vt:lpstr>2tone</vt:lpstr>
      <vt:lpstr>1_2tone</vt:lpstr>
      <vt:lpstr>2_2tone</vt:lpstr>
      <vt:lpstr>3_2tone</vt:lpstr>
      <vt:lpstr>Issue Managementについて</vt:lpstr>
      <vt:lpstr>本日の発表</vt:lpstr>
      <vt:lpstr>PowerPoint プレゼンテーション</vt:lpstr>
      <vt:lpstr>ICH GCP</vt:lpstr>
      <vt:lpstr>PowerPoint プレゼンテーション</vt:lpstr>
      <vt:lpstr>RiskとIssueについて</vt:lpstr>
      <vt:lpstr>PowerPoint プレゼンテーション</vt:lpstr>
      <vt:lpstr>Issue Managementの対象</vt:lpstr>
      <vt:lpstr>重大な不遵守とは？</vt:lpstr>
      <vt:lpstr>PowerPoint プレゼンテーション</vt:lpstr>
      <vt:lpstr>是正措置 vs. 予防措置</vt:lpstr>
      <vt:lpstr>PowerPoint プレゼンテーション</vt:lpstr>
      <vt:lpstr>Issue Managementのプロセス</vt:lpstr>
      <vt:lpstr>Issue Management体制の構築</vt:lpstr>
      <vt:lpstr>Issue Managementのための ガバナンス（例）</vt:lpstr>
      <vt:lpstr>1. Issueの収集・報告</vt:lpstr>
      <vt:lpstr>2. Issueの分類</vt:lpstr>
      <vt:lpstr>PowerPoint プレゼンテーション</vt:lpstr>
      <vt:lpstr>3. CAPAの作成および承認</vt:lpstr>
      <vt:lpstr>根本原因と根本原因分析</vt:lpstr>
      <vt:lpstr>根本原因分析の徹底</vt:lpstr>
      <vt:lpstr>CAPAの要件</vt:lpstr>
      <vt:lpstr>4. CAPAの実行</vt:lpstr>
      <vt:lpstr>5. CAPAの有効性レビュー</vt:lpstr>
      <vt:lpstr>6. CAPAの終了（Closure）</vt:lpstr>
      <vt:lpstr>記録の作成および保存</vt:lpstr>
      <vt:lpstr>Issue Tracking Log（例示）</vt:lpstr>
      <vt:lpstr>PowerPoint プレゼンテーション</vt:lpstr>
      <vt:lpstr>より有効なIssue Managementのために</vt:lpstr>
    </vt:vector>
  </TitlesOfParts>
  <Company>Janssen Japan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Risk Management  ICH Q9</dc:title>
  <dc:creator>Matsushita, Satoshi [JANJP]</dc:creator>
  <cp:lastModifiedBy>Matsushita, Satoshi [JANJP]</cp:lastModifiedBy>
  <cp:revision>803</cp:revision>
  <cp:lastPrinted>2018-02-13T04:41:25Z</cp:lastPrinted>
  <dcterms:created xsi:type="dcterms:W3CDTF">2004-09-03T08:43:21Z</dcterms:created>
  <dcterms:modified xsi:type="dcterms:W3CDTF">2018-07-12T01:07:16Z</dcterms:modified>
</cp:coreProperties>
</file>