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3"/>
  </p:notesMasterIdLst>
  <p:sldIdLst>
    <p:sldId id="309" r:id="rId2"/>
    <p:sldId id="310" r:id="rId3"/>
    <p:sldId id="311" r:id="rId4"/>
    <p:sldId id="312" r:id="rId5"/>
    <p:sldId id="313" r:id="rId6"/>
    <p:sldId id="314" r:id="rId7"/>
    <p:sldId id="315" r:id="rId8"/>
    <p:sldId id="316" r:id="rId9"/>
    <p:sldId id="317" r:id="rId10"/>
    <p:sldId id="330" r:id="rId11"/>
    <p:sldId id="320" r:id="rId12"/>
    <p:sldId id="321" r:id="rId13"/>
    <p:sldId id="322" r:id="rId14"/>
    <p:sldId id="323" r:id="rId15"/>
    <p:sldId id="324" r:id="rId16"/>
    <p:sldId id="325" r:id="rId17"/>
    <p:sldId id="326" r:id="rId18"/>
    <p:sldId id="327" r:id="rId19"/>
    <p:sldId id="328" r:id="rId20"/>
    <p:sldId id="329" r:id="rId21"/>
    <p:sldId id="268" r:id="rId22"/>
    <p:sldId id="297" r:id="rId23"/>
    <p:sldId id="300" r:id="rId24"/>
    <p:sldId id="308" r:id="rId25"/>
    <p:sldId id="306" r:id="rId26"/>
    <p:sldId id="299" r:id="rId27"/>
    <p:sldId id="298" r:id="rId28"/>
    <p:sldId id="331" r:id="rId29"/>
    <p:sldId id="290" r:id="rId30"/>
    <p:sldId id="269" r:id="rId31"/>
    <p:sldId id="270"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ujimoto,Makiko 藤本真紀子(臨床開発業務部品質ＭＧ)" initials="F藤" lastIdx="2" clrIdx="0"/>
  <p:cmAuthor id="1" name="KAWAKATSU EIJI / 川勝 英次" initials="KE/川英" lastIdx="8"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70" autoAdjust="0"/>
  </p:normalViewPr>
  <p:slideViewPr>
    <p:cSldViewPr>
      <p:cViewPr varScale="1">
        <p:scale>
          <a:sx n="64" d="100"/>
          <a:sy n="64" d="100"/>
        </p:scale>
        <p:origin x="147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038B3A-E054-443F-8BEA-DCACB864A1C7}" type="datetimeFigureOut">
              <a:rPr kumimoji="1" lang="ja-JP" altLang="en-US" smtClean="0"/>
              <a:t>2018/7/12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87CAB5-E5D1-4828-B86E-CA42E53A1342}" type="slidenum">
              <a:rPr kumimoji="1" lang="ja-JP" altLang="en-US" smtClean="0"/>
              <a:t>‹#›</a:t>
            </a:fld>
            <a:endParaRPr kumimoji="1" lang="ja-JP" altLang="en-US"/>
          </a:p>
        </p:txBody>
      </p:sp>
    </p:spTree>
    <p:extLst>
      <p:ext uri="{BB962C8B-B14F-4D97-AF65-F5344CB8AC3E}">
        <p14:creationId xmlns:p14="http://schemas.microsoft.com/office/powerpoint/2010/main" val="16068782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919163" y="717550"/>
            <a:ext cx="4968875" cy="3727450"/>
          </a:xfrm>
          <a:ln/>
        </p:spPr>
      </p:sp>
      <p:sp>
        <p:nvSpPr>
          <p:cNvPr id="256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dirty="0">
              <a:ea typeface="ＭＳ Ｐ明朝" charset="-128"/>
            </a:endParaRPr>
          </a:p>
        </p:txBody>
      </p:sp>
    </p:spTree>
    <p:extLst>
      <p:ext uri="{BB962C8B-B14F-4D97-AF65-F5344CB8AC3E}">
        <p14:creationId xmlns:p14="http://schemas.microsoft.com/office/powerpoint/2010/main" val="2326749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D87CAB5-E5D1-4828-B86E-CA42E53A1342}" type="slidenum">
              <a:rPr kumimoji="1" lang="ja-JP" altLang="en-US" smtClean="0"/>
              <a:t>11</a:t>
            </a:fld>
            <a:endParaRPr kumimoji="1" lang="ja-JP" altLang="en-US"/>
          </a:p>
        </p:txBody>
      </p:sp>
    </p:spTree>
    <p:extLst>
      <p:ext uri="{BB962C8B-B14F-4D97-AF65-F5344CB8AC3E}">
        <p14:creationId xmlns:p14="http://schemas.microsoft.com/office/powerpoint/2010/main" val="3063775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D87CAB5-E5D1-4828-B86E-CA42E53A1342}" type="slidenum">
              <a:rPr kumimoji="1" lang="ja-JP" altLang="en-US" smtClean="0">
                <a:solidFill>
                  <a:prstClr val="black"/>
                </a:solidFill>
              </a:rPr>
              <a:pPr/>
              <a:t>13</a:t>
            </a:fld>
            <a:endParaRPr kumimoji="1" lang="ja-JP" altLang="en-US">
              <a:solidFill>
                <a:prstClr val="black"/>
              </a:solidFill>
            </a:endParaRPr>
          </a:p>
        </p:txBody>
      </p:sp>
    </p:spTree>
    <p:extLst>
      <p:ext uri="{BB962C8B-B14F-4D97-AF65-F5344CB8AC3E}">
        <p14:creationId xmlns:p14="http://schemas.microsoft.com/office/powerpoint/2010/main" val="15781456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050" kern="1200" dirty="0">
                <a:solidFill>
                  <a:schemeClr val="tx1"/>
                </a:solidFill>
                <a:effectLst/>
              </a:rPr>
              <a:t>Guidance for Industry</a:t>
            </a:r>
            <a:r>
              <a:rPr kumimoji="1" lang="ja-JP" altLang="en-US" sz="1050" kern="1200" dirty="0">
                <a:solidFill>
                  <a:schemeClr val="tx1"/>
                </a:solidFill>
                <a:effectLst/>
              </a:rPr>
              <a:t>　</a:t>
            </a:r>
            <a:r>
              <a:rPr kumimoji="1" lang="en-US" altLang="ja-JP" sz="1050" kern="1200" dirty="0">
                <a:solidFill>
                  <a:schemeClr val="tx1"/>
                </a:solidFill>
                <a:effectLst/>
              </a:rPr>
              <a:t>Oversight of Clinical</a:t>
            </a:r>
            <a:r>
              <a:rPr kumimoji="1" lang="ja-JP" altLang="en-US" sz="1050" kern="1200" baseline="0" dirty="0">
                <a:solidFill>
                  <a:schemeClr val="tx1"/>
                </a:solidFill>
                <a:effectLst/>
              </a:rPr>
              <a:t> </a:t>
            </a:r>
            <a:r>
              <a:rPr kumimoji="1" lang="en-US" altLang="ja-JP" sz="1050" kern="1200" dirty="0">
                <a:solidFill>
                  <a:schemeClr val="tx1"/>
                </a:solidFill>
                <a:effectLst/>
              </a:rPr>
              <a:t>Investigations — A Risk-Based Approach to Monitoring </a:t>
            </a:r>
            <a:r>
              <a:rPr kumimoji="1" lang="ja-JP" altLang="en-US" sz="1050" kern="1200" dirty="0">
                <a:solidFill>
                  <a:schemeClr val="tx1"/>
                </a:solidFill>
                <a:effectLst/>
              </a:rPr>
              <a:t>より</a:t>
            </a:r>
            <a:endParaRPr kumimoji="1" lang="en-US" altLang="ja-JP" sz="1050" kern="1200" dirty="0">
              <a:solidFill>
                <a:schemeClr val="tx1"/>
              </a:solidFill>
              <a:effectLst/>
            </a:endParaRPr>
          </a:p>
          <a:p>
            <a:endParaRPr kumimoji="1" lang="en-US" altLang="ja-JP" sz="1050" kern="1200" dirty="0">
              <a:solidFill>
                <a:schemeClr val="tx1"/>
              </a:solidFill>
              <a:effectLst/>
            </a:endParaRPr>
          </a:p>
          <a:p>
            <a:r>
              <a:rPr kumimoji="1" lang="en-US" altLang="ja-JP" sz="1050" kern="1200" dirty="0">
                <a:solidFill>
                  <a:schemeClr val="tx1"/>
                </a:solidFill>
                <a:effectLst/>
              </a:rPr>
              <a:t>III. OVERVIEW OF MONITORING METHODS</a:t>
            </a:r>
          </a:p>
          <a:p>
            <a:r>
              <a:rPr kumimoji="1" lang="en-US" altLang="ja-JP" sz="1050" kern="1200" dirty="0">
                <a:solidFill>
                  <a:schemeClr val="tx1"/>
                </a:solidFill>
                <a:effectLst/>
              </a:rPr>
              <a:t>B. Examples of Alternative Monitoring Techniques</a:t>
            </a:r>
          </a:p>
          <a:p>
            <a:r>
              <a:rPr kumimoji="1" lang="ja-JP" altLang="en-US" sz="1050" kern="1200" dirty="0">
                <a:solidFill>
                  <a:schemeClr val="tx1"/>
                </a:solidFill>
                <a:effectLst/>
              </a:rPr>
              <a:t>・・・</a:t>
            </a:r>
            <a:endParaRPr kumimoji="1" lang="en-US" altLang="ja-JP" sz="1050" kern="1200" dirty="0">
              <a:solidFill>
                <a:schemeClr val="tx1"/>
              </a:solidFill>
              <a:effectLst/>
            </a:endParaRPr>
          </a:p>
          <a:p>
            <a:r>
              <a:rPr kumimoji="1" lang="en-US" altLang="ja-JP" sz="1050" kern="1200" dirty="0">
                <a:solidFill>
                  <a:schemeClr val="tx1"/>
                </a:solidFill>
                <a:effectLst/>
              </a:rPr>
              <a:t>o Analyze site characteristics, performance metrics (e.g., high screen failure or</a:t>
            </a:r>
          </a:p>
          <a:p>
            <a:r>
              <a:rPr kumimoji="1" lang="en-US" altLang="ja-JP" sz="1050" kern="1200" dirty="0">
                <a:solidFill>
                  <a:schemeClr val="tx1"/>
                </a:solidFill>
                <a:effectLst/>
              </a:rPr>
              <a:t>withdrawal rates, high frequency of eligibility violations, delays in reporting</a:t>
            </a:r>
          </a:p>
          <a:p>
            <a:r>
              <a:rPr kumimoji="1" lang="en-US" altLang="ja-JP" sz="1050" kern="1200" dirty="0">
                <a:solidFill>
                  <a:schemeClr val="tx1"/>
                </a:solidFill>
                <a:effectLst/>
              </a:rPr>
              <a:t>data), and clinical data to identify trial sites with characteristics correlated</a:t>
            </a:r>
          </a:p>
          <a:p>
            <a:r>
              <a:rPr kumimoji="1" lang="en-US" altLang="ja-JP" sz="1050" kern="1200" dirty="0">
                <a:solidFill>
                  <a:schemeClr val="tx1"/>
                </a:solidFill>
                <a:effectLst/>
              </a:rPr>
              <a:t>with poor performance or noncompliance</a:t>
            </a:r>
          </a:p>
          <a:p>
            <a:r>
              <a:rPr kumimoji="1" lang="ja-JP" altLang="en-US" sz="1050" dirty="0"/>
              <a:t>・・・</a:t>
            </a:r>
          </a:p>
        </p:txBody>
      </p:sp>
      <p:sp>
        <p:nvSpPr>
          <p:cNvPr id="4" name="スライド番号プレースホルダー 3"/>
          <p:cNvSpPr>
            <a:spLocks noGrp="1"/>
          </p:cNvSpPr>
          <p:nvPr>
            <p:ph type="sldNum" sz="quarter" idx="10"/>
          </p:nvPr>
        </p:nvSpPr>
        <p:spPr/>
        <p:txBody>
          <a:bodyPr/>
          <a:lstStyle/>
          <a:p>
            <a:fld id="{7CE5C35E-3658-490E-80F0-EAD09A411C4B}" type="slidenum">
              <a:rPr kumimoji="1" lang="ja-JP" altLang="en-US" smtClean="0"/>
              <a:t>22</a:t>
            </a:fld>
            <a:endParaRPr kumimoji="1" lang="ja-JP" altLang="en-US"/>
          </a:p>
        </p:txBody>
      </p:sp>
    </p:spTree>
    <p:extLst>
      <p:ext uri="{BB962C8B-B14F-4D97-AF65-F5344CB8AC3E}">
        <p14:creationId xmlns:p14="http://schemas.microsoft.com/office/powerpoint/2010/main" val="1349389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参考資料：</a:t>
            </a:r>
            <a:r>
              <a:rPr kumimoji="1" lang="en-US" altLang="ja-JP" dirty="0"/>
              <a:t>2015</a:t>
            </a:r>
            <a:r>
              <a:rPr kumimoji="1" lang="ja-JP" altLang="en-US" dirty="0"/>
              <a:t>年</a:t>
            </a:r>
            <a:r>
              <a:rPr kumimoji="1" lang="en-US" altLang="ja-JP" dirty="0"/>
              <a:t>3</a:t>
            </a:r>
            <a:r>
              <a:rPr kumimoji="1" lang="ja-JP" altLang="en-US" dirty="0"/>
              <a:t>月</a:t>
            </a:r>
            <a:r>
              <a:rPr kumimoji="1" lang="ja-JP" altLang="en-US" baseline="0" dirty="0"/>
              <a:t> </a:t>
            </a:r>
            <a:r>
              <a:rPr kumimoji="1" lang="en-US" altLang="ja-JP" baseline="0" dirty="0"/>
              <a:t>JPMA News Letter </a:t>
            </a:r>
            <a:r>
              <a:rPr kumimoji="1" lang="ja-JP" altLang="en-US" baseline="0" dirty="0"/>
              <a:t>（</a:t>
            </a:r>
            <a:r>
              <a:rPr kumimoji="1" lang="en-US" altLang="ja-JP" baseline="0" dirty="0"/>
              <a:t>No.166</a:t>
            </a:r>
            <a:r>
              <a:rPr kumimoji="1" lang="ja-JP" altLang="en-US" baseline="0" dirty="0"/>
              <a:t>）</a:t>
            </a:r>
            <a:endParaRPr kumimoji="1" lang="en-US" altLang="ja-JP" dirty="0"/>
          </a:p>
          <a:p>
            <a:r>
              <a:rPr kumimoji="1" lang="en-US" altLang="ja-JP" dirty="0"/>
              <a:t>http://www.jpma.or.jp/about/issue/gratis/newsletter/html/2015/66t2-02.html</a:t>
            </a:r>
          </a:p>
          <a:p>
            <a:endParaRPr kumimoji="1" lang="ja-JP" altLang="en-US" dirty="0"/>
          </a:p>
        </p:txBody>
      </p:sp>
      <p:sp>
        <p:nvSpPr>
          <p:cNvPr id="4" name="スライド番号プレースホルダー 3"/>
          <p:cNvSpPr>
            <a:spLocks noGrp="1"/>
          </p:cNvSpPr>
          <p:nvPr>
            <p:ph type="sldNum" sz="quarter" idx="10"/>
          </p:nvPr>
        </p:nvSpPr>
        <p:spPr/>
        <p:txBody>
          <a:bodyPr/>
          <a:lstStyle/>
          <a:p>
            <a:fld id="{B5545C2C-0433-4D40-A5DF-A3A992284E5E}" type="slidenum">
              <a:rPr kumimoji="1" lang="ja-JP" altLang="en-US" smtClean="0"/>
              <a:t>23</a:t>
            </a:fld>
            <a:endParaRPr kumimoji="1" lang="ja-JP" altLang="en-US"/>
          </a:p>
        </p:txBody>
      </p:sp>
    </p:spTree>
    <p:extLst>
      <p:ext uri="{BB962C8B-B14F-4D97-AF65-F5344CB8AC3E}">
        <p14:creationId xmlns:p14="http://schemas.microsoft.com/office/powerpoint/2010/main" val="28396332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4C78ED11-7EDC-4C2D-AD31-DA102F537A26}" type="slidenum">
              <a:rPr kumimoji="1" lang="ja-JP" altLang="en-US" smtClean="0"/>
              <a:t>26</a:t>
            </a:fld>
            <a:endParaRPr kumimoji="1" lang="ja-JP" altLang="en-US"/>
          </a:p>
        </p:txBody>
      </p:sp>
    </p:spTree>
    <p:extLst>
      <p:ext uri="{BB962C8B-B14F-4D97-AF65-F5344CB8AC3E}">
        <p14:creationId xmlns:p14="http://schemas.microsoft.com/office/powerpoint/2010/main" val="2725687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pPr lvl="0"/>
            <a:r>
              <a:rPr lang="ja-JP" altLang="en-US" noProof="0"/>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マスター サブタイトルの書式設定</a:t>
            </a:r>
          </a:p>
        </p:txBody>
      </p:sp>
      <p:sp>
        <p:nvSpPr>
          <p:cNvPr id="3076" name="Rectangle 4"/>
          <p:cNvSpPr>
            <a:spLocks noGrp="1" noChangeArrowheads="1"/>
          </p:cNvSpPr>
          <p:nvPr>
            <p:ph type="dt" sz="half" idx="2"/>
          </p:nvPr>
        </p:nvSpPr>
        <p:spPr>
          <a:xfrm>
            <a:off x="0" y="6553200"/>
            <a:ext cx="1905000" cy="457200"/>
          </a:xfrm>
        </p:spPr>
        <p:txBody>
          <a:bodyPr/>
          <a:lstStyle>
            <a:lvl1pPr>
              <a:defRPr/>
            </a:lvl1pPr>
          </a:lstStyle>
          <a:p>
            <a:fld id="{C5153A38-AC36-4813-B414-49D81C8A2F59}" type="datetime1">
              <a:rPr kumimoji="1" lang="ja-JP" altLang="en-US" smtClean="0"/>
              <a:pPr/>
              <a:t>2018/7/12</a:t>
            </a:fld>
            <a:endParaRPr kumimoji="1" lang="ja-JP" altLang="en-US"/>
          </a:p>
        </p:txBody>
      </p:sp>
      <p:sp>
        <p:nvSpPr>
          <p:cNvPr id="3077" name="Rectangle 5"/>
          <p:cNvSpPr>
            <a:spLocks noGrp="1" noChangeArrowheads="1"/>
          </p:cNvSpPr>
          <p:nvPr>
            <p:ph type="ftr" sz="quarter" idx="3"/>
          </p:nvPr>
        </p:nvSpPr>
        <p:spPr>
          <a:xfrm>
            <a:off x="3124200" y="6553200"/>
            <a:ext cx="2895600" cy="457200"/>
          </a:xfrm>
        </p:spPr>
        <p:txBody>
          <a:bodyPr/>
          <a:lstStyle>
            <a:lvl1pPr>
              <a:defRPr/>
            </a:lvl1pPr>
          </a:lstStyle>
          <a:p>
            <a:endParaRPr kumimoji="1" lang="ja-JP" altLang="en-US"/>
          </a:p>
        </p:txBody>
      </p:sp>
      <p:sp>
        <p:nvSpPr>
          <p:cNvPr id="3078" name="Rectangle 6"/>
          <p:cNvSpPr>
            <a:spLocks noGrp="1" noChangeArrowheads="1"/>
          </p:cNvSpPr>
          <p:nvPr>
            <p:ph type="sldNum" sz="quarter" idx="4"/>
          </p:nvPr>
        </p:nvSpPr>
        <p:spPr>
          <a:xfrm>
            <a:off x="7239000" y="6553200"/>
            <a:ext cx="1905000" cy="457200"/>
          </a:xfrm>
        </p:spPr>
        <p:txBody>
          <a:bodyPr/>
          <a:lstStyle>
            <a:lvl1pPr>
              <a:defRPr/>
            </a:lvl1pPr>
          </a:lstStyle>
          <a:p>
            <a:fld id="{6D4E6275-1794-4A58-BE09-9CC170D6E54C}" type="slidenum">
              <a:rPr kumimoji="1" lang="ja-JP" altLang="en-US" smtClean="0"/>
              <a:pPr/>
              <a:t>‹#›</a:t>
            </a:fld>
            <a:endParaRPr kumimoji="1" lang="ja-JP" altLang="en-US"/>
          </a:p>
        </p:txBody>
      </p:sp>
      <p:sp>
        <p:nvSpPr>
          <p:cNvPr id="3079" name="Rectangle 7"/>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0" name="Rectangle 8"/>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1" name="Text Box 9"/>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443679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D1718A72-293B-4082-B390-95AC33157286}"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847743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F783E60A-AE92-41B9-9F1E-BBCD382864FC}"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535376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2BFBCE94-FA1A-4A50-A920-EEAFF6353948}"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010042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ABA08293-C020-4FC0-9BD1-5E639E28FEC0}"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69393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fld id="{0F181788-8985-4659-9C9A-FC94AC168051}"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306165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268761"/>
            <a:ext cx="4040188"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268761"/>
            <a:ext cx="4041775"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fld id="{98CE32BB-9A83-496E-9B0F-147BB2F703FE}" type="datetime1">
              <a:rPr kumimoji="1" lang="ja-JP" altLang="en-US" smtClean="0"/>
              <a:pPr/>
              <a:t>2018/7/12</a:t>
            </a:fld>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658411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fld id="{CC242A0A-76C0-4548-8437-CC6D7FD91672}" type="datetime1">
              <a:rPr kumimoji="1" lang="ja-JP" altLang="en-US" smtClean="0"/>
              <a:pPr/>
              <a:t>2018/7/12</a:t>
            </a:fld>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582219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35EB4610-EEC6-4E9A-9B9C-8B8FA7F62C6C}" type="datetime1">
              <a:rPr kumimoji="1" lang="ja-JP" altLang="en-US" smtClean="0"/>
              <a:pPr/>
              <a:t>2018/7/12</a:t>
            </a:fld>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53195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87D7104A-D6AF-417F-94CD-B831DFBDFDFE}"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185529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B61C956A-250E-4D10-8C7F-E12B113D6208}"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682657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fld id="{18281FCC-3726-411D-AC05-E5E28DC36D0E}" type="datetime1">
              <a:rPr kumimoji="1" lang="ja-JP" altLang="en-US" smtClean="0"/>
              <a:pPr/>
              <a:t>2018/7/12</a:t>
            </a:fld>
            <a:endParaRPr kumimoji="1" lang="ja-JP" altLang="en-US"/>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endParaRPr kumimoji="1" lang="ja-JP" altLang="en-US"/>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fld id="{6D4E6275-1794-4A58-BE09-9CC170D6E54C}" type="slidenum">
              <a:rPr kumimoji="1" lang="ja-JP" altLang="en-US" smtClean="0"/>
              <a:pPr/>
              <a:t>‹#›</a:t>
            </a:fld>
            <a:endParaRPr kumimoji="1" lang="ja-JP" altLang="en-US" dirty="0"/>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Rectangle 15"/>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Text Box 16"/>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195363179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52000" y="1800000"/>
            <a:ext cx="8640000" cy="2160000"/>
          </a:xfrm>
        </p:spPr>
        <p:txBody>
          <a:bodyPr/>
          <a:lstStyle/>
          <a:p>
            <a:r>
              <a:rPr lang="en-US" altLang="ja-JP" sz="3600" dirty="0">
                <a:solidFill>
                  <a:schemeClr val="accent1">
                    <a:lumMod val="50000"/>
                  </a:schemeClr>
                </a:solidFill>
              </a:rPr>
              <a:t>ICH-E6(R2)</a:t>
            </a:r>
            <a:r>
              <a:rPr lang="ja-JP" altLang="en-US" sz="3600" dirty="0">
                <a:solidFill>
                  <a:schemeClr val="accent1">
                    <a:lumMod val="50000"/>
                  </a:schemeClr>
                </a:solidFill>
              </a:rPr>
              <a:t>に対する</a:t>
            </a:r>
            <a:br>
              <a:rPr lang="en-US" altLang="ja-JP" sz="3600" dirty="0">
                <a:solidFill>
                  <a:schemeClr val="accent1">
                    <a:lumMod val="50000"/>
                  </a:schemeClr>
                </a:solidFill>
              </a:rPr>
            </a:br>
            <a:r>
              <a:rPr lang="ja-JP" altLang="en-US" sz="3600" dirty="0">
                <a:solidFill>
                  <a:schemeClr val="accent1">
                    <a:lumMod val="50000"/>
                  </a:schemeClr>
                </a:solidFill>
              </a:rPr>
              <a:t>質問事例</a:t>
            </a:r>
            <a:br>
              <a:rPr lang="ja-JP" altLang="en-US" sz="3600" dirty="0">
                <a:solidFill>
                  <a:schemeClr val="accent1">
                    <a:lumMod val="50000"/>
                  </a:schemeClr>
                </a:solidFill>
              </a:rPr>
            </a:br>
            <a:r>
              <a:rPr lang="en-US" altLang="ja-JP" sz="3600" dirty="0">
                <a:solidFill>
                  <a:schemeClr val="accent1">
                    <a:lumMod val="50000"/>
                  </a:schemeClr>
                </a:solidFill>
              </a:rPr>
              <a:t>- </a:t>
            </a:r>
            <a:r>
              <a:rPr lang="ja-JP" altLang="en-US" sz="3600" dirty="0">
                <a:solidFill>
                  <a:schemeClr val="accent1">
                    <a:lumMod val="50000"/>
                  </a:schemeClr>
                </a:solidFill>
              </a:rPr>
              <a:t>ＪＰＭＡ内部資料</a:t>
            </a:r>
            <a:r>
              <a:rPr lang="en-US" altLang="ja-JP" sz="3600" dirty="0">
                <a:solidFill>
                  <a:schemeClr val="accent1">
                    <a:lumMod val="50000"/>
                  </a:schemeClr>
                </a:solidFill>
              </a:rPr>
              <a:t>-</a:t>
            </a:r>
            <a:endParaRPr lang="ja-JP" altLang="en-US" sz="3600" dirty="0">
              <a:solidFill>
                <a:schemeClr val="accent1">
                  <a:lumMod val="50000"/>
                </a:schemeClr>
              </a:solidFill>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サブタイトル 2"/>
          <p:cNvSpPr>
            <a:spLocks noGrp="1"/>
          </p:cNvSpPr>
          <p:nvPr>
            <p:ph type="subTitle" idx="1"/>
          </p:nvPr>
        </p:nvSpPr>
        <p:spPr>
          <a:xfrm>
            <a:off x="1332440" y="4293096"/>
            <a:ext cx="7200000" cy="2232248"/>
          </a:xfrm>
        </p:spPr>
        <p:txBody>
          <a:bodyPr/>
          <a:lstStyle/>
          <a:p>
            <a:pPr algn="r"/>
            <a:r>
              <a:rPr lang="zh-TW" altLang="en-US" sz="2800" dirty="0"/>
              <a:t>日本製薬工業協会 医薬品評価委員会</a:t>
            </a:r>
            <a:br>
              <a:rPr lang="zh-TW" altLang="en-US" sz="2800" dirty="0"/>
            </a:br>
            <a:r>
              <a:rPr lang="zh-TW" altLang="en-US" sz="2800" dirty="0"/>
              <a:t>臨床評価部会</a:t>
            </a:r>
            <a:endParaRPr lang="en-US" altLang="zh-TW" sz="2800" dirty="0"/>
          </a:p>
          <a:p>
            <a:pPr algn="r"/>
            <a:r>
              <a:rPr kumimoji="1" lang="ja-JP" altLang="en-US" sz="2800" dirty="0"/>
              <a:t>特別プロジェクト</a:t>
            </a:r>
            <a:r>
              <a:rPr kumimoji="1" lang="en-US" altLang="ja-JP" sz="2800" dirty="0"/>
              <a:t>2</a:t>
            </a:r>
            <a:r>
              <a:rPr kumimoji="1" lang="ja-JP" altLang="en-US" sz="2800" dirty="0"/>
              <a:t>編</a:t>
            </a:r>
            <a:endParaRPr kumimoji="1" lang="en-US" altLang="ja-JP" sz="2800" dirty="0"/>
          </a:p>
          <a:p>
            <a:pPr algn="r"/>
            <a:r>
              <a:rPr lang="en-US" altLang="ja-JP" sz="2400" dirty="0"/>
              <a:t>2017.Sep</a:t>
            </a:r>
          </a:p>
          <a:p>
            <a:pPr algn="r"/>
            <a:r>
              <a:rPr lang="en-US" altLang="ja-JP" sz="2400" dirty="0"/>
              <a:t>2018.Apr</a:t>
            </a:r>
            <a:r>
              <a:rPr lang="ja-JP" altLang="en-US" sz="2400" dirty="0"/>
              <a:t> </a:t>
            </a:r>
            <a:r>
              <a:rPr lang="en-US" altLang="ja-JP" sz="2400" dirty="0"/>
              <a:t>(</a:t>
            </a:r>
            <a:r>
              <a:rPr lang="ja-JP" altLang="en-US" sz="2400" dirty="0"/>
              <a:t>公開用として一部改訂</a:t>
            </a:r>
            <a:r>
              <a:rPr lang="en-US" altLang="ja-JP" sz="2400" dirty="0"/>
              <a:t>)</a:t>
            </a:r>
            <a:endParaRPr kumimoji="1" lang="ja-JP" altLang="en-US" sz="2400" dirty="0"/>
          </a:p>
        </p:txBody>
      </p:sp>
      <p:sp>
        <p:nvSpPr>
          <p:cNvPr id="5" name="テキスト ボックス 4">
            <a:extLst>
              <a:ext uri="{FF2B5EF4-FFF2-40B4-BE49-F238E27FC236}">
                <a16:creationId xmlns:a16="http://schemas.microsoft.com/office/drawing/2014/main" id="{7CA168D2-9A2B-475C-A782-D5BF22CB9845}"/>
              </a:ext>
            </a:extLst>
          </p:cNvPr>
          <p:cNvSpPr txBox="1"/>
          <p:nvPr/>
        </p:nvSpPr>
        <p:spPr>
          <a:xfrm>
            <a:off x="251520" y="692696"/>
            <a:ext cx="7632848" cy="584775"/>
          </a:xfrm>
          <a:prstGeom prst="rect">
            <a:avLst/>
          </a:prstGeom>
          <a:solidFill>
            <a:srgbClr val="00B05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marL="539750" indent="-539750"/>
            <a:r>
              <a:rPr kumimoji="1" lang="ja-JP" altLang="en-US" sz="1600" dirty="0"/>
              <a:t>注意：本資料は、</a:t>
            </a:r>
            <a:r>
              <a:rPr kumimoji="1" lang="en-US" altLang="ja-JP" sz="1600" dirty="0"/>
              <a:t>2017</a:t>
            </a:r>
            <a:r>
              <a:rPr kumimoji="1" lang="ja-JP" altLang="en-US" sz="1600" dirty="0"/>
              <a:t>年</a:t>
            </a:r>
            <a:r>
              <a:rPr kumimoji="1" lang="en-US" altLang="ja-JP" sz="1600" dirty="0"/>
              <a:t>9</a:t>
            </a:r>
            <a:r>
              <a:rPr kumimoji="1" lang="ja-JP" altLang="en-US" sz="1600" dirty="0"/>
              <a:t>月時点の臨床評価部会の</a:t>
            </a:r>
            <a:r>
              <a:rPr kumimoji="1" lang="en-US" altLang="ja-JP" sz="1600" dirty="0"/>
              <a:t>ICH-E6(R2)</a:t>
            </a:r>
            <a:r>
              <a:rPr kumimoji="1" lang="ja-JP" altLang="en-US" sz="1600" dirty="0"/>
              <a:t>に対する考えを纏めたものとなります。</a:t>
            </a:r>
          </a:p>
        </p:txBody>
      </p:sp>
    </p:spTree>
    <p:extLst>
      <p:ext uri="{BB962C8B-B14F-4D97-AF65-F5344CB8AC3E}">
        <p14:creationId xmlns:p14="http://schemas.microsoft.com/office/powerpoint/2010/main" val="19105786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95536" y="1188016"/>
            <a:ext cx="8352928" cy="5625360"/>
          </a:xfrm>
        </p:spPr>
        <p:txBody>
          <a:bodyPr>
            <a:noAutofit/>
          </a:bodyPr>
          <a:lstStyle/>
          <a:p>
            <a:pPr marL="273050" indent="-273050">
              <a:lnSpc>
                <a:spcPct val="110000"/>
              </a:lnSpc>
              <a:spcBef>
                <a:spcPts val="0"/>
              </a:spcBef>
              <a:buNone/>
            </a:pPr>
            <a:r>
              <a:rPr lang="en-US" altLang="ja-JP" sz="2000" dirty="0"/>
              <a:t>Q: </a:t>
            </a:r>
            <a:r>
              <a:rPr lang="ja-JP" altLang="en-US" sz="2000" dirty="0"/>
              <a:t>治験の業務を個人もしくは団体（第三者機関）に委託する場合には、要件を満たしていることを保証すると規定されたが、どの様に保証すれば良いか。</a:t>
            </a:r>
            <a:endParaRPr lang="en-US" altLang="ja-JP" sz="2000" dirty="0"/>
          </a:p>
          <a:p>
            <a:pPr marL="273050" indent="-273050">
              <a:lnSpc>
                <a:spcPct val="110000"/>
              </a:lnSpc>
              <a:spcBef>
                <a:spcPts val="0"/>
              </a:spcBef>
              <a:buNone/>
            </a:pPr>
            <a:r>
              <a:rPr lang="en-US" altLang="ja-JP" sz="2000" dirty="0"/>
              <a:t>A:</a:t>
            </a:r>
            <a:r>
              <a:rPr lang="ja-JP" altLang="en-US" sz="2000" dirty="0"/>
              <a:t>実施医療機関の長もしくは治験責任医師は、治験の業務の一部を委託する場合、当該業務を遂行しうる、経験・体制・能力等を要件として事前に定め、その要件を満たしていることを確認した記録が必要になると考えます。</a:t>
            </a:r>
            <a:endParaRPr lang="en-US" altLang="ja-JP" sz="2000" dirty="0"/>
          </a:p>
          <a:p>
            <a:pPr marL="273050" indent="-273050">
              <a:lnSpc>
                <a:spcPct val="110000"/>
              </a:lnSpc>
              <a:spcBef>
                <a:spcPts val="0"/>
              </a:spcBef>
              <a:buNone/>
            </a:pPr>
            <a:r>
              <a:rPr kumimoji="1" lang="ja-JP" altLang="en-US" sz="2000" dirty="0"/>
              <a:t>　　例えば、以下のような</a:t>
            </a:r>
            <a:r>
              <a:rPr lang="ja-JP" altLang="ja-JP" sz="2000" dirty="0"/>
              <a:t>要件確認</a:t>
            </a:r>
            <a:r>
              <a:rPr lang="ja-JP" altLang="en-US" sz="2000" dirty="0"/>
              <a:t>の</a:t>
            </a:r>
            <a:r>
              <a:rPr lang="ja-JP" altLang="ja-JP" sz="2000" dirty="0"/>
              <a:t>記録</a:t>
            </a:r>
            <a:r>
              <a:rPr lang="ja-JP" altLang="en-US" sz="2000" dirty="0"/>
              <a:t>が</a:t>
            </a:r>
            <a:r>
              <a:rPr lang="ja-JP" altLang="ja-JP" sz="2000" dirty="0"/>
              <a:t>保存され、第三者に判断可能な状態にあることが、保証行為を実施している証左になると考えます。さらに、要件が定期的に保持されていることを確認する行為も重要と考えます。</a:t>
            </a:r>
            <a:endParaRPr lang="en-US" altLang="ja-JP" sz="2000" dirty="0"/>
          </a:p>
          <a:p>
            <a:pPr marL="620713" indent="-357188">
              <a:lnSpc>
                <a:spcPct val="110000"/>
              </a:lnSpc>
              <a:spcBef>
                <a:spcPts val="0"/>
              </a:spcBef>
              <a:buFont typeface="Wingdings" panose="05000000000000000000" pitchFamily="2" charset="2"/>
              <a:buChar char="u"/>
            </a:pPr>
            <a:r>
              <a:rPr kumimoji="1" lang="ja-JP" altLang="en-US" sz="2000" dirty="0"/>
              <a:t>治験分担医師：医師の資格、業務・治験の経験、特定のスキルの習得、特定の評価スキルのトレーニング等の記録が確認可能であり、</a:t>
            </a:r>
            <a:r>
              <a:rPr lang="ja-JP" altLang="en-US" sz="2000" dirty="0"/>
              <a:t>治験責任医師等がそれらを適切に保証できる状況が整備されていること</a:t>
            </a:r>
            <a:endParaRPr lang="en-US" altLang="ja-JP" sz="2000" dirty="0"/>
          </a:p>
          <a:p>
            <a:pPr marL="620713" indent="-357188">
              <a:lnSpc>
                <a:spcPct val="110000"/>
              </a:lnSpc>
              <a:spcBef>
                <a:spcPts val="0"/>
              </a:spcBef>
              <a:buFont typeface="Wingdings" panose="05000000000000000000" pitchFamily="2" charset="2"/>
              <a:buChar char="u"/>
            </a:pPr>
            <a:r>
              <a:rPr kumimoji="1" lang="en-US" altLang="ja-JP" sz="2000" dirty="0"/>
              <a:t>CRC</a:t>
            </a:r>
            <a:r>
              <a:rPr kumimoji="1" lang="ja-JP" altLang="en-US" sz="2000" dirty="0"/>
              <a:t>：具体的な委託</a:t>
            </a:r>
            <a:r>
              <a:rPr lang="ja-JP" altLang="en-US" sz="2000" dirty="0"/>
              <a:t>業務に則した経験・スキル・トレーニングの記録</a:t>
            </a:r>
            <a:endParaRPr lang="en-US" altLang="ja-JP" sz="2000" dirty="0">
              <a:solidFill>
                <a:srgbClr val="00B050"/>
              </a:solidFill>
            </a:endParaRPr>
          </a:p>
          <a:p>
            <a:pPr marL="620713" indent="-357188">
              <a:lnSpc>
                <a:spcPct val="110000"/>
              </a:lnSpc>
              <a:spcBef>
                <a:spcPts val="0"/>
              </a:spcBef>
              <a:buFont typeface="Wingdings" panose="05000000000000000000" pitchFamily="2" charset="2"/>
              <a:buChar char="u"/>
            </a:pPr>
            <a:r>
              <a:rPr lang="ja-JP" altLang="ja-JP" sz="2000" dirty="0"/>
              <a:t>団体（第三者機関）</a:t>
            </a:r>
            <a:r>
              <a:rPr lang="ja-JP" altLang="en-US" sz="2000" dirty="0"/>
              <a:t>：</a:t>
            </a:r>
            <a:r>
              <a:rPr lang="ja-JP" altLang="ja-JP" sz="2000" dirty="0"/>
              <a:t>委託前にアセスメント（評価）を行い、プロセス、手順等が、業務を遂行しうる要件を満たしていることを確認し</a:t>
            </a:r>
            <a:r>
              <a:rPr lang="ja-JP" altLang="en-US" sz="2000" dirty="0"/>
              <a:t>た</a:t>
            </a:r>
            <a:r>
              <a:rPr lang="ja-JP" altLang="ja-JP" sz="2000" dirty="0"/>
              <a:t>記録</a:t>
            </a:r>
            <a:endParaRPr kumimoji="1" lang="ja-JP" altLang="en-US" sz="2000" dirty="0"/>
          </a:p>
        </p:txBody>
      </p:sp>
      <p:pic>
        <p:nvPicPr>
          <p:cNvPr id="5" name="Picture 8">
            <a:extLst>
              <a:ext uri="{FF2B5EF4-FFF2-40B4-BE49-F238E27FC236}">
                <a16:creationId xmlns:a16="http://schemas.microsoft.com/office/drawing/2014/main" id="{72338EB6-901F-4F63-9E29-7595FE64AA1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タイトル 1">
            <a:extLst>
              <a:ext uri="{FF2B5EF4-FFF2-40B4-BE49-F238E27FC236}">
                <a16:creationId xmlns:a16="http://schemas.microsoft.com/office/drawing/2014/main" id="{19F245E8-5C46-40B1-94B7-8B62E1867EC3}"/>
              </a:ext>
            </a:extLst>
          </p:cNvPr>
          <p:cNvSpPr>
            <a:spLocks noGrp="1"/>
          </p:cNvSpPr>
          <p:nvPr>
            <p:ph type="title"/>
          </p:nvPr>
        </p:nvSpPr>
        <p:spPr>
          <a:xfrm>
            <a:off x="251520" y="303238"/>
            <a:ext cx="8424936" cy="821506"/>
          </a:xfrm>
        </p:spPr>
        <p:txBody>
          <a:bodyPr>
            <a:noAutofit/>
          </a:bodyPr>
          <a:lstStyle/>
          <a:p>
            <a:pPr marL="898525" indent="-898525">
              <a:lnSpc>
                <a:spcPct val="100000"/>
              </a:lnSpc>
            </a:pPr>
            <a:r>
              <a:rPr kumimoji="1" lang="en-US" altLang="ja-JP" sz="2800" dirty="0"/>
              <a:t>4.2.6 Investigator/ Institution </a:t>
            </a:r>
            <a:br>
              <a:rPr kumimoji="1" lang="en-US" altLang="ja-JP" sz="2800" dirty="0"/>
            </a:br>
            <a:r>
              <a:rPr kumimoji="1" lang="en-US" altLang="ja-JP" sz="2800" dirty="0"/>
              <a:t>Qualification for Duties and Function</a:t>
            </a:r>
            <a:endParaRPr kumimoji="1" lang="ja-JP" altLang="en-US" sz="2800" dirty="0"/>
          </a:p>
        </p:txBody>
      </p:sp>
      <p:sp>
        <p:nvSpPr>
          <p:cNvPr id="6" name="スライド番号プレースホルダー 6">
            <a:extLst>
              <a:ext uri="{FF2B5EF4-FFF2-40B4-BE49-F238E27FC236}">
                <a16:creationId xmlns:a16="http://schemas.microsoft.com/office/drawing/2014/main" id="{59502D02-6236-4806-97B9-FC83C34C297D}"/>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9</a:t>
            </a:r>
            <a:endParaRPr lang="ja-JP" altLang="en-US" b="1" dirty="0"/>
          </a:p>
        </p:txBody>
      </p:sp>
    </p:spTree>
    <p:extLst>
      <p:ext uri="{BB962C8B-B14F-4D97-AF65-F5344CB8AC3E}">
        <p14:creationId xmlns:p14="http://schemas.microsoft.com/office/powerpoint/2010/main" val="23467925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303238"/>
            <a:ext cx="8424936" cy="821506"/>
          </a:xfrm>
        </p:spPr>
        <p:txBody>
          <a:bodyPr>
            <a:noAutofit/>
          </a:bodyPr>
          <a:lstStyle/>
          <a:p>
            <a:pPr marL="898525" indent="-898525">
              <a:lnSpc>
                <a:spcPct val="100000"/>
              </a:lnSpc>
            </a:pPr>
            <a:r>
              <a:rPr kumimoji="1" lang="en-US" altLang="ja-JP" sz="2800" dirty="0"/>
              <a:t>4.2.6 Investigator/ Institution </a:t>
            </a:r>
            <a:br>
              <a:rPr kumimoji="1" lang="en-US" altLang="ja-JP" sz="2800" dirty="0"/>
            </a:br>
            <a:r>
              <a:rPr kumimoji="1" lang="en-US" altLang="ja-JP" sz="2800" dirty="0"/>
              <a:t>Qualification for Duties and Function</a:t>
            </a:r>
            <a:endParaRPr kumimoji="1" lang="ja-JP" altLang="en-US" sz="2800" dirty="0"/>
          </a:p>
        </p:txBody>
      </p:sp>
      <p:sp>
        <p:nvSpPr>
          <p:cNvPr id="3" name="コンテンツ プレースホルダー 2"/>
          <p:cNvSpPr>
            <a:spLocks noGrp="1"/>
          </p:cNvSpPr>
          <p:nvPr>
            <p:ph idx="1"/>
          </p:nvPr>
        </p:nvSpPr>
        <p:spPr>
          <a:xfrm>
            <a:off x="395536" y="1196752"/>
            <a:ext cx="8352928" cy="5400600"/>
          </a:xfrm>
        </p:spPr>
        <p:txBody>
          <a:bodyPr>
            <a:normAutofit/>
          </a:bodyPr>
          <a:lstStyle/>
          <a:p>
            <a:pPr marL="265113" indent="-265113">
              <a:lnSpc>
                <a:spcPct val="100000"/>
              </a:lnSpc>
              <a:spcBef>
                <a:spcPts val="0"/>
              </a:spcBef>
              <a:buNone/>
            </a:pPr>
            <a:r>
              <a:rPr lang="en-US" altLang="ja-JP" sz="2400" dirty="0"/>
              <a:t>Q: </a:t>
            </a:r>
            <a:r>
              <a:rPr lang="ja-JP" altLang="en-US" sz="2400" dirty="0"/>
              <a:t>実施された業務やデータの完全性を保証すると規定されたが、どの様に保証すれば良いか。</a:t>
            </a:r>
            <a:endParaRPr lang="en-US" altLang="ja-JP" sz="2400" dirty="0"/>
          </a:p>
          <a:p>
            <a:pPr marL="265113" indent="-265113">
              <a:lnSpc>
                <a:spcPct val="100000"/>
              </a:lnSpc>
              <a:spcBef>
                <a:spcPts val="0"/>
              </a:spcBef>
              <a:buNone/>
            </a:pPr>
            <a:r>
              <a:rPr lang="en-US" altLang="ja-JP" sz="2400" dirty="0"/>
              <a:t>A: </a:t>
            </a:r>
            <a:r>
              <a:rPr lang="ja-JP" altLang="en-US" sz="2400" dirty="0"/>
              <a:t>各医療機関にて、業務を委託した第三者によって実施された業務やデータの完全性を保証する手立て（手順書、プロセス構築等）を定める必要があると考えます。また、成果物となる原データ等の保証プロセスも必要と考えます。</a:t>
            </a:r>
            <a:endParaRPr lang="en-US" altLang="ja-JP" sz="2400" dirty="0"/>
          </a:p>
          <a:p>
            <a:pPr marL="523875">
              <a:lnSpc>
                <a:spcPct val="100000"/>
              </a:lnSpc>
              <a:spcBef>
                <a:spcPts val="1200"/>
              </a:spcBef>
              <a:buFont typeface="Wingdings" panose="05000000000000000000" pitchFamily="2" charset="2"/>
              <a:buChar char="u"/>
            </a:pPr>
            <a:r>
              <a:rPr lang="ja-JP" altLang="en-US" sz="2000" u="sng" dirty="0"/>
              <a:t>実施された業務</a:t>
            </a:r>
            <a:r>
              <a:rPr lang="ja-JP" altLang="en-US" sz="2000" dirty="0"/>
              <a:t>：業務を委託した第三者によって実施された業務について、記録としてそれが確認可能であり、治験責任医師等がそれらを適切に保証できる状況が備わっていることが想定されます。</a:t>
            </a:r>
            <a:endParaRPr lang="en-US" altLang="ja-JP" sz="2000" dirty="0"/>
          </a:p>
          <a:p>
            <a:pPr marL="523875">
              <a:lnSpc>
                <a:spcPct val="100000"/>
              </a:lnSpc>
              <a:spcBef>
                <a:spcPts val="0"/>
              </a:spcBef>
              <a:buFont typeface="Wingdings" panose="05000000000000000000" pitchFamily="2" charset="2"/>
              <a:buChar char="u"/>
            </a:pPr>
            <a:r>
              <a:rPr lang="ja-JP" altLang="en-US" sz="2000" u="sng" dirty="0"/>
              <a:t>データの完全性</a:t>
            </a:r>
            <a:r>
              <a:rPr lang="ja-JP" altLang="en-US" sz="2000" dirty="0"/>
              <a:t>：原データの内容が、第三者が見ても、妥当な内容であることが、記録として確認可能であり、 治験責任医師が適切に保証できる状況が備わっていることが想定されます。なお、原データに求められる要件（</a:t>
            </a:r>
            <a:r>
              <a:rPr lang="en-US" altLang="ja-JP" sz="2000" dirty="0"/>
              <a:t>ALCOA</a:t>
            </a:r>
            <a:r>
              <a:rPr lang="ja-JP" altLang="en-US" sz="2000" dirty="0"/>
              <a:t>＋</a:t>
            </a:r>
            <a:r>
              <a:rPr lang="en-US" altLang="ja-JP" sz="2000" dirty="0"/>
              <a:t>C</a:t>
            </a:r>
            <a:r>
              <a:rPr lang="ja-JP" altLang="en-US" sz="2000" dirty="0"/>
              <a:t>）については、</a:t>
            </a:r>
            <a:r>
              <a:rPr lang="en-US" altLang="ja-JP" sz="2000" dirty="0"/>
              <a:t>ADDENDUM</a:t>
            </a:r>
            <a:r>
              <a:rPr lang="ja-JP" altLang="en-US" sz="2000" dirty="0"/>
              <a:t> </a:t>
            </a:r>
            <a:r>
              <a:rPr lang="en-US" altLang="ja-JP" sz="2000" dirty="0"/>
              <a:t>4.9.0</a:t>
            </a:r>
            <a:r>
              <a:rPr lang="ja-JP" altLang="en-US" sz="2000" dirty="0"/>
              <a:t> </a:t>
            </a:r>
            <a:r>
              <a:rPr lang="en-US" altLang="ja-JP" sz="2000" dirty="0"/>
              <a:t>Records and </a:t>
            </a:r>
            <a:r>
              <a:rPr kumimoji="1" lang="en-US" altLang="ja-JP" sz="2000" dirty="0"/>
              <a:t>Reports</a:t>
            </a:r>
            <a:r>
              <a:rPr lang="ja-JP" altLang="en-US" sz="2000" dirty="0"/>
              <a:t>を</a:t>
            </a:r>
            <a:r>
              <a:rPr kumimoji="1" lang="ja-JP" altLang="en-US" sz="2000" dirty="0"/>
              <a:t>ご参照ください。</a:t>
            </a:r>
          </a:p>
        </p:txBody>
      </p:sp>
      <p:pic>
        <p:nvPicPr>
          <p:cNvPr id="6" name="Picture 8">
            <a:extLst>
              <a:ext uri="{FF2B5EF4-FFF2-40B4-BE49-F238E27FC236}">
                <a16:creationId xmlns:a16="http://schemas.microsoft.com/office/drawing/2014/main" id="{D0E5CF11-BD66-4405-BDA9-961BB700AE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a:extLst>
              <a:ext uri="{FF2B5EF4-FFF2-40B4-BE49-F238E27FC236}">
                <a16:creationId xmlns:a16="http://schemas.microsoft.com/office/drawing/2014/main" id="{E9464C0B-FBB1-4588-95BE-48590293DFA8}"/>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10</a:t>
            </a:r>
            <a:endParaRPr lang="ja-JP" altLang="en-US" b="1" dirty="0"/>
          </a:p>
        </p:txBody>
      </p:sp>
    </p:spTree>
    <p:extLst>
      <p:ext uri="{BB962C8B-B14F-4D97-AF65-F5344CB8AC3E}">
        <p14:creationId xmlns:p14="http://schemas.microsoft.com/office/powerpoint/2010/main" val="3456080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4.9 Records and Reports</a:t>
            </a:r>
            <a:endParaRPr kumimoji="1" lang="ja-JP" altLang="en-US" sz="4000" dirty="0"/>
          </a:p>
        </p:txBody>
      </p:sp>
      <p:sp>
        <p:nvSpPr>
          <p:cNvPr id="3" name="コンテンツ プレースホルダー 2"/>
          <p:cNvSpPr>
            <a:spLocks noGrp="1"/>
          </p:cNvSpPr>
          <p:nvPr>
            <p:ph idx="1"/>
          </p:nvPr>
        </p:nvSpPr>
        <p:spPr>
          <a:xfrm>
            <a:off x="395536" y="1196752"/>
            <a:ext cx="8424936" cy="4680520"/>
          </a:xfrm>
        </p:spPr>
        <p:txBody>
          <a:bodyPr>
            <a:normAutofit/>
          </a:bodyPr>
          <a:lstStyle/>
          <a:p>
            <a:pPr marL="265113" indent="-265113">
              <a:lnSpc>
                <a:spcPct val="100000"/>
              </a:lnSpc>
              <a:spcBef>
                <a:spcPts val="0"/>
              </a:spcBef>
              <a:buNone/>
            </a:pPr>
            <a:r>
              <a:rPr lang="en-US" altLang="ja-JP" sz="2400" dirty="0"/>
              <a:t>Q: 4.9</a:t>
            </a:r>
            <a:r>
              <a:rPr lang="ja-JP" altLang="en-US" sz="2400" dirty="0"/>
              <a:t>として</a:t>
            </a:r>
            <a:r>
              <a:rPr lang="en-US" altLang="ja-JP" sz="2400" dirty="0"/>
              <a:t>ALCOA</a:t>
            </a:r>
            <a:r>
              <a:rPr lang="ja-JP" altLang="en-US" sz="2400" dirty="0"/>
              <a:t>の要素が盛り込まれたが、</a:t>
            </a:r>
            <a:r>
              <a:rPr lang="en-US" altLang="ja-JP" sz="2400" dirty="0"/>
              <a:t>FDA</a:t>
            </a:r>
            <a:r>
              <a:rPr lang="ja-JP" altLang="en-US" sz="2400" dirty="0"/>
              <a:t>の</a:t>
            </a:r>
            <a:r>
              <a:rPr lang="en-US" altLang="ja-JP" sz="2400" dirty="0"/>
              <a:t>ALCOA</a:t>
            </a:r>
            <a:r>
              <a:rPr lang="ja-JP" altLang="en-US" sz="2400" dirty="0" err="1"/>
              <a:t>、</a:t>
            </a:r>
            <a:r>
              <a:rPr lang="en-US" altLang="ja-JP" sz="2400" dirty="0"/>
              <a:t>EMA</a:t>
            </a:r>
            <a:r>
              <a:rPr lang="ja-JP" altLang="en-US" sz="2400" dirty="0"/>
              <a:t>の</a:t>
            </a:r>
            <a:r>
              <a:rPr lang="en-US" altLang="ja-JP" sz="2400" dirty="0"/>
              <a:t>ALCOA-CCEA</a:t>
            </a:r>
            <a:r>
              <a:rPr lang="ja-JP" altLang="en-US" sz="2400" dirty="0"/>
              <a:t>とも異なる内容となった。何か特別な意図はあるのか。</a:t>
            </a:r>
            <a:endParaRPr lang="en-US" altLang="ja-JP" sz="2400" dirty="0"/>
          </a:p>
          <a:p>
            <a:pPr marL="265113" indent="-265113">
              <a:lnSpc>
                <a:spcPct val="100000"/>
              </a:lnSpc>
              <a:spcBef>
                <a:spcPts val="0"/>
              </a:spcBef>
              <a:buNone/>
            </a:pPr>
            <a:r>
              <a:rPr lang="en-US" altLang="ja-JP" sz="2400" dirty="0"/>
              <a:t>A: </a:t>
            </a:r>
            <a:r>
              <a:rPr lang="ja-JP" altLang="en-US" sz="2400" dirty="0"/>
              <a:t>特に明確な意図をもって中庸にしたのではありません。基本的に最低限必要な要素を確認し、</a:t>
            </a:r>
            <a:r>
              <a:rPr lang="en-US" altLang="ja-JP" sz="2400" dirty="0"/>
              <a:t>ICH</a:t>
            </a:r>
            <a:r>
              <a:rPr lang="ja-JP" altLang="en-US" sz="2400" dirty="0"/>
              <a:t> </a:t>
            </a:r>
            <a:r>
              <a:rPr lang="en-US" altLang="ja-JP" sz="2400" dirty="0"/>
              <a:t>Expert</a:t>
            </a:r>
            <a:r>
              <a:rPr lang="ja-JP" altLang="en-US" sz="2400" dirty="0"/>
              <a:t> </a:t>
            </a:r>
            <a:r>
              <a:rPr lang="en-US" altLang="ja-JP" sz="2400" dirty="0"/>
              <a:t>Working</a:t>
            </a:r>
            <a:r>
              <a:rPr lang="ja-JP" altLang="en-US" sz="2400" dirty="0"/>
              <a:t> </a:t>
            </a:r>
            <a:r>
              <a:rPr lang="en-US" altLang="ja-JP" sz="2400" dirty="0"/>
              <a:t>Group (EWG)</a:t>
            </a:r>
            <a:r>
              <a:rPr lang="ja-JP" altLang="en-US" sz="2400" dirty="0"/>
              <a:t> により検討され、</a:t>
            </a:r>
            <a:r>
              <a:rPr lang="en-US" altLang="ja-JP" sz="2400" dirty="0"/>
              <a:t>ALCOA+C</a:t>
            </a:r>
            <a:r>
              <a:rPr lang="ja-JP" altLang="en-US" sz="2400" dirty="0"/>
              <a:t>に合意されました。</a:t>
            </a:r>
            <a:endParaRPr lang="en-US" altLang="ja-JP" sz="2400" dirty="0"/>
          </a:p>
          <a:p>
            <a:pPr marL="265113" indent="-265113">
              <a:lnSpc>
                <a:spcPct val="100000"/>
              </a:lnSpc>
              <a:spcBef>
                <a:spcPts val="0"/>
              </a:spcBef>
              <a:buNone/>
            </a:pPr>
            <a:r>
              <a:rPr lang="ja-JP" altLang="en-US" sz="2400" dirty="0"/>
              <a:t>　　当該記載は、</a:t>
            </a:r>
            <a:r>
              <a:rPr lang="en-US" altLang="ja-JP" sz="2400" dirty="0"/>
              <a:t>EWG</a:t>
            </a:r>
            <a:r>
              <a:rPr lang="ja-JP" altLang="en-US" sz="2400" dirty="0"/>
              <a:t>メンバーとして</a:t>
            </a:r>
            <a:r>
              <a:rPr lang="en-US" altLang="ja-JP" sz="2400" dirty="0"/>
              <a:t>FDA, EMA</a:t>
            </a:r>
            <a:r>
              <a:rPr lang="ja-JP" altLang="en-US" sz="2400" dirty="0"/>
              <a:t> および</a:t>
            </a:r>
            <a:r>
              <a:rPr lang="en-US" altLang="ja-JP" sz="2400" dirty="0"/>
              <a:t>MHLW/PMDA</a:t>
            </a:r>
            <a:r>
              <a:rPr lang="ja-JP" altLang="en-US" sz="2400" dirty="0"/>
              <a:t> も合意しており、各地域のガイドラインとの齟齬</a:t>
            </a:r>
            <a:r>
              <a:rPr lang="en-US" altLang="ja-JP" sz="2400" dirty="0"/>
              <a:t>/</a:t>
            </a:r>
            <a:r>
              <a:rPr lang="ja-JP" altLang="en-US" sz="2400" dirty="0"/>
              <a:t>相違ではなく、各地域のガイドライン等を踏まえた、行政担当者による合意の結果が、この記載内容と考えます。</a:t>
            </a:r>
            <a:endParaRPr kumimoji="1" lang="ja-JP" altLang="en-US" sz="2400" dirty="0"/>
          </a:p>
        </p:txBody>
      </p:sp>
      <p:pic>
        <p:nvPicPr>
          <p:cNvPr id="5" name="Picture 8">
            <a:extLst>
              <a:ext uri="{FF2B5EF4-FFF2-40B4-BE49-F238E27FC236}">
                <a16:creationId xmlns:a16="http://schemas.microsoft.com/office/drawing/2014/main" id="{C02AE0DA-EE90-4543-AF4E-8F48D8236FF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F76223C9-16E5-477B-B3EB-7905B338F3A8}"/>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11</a:t>
            </a:r>
            <a:endParaRPr lang="ja-JP" altLang="en-US" b="1" dirty="0"/>
          </a:p>
        </p:txBody>
      </p:sp>
    </p:spTree>
    <p:extLst>
      <p:ext uri="{BB962C8B-B14F-4D97-AF65-F5344CB8AC3E}">
        <p14:creationId xmlns:p14="http://schemas.microsoft.com/office/powerpoint/2010/main" val="1668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5.0 Quality Management </a:t>
            </a:r>
            <a:endParaRPr kumimoji="1" lang="ja-JP" altLang="en-US" sz="4000" dirty="0"/>
          </a:p>
        </p:txBody>
      </p:sp>
      <p:sp>
        <p:nvSpPr>
          <p:cNvPr id="3" name="コンテンツ プレースホルダー 2"/>
          <p:cNvSpPr>
            <a:spLocks noGrp="1"/>
          </p:cNvSpPr>
          <p:nvPr>
            <p:ph idx="1"/>
          </p:nvPr>
        </p:nvSpPr>
        <p:spPr>
          <a:xfrm>
            <a:off x="395536" y="1196752"/>
            <a:ext cx="8352928" cy="5328592"/>
          </a:xfrm>
        </p:spPr>
        <p:txBody>
          <a:bodyPr>
            <a:normAutofit lnSpcReduction="10000"/>
          </a:bodyPr>
          <a:lstStyle/>
          <a:p>
            <a:pPr marL="265113" indent="-265113">
              <a:spcBef>
                <a:spcPts val="0"/>
              </a:spcBef>
              <a:buNone/>
            </a:pPr>
            <a:r>
              <a:rPr lang="en-US" altLang="ja-JP" sz="2400" dirty="0"/>
              <a:t>Q</a:t>
            </a:r>
            <a:r>
              <a:rPr lang="ja-JP" altLang="en-US" sz="2400" dirty="0"/>
              <a:t>：</a:t>
            </a:r>
            <a:r>
              <a:rPr lang="en-US" altLang="ja-JP" sz="2400" dirty="0"/>
              <a:t>Quality Management</a:t>
            </a:r>
            <a:r>
              <a:rPr lang="ja-JP" altLang="en-US" sz="2400" dirty="0"/>
              <a:t>に際して、リスクに基づくアプローチを実施する旨が規定されたが、リスクの評価は必ず実施する必要があるのか。また、記載されているプロセスに則って実施しなければならないのか。</a:t>
            </a:r>
            <a:endParaRPr lang="en-US" altLang="ja-JP" sz="2400" dirty="0"/>
          </a:p>
          <a:p>
            <a:pPr marL="265113" indent="-265113">
              <a:spcBef>
                <a:spcPts val="0"/>
              </a:spcBef>
              <a:buNone/>
            </a:pPr>
            <a:r>
              <a:rPr lang="en-US" altLang="ja-JP" sz="2400" dirty="0"/>
              <a:t>A</a:t>
            </a:r>
            <a:r>
              <a:rPr lang="ja-JP" altLang="en-US" sz="2400" dirty="0"/>
              <a:t>：品質マネジメントシステムは、</a:t>
            </a:r>
            <a:r>
              <a:rPr lang="en-US" altLang="ja-JP" sz="2400" dirty="0"/>
              <a:t>ADDENDUM 5.0.1-5.0.7</a:t>
            </a:r>
            <a:r>
              <a:rPr lang="ja-JP" altLang="en-US" sz="2400" dirty="0"/>
              <a:t>に記載されるリスクに基づくアプローチで行うものとすると記載されています。</a:t>
            </a:r>
          </a:p>
          <a:p>
            <a:pPr marL="265113" indent="-265113">
              <a:spcBef>
                <a:spcPts val="0"/>
              </a:spcBef>
              <a:buNone/>
            </a:pPr>
            <a:r>
              <a:rPr lang="ja-JP" altLang="en-US" sz="2400" dirty="0"/>
              <a:t>　　リスクに基づくアプローチでは、より効果的かつ効率的に治験データ等の品質管理を行うために、事前にリスクを評価し、問題を発生しにくくする、また発生した問題に対しては是正措置だけでなく予防措置を施し、リスクの増加等を防ぐこととしています。</a:t>
            </a:r>
            <a:endParaRPr lang="en-US" altLang="ja-JP" sz="2400" dirty="0"/>
          </a:p>
          <a:p>
            <a:pPr marL="265113" indent="-265113">
              <a:spcBef>
                <a:spcPts val="0"/>
              </a:spcBef>
              <a:buNone/>
            </a:pPr>
            <a:r>
              <a:rPr lang="ja-JP" altLang="en-US" sz="2400" dirty="0"/>
              <a:t>　　リスク評価の結果として、リスクが特定されない場合や特定されたリスクの発生する可能性が極めて低いと評価された場合などは、それ以降のプロセスを実施しないことも想定されます。</a:t>
            </a:r>
            <a:endParaRPr kumimoji="1" lang="ja-JP" altLang="en-US" sz="2200" dirty="0"/>
          </a:p>
        </p:txBody>
      </p:sp>
      <p:pic>
        <p:nvPicPr>
          <p:cNvPr id="5" name="Picture 8">
            <a:extLst>
              <a:ext uri="{FF2B5EF4-FFF2-40B4-BE49-F238E27FC236}">
                <a16:creationId xmlns:a16="http://schemas.microsoft.com/office/drawing/2014/main" id="{37837CEC-8DA2-4F93-9127-D559276AB50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197E5648-EA4A-4296-882A-6B443E78AF91}"/>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12</a:t>
            </a:r>
            <a:endParaRPr lang="ja-JP" altLang="en-US" b="1" dirty="0"/>
          </a:p>
        </p:txBody>
      </p:sp>
    </p:spTree>
    <p:extLst>
      <p:ext uri="{BB962C8B-B14F-4D97-AF65-F5344CB8AC3E}">
        <p14:creationId xmlns:p14="http://schemas.microsoft.com/office/powerpoint/2010/main" val="392531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5.0.2 Risk Identification</a:t>
            </a:r>
            <a:endParaRPr kumimoji="1" lang="ja-JP" altLang="en-US" sz="4000" dirty="0"/>
          </a:p>
        </p:txBody>
      </p:sp>
      <p:sp>
        <p:nvSpPr>
          <p:cNvPr id="3" name="コンテンツ プレースホルダー 2"/>
          <p:cNvSpPr>
            <a:spLocks noGrp="1"/>
          </p:cNvSpPr>
          <p:nvPr>
            <p:ph idx="1"/>
          </p:nvPr>
        </p:nvSpPr>
        <p:spPr>
          <a:xfrm>
            <a:off x="395536" y="1196752"/>
            <a:ext cx="8352928" cy="5256584"/>
          </a:xfrm>
        </p:spPr>
        <p:txBody>
          <a:bodyPr>
            <a:normAutofit fontScale="92500"/>
          </a:bodyPr>
          <a:lstStyle/>
          <a:p>
            <a:pPr marL="265113" indent="-265113">
              <a:lnSpc>
                <a:spcPct val="100000"/>
              </a:lnSpc>
              <a:spcBef>
                <a:spcPts val="0"/>
              </a:spcBef>
              <a:buNone/>
            </a:pPr>
            <a:r>
              <a:rPr lang="en-US" altLang="ja-JP" sz="2400" dirty="0"/>
              <a:t>Q: </a:t>
            </a:r>
            <a:r>
              <a:rPr lang="ja-JP" altLang="en-US" sz="2400" dirty="0"/>
              <a:t>リスク分析に際して、</a:t>
            </a:r>
            <a:r>
              <a:rPr lang="ja-JP" altLang="en-US" sz="2400" cap="small" dirty="0"/>
              <a:t>システム</a:t>
            </a:r>
            <a:r>
              <a:rPr lang="en-US" altLang="ja-JP" sz="2400" dirty="0"/>
              <a:t> </a:t>
            </a:r>
            <a:r>
              <a:rPr lang="ja-JP" altLang="en-US" sz="2400" dirty="0"/>
              <a:t>レベルのリスク分析と各治験レベルのリスク分析は、各々別に切り分けるべきか。</a:t>
            </a:r>
            <a:endParaRPr lang="en-US" altLang="ja-JP" sz="2400" dirty="0"/>
          </a:p>
          <a:p>
            <a:pPr marL="265113" indent="-265113">
              <a:lnSpc>
                <a:spcPct val="100000"/>
              </a:lnSpc>
              <a:spcBef>
                <a:spcPts val="0"/>
              </a:spcBef>
              <a:buNone/>
            </a:pPr>
            <a:r>
              <a:rPr lang="en-US" altLang="ja-JP" sz="2400" dirty="0"/>
              <a:t>A: </a:t>
            </a:r>
            <a:r>
              <a:rPr lang="ja-JP" altLang="en-US" sz="2400" dirty="0"/>
              <a:t>リスクの特定は、</a:t>
            </a:r>
            <a:r>
              <a:rPr lang="ja-JP" altLang="en-US" sz="2400" cap="small" dirty="0"/>
              <a:t>システム</a:t>
            </a:r>
            <a:r>
              <a:rPr lang="ja-JP" altLang="en-US" sz="2400" dirty="0"/>
              <a:t>レベル</a:t>
            </a:r>
            <a:r>
              <a:rPr lang="en-US" altLang="ja-JP" sz="2400" dirty="0"/>
              <a:t>(</a:t>
            </a:r>
            <a:r>
              <a:rPr lang="ja-JP" altLang="en-US" sz="2400" dirty="0"/>
              <a:t>標準業務手順書、コンピューター化システム、人員等</a:t>
            </a:r>
            <a:r>
              <a:rPr lang="en-US" altLang="ja-JP" sz="2400" dirty="0"/>
              <a:t>)</a:t>
            </a:r>
            <a:r>
              <a:rPr lang="ja-JP" altLang="en-US" sz="2400" dirty="0"/>
              <a:t> と治験レベル</a:t>
            </a:r>
            <a:r>
              <a:rPr lang="en-US" altLang="ja-JP" sz="2400" dirty="0"/>
              <a:t>(</a:t>
            </a:r>
            <a:r>
              <a:rPr lang="ja-JP" altLang="en-US" sz="2400" dirty="0"/>
              <a:t>治験デザイン、データの収集、同意取得プロセス等</a:t>
            </a:r>
            <a:r>
              <a:rPr lang="en-US" altLang="ja-JP" sz="2400" dirty="0"/>
              <a:t>) </a:t>
            </a:r>
            <a:r>
              <a:rPr lang="ja-JP" altLang="en-US" sz="2400" dirty="0"/>
              <a:t>の両レベルで個々に検討するべきと考えます。</a:t>
            </a:r>
            <a:endParaRPr lang="en-US" altLang="ja-JP" sz="2400" dirty="0"/>
          </a:p>
          <a:p>
            <a:pPr marL="265113" indent="-265113">
              <a:lnSpc>
                <a:spcPct val="100000"/>
              </a:lnSpc>
              <a:spcBef>
                <a:spcPts val="0"/>
              </a:spcBef>
              <a:buNone/>
            </a:pPr>
            <a:r>
              <a:rPr lang="ja-JP" altLang="en-US" sz="2400" dirty="0"/>
              <a:t>　　　複数の臨床試験に影響する</a:t>
            </a:r>
            <a:r>
              <a:rPr lang="ja-JP" altLang="en-US" sz="2400" cap="small" dirty="0"/>
              <a:t>システム</a:t>
            </a:r>
            <a:r>
              <a:rPr lang="ja-JP" altLang="en-US" sz="2400" dirty="0"/>
              <a:t>レベルのリスクであれば、個々の臨床試験の治験レベルのリスクと切り分けてリスク分析 </a:t>
            </a:r>
            <a:r>
              <a:rPr lang="en-US" altLang="ja-JP" sz="2400" dirty="0"/>
              <a:t>(</a:t>
            </a:r>
            <a:r>
              <a:rPr lang="ja-JP" altLang="en-US" sz="2400" dirty="0"/>
              <a:t>評価</a:t>
            </a:r>
            <a:r>
              <a:rPr lang="en-US" altLang="ja-JP" sz="2400" dirty="0"/>
              <a:t>)</a:t>
            </a:r>
            <a:r>
              <a:rPr lang="ja-JP" altLang="en-US" sz="2400" dirty="0"/>
              <a:t>し、その結果は複数の臨床試験で利用されて同じ対応</a:t>
            </a:r>
            <a:r>
              <a:rPr lang="en-US" altLang="ja-JP" sz="2400" dirty="0"/>
              <a:t>(</a:t>
            </a:r>
            <a:r>
              <a:rPr lang="ja-JP" altLang="en-US" sz="2400" dirty="0"/>
              <a:t>リスク低減措置</a:t>
            </a:r>
            <a:r>
              <a:rPr lang="en-US" altLang="ja-JP" sz="2400" dirty="0"/>
              <a:t>)</a:t>
            </a:r>
            <a:r>
              <a:rPr lang="ja-JP" altLang="en-US" sz="2400" dirty="0"/>
              <a:t>が施されると考えます。一方、治験レベルのリスクの場合は、当該試験への対応に限定されると考えます。</a:t>
            </a:r>
            <a:endParaRPr lang="en-US" altLang="ja-JP" sz="2400" dirty="0"/>
          </a:p>
          <a:p>
            <a:pPr marL="265113" indent="-265113">
              <a:lnSpc>
                <a:spcPct val="100000"/>
              </a:lnSpc>
              <a:spcBef>
                <a:spcPts val="0"/>
              </a:spcBef>
              <a:buNone/>
            </a:pPr>
            <a:r>
              <a:rPr lang="ja-JP" altLang="en-US" sz="2400" dirty="0"/>
              <a:t>　　そのため、リスクが</a:t>
            </a:r>
            <a:r>
              <a:rPr lang="ja-JP" altLang="en-US" sz="2400" cap="small" dirty="0"/>
              <a:t>システム</a:t>
            </a:r>
            <a:r>
              <a:rPr lang="ja-JP" altLang="en-US" sz="2400" dirty="0"/>
              <a:t>レベルのリスクであるか、治験レベルのリスクであるかを分類・整理したうえでリスク分析 </a:t>
            </a:r>
            <a:r>
              <a:rPr lang="en-US" altLang="ja-JP" sz="2400" dirty="0"/>
              <a:t>(</a:t>
            </a:r>
            <a:r>
              <a:rPr lang="ja-JP" altLang="en-US" sz="2400" dirty="0"/>
              <a:t>評価</a:t>
            </a:r>
            <a:r>
              <a:rPr lang="en-US" altLang="ja-JP" sz="2400" dirty="0"/>
              <a:t>) </a:t>
            </a:r>
            <a:r>
              <a:rPr lang="ja-JP" altLang="en-US" sz="2400" dirty="0"/>
              <a:t>することは、リスクの低減措置や品質許容限界等を検討する上でも有用であると考えます。</a:t>
            </a:r>
            <a:endParaRPr lang="en-US" altLang="ja-JP" sz="2400" dirty="0"/>
          </a:p>
        </p:txBody>
      </p:sp>
      <p:pic>
        <p:nvPicPr>
          <p:cNvPr id="5" name="Picture 8">
            <a:extLst>
              <a:ext uri="{FF2B5EF4-FFF2-40B4-BE49-F238E27FC236}">
                <a16:creationId xmlns:a16="http://schemas.microsoft.com/office/drawing/2014/main" id="{5DEB545B-9E0D-44FE-8AF2-56E7981196A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B274EA70-25A6-4105-A891-A0729B5D813C}"/>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13</a:t>
            </a:r>
            <a:endParaRPr lang="ja-JP" altLang="en-US" b="1" dirty="0"/>
          </a:p>
        </p:txBody>
      </p:sp>
    </p:spTree>
    <p:extLst>
      <p:ext uri="{BB962C8B-B14F-4D97-AF65-F5344CB8AC3E}">
        <p14:creationId xmlns:p14="http://schemas.microsoft.com/office/powerpoint/2010/main" val="2007314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393576"/>
            <a:ext cx="7772400" cy="659160"/>
          </a:xfrm>
        </p:spPr>
        <p:txBody>
          <a:bodyPr/>
          <a:lstStyle/>
          <a:p>
            <a:r>
              <a:rPr kumimoji="1" lang="en-US" altLang="ja-JP" sz="4000" dirty="0"/>
              <a:t>5.0.2 Risk Identification</a:t>
            </a:r>
            <a:endParaRPr kumimoji="1" lang="ja-JP" altLang="en-US" sz="4000" dirty="0"/>
          </a:p>
        </p:txBody>
      </p:sp>
      <p:sp>
        <p:nvSpPr>
          <p:cNvPr id="3" name="コンテンツ プレースホルダー 2"/>
          <p:cNvSpPr>
            <a:spLocks noGrp="1"/>
          </p:cNvSpPr>
          <p:nvPr>
            <p:ph idx="1"/>
          </p:nvPr>
        </p:nvSpPr>
        <p:spPr>
          <a:xfrm>
            <a:off x="395536" y="1196752"/>
            <a:ext cx="8352928" cy="5256584"/>
          </a:xfrm>
        </p:spPr>
        <p:txBody>
          <a:bodyPr>
            <a:normAutofit/>
          </a:bodyPr>
          <a:lstStyle/>
          <a:p>
            <a:pPr marL="273050" indent="-273050">
              <a:lnSpc>
                <a:spcPct val="100000"/>
              </a:lnSpc>
              <a:spcBef>
                <a:spcPts val="0"/>
              </a:spcBef>
              <a:buNone/>
            </a:pPr>
            <a:r>
              <a:rPr lang="en-US" altLang="ja-JP" sz="2400" dirty="0"/>
              <a:t>Q: </a:t>
            </a:r>
            <a:r>
              <a:rPr lang="ja-JP" altLang="en-US" sz="2400" cap="small" dirty="0"/>
              <a:t>システム</a:t>
            </a:r>
            <a:r>
              <a:rPr lang="ja-JP" altLang="en-US" sz="2400" dirty="0"/>
              <a:t>のリスクの特定と治験レベルのリスクの特定は、各々どの様なタイミングで実施するべきか。</a:t>
            </a:r>
            <a:endParaRPr lang="en-US" altLang="ja-JP" sz="2400" dirty="0"/>
          </a:p>
          <a:p>
            <a:pPr marL="273050" indent="-273050">
              <a:lnSpc>
                <a:spcPct val="100000"/>
              </a:lnSpc>
              <a:spcBef>
                <a:spcPts val="0"/>
              </a:spcBef>
              <a:buNone/>
            </a:pPr>
            <a:r>
              <a:rPr lang="en-US" altLang="ja-JP" sz="2400" dirty="0"/>
              <a:t>A: ADDENDUM</a:t>
            </a:r>
            <a:r>
              <a:rPr lang="ja-JP" altLang="en-US" sz="2400" dirty="0"/>
              <a:t> </a:t>
            </a:r>
            <a:r>
              <a:rPr lang="en-US" altLang="ja-JP" sz="2400" dirty="0"/>
              <a:t>5.0.1</a:t>
            </a:r>
            <a:r>
              <a:rPr lang="ja-JP" altLang="en-US" sz="2400" dirty="0"/>
              <a:t>において、「治験依頼者は、治験実施計画書の作成において、被験者保護及び治験結果の信頼性確保のために重要なプロセス及びデータを特定する。」と記載されています。従って、重要なプロセス及びデータにおけるリスクの特定は、治験の計画段階（治験実施計画書の作成段階）に行われる必要があると考えます。また、治験開始後も、新たなリスクの有無等を分析する必要があると考えます。</a:t>
            </a:r>
            <a:endParaRPr lang="en-US" altLang="ja-JP" sz="2400" dirty="0"/>
          </a:p>
          <a:p>
            <a:pPr marL="273050" indent="-273050">
              <a:lnSpc>
                <a:spcPct val="100000"/>
              </a:lnSpc>
              <a:spcBef>
                <a:spcPts val="0"/>
              </a:spcBef>
              <a:buNone/>
            </a:pPr>
            <a:r>
              <a:rPr kumimoji="1" lang="ja-JP" altLang="en-US" sz="2400" dirty="0"/>
              <a:t>　　なお、治験に使用する</a:t>
            </a:r>
            <a:r>
              <a:rPr lang="ja-JP" altLang="en-US" sz="2400" cap="small" dirty="0"/>
              <a:t>システム</a:t>
            </a:r>
            <a:r>
              <a:rPr lang="en-US" altLang="ja-JP" sz="2400" dirty="0"/>
              <a:t> </a:t>
            </a:r>
            <a:r>
              <a:rPr kumimoji="1" lang="ja-JP" altLang="en-US" sz="2400" dirty="0"/>
              <a:t>（標準業務手順書、コンピューター化システム、人員等）そのもののリスク評価は、当該</a:t>
            </a:r>
            <a:r>
              <a:rPr lang="ja-JP" altLang="en-US" sz="2400" cap="small" dirty="0"/>
              <a:t>システム</a:t>
            </a:r>
            <a:r>
              <a:rPr kumimoji="1" lang="ja-JP" altLang="en-US" sz="2400" dirty="0"/>
              <a:t>導入時に実施され、定期的にリスクレビューすることが一般的です。</a:t>
            </a:r>
          </a:p>
        </p:txBody>
      </p:sp>
      <p:pic>
        <p:nvPicPr>
          <p:cNvPr id="5" name="Picture 8">
            <a:extLst>
              <a:ext uri="{FF2B5EF4-FFF2-40B4-BE49-F238E27FC236}">
                <a16:creationId xmlns:a16="http://schemas.microsoft.com/office/drawing/2014/main" id="{2403630A-5EFF-48A2-A017-3CCE13E1FF6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4E58220F-1D7A-4A12-B912-55A91082C581}"/>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14</a:t>
            </a:r>
            <a:endParaRPr lang="ja-JP" altLang="en-US" b="1" dirty="0"/>
          </a:p>
        </p:txBody>
      </p:sp>
    </p:spTree>
    <p:extLst>
      <p:ext uri="{BB962C8B-B14F-4D97-AF65-F5344CB8AC3E}">
        <p14:creationId xmlns:p14="http://schemas.microsoft.com/office/powerpoint/2010/main" val="2271212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5.0.3 Risk Evaluation</a:t>
            </a:r>
            <a:endParaRPr kumimoji="1" lang="ja-JP" altLang="en-US" sz="4000" dirty="0"/>
          </a:p>
        </p:txBody>
      </p:sp>
      <p:sp>
        <p:nvSpPr>
          <p:cNvPr id="3" name="コンテンツ プレースホルダー 2"/>
          <p:cNvSpPr>
            <a:spLocks noGrp="1"/>
          </p:cNvSpPr>
          <p:nvPr>
            <p:ph idx="1"/>
          </p:nvPr>
        </p:nvSpPr>
        <p:spPr>
          <a:xfrm>
            <a:off x="396000" y="1196752"/>
            <a:ext cx="8320336" cy="4680520"/>
          </a:xfrm>
        </p:spPr>
        <p:txBody>
          <a:bodyPr>
            <a:normAutofit/>
          </a:bodyPr>
          <a:lstStyle/>
          <a:p>
            <a:pPr marL="444500" indent="-444500">
              <a:lnSpc>
                <a:spcPct val="100000"/>
              </a:lnSpc>
              <a:spcBef>
                <a:spcPts val="0"/>
              </a:spcBef>
              <a:buNone/>
            </a:pPr>
            <a:r>
              <a:rPr lang="en-US" altLang="ja-JP" sz="2800" dirty="0"/>
              <a:t>Q: </a:t>
            </a:r>
            <a:r>
              <a:rPr lang="ja-JP" altLang="en-US" sz="2800" dirty="0"/>
              <a:t>既存のリスクコントロールとは何を意図しているのか。</a:t>
            </a:r>
            <a:endParaRPr lang="en-US" altLang="ja-JP" sz="2800" dirty="0"/>
          </a:p>
          <a:p>
            <a:pPr marL="265113" indent="-265113">
              <a:lnSpc>
                <a:spcPct val="100000"/>
              </a:lnSpc>
              <a:spcBef>
                <a:spcPts val="0"/>
              </a:spcBef>
              <a:buNone/>
            </a:pPr>
            <a:r>
              <a:rPr lang="en-US" altLang="ja-JP" sz="2800" dirty="0"/>
              <a:t>A: </a:t>
            </a:r>
            <a:r>
              <a:rPr lang="ja-JP" altLang="en-US" sz="2800" dirty="0"/>
              <a:t>既存のリスクコントロールとは、特定したリスクに対して行う、既に実施したことのある、もしくは実施する予定のリスクの低減措置のことを指しています。</a:t>
            </a:r>
            <a:endParaRPr lang="en-US" altLang="ja-JP" sz="2800" dirty="0"/>
          </a:p>
          <a:p>
            <a:pPr marL="265113" indent="-265113">
              <a:lnSpc>
                <a:spcPct val="100000"/>
              </a:lnSpc>
              <a:spcBef>
                <a:spcPts val="0"/>
              </a:spcBef>
              <a:buNone/>
            </a:pPr>
            <a:r>
              <a:rPr lang="ja-JP" altLang="en-US" sz="2800" dirty="0"/>
              <a:t>　　リスクの評価においては、リスクを評価する時点で実施する予定もしくは実施している低減措置を踏まえて、リスクを評価することを意図しているため、“既存の”と明示したと考えます。</a:t>
            </a:r>
            <a:endParaRPr lang="en-US" altLang="ja-JP" sz="2800" dirty="0"/>
          </a:p>
        </p:txBody>
      </p:sp>
      <p:pic>
        <p:nvPicPr>
          <p:cNvPr id="5" name="Picture 8">
            <a:extLst>
              <a:ext uri="{FF2B5EF4-FFF2-40B4-BE49-F238E27FC236}">
                <a16:creationId xmlns:a16="http://schemas.microsoft.com/office/drawing/2014/main" id="{6DF055E3-D434-421E-AEA6-5A4D4C2D3A9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C3E2AC46-A608-4DAB-ABAF-8191DDB8D768}"/>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15</a:t>
            </a:r>
            <a:endParaRPr lang="ja-JP" altLang="en-US" b="1" dirty="0"/>
          </a:p>
        </p:txBody>
      </p:sp>
    </p:spTree>
    <p:extLst>
      <p:ext uri="{BB962C8B-B14F-4D97-AF65-F5344CB8AC3E}">
        <p14:creationId xmlns:p14="http://schemas.microsoft.com/office/powerpoint/2010/main" val="2466611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5.0.4 Risk Control</a:t>
            </a:r>
            <a:endParaRPr kumimoji="1" lang="ja-JP" altLang="en-US" sz="4000" dirty="0"/>
          </a:p>
        </p:txBody>
      </p:sp>
      <p:sp>
        <p:nvSpPr>
          <p:cNvPr id="3" name="コンテンツ プレースホルダー 2"/>
          <p:cNvSpPr>
            <a:spLocks noGrp="1"/>
          </p:cNvSpPr>
          <p:nvPr>
            <p:ph idx="1"/>
          </p:nvPr>
        </p:nvSpPr>
        <p:spPr>
          <a:xfrm>
            <a:off x="395536" y="1124744"/>
            <a:ext cx="8352928" cy="5328592"/>
          </a:xfrm>
        </p:spPr>
        <p:txBody>
          <a:bodyPr>
            <a:normAutofit/>
          </a:bodyPr>
          <a:lstStyle/>
          <a:p>
            <a:pPr marL="360363" indent="-360363">
              <a:lnSpc>
                <a:spcPct val="100000"/>
              </a:lnSpc>
              <a:spcBef>
                <a:spcPts val="0"/>
              </a:spcBef>
              <a:buNone/>
            </a:pPr>
            <a:r>
              <a:rPr lang="en-US" altLang="ja-JP" sz="2800" dirty="0"/>
              <a:t>Q: </a:t>
            </a:r>
            <a:r>
              <a:rPr lang="ja-JP" altLang="en-US" sz="2800" dirty="0"/>
              <a:t>受け入れ可能なリスクとは何を意図しているのか。</a:t>
            </a:r>
            <a:endParaRPr lang="en-US" altLang="ja-JP" sz="2800" dirty="0"/>
          </a:p>
          <a:p>
            <a:pPr marL="265113" indent="-265113">
              <a:lnSpc>
                <a:spcPct val="100000"/>
              </a:lnSpc>
              <a:spcBef>
                <a:spcPts val="0"/>
              </a:spcBef>
              <a:buNone/>
            </a:pPr>
            <a:r>
              <a:rPr lang="en-US" altLang="ja-JP" sz="2800" dirty="0"/>
              <a:t>A: </a:t>
            </a:r>
            <a:r>
              <a:rPr lang="ja-JP" altLang="en-US" sz="2800" dirty="0"/>
              <a:t>治験を実施する上で様々なリスクが存在しています。リスクの中には生命にかかわるような重大なリスクから、軽微なリスクまで、多種多様に存在しています。</a:t>
            </a:r>
            <a:endParaRPr lang="en-US" altLang="ja-JP" sz="2800" dirty="0"/>
          </a:p>
          <a:p>
            <a:pPr marL="265113" indent="-265113">
              <a:lnSpc>
                <a:spcPct val="100000"/>
              </a:lnSpc>
              <a:spcBef>
                <a:spcPts val="0"/>
              </a:spcBef>
              <a:buNone/>
            </a:pPr>
            <a:r>
              <a:rPr lang="ja-JP" altLang="en-US" sz="2800" dirty="0"/>
              <a:t>　　その中で、全てのリスクをゼロにすることを目標にするのではなく、頻度・程度を勘案して評価を行い、現在の治験環境の中で受け入れ可能なリスク、受け入れ不可能なリスクに分類してコントロールすることが求められると考えます。</a:t>
            </a:r>
            <a:endParaRPr lang="en-US" altLang="ja-JP" sz="2800" dirty="0"/>
          </a:p>
          <a:p>
            <a:pPr marL="265113" indent="-265113">
              <a:lnSpc>
                <a:spcPct val="100000"/>
              </a:lnSpc>
              <a:spcBef>
                <a:spcPts val="0"/>
              </a:spcBef>
              <a:buNone/>
            </a:pPr>
            <a:r>
              <a:rPr lang="ja-JP" altLang="en-US" sz="2800" dirty="0"/>
              <a:t>　　そのため、課題や逸脱は発生しているが、試験の品質への影響が軽微と判断され、容認可能な状態が受け入れ可能なリスクと考えます。</a:t>
            </a:r>
          </a:p>
        </p:txBody>
      </p:sp>
      <p:pic>
        <p:nvPicPr>
          <p:cNvPr id="5" name="Picture 8">
            <a:extLst>
              <a:ext uri="{FF2B5EF4-FFF2-40B4-BE49-F238E27FC236}">
                <a16:creationId xmlns:a16="http://schemas.microsoft.com/office/drawing/2014/main" id="{F35E5B93-FB1A-4A38-A043-8BFA9AD02B5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F440AF59-84B3-49DC-83D0-A6EE7F052D01}"/>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16</a:t>
            </a:r>
            <a:endParaRPr lang="ja-JP" altLang="en-US" b="1" dirty="0"/>
          </a:p>
        </p:txBody>
      </p:sp>
    </p:spTree>
    <p:extLst>
      <p:ext uri="{BB962C8B-B14F-4D97-AF65-F5344CB8AC3E}">
        <p14:creationId xmlns:p14="http://schemas.microsoft.com/office/powerpoint/2010/main" val="3340526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5.0.7 Risk Reporting</a:t>
            </a:r>
            <a:endParaRPr kumimoji="1" lang="ja-JP" altLang="en-US" sz="4000" dirty="0"/>
          </a:p>
        </p:txBody>
      </p:sp>
      <p:sp>
        <p:nvSpPr>
          <p:cNvPr id="3" name="コンテンツ プレースホルダー 2"/>
          <p:cNvSpPr>
            <a:spLocks noGrp="1"/>
          </p:cNvSpPr>
          <p:nvPr>
            <p:ph idx="1"/>
          </p:nvPr>
        </p:nvSpPr>
        <p:spPr>
          <a:xfrm>
            <a:off x="395536" y="1196752"/>
            <a:ext cx="8352928" cy="5184576"/>
          </a:xfrm>
        </p:spPr>
        <p:txBody>
          <a:bodyPr/>
          <a:lstStyle/>
          <a:p>
            <a:pPr marL="265113" indent="-265113">
              <a:lnSpc>
                <a:spcPct val="100000"/>
              </a:lnSpc>
              <a:spcBef>
                <a:spcPts val="0"/>
              </a:spcBef>
              <a:buNone/>
            </a:pPr>
            <a:r>
              <a:rPr lang="en-US" altLang="ja-JP" sz="2400" dirty="0"/>
              <a:t>Q: </a:t>
            </a:r>
            <a:r>
              <a:rPr lang="ja-JP" altLang="en-US" sz="2400" dirty="0"/>
              <a:t>総括報告書に逸脱の要約を記載する旨が規定されたが、どの程度の詳細さが必要か。また</a:t>
            </a:r>
            <a:r>
              <a:rPr lang="en-US" altLang="ja-JP" sz="2400" dirty="0"/>
              <a:t>ICH-E3</a:t>
            </a:r>
            <a:r>
              <a:rPr lang="ja-JP" altLang="en-US" sz="2400" dirty="0"/>
              <a:t> ガイダンスは変更されるのか。</a:t>
            </a:r>
            <a:endParaRPr lang="en-US" altLang="ja-JP" sz="2400" dirty="0"/>
          </a:p>
          <a:p>
            <a:pPr marL="265113" indent="-265113">
              <a:lnSpc>
                <a:spcPct val="100000"/>
              </a:lnSpc>
              <a:spcBef>
                <a:spcPts val="0"/>
              </a:spcBef>
              <a:buNone/>
            </a:pPr>
            <a:r>
              <a:rPr lang="en-US" altLang="ja-JP" sz="2400" dirty="0"/>
              <a:t>A: ICH-E3</a:t>
            </a:r>
            <a:r>
              <a:rPr lang="ja-JP" altLang="en-US" sz="2400" dirty="0"/>
              <a:t>ガイダンスは改訂される予定はありません。</a:t>
            </a:r>
            <a:endParaRPr lang="en-US" altLang="ja-JP" sz="2400" dirty="0"/>
          </a:p>
          <a:p>
            <a:pPr marL="265113" indent="-265113">
              <a:lnSpc>
                <a:spcPct val="100000"/>
              </a:lnSpc>
              <a:spcBef>
                <a:spcPts val="0"/>
              </a:spcBef>
              <a:buNone/>
              <a:tabLst>
                <a:tab pos="3946525" algn="l"/>
              </a:tabLst>
            </a:pPr>
            <a:r>
              <a:rPr lang="ja-JP" altLang="en-US" sz="2400" dirty="0"/>
              <a:t>　　“重要な</a:t>
            </a:r>
            <a:r>
              <a:rPr lang="en-US" altLang="ja-JP" sz="2400" dirty="0"/>
              <a:t>(important)</a:t>
            </a:r>
            <a:r>
              <a:rPr lang="ja-JP" altLang="en-US" sz="2400" dirty="0"/>
              <a:t>”と記されているように、品質許容限界からの逸脱事例を全て報告することは想定されておらず、被験者保護、治験結果の信頼性等に“重大な影響”を及ぼすことが想定される事象が生じた場合が適用されると考えます。</a:t>
            </a:r>
            <a:endParaRPr lang="en-US" altLang="ja-JP" sz="2400" dirty="0"/>
          </a:p>
          <a:p>
            <a:pPr marL="265113" indent="-265113">
              <a:lnSpc>
                <a:spcPct val="100000"/>
              </a:lnSpc>
              <a:spcBef>
                <a:spcPts val="0"/>
              </a:spcBef>
              <a:buNone/>
            </a:pPr>
            <a:r>
              <a:rPr lang="ja-JP" altLang="en-US" sz="2400" dirty="0"/>
              <a:t>　　そのため、各治験依頼者の事前のリスクの想定等</a:t>
            </a:r>
            <a:r>
              <a:rPr lang="en-US" altLang="ja-JP" sz="2400" dirty="0"/>
              <a:t>(ADDENDUM</a:t>
            </a:r>
            <a:r>
              <a:rPr lang="ja-JP" altLang="en-US" sz="2400" dirty="0"/>
              <a:t> </a:t>
            </a:r>
            <a:r>
              <a:rPr lang="en-US" altLang="ja-JP" sz="2400" dirty="0"/>
              <a:t>5.0.1-5.0.3)</a:t>
            </a:r>
            <a:r>
              <a:rPr lang="ja-JP" altLang="en-US" sz="2400" dirty="0"/>
              <a:t> と整合させて総括的に考察し、本項に関する記載基準は、各社で設定することが可能と考えます。</a:t>
            </a:r>
            <a:endParaRPr kumimoji="1" lang="ja-JP" altLang="en-US" sz="2400" dirty="0"/>
          </a:p>
        </p:txBody>
      </p:sp>
      <p:pic>
        <p:nvPicPr>
          <p:cNvPr id="5" name="Picture 8">
            <a:extLst>
              <a:ext uri="{FF2B5EF4-FFF2-40B4-BE49-F238E27FC236}">
                <a16:creationId xmlns:a16="http://schemas.microsoft.com/office/drawing/2014/main" id="{40830277-6784-4060-879C-DED9AD4E83C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7DBB7AC5-FE13-4FB7-8FE0-8BA1BEF1C1E1}"/>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17</a:t>
            </a:r>
            <a:endParaRPr lang="ja-JP" altLang="en-US" b="1" dirty="0"/>
          </a:p>
        </p:txBody>
      </p:sp>
    </p:spTree>
    <p:extLst>
      <p:ext uri="{BB962C8B-B14F-4D97-AF65-F5344CB8AC3E}">
        <p14:creationId xmlns:p14="http://schemas.microsoft.com/office/powerpoint/2010/main" val="1276327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5.0.7 Risk Reporting</a:t>
            </a:r>
            <a:endParaRPr kumimoji="1" lang="ja-JP" altLang="en-US" sz="4000" dirty="0"/>
          </a:p>
        </p:txBody>
      </p:sp>
      <p:sp>
        <p:nvSpPr>
          <p:cNvPr id="3" name="コンテンツ プレースホルダー 2"/>
          <p:cNvSpPr>
            <a:spLocks noGrp="1"/>
          </p:cNvSpPr>
          <p:nvPr>
            <p:ph idx="1"/>
          </p:nvPr>
        </p:nvSpPr>
        <p:spPr>
          <a:xfrm>
            <a:off x="395536" y="1196752"/>
            <a:ext cx="8352928" cy="5112568"/>
          </a:xfrm>
        </p:spPr>
        <p:txBody>
          <a:bodyPr/>
          <a:lstStyle/>
          <a:p>
            <a:pPr marL="265113" indent="-265113">
              <a:lnSpc>
                <a:spcPct val="100000"/>
              </a:lnSpc>
              <a:spcBef>
                <a:spcPts val="0"/>
              </a:spcBef>
              <a:buNone/>
            </a:pPr>
            <a:r>
              <a:rPr lang="en-US" altLang="ja-JP" sz="2400" dirty="0"/>
              <a:t>Q: </a:t>
            </a:r>
            <a:r>
              <a:rPr lang="ja-JP" altLang="en-US" sz="2400" dirty="0"/>
              <a:t>総括報告書に逸脱の要約を記載する旨が規定されたが、事前に実施したリスク評価や品質許容限界は、記録として残しておく必要はないのか。</a:t>
            </a:r>
            <a:endParaRPr lang="en-US" altLang="ja-JP" sz="2400" dirty="0"/>
          </a:p>
          <a:p>
            <a:pPr marL="265113" indent="-265113">
              <a:lnSpc>
                <a:spcPct val="100000"/>
              </a:lnSpc>
              <a:spcBef>
                <a:spcPts val="0"/>
              </a:spcBef>
              <a:buNone/>
            </a:pPr>
            <a:r>
              <a:rPr lang="en-US" altLang="ja-JP" sz="2400" dirty="0"/>
              <a:t>A: </a:t>
            </a:r>
            <a:r>
              <a:rPr lang="ja-JP" altLang="en-US" sz="2400" dirty="0"/>
              <a:t>総括報告書への記載</a:t>
            </a:r>
            <a:r>
              <a:rPr lang="ja-JP" altLang="ja-JP" sz="2400" dirty="0"/>
              <a:t>が求められている</a:t>
            </a:r>
            <a:r>
              <a:rPr lang="ja-JP" altLang="en-US" sz="2400" dirty="0"/>
              <a:t>内容</a:t>
            </a:r>
            <a:r>
              <a:rPr lang="ja-JP" altLang="ja-JP" sz="2400" dirty="0"/>
              <a:t>は、事前に規定した品質許容限界からの重要な逸脱</a:t>
            </a:r>
            <a:r>
              <a:rPr lang="ja-JP" altLang="en-US" sz="2400" dirty="0"/>
              <a:t>（の要約）、講じられた措置等の要約</a:t>
            </a:r>
            <a:r>
              <a:rPr lang="ja-JP" altLang="ja-JP" sz="2400" dirty="0"/>
              <a:t>で</a:t>
            </a:r>
            <a:r>
              <a:rPr lang="ja-JP" altLang="en-US" sz="2400" dirty="0"/>
              <a:t>す。</a:t>
            </a:r>
            <a:br>
              <a:rPr lang="en-US" altLang="ja-JP" sz="2400" dirty="0"/>
            </a:br>
            <a:r>
              <a:rPr lang="ja-JP" altLang="en-US" sz="2400" dirty="0"/>
              <a:t>　そのため、</a:t>
            </a:r>
            <a:r>
              <a:rPr lang="ja-JP" altLang="ja-JP" sz="2400" dirty="0"/>
              <a:t>事前に規定した品質許容限界</a:t>
            </a:r>
            <a:r>
              <a:rPr lang="ja-JP" altLang="en-US" sz="2400" dirty="0"/>
              <a:t>ならびに</a:t>
            </a:r>
            <a:r>
              <a:rPr lang="ja-JP" altLang="ja-JP" sz="2400" dirty="0"/>
              <a:t>治験で実行した品質マネジメントアプローチを含め、説明を求められることが想定され、</a:t>
            </a:r>
            <a:r>
              <a:rPr lang="ja-JP" altLang="en-US" sz="2400" dirty="0"/>
              <a:t>事前に実施したリスク評価や品質許容限界の設定経緯等も</a:t>
            </a:r>
            <a:r>
              <a:rPr lang="ja-JP" altLang="ja-JP" sz="2400" dirty="0"/>
              <a:t>記録</a:t>
            </a:r>
            <a:r>
              <a:rPr lang="ja-JP" altLang="en-US" sz="2400" dirty="0"/>
              <a:t>して</a:t>
            </a:r>
            <a:r>
              <a:rPr lang="ja-JP" altLang="ja-JP" sz="2400" dirty="0"/>
              <a:t>おく必要があ</a:t>
            </a:r>
            <a:r>
              <a:rPr lang="ja-JP" altLang="en-US" sz="2400" dirty="0"/>
              <a:t>ると考え</a:t>
            </a:r>
            <a:r>
              <a:rPr lang="ja-JP" altLang="ja-JP" sz="2400" dirty="0"/>
              <a:t>ます。</a:t>
            </a:r>
            <a:endParaRPr lang="en-US" altLang="ja-JP" sz="2400" dirty="0"/>
          </a:p>
          <a:p>
            <a:pPr marL="265113" indent="-265113">
              <a:lnSpc>
                <a:spcPct val="100000"/>
              </a:lnSpc>
              <a:spcBef>
                <a:spcPts val="0"/>
              </a:spcBef>
              <a:buNone/>
            </a:pPr>
            <a:r>
              <a:rPr lang="ja-JP" altLang="en-US" sz="2400" dirty="0"/>
              <a:t>　　</a:t>
            </a:r>
            <a:r>
              <a:rPr lang="ja-JP" altLang="ja-JP" sz="2400" dirty="0"/>
              <a:t>但し、記録の手段（総括報告書へ含めるべきか否か）について</a:t>
            </a:r>
            <a:r>
              <a:rPr lang="en-US" altLang="ja-JP" sz="2400" dirty="0"/>
              <a:t> ADDENDUM</a:t>
            </a:r>
            <a:r>
              <a:rPr lang="ja-JP" altLang="ja-JP" sz="2400" dirty="0"/>
              <a:t>では言及されていません</a:t>
            </a:r>
            <a:r>
              <a:rPr lang="ja-JP" altLang="en-US" sz="2400" dirty="0"/>
              <a:t>ので、各社の判断に委ねられると考えます</a:t>
            </a:r>
            <a:r>
              <a:rPr lang="ja-JP" altLang="ja-JP" sz="2400" dirty="0"/>
              <a:t>。</a:t>
            </a:r>
            <a:endParaRPr kumimoji="1" lang="ja-JP" altLang="en-US" sz="2200" dirty="0"/>
          </a:p>
        </p:txBody>
      </p:sp>
      <p:pic>
        <p:nvPicPr>
          <p:cNvPr id="5" name="Picture 8">
            <a:extLst>
              <a:ext uri="{FF2B5EF4-FFF2-40B4-BE49-F238E27FC236}">
                <a16:creationId xmlns:a16="http://schemas.microsoft.com/office/drawing/2014/main" id="{5594FA1A-85D9-461E-BC98-1D88FB993F3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1087A02A-339E-4CCE-8F24-F0EE6EB16CE5}"/>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18</a:t>
            </a:r>
            <a:endParaRPr lang="ja-JP" altLang="en-US" b="1" dirty="0"/>
          </a:p>
        </p:txBody>
      </p:sp>
    </p:spTree>
    <p:extLst>
      <p:ext uri="{BB962C8B-B14F-4D97-AF65-F5344CB8AC3E}">
        <p14:creationId xmlns:p14="http://schemas.microsoft.com/office/powerpoint/2010/main" val="2299842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3845" y="365760"/>
            <a:ext cx="7886700" cy="903000"/>
          </a:xfrm>
        </p:spPr>
        <p:txBody>
          <a:bodyPr/>
          <a:lstStyle/>
          <a:p>
            <a:r>
              <a:rPr kumimoji="1" lang="ja-JP" altLang="en-US" sz="4000" dirty="0"/>
              <a:t>過去の講演等</a:t>
            </a:r>
          </a:p>
        </p:txBody>
      </p:sp>
      <p:sp>
        <p:nvSpPr>
          <p:cNvPr id="3" name="コンテンツ プレースホルダー 2"/>
          <p:cNvSpPr>
            <a:spLocks noGrp="1"/>
          </p:cNvSpPr>
          <p:nvPr>
            <p:ph idx="1"/>
          </p:nvPr>
        </p:nvSpPr>
        <p:spPr>
          <a:xfrm>
            <a:off x="539552" y="1268760"/>
            <a:ext cx="8064897" cy="5256584"/>
          </a:xfrm>
        </p:spPr>
        <p:txBody>
          <a:bodyPr>
            <a:noAutofit/>
          </a:bodyPr>
          <a:lstStyle/>
          <a:p>
            <a:pPr marL="0" indent="0">
              <a:lnSpc>
                <a:spcPct val="100000"/>
              </a:lnSpc>
              <a:spcBef>
                <a:spcPts val="0"/>
              </a:spcBef>
              <a:buNone/>
            </a:pPr>
            <a:r>
              <a:rPr kumimoji="1" lang="ja-JP" altLang="en-US" sz="1600" dirty="0"/>
              <a:t>＜</a:t>
            </a:r>
            <a:r>
              <a:rPr kumimoji="1" lang="en-US" altLang="ja-JP" sz="1600" dirty="0"/>
              <a:t>2015</a:t>
            </a:r>
            <a:r>
              <a:rPr kumimoji="1" lang="ja-JP" altLang="en-US" sz="1600" dirty="0"/>
              <a:t>年＞</a:t>
            </a:r>
            <a:endParaRPr kumimoji="1" lang="en-US" altLang="ja-JP" sz="1600" dirty="0"/>
          </a:p>
          <a:p>
            <a:pPr marL="457200" indent="-457200">
              <a:lnSpc>
                <a:spcPct val="100000"/>
              </a:lnSpc>
              <a:spcBef>
                <a:spcPts val="0"/>
              </a:spcBef>
              <a:buFont typeface="Arial" pitchFamily="34" charset="0"/>
              <a:buChar char="•"/>
            </a:pPr>
            <a:r>
              <a:rPr kumimoji="1" lang="ja-JP" altLang="en-US" sz="1600" dirty="0"/>
              <a:t>　</a:t>
            </a:r>
            <a:r>
              <a:rPr kumimoji="1" lang="en-US" altLang="ja-JP" sz="1600" dirty="0"/>
              <a:t>7</a:t>
            </a:r>
            <a:r>
              <a:rPr kumimoji="1" lang="ja-JP" altLang="en-US" sz="1600" dirty="0"/>
              <a:t>月</a:t>
            </a:r>
            <a:r>
              <a:rPr kumimoji="1" lang="en-US" altLang="ja-JP" sz="1600" dirty="0"/>
              <a:t>23</a:t>
            </a:r>
            <a:r>
              <a:rPr kumimoji="1" lang="ja-JP" altLang="en-US" sz="1600" dirty="0"/>
              <a:t>日 </a:t>
            </a:r>
            <a:r>
              <a:rPr kumimoji="1" lang="en-US" altLang="ja-JP" sz="1600" dirty="0"/>
              <a:t>ICH</a:t>
            </a:r>
            <a:r>
              <a:rPr kumimoji="1" lang="ja-JP" altLang="en-US" sz="1600" dirty="0"/>
              <a:t>即時報告会</a:t>
            </a:r>
            <a:endParaRPr kumimoji="1" lang="en-US" altLang="ja-JP" sz="1600" dirty="0"/>
          </a:p>
          <a:p>
            <a:pPr marL="457200" indent="-457200">
              <a:lnSpc>
                <a:spcPct val="100000"/>
              </a:lnSpc>
              <a:spcBef>
                <a:spcPts val="0"/>
              </a:spcBef>
              <a:buFont typeface="Arial" pitchFamily="34" charset="0"/>
              <a:buChar char="•"/>
            </a:pPr>
            <a:r>
              <a:rPr lang="ja-JP" altLang="en-US" sz="1600" dirty="0"/>
              <a:t>　</a:t>
            </a:r>
            <a:r>
              <a:rPr lang="en-US" altLang="ja-JP" sz="1600" dirty="0"/>
              <a:t>9</a:t>
            </a:r>
            <a:r>
              <a:rPr lang="ja-JP" altLang="en-US" sz="1600" dirty="0"/>
              <a:t>月</a:t>
            </a:r>
            <a:r>
              <a:rPr lang="en-US" altLang="ja-JP" sz="1600" dirty="0"/>
              <a:t>12</a:t>
            </a:r>
            <a:r>
              <a:rPr lang="ja-JP" altLang="en-US" sz="1600" dirty="0"/>
              <a:t>日 第</a:t>
            </a:r>
            <a:r>
              <a:rPr lang="en-US" altLang="ja-JP" sz="1600" dirty="0"/>
              <a:t>15</a:t>
            </a:r>
            <a:r>
              <a:rPr lang="ja-JP" altLang="en-US" sz="1600" dirty="0"/>
              <a:t>回</a:t>
            </a:r>
            <a:r>
              <a:rPr lang="en-US" altLang="ja-JP" sz="1600" dirty="0"/>
              <a:t>CRC</a:t>
            </a:r>
            <a:r>
              <a:rPr lang="ja-JP" altLang="en-US" sz="1600" dirty="0"/>
              <a:t>と臨床試験のあり方を考える会議</a:t>
            </a:r>
            <a:endParaRPr lang="en-US" altLang="ja-JP" sz="1600" dirty="0"/>
          </a:p>
          <a:p>
            <a:pPr marL="457200" indent="-457200">
              <a:lnSpc>
                <a:spcPct val="100000"/>
              </a:lnSpc>
              <a:spcBef>
                <a:spcPts val="0"/>
              </a:spcBef>
              <a:buFont typeface="Arial" pitchFamily="34" charset="0"/>
              <a:buChar char="•"/>
            </a:pPr>
            <a:r>
              <a:rPr kumimoji="1" lang="en-US" altLang="ja-JP" sz="1600" dirty="0"/>
              <a:t>10</a:t>
            </a:r>
            <a:r>
              <a:rPr kumimoji="1" lang="ja-JP" altLang="en-US" sz="1600" dirty="0"/>
              <a:t>月</a:t>
            </a:r>
            <a:r>
              <a:rPr kumimoji="1" lang="en-US" altLang="ja-JP" sz="1600" dirty="0"/>
              <a:t>14</a:t>
            </a:r>
            <a:r>
              <a:rPr kumimoji="1" lang="ja-JP" altLang="en-US" sz="1600" dirty="0"/>
              <a:t>日 東大および</a:t>
            </a:r>
            <a:r>
              <a:rPr kumimoji="1" lang="en-US" altLang="ja-JP" sz="1600" dirty="0"/>
              <a:t>UHCT</a:t>
            </a:r>
            <a:r>
              <a:rPr kumimoji="1" lang="ja-JP" altLang="en-US" sz="1600" dirty="0"/>
              <a:t>アライアンス共催 研修会</a:t>
            </a:r>
            <a:endParaRPr kumimoji="1" lang="en-US" altLang="ja-JP" sz="1600" dirty="0"/>
          </a:p>
          <a:p>
            <a:pPr marL="457200" indent="-457200">
              <a:lnSpc>
                <a:spcPct val="100000"/>
              </a:lnSpc>
              <a:spcBef>
                <a:spcPts val="0"/>
              </a:spcBef>
              <a:buFont typeface="Arial" pitchFamily="34" charset="0"/>
              <a:buChar char="•"/>
            </a:pPr>
            <a:r>
              <a:rPr lang="en-US" altLang="ja-JP" sz="1600" dirty="0"/>
              <a:t>12</a:t>
            </a:r>
            <a:r>
              <a:rPr lang="ja-JP" altLang="en-US" sz="1600" dirty="0"/>
              <a:t>月　</a:t>
            </a:r>
            <a:r>
              <a:rPr lang="en-US" altLang="ja-JP" sz="1600" dirty="0"/>
              <a:t>4</a:t>
            </a:r>
            <a:r>
              <a:rPr lang="ja-JP" altLang="en-US" sz="1600" dirty="0"/>
              <a:t>日 大阪医薬品協会 継続研修会</a:t>
            </a:r>
            <a:endParaRPr lang="en-US" altLang="ja-JP" sz="1600" dirty="0"/>
          </a:p>
          <a:p>
            <a:pPr marL="0" indent="0">
              <a:lnSpc>
                <a:spcPct val="100000"/>
              </a:lnSpc>
              <a:spcBef>
                <a:spcPts val="1200"/>
              </a:spcBef>
              <a:buNone/>
            </a:pPr>
            <a:r>
              <a:rPr kumimoji="1" lang="ja-JP" altLang="en-US" sz="1600" dirty="0"/>
              <a:t>＜</a:t>
            </a:r>
            <a:r>
              <a:rPr kumimoji="1" lang="en-US" altLang="ja-JP" sz="1600" dirty="0"/>
              <a:t>2016</a:t>
            </a:r>
            <a:r>
              <a:rPr kumimoji="1" lang="ja-JP" altLang="en-US" sz="1600" dirty="0"/>
              <a:t>年＞</a:t>
            </a:r>
            <a:endParaRPr kumimoji="1" lang="en-US" altLang="ja-JP" sz="1600" dirty="0"/>
          </a:p>
          <a:p>
            <a:pPr marL="457200" indent="-457200">
              <a:lnSpc>
                <a:spcPct val="100000"/>
              </a:lnSpc>
              <a:spcBef>
                <a:spcPts val="0"/>
              </a:spcBef>
              <a:buFont typeface="Arial" pitchFamily="34" charset="0"/>
              <a:buChar char="•"/>
            </a:pPr>
            <a:r>
              <a:rPr lang="ja-JP" altLang="en-US" sz="1600" dirty="0"/>
              <a:t>　</a:t>
            </a:r>
            <a:r>
              <a:rPr lang="en-US" altLang="ja-JP" sz="1600" dirty="0"/>
              <a:t>2</a:t>
            </a:r>
            <a:r>
              <a:rPr lang="ja-JP" altLang="en-US" sz="1600" dirty="0"/>
              <a:t>月　</a:t>
            </a:r>
            <a:r>
              <a:rPr lang="en-US" altLang="ja-JP" sz="1600" dirty="0"/>
              <a:t>6</a:t>
            </a:r>
            <a:r>
              <a:rPr lang="ja-JP" altLang="en-US" sz="1600" dirty="0"/>
              <a:t>日 </a:t>
            </a:r>
            <a:r>
              <a:rPr lang="en-US" altLang="ja-JP" sz="1600" dirty="0"/>
              <a:t>ISEU-PJ</a:t>
            </a:r>
            <a:r>
              <a:rPr lang="ja-JP" altLang="en-US" sz="1600" dirty="0"/>
              <a:t> （治験の効率向上プロジェクト）</a:t>
            </a:r>
            <a:endParaRPr lang="en-US" altLang="ja-JP" sz="1600" dirty="0"/>
          </a:p>
          <a:p>
            <a:pPr marL="457200" indent="-457200">
              <a:lnSpc>
                <a:spcPct val="100000"/>
              </a:lnSpc>
              <a:spcBef>
                <a:spcPts val="0"/>
              </a:spcBef>
              <a:buFont typeface="Arial" pitchFamily="34" charset="0"/>
              <a:buChar char="•"/>
            </a:pPr>
            <a:r>
              <a:rPr kumimoji="1" lang="ja-JP" altLang="en-US" sz="1600" dirty="0"/>
              <a:t>　</a:t>
            </a:r>
            <a:r>
              <a:rPr kumimoji="1" lang="en-US" altLang="ja-JP" sz="1600" dirty="0"/>
              <a:t>2</a:t>
            </a:r>
            <a:r>
              <a:rPr kumimoji="1" lang="ja-JP" altLang="en-US" sz="1600" dirty="0"/>
              <a:t>月</a:t>
            </a:r>
            <a:r>
              <a:rPr kumimoji="1" lang="en-US" altLang="ja-JP" sz="1600" dirty="0"/>
              <a:t>27</a:t>
            </a:r>
            <a:r>
              <a:rPr kumimoji="1" lang="ja-JP" altLang="en-US" sz="1600" dirty="0"/>
              <a:t>日 北里大学臨床研究機構 臨床研究マネジメントセミナー</a:t>
            </a:r>
            <a:endParaRPr kumimoji="1" lang="en-US" altLang="ja-JP" sz="1600" dirty="0"/>
          </a:p>
          <a:p>
            <a:pPr marL="457200" indent="-457200">
              <a:lnSpc>
                <a:spcPct val="100000"/>
              </a:lnSpc>
              <a:spcBef>
                <a:spcPts val="0"/>
              </a:spcBef>
              <a:buFont typeface="Arial" pitchFamily="34" charset="0"/>
              <a:buChar char="•"/>
            </a:pPr>
            <a:r>
              <a:rPr lang="ja-JP" altLang="en-US" sz="1600" dirty="0"/>
              <a:t>　</a:t>
            </a:r>
            <a:r>
              <a:rPr lang="en-US" altLang="ja-JP" sz="1600" dirty="0"/>
              <a:t>9</a:t>
            </a:r>
            <a:r>
              <a:rPr lang="ja-JP" altLang="en-US" sz="1600" dirty="0"/>
              <a:t>月</a:t>
            </a:r>
            <a:r>
              <a:rPr lang="en-US" altLang="ja-JP" sz="1600" dirty="0"/>
              <a:t>18</a:t>
            </a:r>
            <a:r>
              <a:rPr lang="ja-JP" altLang="en-US" sz="1600" dirty="0"/>
              <a:t>日 第</a:t>
            </a:r>
            <a:r>
              <a:rPr lang="en-US" altLang="ja-JP" sz="1600" dirty="0"/>
              <a:t>16</a:t>
            </a:r>
            <a:r>
              <a:rPr lang="ja-JP" altLang="en-US" sz="1600" dirty="0"/>
              <a:t>回</a:t>
            </a:r>
            <a:r>
              <a:rPr lang="en-US" altLang="ja-JP" sz="1600" dirty="0"/>
              <a:t>CRC</a:t>
            </a:r>
            <a:r>
              <a:rPr lang="ja-JP" altLang="en-US" sz="1600" dirty="0"/>
              <a:t>と臨床試験のあり方を考える会議</a:t>
            </a:r>
            <a:endParaRPr lang="en-US" altLang="ja-JP" sz="1600" dirty="0"/>
          </a:p>
          <a:p>
            <a:pPr marL="457200" indent="-457200">
              <a:lnSpc>
                <a:spcPct val="100000"/>
              </a:lnSpc>
              <a:spcBef>
                <a:spcPts val="0"/>
              </a:spcBef>
              <a:buFont typeface="Arial" pitchFamily="34" charset="0"/>
              <a:buChar char="•"/>
            </a:pPr>
            <a:r>
              <a:rPr lang="ja-JP" altLang="en-US" sz="1600" dirty="0"/>
              <a:t>　</a:t>
            </a:r>
            <a:r>
              <a:rPr lang="en-US" altLang="ja-JP" sz="1600" dirty="0"/>
              <a:t>9</a:t>
            </a:r>
            <a:r>
              <a:rPr lang="ja-JP" altLang="en-US" sz="1600" dirty="0"/>
              <a:t>月</a:t>
            </a:r>
            <a:r>
              <a:rPr lang="en-US" altLang="ja-JP" sz="1600" dirty="0"/>
              <a:t>21</a:t>
            </a:r>
            <a:r>
              <a:rPr lang="ja-JP" altLang="en-US" sz="1600" dirty="0"/>
              <a:t>日 京都大学 臨床研究推進セミナー</a:t>
            </a:r>
            <a:endParaRPr lang="en-US" altLang="ja-JP" sz="1600" dirty="0"/>
          </a:p>
          <a:p>
            <a:pPr marL="457200" indent="-457200">
              <a:lnSpc>
                <a:spcPct val="100000"/>
              </a:lnSpc>
              <a:spcBef>
                <a:spcPts val="0"/>
              </a:spcBef>
              <a:buFont typeface="Arial" pitchFamily="34" charset="0"/>
              <a:buChar char="•"/>
            </a:pPr>
            <a:r>
              <a:rPr lang="en-US" altLang="ja-JP" sz="1600" dirty="0"/>
              <a:t>11</a:t>
            </a:r>
            <a:r>
              <a:rPr lang="ja-JP" altLang="en-US" sz="1600" dirty="0"/>
              <a:t>月</a:t>
            </a:r>
            <a:r>
              <a:rPr lang="en-US" altLang="ja-JP" sz="1600" dirty="0"/>
              <a:t>12</a:t>
            </a:r>
            <a:r>
              <a:rPr lang="ja-JP" altLang="en-US" sz="1600" dirty="0"/>
              <a:t>日 </a:t>
            </a:r>
            <a:r>
              <a:rPr lang="en-US" altLang="ja-JP" sz="1600" dirty="0"/>
              <a:t>ICH/DIA</a:t>
            </a:r>
            <a:r>
              <a:rPr lang="ja-JP" altLang="en-US" sz="1600" dirty="0"/>
              <a:t> </a:t>
            </a:r>
            <a:r>
              <a:rPr lang="en-US" altLang="ja-JP" sz="1600" dirty="0"/>
              <a:t>Joint</a:t>
            </a:r>
            <a:r>
              <a:rPr lang="ja-JP" altLang="en-US" sz="1600" dirty="0"/>
              <a:t> </a:t>
            </a:r>
            <a:r>
              <a:rPr lang="en-US" altLang="ja-JP" sz="1600" dirty="0"/>
              <a:t>Workshop</a:t>
            </a:r>
          </a:p>
          <a:p>
            <a:pPr marL="457200" indent="-457200">
              <a:lnSpc>
                <a:spcPct val="100000"/>
              </a:lnSpc>
              <a:spcBef>
                <a:spcPts val="0"/>
              </a:spcBef>
              <a:buFont typeface="Arial" pitchFamily="34" charset="0"/>
              <a:buChar char="•"/>
            </a:pPr>
            <a:r>
              <a:rPr lang="en-US" altLang="ja-JP" sz="1600" dirty="0"/>
              <a:t>11</a:t>
            </a:r>
            <a:r>
              <a:rPr lang="ja-JP" altLang="en-US" sz="1600" dirty="0"/>
              <a:t>月</a:t>
            </a:r>
            <a:r>
              <a:rPr lang="en-US" altLang="ja-JP" sz="1600" dirty="0"/>
              <a:t>26</a:t>
            </a:r>
            <a:r>
              <a:rPr lang="ja-JP" altLang="en-US" sz="1600" dirty="0"/>
              <a:t>日 東北地区 みちのく</a:t>
            </a:r>
            <a:r>
              <a:rPr lang="en-US" altLang="ja-JP" sz="1600" dirty="0"/>
              <a:t>CRC</a:t>
            </a:r>
            <a:r>
              <a:rPr lang="ja-JP" altLang="en-US" sz="1600" dirty="0"/>
              <a:t> 研修会</a:t>
            </a:r>
            <a:endParaRPr lang="en-US" altLang="ja-JP" sz="1600" dirty="0"/>
          </a:p>
          <a:p>
            <a:pPr marL="0" indent="0">
              <a:lnSpc>
                <a:spcPct val="100000"/>
              </a:lnSpc>
              <a:spcBef>
                <a:spcPts val="1200"/>
              </a:spcBef>
              <a:buNone/>
            </a:pPr>
            <a:r>
              <a:rPr lang="ja-JP" altLang="en-US" sz="1600" dirty="0"/>
              <a:t>＜</a:t>
            </a:r>
            <a:r>
              <a:rPr lang="en-US" altLang="ja-JP" sz="1600" dirty="0"/>
              <a:t>2017</a:t>
            </a:r>
            <a:r>
              <a:rPr lang="ja-JP" altLang="en-US" sz="1600" dirty="0"/>
              <a:t>年＞</a:t>
            </a:r>
            <a:endParaRPr lang="en-US" altLang="ja-JP" sz="1600" dirty="0"/>
          </a:p>
          <a:p>
            <a:pPr>
              <a:lnSpc>
                <a:spcPct val="100000"/>
              </a:lnSpc>
              <a:spcBef>
                <a:spcPts val="0"/>
              </a:spcBef>
              <a:buFont typeface="Arial" panose="020B0604020202020204" pitchFamily="34" charset="0"/>
              <a:buChar char="•"/>
            </a:pPr>
            <a:r>
              <a:rPr lang="ja-JP" altLang="en-US" sz="1600" dirty="0"/>
              <a:t>　</a:t>
            </a:r>
            <a:r>
              <a:rPr lang="en-US" altLang="ja-JP" sz="1600" dirty="0"/>
              <a:t>2</a:t>
            </a:r>
            <a:r>
              <a:rPr lang="ja-JP" altLang="en-US" sz="1600" dirty="0"/>
              <a:t>月　</a:t>
            </a:r>
            <a:r>
              <a:rPr lang="en-US" altLang="ja-JP" sz="1600" dirty="0"/>
              <a:t>7</a:t>
            </a:r>
            <a:r>
              <a:rPr lang="ja-JP" altLang="en-US" sz="1600" dirty="0"/>
              <a:t>日 </a:t>
            </a:r>
            <a:r>
              <a:rPr lang="en-US" altLang="ja-JP" sz="1600" dirty="0"/>
              <a:t>DIA</a:t>
            </a:r>
            <a:r>
              <a:rPr lang="ja-JP" altLang="en-US" sz="1600" dirty="0"/>
              <a:t> </a:t>
            </a:r>
            <a:r>
              <a:rPr lang="en-US" altLang="ja-JP" sz="1600" dirty="0"/>
              <a:t>Japan</a:t>
            </a:r>
            <a:r>
              <a:rPr lang="ja-JP" altLang="en-US" sz="1600" dirty="0"/>
              <a:t> </a:t>
            </a:r>
            <a:r>
              <a:rPr lang="en-US" altLang="ja-JP" sz="1600" dirty="0"/>
              <a:t>DM</a:t>
            </a:r>
            <a:r>
              <a:rPr lang="ja-JP" altLang="en-US" sz="1600" dirty="0"/>
              <a:t> </a:t>
            </a:r>
            <a:r>
              <a:rPr lang="en-US" altLang="ja-JP" sz="1600" dirty="0"/>
              <a:t>Workshop</a:t>
            </a:r>
          </a:p>
          <a:p>
            <a:pPr>
              <a:lnSpc>
                <a:spcPct val="100000"/>
              </a:lnSpc>
              <a:spcBef>
                <a:spcPts val="0"/>
              </a:spcBef>
              <a:buFont typeface="Arial" panose="020B0604020202020204" pitchFamily="34" charset="0"/>
              <a:buChar char="•"/>
            </a:pPr>
            <a:r>
              <a:rPr lang="ja-JP" altLang="en-US" sz="1600" dirty="0"/>
              <a:t>　</a:t>
            </a:r>
            <a:r>
              <a:rPr lang="en-US" altLang="ja-JP" sz="1600" dirty="0"/>
              <a:t>2</a:t>
            </a:r>
            <a:r>
              <a:rPr lang="ja-JP" altLang="en-US" sz="1600" dirty="0"/>
              <a:t>月</a:t>
            </a:r>
            <a:r>
              <a:rPr lang="en-US" altLang="ja-JP" sz="1600" dirty="0"/>
              <a:t>10</a:t>
            </a:r>
            <a:r>
              <a:rPr lang="ja-JP" altLang="en-US" sz="1600" dirty="0"/>
              <a:t>日 </a:t>
            </a:r>
            <a:r>
              <a:rPr lang="en-US" altLang="ja-JP" sz="1600" dirty="0"/>
              <a:t>NHO</a:t>
            </a:r>
            <a:r>
              <a:rPr lang="ja-JP" altLang="en-US" sz="1600" dirty="0"/>
              <a:t> 東海北陸グループ 治験セミナー</a:t>
            </a:r>
            <a:endParaRPr lang="en-US" altLang="ja-JP" sz="1600" dirty="0"/>
          </a:p>
          <a:p>
            <a:pPr>
              <a:lnSpc>
                <a:spcPct val="100000"/>
              </a:lnSpc>
              <a:spcBef>
                <a:spcPts val="0"/>
              </a:spcBef>
              <a:buFont typeface="Arial" panose="020B0604020202020204" pitchFamily="34" charset="0"/>
              <a:buChar char="•"/>
            </a:pPr>
            <a:r>
              <a:rPr lang="ja-JP" altLang="en-US" sz="1600" dirty="0"/>
              <a:t>　</a:t>
            </a:r>
            <a:r>
              <a:rPr lang="en-US" altLang="ja-JP" sz="1600" dirty="0"/>
              <a:t>3</a:t>
            </a:r>
            <a:r>
              <a:rPr lang="ja-JP" altLang="en-US" sz="1600" dirty="0"/>
              <a:t>月　</a:t>
            </a:r>
            <a:r>
              <a:rPr lang="en-US" altLang="ja-JP" sz="1600" dirty="0"/>
              <a:t>7</a:t>
            </a:r>
            <a:r>
              <a:rPr lang="ja-JP" altLang="en-US" sz="1600" dirty="0"/>
              <a:t>日 </a:t>
            </a:r>
            <a:r>
              <a:rPr lang="en-US" altLang="ja-JP" sz="1600" dirty="0"/>
              <a:t>JSMO</a:t>
            </a:r>
            <a:r>
              <a:rPr lang="ja-JP" altLang="en-US" sz="1600" dirty="0"/>
              <a:t> 継続研修会</a:t>
            </a:r>
            <a:endParaRPr lang="en-US" altLang="ja-JP" sz="1600" dirty="0"/>
          </a:p>
          <a:p>
            <a:pPr>
              <a:lnSpc>
                <a:spcPct val="100000"/>
              </a:lnSpc>
              <a:spcBef>
                <a:spcPts val="0"/>
              </a:spcBef>
              <a:buFont typeface="Arial" panose="020B0604020202020204" pitchFamily="34" charset="0"/>
              <a:buChar char="•"/>
            </a:pPr>
            <a:r>
              <a:rPr lang="ja-JP" altLang="en-US" sz="1600" dirty="0"/>
              <a:t>　</a:t>
            </a:r>
            <a:r>
              <a:rPr lang="en-US" altLang="ja-JP" sz="1600" dirty="0"/>
              <a:t>7</a:t>
            </a:r>
            <a:r>
              <a:rPr lang="ja-JP" altLang="en-US" sz="1600" dirty="0"/>
              <a:t>月</a:t>
            </a:r>
            <a:r>
              <a:rPr lang="en-US" altLang="ja-JP" sz="1600" dirty="0"/>
              <a:t>22</a:t>
            </a:r>
            <a:r>
              <a:rPr lang="ja-JP" altLang="en-US" sz="1600" dirty="0"/>
              <a:t>日 札幌市医師会 </a:t>
            </a:r>
            <a:r>
              <a:rPr lang="en-US" altLang="ja-JP" sz="1600" dirty="0"/>
              <a:t>CRC</a:t>
            </a:r>
            <a:r>
              <a:rPr lang="ja-JP" altLang="en-US" sz="1600" dirty="0"/>
              <a:t>研修会</a:t>
            </a:r>
            <a:endParaRPr lang="en-US" altLang="ja-JP" sz="1600" dirty="0"/>
          </a:p>
          <a:p>
            <a:pPr>
              <a:lnSpc>
                <a:spcPct val="100000"/>
              </a:lnSpc>
              <a:spcBef>
                <a:spcPts val="0"/>
              </a:spcBef>
              <a:buFont typeface="Arial" panose="020B0604020202020204" pitchFamily="34" charset="0"/>
              <a:buChar char="•"/>
            </a:pPr>
            <a:r>
              <a:rPr lang="ja-JP" altLang="en-US" sz="1600" dirty="0"/>
              <a:t>　</a:t>
            </a:r>
            <a:r>
              <a:rPr lang="en-US" altLang="ja-JP" sz="1600" dirty="0"/>
              <a:t>9</a:t>
            </a:r>
            <a:r>
              <a:rPr lang="ja-JP" altLang="en-US" sz="1600" dirty="0"/>
              <a:t>月　</a:t>
            </a:r>
            <a:r>
              <a:rPr lang="en-US" altLang="ja-JP" sz="1600" dirty="0"/>
              <a:t>2</a:t>
            </a:r>
            <a:r>
              <a:rPr lang="ja-JP" altLang="en-US" sz="1600" dirty="0"/>
              <a:t>日 第</a:t>
            </a:r>
            <a:r>
              <a:rPr lang="en-US" altLang="ja-JP" sz="1600" dirty="0"/>
              <a:t>17</a:t>
            </a:r>
            <a:r>
              <a:rPr lang="ja-JP" altLang="en-US" sz="1600" dirty="0"/>
              <a:t>回</a:t>
            </a:r>
            <a:r>
              <a:rPr lang="en-US" altLang="ja-JP" sz="1600" dirty="0"/>
              <a:t>CRC</a:t>
            </a:r>
            <a:r>
              <a:rPr lang="ja-JP" altLang="en-US" sz="1600" dirty="0"/>
              <a:t>と臨床試験のあり方を考える会議</a:t>
            </a:r>
            <a:endParaRPr lang="en-US" altLang="ja-JP" sz="1600" dirty="0"/>
          </a:p>
          <a:p>
            <a:pPr>
              <a:lnSpc>
                <a:spcPct val="100000"/>
              </a:lnSpc>
              <a:spcBef>
                <a:spcPts val="0"/>
              </a:spcBef>
              <a:buFont typeface="Arial" panose="020B0604020202020204" pitchFamily="34" charset="0"/>
              <a:buChar char="•"/>
            </a:pPr>
            <a:r>
              <a:rPr lang="ja-JP" altLang="en-US" sz="1600" dirty="0"/>
              <a:t>　</a:t>
            </a:r>
            <a:r>
              <a:rPr lang="en-US" altLang="ja-JP" sz="1600" dirty="0"/>
              <a:t>9</a:t>
            </a:r>
            <a:r>
              <a:rPr lang="ja-JP" altLang="en-US" sz="1600" dirty="0"/>
              <a:t>月</a:t>
            </a:r>
            <a:r>
              <a:rPr lang="en-US" altLang="ja-JP" sz="1600" dirty="0"/>
              <a:t>13</a:t>
            </a:r>
            <a:r>
              <a:rPr lang="ja-JP" altLang="en-US" sz="1600" dirty="0"/>
              <a:t>日 北海道大学病院臨床研究開発センター研修会</a:t>
            </a:r>
            <a:endParaRPr lang="en-US" altLang="ja-JP" sz="1600" dirty="0"/>
          </a:p>
          <a:p>
            <a:pPr marL="0" indent="0">
              <a:lnSpc>
                <a:spcPct val="100000"/>
              </a:lnSpc>
              <a:spcBef>
                <a:spcPts val="0"/>
              </a:spcBef>
              <a:buNone/>
            </a:pPr>
            <a:endParaRPr kumimoji="1" lang="ja-JP" altLang="en-US" sz="1600" dirty="0"/>
          </a:p>
        </p:txBody>
      </p:sp>
      <p:pic>
        <p:nvPicPr>
          <p:cNvPr id="4" name="Picture 8">
            <a:extLst>
              <a:ext uri="{FF2B5EF4-FFF2-40B4-BE49-F238E27FC236}">
                <a16:creationId xmlns:a16="http://schemas.microsoft.com/office/drawing/2014/main" id="{114073AE-6A31-42EA-8DDB-A878E94E0C9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6">
            <a:extLst>
              <a:ext uri="{FF2B5EF4-FFF2-40B4-BE49-F238E27FC236}">
                <a16:creationId xmlns:a16="http://schemas.microsoft.com/office/drawing/2014/main" id="{41DB9E18-1EBD-420A-9AC6-2060008101C3}"/>
              </a:ext>
            </a:extLst>
          </p:cNvPr>
          <p:cNvSpPr>
            <a:spLocks noGrp="1"/>
          </p:cNvSpPr>
          <p:nvPr>
            <p:ph type="sldNum" sz="quarter" idx="12"/>
          </p:nvPr>
        </p:nvSpPr>
        <p:spPr>
          <a:xfrm>
            <a:off x="7236296" y="6394450"/>
            <a:ext cx="1905000" cy="457200"/>
          </a:xfrm>
        </p:spPr>
        <p:txBody>
          <a:bodyPr/>
          <a:lstStyle/>
          <a:p>
            <a:r>
              <a:rPr lang="en-US" altLang="ja-JP" b="1" dirty="0"/>
              <a:t>1</a:t>
            </a:r>
            <a:endParaRPr lang="ja-JP" altLang="en-US" b="1" dirty="0"/>
          </a:p>
        </p:txBody>
      </p:sp>
    </p:spTree>
    <p:extLst>
      <p:ext uri="{BB962C8B-B14F-4D97-AF65-F5344CB8AC3E}">
        <p14:creationId xmlns:p14="http://schemas.microsoft.com/office/powerpoint/2010/main" val="12266267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5.0.7 Risk Reporting</a:t>
            </a:r>
            <a:endParaRPr kumimoji="1" lang="ja-JP" altLang="en-US" sz="4000" dirty="0"/>
          </a:p>
        </p:txBody>
      </p:sp>
      <p:sp>
        <p:nvSpPr>
          <p:cNvPr id="3" name="コンテンツ プレースホルダー 2"/>
          <p:cNvSpPr>
            <a:spLocks noGrp="1"/>
          </p:cNvSpPr>
          <p:nvPr>
            <p:ph idx="1"/>
          </p:nvPr>
        </p:nvSpPr>
        <p:spPr>
          <a:xfrm>
            <a:off x="396000" y="1188016"/>
            <a:ext cx="8280456" cy="5553352"/>
          </a:xfrm>
        </p:spPr>
        <p:txBody>
          <a:bodyPr>
            <a:normAutofit/>
          </a:bodyPr>
          <a:lstStyle/>
          <a:p>
            <a:pPr marL="265113" indent="-265113">
              <a:lnSpc>
                <a:spcPct val="100000"/>
              </a:lnSpc>
              <a:spcBef>
                <a:spcPts val="0"/>
              </a:spcBef>
              <a:buNone/>
            </a:pPr>
            <a:r>
              <a:rPr lang="en-US" altLang="ja-JP" sz="2400" dirty="0"/>
              <a:t>Q: </a:t>
            </a:r>
            <a:r>
              <a:rPr lang="ja-JP" altLang="en-US" sz="2400" dirty="0"/>
              <a:t>“事前に規定した品質許容限界からの</a:t>
            </a:r>
            <a:r>
              <a:rPr lang="ja-JP" altLang="en-US" sz="2400" dirty="0">
                <a:solidFill>
                  <a:schemeClr val="tx1"/>
                </a:solidFill>
              </a:rPr>
              <a:t>重要な逸脱”とは、従来のガイダンスに従って総括報告書に記載していた“重要な逸脱”と同一のもの</a:t>
            </a:r>
            <a:r>
              <a:rPr lang="ja-JP" altLang="en-US" sz="2400" dirty="0"/>
              <a:t>か</a:t>
            </a:r>
            <a:endParaRPr lang="en-US" altLang="ja-JP" sz="2400" dirty="0"/>
          </a:p>
          <a:p>
            <a:pPr marL="265113" indent="-265113">
              <a:lnSpc>
                <a:spcPct val="100000"/>
              </a:lnSpc>
              <a:spcBef>
                <a:spcPts val="0"/>
              </a:spcBef>
              <a:buNone/>
            </a:pPr>
            <a:r>
              <a:rPr lang="en-US" altLang="ja-JP" sz="2400" dirty="0"/>
              <a:t>A:</a:t>
            </a:r>
            <a:r>
              <a:rPr lang="ja-JP" altLang="en-US" sz="2400" dirty="0"/>
              <a:t> </a:t>
            </a:r>
            <a:r>
              <a:rPr lang="ja-JP" altLang="en-US" sz="2000" dirty="0"/>
              <a:t>記載対象となる事象は同一とは限りません。</a:t>
            </a:r>
            <a:endParaRPr lang="en-US" altLang="ja-JP" sz="2000" dirty="0"/>
          </a:p>
          <a:p>
            <a:pPr marL="265113" indent="-265113">
              <a:lnSpc>
                <a:spcPct val="100000"/>
              </a:lnSpc>
              <a:spcBef>
                <a:spcPts val="0"/>
              </a:spcBef>
              <a:buNone/>
            </a:pPr>
            <a:r>
              <a:rPr lang="ja-JP" altLang="en-US" sz="2000" dirty="0"/>
              <a:t>　</a:t>
            </a:r>
            <a:r>
              <a:rPr lang="en-US" altLang="ja-JP" sz="2000" dirty="0"/>
              <a:t>“</a:t>
            </a:r>
            <a:r>
              <a:rPr lang="ja-JP" altLang="en-US" sz="2000" dirty="0"/>
              <a:t>品質許容限界からの重要な逸脱</a:t>
            </a:r>
            <a:r>
              <a:rPr lang="en-US" altLang="ja-JP" sz="2000" dirty="0"/>
              <a:t>”</a:t>
            </a:r>
            <a:r>
              <a:rPr lang="ja-JP" altLang="ja-JP" sz="2000" dirty="0"/>
              <a:t>と</a:t>
            </a:r>
            <a:r>
              <a:rPr lang="ja-JP" altLang="en-US" sz="2000" dirty="0"/>
              <a:t>は</a:t>
            </a:r>
            <a:r>
              <a:rPr lang="ja-JP" altLang="ja-JP" sz="2000" dirty="0"/>
              <a:t>、事前</a:t>
            </a:r>
            <a:r>
              <a:rPr lang="ja-JP" altLang="en-US" sz="2000" dirty="0"/>
              <a:t>に実施したリスク</a:t>
            </a:r>
            <a:r>
              <a:rPr lang="ja-JP" altLang="ja-JP" sz="2000" dirty="0"/>
              <a:t>の</a:t>
            </a:r>
            <a:r>
              <a:rPr lang="ja-JP" altLang="en-US" sz="2000" dirty="0"/>
              <a:t>特定や評価</a:t>
            </a:r>
            <a:r>
              <a:rPr lang="en-US" altLang="ja-JP" sz="2000" dirty="0"/>
              <a:t>(ADDENDUM</a:t>
            </a:r>
            <a:r>
              <a:rPr lang="ja-JP" altLang="en-US" sz="2000" dirty="0"/>
              <a:t> </a:t>
            </a:r>
            <a:r>
              <a:rPr lang="en-US" altLang="ja-JP" sz="2000" dirty="0"/>
              <a:t>5.0.1-5.0.3) </a:t>
            </a:r>
            <a:r>
              <a:rPr lang="ja-JP" altLang="en-US" sz="2000" dirty="0"/>
              <a:t>において、</a:t>
            </a:r>
            <a:r>
              <a:rPr lang="ja-JP" altLang="ja-JP" sz="2000" dirty="0"/>
              <a:t>被験者保護、</a:t>
            </a:r>
            <a:r>
              <a:rPr lang="ja-JP" altLang="en-US" sz="2000" dirty="0"/>
              <a:t>治験結果</a:t>
            </a:r>
            <a:r>
              <a:rPr lang="ja-JP" altLang="ja-JP" sz="2000" dirty="0"/>
              <a:t>の信頼性等に</a:t>
            </a:r>
            <a:r>
              <a:rPr lang="en-US" altLang="ja-JP" sz="2000" dirty="0"/>
              <a:t>“</a:t>
            </a:r>
            <a:r>
              <a:rPr lang="ja-JP" altLang="ja-JP" sz="2000" dirty="0"/>
              <a:t>重大な影響を及ぼす</a:t>
            </a:r>
            <a:r>
              <a:rPr lang="ja-JP" altLang="en-US" sz="2000" dirty="0"/>
              <a:t>（</a:t>
            </a:r>
            <a:r>
              <a:rPr lang="en-US" altLang="ja-JP" sz="2000" dirty="0"/>
              <a:t>Impact</a:t>
            </a:r>
            <a:r>
              <a:rPr lang="ja-JP" altLang="en-US" sz="2000" dirty="0"/>
              <a:t>が大きい）</a:t>
            </a:r>
            <a:r>
              <a:rPr lang="en-US" altLang="ja-JP" sz="2000" dirty="0"/>
              <a:t>”</a:t>
            </a:r>
            <a:r>
              <a:rPr lang="ja-JP" altLang="en-US" sz="2000" dirty="0" err="1"/>
              <a:t>と評</a:t>
            </a:r>
            <a:r>
              <a:rPr lang="ja-JP" altLang="en-US" sz="2000" dirty="0"/>
              <a:t>価されたリスクが、実際にリスクコントロール（</a:t>
            </a:r>
            <a:r>
              <a:rPr lang="en-US" altLang="ja-JP" sz="2000" dirty="0"/>
              <a:t>ADDENDUM 5.0.4</a:t>
            </a:r>
            <a:r>
              <a:rPr lang="ja-JP" altLang="en-US" sz="2000" dirty="0"/>
              <a:t>）で定めた品質許容限界を超え、措置判断を必要とした事象が該当すると考えられます。</a:t>
            </a:r>
            <a:endParaRPr lang="en-US" altLang="ja-JP" sz="2000" dirty="0"/>
          </a:p>
          <a:p>
            <a:pPr marL="265113" indent="-265113">
              <a:lnSpc>
                <a:spcPct val="100000"/>
              </a:lnSpc>
              <a:spcBef>
                <a:spcPts val="0"/>
              </a:spcBef>
              <a:buNone/>
            </a:pPr>
            <a:r>
              <a:rPr lang="ja-JP" altLang="en-US" sz="2000" dirty="0"/>
              <a:t>      そのため、治験実施計画書の手順から逸脱していなくとも、リスクの指標となるシグナルが許容限界から逸脱することは想定されます。例えば、文書の移管の遅れ、検査値の逸脱、想定以上の被験者の短期間の試験参加（集中）等が想定されます。</a:t>
            </a:r>
            <a:endParaRPr lang="en-US" altLang="ja-JP" sz="2000" dirty="0"/>
          </a:p>
          <a:p>
            <a:pPr marL="265113" indent="-265113">
              <a:lnSpc>
                <a:spcPct val="100000"/>
              </a:lnSpc>
              <a:spcBef>
                <a:spcPts val="0"/>
              </a:spcBef>
              <a:buNone/>
            </a:pPr>
            <a:r>
              <a:rPr lang="ja-JP" altLang="en-US" sz="2000" dirty="0"/>
              <a:t>　     また、両者は記載箇所が異なり、その目的も異なります。リスク報告については</a:t>
            </a:r>
            <a:r>
              <a:rPr lang="en-US" altLang="ja-JP" sz="2000" dirty="0"/>
              <a:t>ICH-E3 9.6</a:t>
            </a:r>
            <a:r>
              <a:rPr lang="ja-JP" altLang="en-US" sz="2000" dirty="0"/>
              <a:t>項「データの品質保証」に記載されますが、重要な逸脱を記載する</a:t>
            </a:r>
            <a:r>
              <a:rPr lang="en-US" altLang="ja-JP" sz="2000" dirty="0"/>
              <a:t>10.2</a:t>
            </a:r>
            <a:r>
              <a:rPr lang="ja-JP" altLang="en-US" sz="2000" dirty="0"/>
              <a:t>項「治験実施計画書からの逸脱」</a:t>
            </a:r>
            <a:r>
              <a:rPr lang="en-US" altLang="ja-JP" sz="2000" dirty="0"/>
              <a:t> </a:t>
            </a:r>
            <a:r>
              <a:rPr lang="ja-JP" altLang="en-US" sz="2000" dirty="0"/>
              <a:t>に記載されますので、同一ではありません。</a:t>
            </a:r>
            <a:endParaRPr lang="en-US" altLang="ja-JP" sz="2400" dirty="0"/>
          </a:p>
        </p:txBody>
      </p:sp>
      <p:pic>
        <p:nvPicPr>
          <p:cNvPr id="5" name="Picture 8">
            <a:extLst>
              <a:ext uri="{FF2B5EF4-FFF2-40B4-BE49-F238E27FC236}">
                <a16:creationId xmlns:a16="http://schemas.microsoft.com/office/drawing/2014/main" id="{F15EFA8D-496A-4BBB-9567-877ED1A169C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37D1B009-A560-47F9-9ADC-FA1DB0651123}"/>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19</a:t>
            </a:r>
            <a:endParaRPr lang="ja-JP" altLang="en-US" b="1" dirty="0"/>
          </a:p>
        </p:txBody>
      </p:sp>
    </p:spTree>
    <p:extLst>
      <p:ext uri="{BB962C8B-B14F-4D97-AF65-F5344CB8AC3E}">
        <p14:creationId xmlns:p14="http://schemas.microsoft.com/office/powerpoint/2010/main" val="1257976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332656"/>
            <a:ext cx="7772400" cy="659160"/>
          </a:xfrm>
        </p:spPr>
        <p:txBody>
          <a:bodyPr/>
          <a:lstStyle/>
          <a:p>
            <a:r>
              <a:rPr kumimoji="1" lang="en-US" altLang="ja-JP" sz="2800" dirty="0"/>
              <a:t>5.5.3 Using Electronic trial data systems</a:t>
            </a:r>
            <a:endParaRPr kumimoji="1" lang="ja-JP" altLang="en-US" sz="2800" dirty="0"/>
          </a:p>
        </p:txBody>
      </p:sp>
      <p:sp>
        <p:nvSpPr>
          <p:cNvPr id="3" name="コンテンツ プレースホルダー 2"/>
          <p:cNvSpPr>
            <a:spLocks noGrp="1"/>
          </p:cNvSpPr>
          <p:nvPr>
            <p:ph idx="1"/>
          </p:nvPr>
        </p:nvSpPr>
        <p:spPr>
          <a:xfrm>
            <a:off x="395536" y="1124744"/>
            <a:ext cx="8352928" cy="5409336"/>
          </a:xfrm>
        </p:spPr>
        <p:txBody>
          <a:bodyPr>
            <a:normAutofit/>
          </a:bodyPr>
          <a:lstStyle/>
          <a:p>
            <a:pPr marL="265113" indent="-265113">
              <a:lnSpc>
                <a:spcPct val="100000"/>
              </a:lnSpc>
              <a:spcBef>
                <a:spcPts val="0"/>
              </a:spcBef>
              <a:buNone/>
            </a:pPr>
            <a:r>
              <a:rPr lang="en-US" altLang="ja-JP" sz="2800" dirty="0"/>
              <a:t>Q: IT</a:t>
            </a:r>
            <a:r>
              <a:rPr lang="ja-JP" altLang="en-US" sz="2800" dirty="0"/>
              <a:t>システムの</a:t>
            </a:r>
            <a:r>
              <a:rPr lang="en-US" altLang="ja-JP" sz="2800" dirty="0"/>
              <a:t>CSV</a:t>
            </a:r>
            <a:r>
              <a:rPr lang="ja-JP" altLang="en-US" sz="2800" dirty="0"/>
              <a:t>が規定されたが、これは実施医療機関の</a:t>
            </a:r>
            <a:r>
              <a:rPr lang="en-US" altLang="ja-JP" sz="2800" dirty="0"/>
              <a:t>IT</a:t>
            </a:r>
            <a:r>
              <a:rPr lang="ja-JP" altLang="en-US" sz="2800" dirty="0"/>
              <a:t>システム（例：電子カルテ）にも適用されるのか。</a:t>
            </a:r>
            <a:endParaRPr lang="en-US" altLang="ja-JP" sz="2800" dirty="0"/>
          </a:p>
          <a:p>
            <a:pPr marL="265113" indent="-265113">
              <a:lnSpc>
                <a:spcPct val="100000"/>
              </a:lnSpc>
              <a:spcBef>
                <a:spcPts val="0"/>
              </a:spcBef>
              <a:buNone/>
            </a:pPr>
            <a:r>
              <a:rPr lang="en-US" altLang="ja-JP" sz="2800" dirty="0"/>
              <a:t>A: </a:t>
            </a:r>
            <a:r>
              <a:rPr lang="ja-JP" altLang="en-US" sz="2800" dirty="0"/>
              <a:t>適用されると考えます。</a:t>
            </a:r>
            <a:r>
              <a:rPr lang="en-US" altLang="ja-JP" sz="2800" dirty="0"/>
              <a:t>ICH</a:t>
            </a:r>
            <a:r>
              <a:rPr lang="ja-JP" altLang="en-US" sz="2800" dirty="0"/>
              <a:t> </a:t>
            </a:r>
            <a:r>
              <a:rPr lang="en-US" altLang="ja-JP" sz="2800" dirty="0"/>
              <a:t>E6(R2)</a:t>
            </a:r>
            <a:r>
              <a:rPr lang="ja-JP" altLang="en-US" sz="2800" dirty="0"/>
              <a:t>では</a:t>
            </a:r>
            <a:r>
              <a:rPr lang="en-US" altLang="ja-JP" sz="2800" dirty="0"/>
              <a:t>Sponsor</a:t>
            </a:r>
            <a:r>
              <a:rPr lang="ja-JP" altLang="en-US" sz="2800" dirty="0"/>
              <a:t>の項（</a:t>
            </a:r>
            <a:r>
              <a:rPr lang="en-US" altLang="ja-JP" sz="2800" dirty="0"/>
              <a:t>5.5</a:t>
            </a:r>
            <a:r>
              <a:rPr lang="ja-JP" altLang="en-US" sz="2800" dirty="0"/>
              <a:t>）のみに</a:t>
            </a:r>
            <a:r>
              <a:rPr lang="en-US" altLang="ja-JP" sz="2800" dirty="0"/>
              <a:t>IT</a:t>
            </a:r>
            <a:r>
              <a:rPr lang="ja-JP" altLang="en-US" sz="2800" dirty="0"/>
              <a:t>システム使用に関する記載がありますが、</a:t>
            </a:r>
            <a:r>
              <a:rPr lang="en-US" altLang="ja-JP" sz="2800" dirty="0"/>
              <a:t>ADDENDUM</a:t>
            </a:r>
            <a:r>
              <a:rPr lang="ja-JP" altLang="en-US" sz="2800" dirty="0"/>
              <a:t> </a:t>
            </a:r>
            <a:r>
              <a:rPr lang="en-US" altLang="ja-JP" sz="2800" dirty="0"/>
              <a:t>4.9.0</a:t>
            </a:r>
            <a:r>
              <a:rPr lang="ja-JP" altLang="en-US" sz="2800" dirty="0"/>
              <a:t>に責任医師</a:t>
            </a:r>
            <a:r>
              <a:rPr lang="en-US" altLang="ja-JP" sz="2800" dirty="0"/>
              <a:t>/</a:t>
            </a:r>
            <a:r>
              <a:rPr lang="ja-JP" altLang="en-US" sz="2800" dirty="0"/>
              <a:t>実施医療機関における記録の保存に関する記載があります。</a:t>
            </a:r>
            <a:endParaRPr lang="en-US" altLang="ja-JP" sz="2800" dirty="0"/>
          </a:p>
          <a:p>
            <a:pPr marL="265113" indent="-265113">
              <a:lnSpc>
                <a:spcPct val="100000"/>
              </a:lnSpc>
              <a:spcBef>
                <a:spcPts val="0"/>
              </a:spcBef>
              <a:buNone/>
            </a:pPr>
            <a:r>
              <a:rPr lang="ja-JP" altLang="en-US" sz="2800" dirty="0"/>
              <a:t>　　また、</a:t>
            </a:r>
            <a:r>
              <a:rPr kumimoji="1" lang="ja-JP" altLang="en-US" sz="2800" dirty="0"/>
              <a:t>医療機関において電子カルテが使用される場合、「医療情報システム安全管理ガイドライン」に従って運用されるものと考えており、必然的に当該内容は網羅されると考えます。</a:t>
            </a:r>
            <a:endParaRPr lang="en-US" altLang="ja-JP" sz="2800" dirty="0"/>
          </a:p>
        </p:txBody>
      </p:sp>
      <p:pic>
        <p:nvPicPr>
          <p:cNvPr id="6" name="Picture 8">
            <a:extLst>
              <a:ext uri="{FF2B5EF4-FFF2-40B4-BE49-F238E27FC236}">
                <a16:creationId xmlns:a16="http://schemas.microsoft.com/office/drawing/2014/main" id="{6E54232F-6ABD-4DC0-919E-A74BE9D957B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a:extLst>
              <a:ext uri="{FF2B5EF4-FFF2-40B4-BE49-F238E27FC236}">
                <a16:creationId xmlns:a16="http://schemas.microsoft.com/office/drawing/2014/main" id="{FB07A983-8962-43A8-9863-BA7A04B0847A}"/>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20</a:t>
            </a:r>
            <a:endParaRPr lang="ja-JP" altLang="en-US" b="1" dirty="0"/>
          </a:p>
        </p:txBody>
      </p:sp>
    </p:spTree>
    <p:extLst>
      <p:ext uri="{BB962C8B-B14F-4D97-AF65-F5344CB8AC3E}">
        <p14:creationId xmlns:p14="http://schemas.microsoft.com/office/powerpoint/2010/main" val="2026442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332656"/>
            <a:ext cx="7772400" cy="659160"/>
          </a:xfrm>
        </p:spPr>
        <p:txBody>
          <a:bodyPr/>
          <a:lstStyle/>
          <a:p>
            <a:r>
              <a:rPr kumimoji="1" lang="en-US" altLang="ja-JP" sz="2800" dirty="0"/>
              <a:t>5.18.3 Extent and Nature of Monitoring</a:t>
            </a:r>
            <a:endParaRPr kumimoji="1" lang="ja-JP" altLang="en-US" sz="2800" dirty="0"/>
          </a:p>
        </p:txBody>
      </p:sp>
      <p:sp>
        <p:nvSpPr>
          <p:cNvPr id="3" name="コンテンツ プレースホルダー 2"/>
          <p:cNvSpPr>
            <a:spLocks noGrp="1"/>
          </p:cNvSpPr>
          <p:nvPr>
            <p:ph idx="1"/>
          </p:nvPr>
        </p:nvSpPr>
        <p:spPr>
          <a:xfrm>
            <a:off x="395536" y="1124744"/>
            <a:ext cx="8352928" cy="5256584"/>
          </a:xfrm>
        </p:spPr>
        <p:txBody>
          <a:bodyPr>
            <a:noAutofit/>
          </a:bodyPr>
          <a:lstStyle/>
          <a:p>
            <a:pPr marL="265113" indent="-265113">
              <a:lnSpc>
                <a:spcPct val="100000"/>
              </a:lnSpc>
              <a:spcBef>
                <a:spcPts val="0"/>
              </a:spcBef>
              <a:buNone/>
            </a:pPr>
            <a:r>
              <a:rPr lang="en-US" altLang="ja-JP" sz="2400" dirty="0"/>
              <a:t>Q: </a:t>
            </a:r>
            <a:r>
              <a:rPr lang="ja-JP" altLang="en-US" sz="2400" dirty="0"/>
              <a:t>中央モニタリングの例示中に、“性能指標</a:t>
            </a:r>
            <a:r>
              <a:rPr lang="en-US" altLang="ja-JP" sz="2400" dirty="0"/>
              <a:t>(performance metrics)</a:t>
            </a:r>
            <a:r>
              <a:rPr lang="ja-JP" altLang="en-US" sz="2400" dirty="0"/>
              <a:t>”とあるが、具体的にどの様な指標か。</a:t>
            </a:r>
            <a:endParaRPr lang="en-US" altLang="ja-JP" sz="2400" dirty="0"/>
          </a:p>
          <a:p>
            <a:pPr marL="265113" indent="-265113">
              <a:lnSpc>
                <a:spcPct val="100000"/>
              </a:lnSpc>
              <a:spcBef>
                <a:spcPts val="0"/>
              </a:spcBef>
              <a:buNone/>
            </a:pPr>
            <a:r>
              <a:rPr lang="en-US" altLang="ja-JP" sz="2400" dirty="0"/>
              <a:t>A: </a:t>
            </a:r>
            <a:r>
              <a:rPr lang="ja-JP" altLang="en-US" sz="2400" dirty="0"/>
              <a:t>治験を適切に実施する業務遂行能力を評価する指標として、以下のような項目が考えられます。</a:t>
            </a:r>
            <a:endParaRPr lang="en-US" altLang="ja-JP" sz="2400" dirty="0"/>
          </a:p>
          <a:p>
            <a:pPr marL="625475" lvl="2" indent="-360363">
              <a:lnSpc>
                <a:spcPct val="100000"/>
              </a:lnSpc>
              <a:spcBef>
                <a:spcPts val="0"/>
              </a:spcBef>
              <a:buFont typeface="Wingdings" panose="05000000000000000000" pitchFamily="2" charset="2"/>
              <a:buChar char="Ø"/>
            </a:pPr>
            <a:r>
              <a:rPr kumimoji="1" lang="ja-JP" altLang="en-US" sz="2000" dirty="0"/>
              <a:t>スクリーニング脱落</a:t>
            </a:r>
            <a:r>
              <a:rPr kumimoji="1" lang="en-US" altLang="ja-JP" sz="2000" dirty="0"/>
              <a:t>/</a:t>
            </a:r>
            <a:r>
              <a:rPr lang="ja-JP" altLang="en-US" sz="2000" dirty="0"/>
              <a:t>中止の割合</a:t>
            </a:r>
            <a:endParaRPr kumimoji="1" lang="en-US" altLang="ja-JP" sz="2000" dirty="0"/>
          </a:p>
          <a:p>
            <a:pPr marL="625475" lvl="2" indent="-360363">
              <a:lnSpc>
                <a:spcPct val="100000"/>
              </a:lnSpc>
              <a:spcBef>
                <a:spcPts val="0"/>
              </a:spcBef>
              <a:buFont typeface="Wingdings" panose="05000000000000000000" pitchFamily="2" charset="2"/>
              <a:buChar char="Ø"/>
            </a:pPr>
            <a:r>
              <a:rPr lang="ja-JP" altLang="en-US" sz="2000" dirty="0"/>
              <a:t>組み入れ基準の違反</a:t>
            </a:r>
            <a:endParaRPr lang="en-US" altLang="ja-JP" sz="2000" dirty="0"/>
          </a:p>
          <a:p>
            <a:pPr marL="625475" lvl="2" indent="-360363">
              <a:lnSpc>
                <a:spcPct val="100000"/>
              </a:lnSpc>
              <a:spcBef>
                <a:spcPts val="0"/>
              </a:spcBef>
              <a:buFont typeface="Wingdings" panose="05000000000000000000" pitchFamily="2" charset="2"/>
              <a:buChar char="Ø"/>
            </a:pPr>
            <a:r>
              <a:rPr lang="ja-JP" altLang="en-US" sz="2000" dirty="0"/>
              <a:t>逸脱、不遵守の頻度</a:t>
            </a:r>
            <a:endParaRPr lang="en-US" altLang="ja-JP" sz="2000" dirty="0"/>
          </a:p>
          <a:p>
            <a:pPr marL="625475" lvl="2" indent="-360363">
              <a:lnSpc>
                <a:spcPct val="100000"/>
              </a:lnSpc>
              <a:spcBef>
                <a:spcPts val="0"/>
              </a:spcBef>
              <a:buFont typeface="Wingdings" panose="05000000000000000000" pitchFamily="2" charset="2"/>
              <a:buChar char="Ø"/>
            </a:pPr>
            <a:r>
              <a:rPr kumimoji="1" lang="ja-JP" altLang="en-US" sz="2000" dirty="0"/>
              <a:t>データの報告時期（入力時期）</a:t>
            </a:r>
            <a:endParaRPr kumimoji="1" lang="en-US" altLang="ja-JP" sz="2000" dirty="0"/>
          </a:p>
          <a:p>
            <a:pPr marL="625475" lvl="2" indent="-360363">
              <a:lnSpc>
                <a:spcPct val="100000"/>
              </a:lnSpc>
              <a:spcBef>
                <a:spcPts val="0"/>
              </a:spcBef>
              <a:buFont typeface="Wingdings" panose="05000000000000000000" pitchFamily="2" charset="2"/>
              <a:buChar char="Ø"/>
            </a:pPr>
            <a:r>
              <a:rPr lang="ja-JP" altLang="en-US" sz="2000" dirty="0"/>
              <a:t>クエリーを解決するまでの期間</a:t>
            </a:r>
            <a:endParaRPr lang="en-US" altLang="ja-JP" sz="2000" dirty="0"/>
          </a:p>
          <a:p>
            <a:pPr marL="625475" lvl="2" indent="-360363">
              <a:lnSpc>
                <a:spcPct val="100000"/>
              </a:lnSpc>
              <a:spcBef>
                <a:spcPts val="0"/>
              </a:spcBef>
              <a:buFont typeface="Wingdings" panose="05000000000000000000" pitchFamily="2" charset="2"/>
              <a:buChar char="Ø"/>
            </a:pPr>
            <a:r>
              <a:rPr kumimoji="1" lang="ja-JP" altLang="en-US" sz="2000" dirty="0"/>
              <a:t>データの欠測</a:t>
            </a:r>
            <a:endParaRPr lang="en-US" altLang="ja-JP" sz="2000" dirty="0"/>
          </a:p>
          <a:p>
            <a:pPr marL="625475" lvl="2" indent="-360363">
              <a:lnSpc>
                <a:spcPct val="100000"/>
              </a:lnSpc>
              <a:spcBef>
                <a:spcPts val="0"/>
              </a:spcBef>
              <a:buFont typeface="Wingdings" panose="05000000000000000000" pitchFamily="2" charset="2"/>
              <a:buChar char="Ø"/>
            </a:pPr>
            <a:r>
              <a:rPr kumimoji="1" lang="ja-JP" altLang="en-US" sz="2000" dirty="0"/>
              <a:t>外れ値</a:t>
            </a:r>
            <a:endParaRPr kumimoji="1" lang="en-US" altLang="ja-JP" sz="2000" dirty="0"/>
          </a:p>
          <a:p>
            <a:pPr marL="625475" lvl="2" indent="-360363">
              <a:lnSpc>
                <a:spcPct val="100000"/>
              </a:lnSpc>
              <a:spcBef>
                <a:spcPts val="0"/>
              </a:spcBef>
              <a:buFont typeface="Wingdings" panose="05000000000000000000" pitchFamily="2" charset="2"/>
              <a:buChar char="Ø"/>
            </a:pPr>
            <a:r>
              <a:rPr lang="ja-JP" altLang="en-US" sz="2000" dirty="0"/>
              <a:t>トレーニング記録</a:t>
            </a:r>
            <a:endParaRPr lang="en-US" altLang="ja-JP" sz="2000" dirty="0"/>
          </a:p>
          <a:p>
            <a:pPr marL="625475" lvl="2" indent="-360363">
              <a:lnSpc>
                <a:spcPct val="100000"/>
              </a:lnSpc>
              <a:spcBef>
                <a:spcPts val="0"/>
              </a:spcBef>
              <a:buFont typeface="Wingdings" panose="05000000000000000000" pitchFamily="2" charset="2"/>
              <a:buChar char="Ø"/>
            </a:pPr>
            <a:r>
              <a:rPr kumimoji="1" lang="en-US" altLang="ja-JP" sz="2000" dirty="0"/>
              <a:t>On-site Monitoring</a:t>
            </a:r>
            <a:r>
              <a:rPr kumimoji="1" lang="ja-JP" altLang="en-US" sz="2000" dirty="0"/>
              <a:t> 頻度と内容（モニタリングプランとの乖離）</a:t>
            </a:r>
            <a:endParaRPr kumimoji="1" lang="en-US" altLang="ja-JP" sz="2000" dirty="0"/>
          </a:p>
        </p:txBody>
      </p:sp>
      <p:pic>
        <p:nvPicPr>
          <p:cNvPr id="5" name="Picture 8">
            <a:extLst>
              <a:ext uri="{FF2B5EF4-FFF2-40B4-BE49-F238E27FC236}">
                <a16:creationId xmlns:a16="http://schemas.microsoft.com/office/drawing/2014/main" id="{A4FB1F5E-4AEF-4E77-ABAB-ECB33C5010A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69DCBADE-0320-4F59-BE0C-360A464B6536}"/>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21</a:t>
            </a:r>
            <a:endParaRPr lang="ja-JP" altLang="en-US" b="1" dirty="0"/>
          </a:p>
        </p:txBody>
      </p:sp>
    </p:spTree>
    <p:extLst>
      <p:ext uri="{BB962C8B-B14F-4D97-AF65-F5344CB8AC3E}">
        <p14:creationId xmlns:p14="http://schemas.microsoft.com/office/powerpoint/2010/main" val="36358861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332656"/>
            <a:ext cx="7772400" cy="659160"/>
          </a:xfrm>
        </p:spPr>
        <p:txBody>
          <a:bodyPr/>
          <a:lstStyle/>
          <a:p>
            <a:r>
              <a:rPr kumimoji="1" lang="en-US" altLang="ja-JP" sz="2800" dirty="0"/>
              <a:t>5.18.3 Extent and Nature of Monitoring</a:t>
            </a:r>
            <a:endParaRPr kumimoji="1" lang="ja-JP" altLang="en-US" sz="2800" dirty="0"/>
          </a:p>
        </p:txBody>
      </p:sp>
      <p:sp>
        <p:nvSpPr>
          <p:cNvPr id="3" name="コンテンツ プレースホルダー 2"/>
          <p:cNvSpPr>
            <a:spLocks noGrp="1"/>
          </p:cNvSpPr>
          <p:nvPr>
            <p:ph idx="1"/>
          </p:nvPr>
        </p:nvSpPr>
        <p:spPr>
          <a:xfrm>
            <a:off x="396000" y="1147192"/>
            <a:ext cx="8365876" cy="5378152"/>
          </a:xfrm>
        </p:spPr>
        <p:txBody>
          <a:bodyPr>
            <a:normAutofit/>
          </a:bodyPr>
          <a:lstStyle/>
          <a:p>
            <a:pPr marL="265113" indent="-265113">
              <a:spcBef>
                <a:spcPts val="0"/>
              </a:spcBef>
              <a:buNone/>
            </a:pPr>
            <a:r>
              <a:rPr lang="en-US" altLang="ja-JP" sz="2400" dirty="0"/>
              <a:t>Q: </a:t>
            </a:r>
            <a:r>
              <a:rPr lang="ja-JP" altLang="en-US" sz="2400" dirty="0"/>
              <a:t>モニタリングの実施に際し、リスクに基づくアプローチを実施する必要があるのか。</a:t>
            </a:r>
            <a:endParaRPr lang="en-US" altLang="ja-JP" sz="2400" dirty="0"/>
          </a:p>
          <a:p>
            <a:pPr marL="265113" indent="-265113">
              <a:spcBef>
                <a:spcPts val="0"/>
              </a:spcBef>
              <a:buNone/>
            </a:pPr>
            <a:r>
              <a:rPr lang="en-US" altLang="ja-JP" sz="2400" dirty="0"/>
              <a:t>A: ADDENDUM</a:t>
            </a:r>
            <a:r>
              <a:rPr lang="ja-JP" altLang="en-US" sz="2400" dirty="0"/>
              <a:t> </a:t>
            </a:r>
            <a:r>
              <a:rPr lang="en-US" altLang="ja-JP" sz="2400" dirty="0"/>
              <a:t>5.18.3</a:t>
            </a:r>
            <a:r>
              <a:rPr lang="ja-JP" altLang="en-US" sz="2400" dirty="0"/>
              <a:t>には、「治験依頼者は、治験のモニタリング実施にあたり、体系的で優先順位を考慮した、</a:t>
            </a:r>
            <a:r>
              <a:rPr lang="ja-JP" altLang="en-US" sz="2400" u="sng" dirty="0"/>
              <a:t>リスクに基づくアプローチを策定すべきである。</a:t>
            </a:r>
            <a:r>
              <a:rPr lang="ja-JP" altLang="en-US" sz="2400" dirty="0"/>
              <a:t>」と記載されています。</a:t>
            </a:r>
            <a:endParaRPr lang="en-US" altLang="ja-JP" sz="2400" dirty="0"/>
          </a:p>
          <a:p>
            <a:pPr marL="265113" indent="-265113">
              <a:spcBef>
                <a:spcPts val="0"/>
              </a:spcBef>
              <a:buNone/>
            </a:pPr>
            <a:r>
              <a:rPr lang="ja-JP" altLang="en-US" sz="2400" dirty="0"/>
              <a:t>　　モニタリングは、最も重要な治験データの品質管理活動です。これまでの治験データの品質管理では、発生した問題をオンサイトモニタリング等で発見し是正措置を行う、「出口管理のアプローチ」が行なわれてきました。</a:t>
            </a:r>
            <a:endParaRPr lang="en-US" altLang="ja-JP" sz="2400" dirty="0"/>
          </a:p>
          <a:p>
            <a:pPr marL="265113" indent="-265113">
              <a:spcBef>
                <a:spcPts val="0"/>
              </a:spcBef>
              <a:buNone/>
            </a:pPr>
            <a:r>
              <a:rPr lang="ja-JP" altLang="en-US" sz="2400" dirty="0"/>
              <a:t>　　しかし、現在では、より効果的・効率的に品質管理を行なうアプローチとして、事前にリスクを評価し、問題を発生し難くさせ、発生した問題に対しては是正のみならず予防措置を施し再発を防ぐ「リスクに基づくアプローチ（プロセス管理のアプローチ）」が、推奨されると考えます。</a:t>
            </a:r>
            <a:endParaRPr lang="en-US" altLang="ja-JP" sz="2400" dirty="0"/>
          </a:p>
        </p:txBody>
      </p:sp>
      <p:pic>
        <p:nvPicPr>
          <p:cNvPr id="5" name="Picture 8">
            <a:extLst>
              <a:ext uri="{FF2B5EF4-FFF2-40B4-BE49-F238E27FC236}">
                <a16:creationId xmlns:a16="http://schemas.microsoft.com/office/drawing/2014/main" id="{8E81D6DF-F05E-4319-89C4-2D53DD88F5D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E34749C8-A819-43E0-BD97-3F3DB0938FE8}"/>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22</a:t>
            </a:r>
            <a:endParaRPr lang="ja-JP" altLang="en-US" b="1" dirty="0"/>
          </a:p>
        </p:txBody>
      </p:sp>
    </p:spTree>
    <p:extLst>
      <p:ext uri="{BB962C8B-B14F-4D97-AF65-F5344CB8AC3E}">
        <p14:creationId xmlns:p14="http://schemas.microsoft.com/office/powerpoint/2010/main" val="509934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5.18.6 Monitoring Report</a:t>
            </a:r>
            <a:endParaRPr kumimoji="1" lang="ja-JP" altLang="en-US" sz="4000" dirty="0"/>
          </a:p>
        </p:txBody>
      </p:sp>
      <p:sp>
        <p:nvSpPr>
          <p:cNvPr id="3" name="コンテンツ プレースホルダー 2"/>
          <p:cNvSpPr>
            <a:spLocks noGrp="1"/>
          </p:cNvSpPr>
          <p:nvPr>
            <p:ph idx="1"/>
          </p:nvPr>
        </p:nvSpPr>
        <p:spPr>
          <a:xfrm>
            <a:off x="395536" y="1124744"/>
            <a:ext cx="8352928" cy="5328592"/>
          </a:xfrm>
        </p:spPr>
        <p:txBody>
          <a:bodyPr>
            <a:normAutofit/>
          </a:bodyPr>
          <a:lstStyle/>
          <a:p>
            <a:pPr marL="265113" indent="-265113">
              <a:lnSpc>
                <a:spcPct val="100000"/>
              </a:lnSpc>
              <a:spcBef>
                <a:spcPts val="0"/>
              </a:spcBef>
              <a:buNone/>
            </a:pPr>
            <a:r>
              <a:rPr lang="en-US" altLang="ja-JP" sz="2800" dirty="0"/>
              <a:t>Q: </a:t>
            </a:r>
            <a:r>
              <a:rPr lang="ja-JP" altLang="en-US" sz="2800" dirty="0"/>
              <a:t>オンサイト及び（又は）中央モニタリングの報告は適切な時期に治験依頼者に提出することが規定されたが、モニタリング報告書とは別に</a:t>
            </a:r>
            <a:r>
              <a:rPr lang="ja-JP" altLang="en-US" sz="2800" u="sng" dirty="0"/>
              <a:t>モニタリング結果</a:t>
            </a:r>
            <a:r>
              <a:rPr lang="ja-JP" altLang="en-US" sz="2800" dirty="0"/>
              <a:t>を提出する必要があるのか。</a:t>
            </a:r>
            <a:endParaRPr lang="en-US" altLang="ja-JP" sz="2800" dirty="0"/>
          </a:p>
          <a:p>
            <a:pPr marL="265113" indent="-265113">
              <a:lnSpc>
                <a:spcPct val="100000"/>
              </a:lnSpc>
              <a:buNone/>
            </a:pPr>
            <a:r>
              <a:rPr lang="en-US" altLang="ja-JP" sz="2800" dirty="0"/>
              <a:t>A: </a:t>
            </a:r>
            <a:r>
              <a:rPr lang="ja-JP" altLang="en-US" sz="2800" dirty="0"/>
              <a:t>モニタリング報告書の様式の別は問いませんが、</a:t>
            </a:r>
            <a:r>
              <a:rPr lang="ja-JP" altLang="ja-JP" sz="2800" dirty="0"/>
              <a:t>依頼者</a:t>
            </a:r>
            <a:r>
              <a:rPr lang="ja-JP" altLang="en-US" sz="2800" dirty="0"/>
              <a:t>各々が定める適切な時期に、</a:t>
            </a:r>
            <a:r>
              <a:rPr lang="ja-JP" altLang="ja-JP" sz="2800" dirty="0"/>
              <a:t>モニタリングプランの遵守状況の検証</a:t>
            </a:r>
            <a:r>
              <a:rPr lang="ja-JP" altLang="en-US" sz="2800" dirty="0"/>
              <a:t>を十分にできる詳細度で</a:t>
            </a:r>
            <a:r>
              <a:rPr lang="ja-JP" altLang="ja-JP" sz="2800" dirty="0"/>
              <a:t>オンサイト及び（又は）中央モニタリングの結果</a:t>
            </a:r>
            <a:r>
              <a:rPr lang="ja-JP" altLang="en-US" sz="2800" dirty="0"/>
              <a:t>は作成されて記録・報告等のプロセスで管理されるべきと考えます。</a:t>
            </a:r>
            <a:endParaRPr lang="en-US" altLang="ja-JP" sz="2800" dirty="0"/>
          </a:p>
          <a:p>
            <a:pPr marL="265113" indent="-265113">
              <a:lnSpc>
                <a:spcPct val="100000"/>
              </a:lnSpc>
              <a:spcBef>
                <a:spcPts val="0"/>
              </a:spcBef>
              <a:buNone/>
            </a:pPr>
            <a:endParaRPr lang="ja-JP" altLang="en-US" sz="2800" dirty="0"/>
          </a:p>
        </p:txBody>
      </p:sp>
      <p:pic>
        <p:nvPicPr>
          <p:cNvPr id="5" name="Picture 8">
            <a:extLst>
              <a:ext uri="{FF2B5EF4-FFF2-40B4-BE49-F238E27FC236}">
                <a16:creationId xmlns:a16="http://schemas.microsoft.com/office/drawing/2014/main" id="{516E0D92-4174-49F9-AC7F-33490B2FB26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34CE2AE2-36C8-4BC2-9C50-580A51FF961B}"/>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23</a:t>
            </a:r>
            <a:endParaRPr lang="ja-JP" altLang="en-US" b="1" dirty="0"/>
          </a:p>
        </p:txBody>
      </p:sp>
    </p:spTree>
    <p:extLst>
      <p:ext uri="{BB962C8B-B14F-4D97-AF65-F5344CB8AC3E}">
        <p14:creationId xmlns:p14="http://schemas.microsoft.com/office/powerpoint/2010/main" val="42901658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5.18.6 Monitoring Report</a:t>
            </a:r>
            <a:endParaRPr kumimoji="1" lang="ja-JP" altLang="en-US" sz="4000" dirty="0"/>
          </a:p>
        </p:txBody>
      </p:sp>
      <p:sp>
        <p:nvSpPr>
          <p:cNvPr id="3" name="コンテンツ プレースホルダー 2"/>
          <p:cNvSpPr>
            <a:spLocks noGrp="1"/>
          </p:cNvSpPr>
          <p:nvPr>
            <p:ph idx="1"/>
          </p:nvPr>
        </p:nvSpPr>
        <p:spPr>
          <a:xfrm>
            <a:off x="395536" y="1124744"/>
            <a:ext cx="8352928" cy="4680520"/>
          </a:xfrm>
        </p:spPr>
        <p:txBody>
          <a:bodyPr>
            <a:normAutofit/>
          </a:bodyPr>
          <a:lstStyle/>
          <a:p>
            <a:pPr marL="265113" indent="-265113">
              <a:lnSpc>
                <a:spcPct val="100000"/>
              </a:lnSpc>
              <a:spcBef>
                <a:spcPts val="0"/>
              </a:spcBef>
              <a:buNone/>
            </a:pPr>
            <a:r>
              <a:rPr lang="en-US" altLang="ja-JP" sz="2800" dirty="0"/>
              <a:t>Q: (e)</a:t>
            </a:r>
            <a:r>
              <a:rPr lang="ja-JP" altLang="en-US" sz="2800" dirty="0"/>
              <a:t> には、“モニタリング活動の結果は、モニタリングプランの遵守状況の検証に十分な詳細度で記録すべきである”とあるが、モニタリング活動を検証する必要があるのか。</a:t>
            </a:r>
            <a:endParaRPr lang="en-US" altLang="ja-JP" sz="2800" dirty="0"/>
          </a:p>
          <a:p>
            <a:pPr marL="265113" indent="-265113">
              <a:lnSpc>
                <a:spcPct val="100000"/>
              </a:lnSpc>
              <a:spcBef>
                <a:spcPts val="0"/>
              </a:spcBef>
              <a:buNone/>
            </a:pPr>
            <a:r>
              <a:rPr lang="en-US" altLang="ja-JP" sz="2800" dirty="0"/>
              <a:t>A: </a:t>
            </a:r>
            <a:r>
              <a:rPr lang="ja-JP" altLang="en-US" sz="2800" dirty="0"/>
              <a:t>治験依頼者は、モニタリング活動を検証することで新たなリスクの有無等を分析する必要があります。</a:t>
            </a:r>
            <a:endParaRPr lang="en-US" altLang="ja-JP" sz="2800" dirty="0"/>
          </a:p>
          <a:p>
            <a:pPr marL="265113" indent="-265113">
              <a:lnSpc>
                <a:spcPct val="100000"/>
              </a:lnSpc>
              <a:spcBef>
                <a:spcPts val="0"/>
              </a:spcBef>
              <a:buNone/>
            </a:pPr>
            <a:r>
              <a:rPr lang="ja-JP" altLang="en-US" sz="2800" dirty="0"/>
              <a:t>　　新たなリスクが生じた場合や、モニタリングプラン自体が遵守されていない場合には、その原因を特定し、対策を講じる必要があると考えます。</a:t>
            </a:r>
            <a:endParaRPr lang="en-US" altLang="ja-JP" sz="2800" dirty="0"/>
          </a:p>
        </p:txBody>
      </p:sp>
      <p:pic>
        <p:nvPicPr>
          <p:cNvPr id="5" name="Picture 8">
            <a:extLst>
              <a:ext uri="{FF2B5EF4-FFF2-40B4-BE49-F238E27FC236}">
                <a16:creationId xmlns:a16="http://schemas.microsoft.com/office/drawing/2014/main" id="{77CC0BFD-B8CF-43EE-8540-CF7F66A7A4C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5BA1CAFE-7691-4217-AF59-F994E03C86E2}"/>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24</a:t>
            </a:r>
            <a:endParaRPr lang="ja-JP" altLang="en-US" b="1" dirty="0"/>
          </a:p>
        </p:txBody>
      </p:sp>
    </p:spTree>
    <p:extLst>
      <p:ext uri="{BB962C8B-B14F-4D97-AF65-F5344CB8AC3E}">
        <p14:creationId xmlns:p14="http://schemas.microsoft.com/office/powerpoint/2010/main" val="19639577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5.20.1 Noncompliance </a:t>
            </a:r>
            <a:endParaRPr kumimoji="1" lang="ja-JP" altLang="en-US" sz="4000" dirty="0"/>
          </a:p>
        </p:txBody>
      </p:sp>
      <p:sp>
        <p:nvSpPr>
          <p:cNvPr id="3" name="コンテンツ プレースホルダー 2"/>
          <p:cNvSpPr>
            <a:spLocks noGrp="1"/>
          </p:cNvSpPr>
          <p:nvPr>
            <p:ph idx="1"/>
          </p:nvPr>
        </p:nvSpPr>
        <p:spPr>
          <a:xfrm>
            <a:off x="395536" y="1196752"/>
            <a:ext cx="8352928" cy="4680520"/>
          </a:xfrm>
        </p:spPr>
        <p:txBody>
          <a:bodyPr>
            <a:normAutofit/>
          </a:bodyPr>
          <a:lstStyle/>
          <a:p>
            <a:pPr marL="265113" indent="-265113">
              <a:lnSpc>
                <a:spcPct val="100000"/>
              </a:lnSpc>
              <a:spcBef>
                <a:spcPts val="0"/>
              </a:spcBef>
              <a:buNone/>
            </a:pPr>
            <a:r>
              <a:rPr lang="en-US" altLang="ja-JP" sz="2800" dirty="0"/>
              <a:t>Q: </a:t>
            </a:r>
            <a:r>
              <a:rPr lang="ja-JP" altLang="en-US" sz="2800" dirty="0"/>
              <a:t>“重大な不遵守”とあるが、どの様な場合が重大に該当するのか。</a:t>
            </a:r>
            <a:endParaRPr lang="en-US" altLang="ja-JP" sz="2800" dirty="0"/>
          </a:p>
          <a:p>
            <a:pPr marL="265113" indent="-265113">
              <a:lnSpc>
                <a:spcPct val="100000"/>
              </a:lnSpc>
              <a:spcBef>
                <a:spcPts val="0"/>
              </a:spcBef>
              <a:buNone/>
            </a:pPr>
            <a:r>
              <a:rPr lang="en-US" altLang="ja-JP" sz="2800" dirty="0"/>
              <a:t>A</a:t>
            </a:r>
            <a:r>
              <a:rPr lang="ja-JP" altLang="en-US" sz="2800" dirty="0"/>
              <a:t>：</a:t>
            </a:r>
            <a:r>
              <a:rPr kumimoji="1" lang="ja-JP" altLang="en-US" sz="2800" dirty="0"/>
              <a:t>治験実施計画書，標準業務手順書、</a:t>
            </a:r>
            <a:r>
              <a:rPr kumimoji="1" lang="en-US" altLang="ja-JP" sz="2800" dirty="0"/>
              <a:t>GCP</a:t>
            </a:r>
            <a:r>
              <a:rPr kumimoji="1" lang="ja-JP" altLang="en-US" sz="2800" dirty="0"/>
              <a:t>及び適用される規制要件の不遵守により、</a:t>
            </a:r>
            <a:r>
              <a:rPr lang="ja-JP" altLang="en-US" sz="2800" dirty="0"/>
              <a:t>被験者の権利、安全及び福祉、又は臨床試験のデータの信頼性に大きな影響を与える又は与えるおそれがある場合が“重大な不遵守”に該当すると考えます。</a:t>
            </a:r>
            <a:endParaRPr lang="en-US" altLang="ja-JP" sz="2800" dirty="0"/>
          </a:p>
          <a:p>
            <a:pPr marL="0" indent="0">
              <a:spcBef>
                <a:spcPts val="0"/>
              </a:spcBef>
              <a:buNone/>
            </a:pPr>
            <a:endParaRPr kumimoji="1" lang="ja-JP" altLang="en-US" sz="2800" dirty="0"/>
          </a:p>
        </p:txBody>
      </p:sp>
      <p:pic>
        <p:nvPicPr>
          <p:cNvPr id="5" name="Picture 8">
            <a:extLst>
              <a:ext uri="{FF2B5EF4-FFF2-40B4-BE49-F238E27FC236}">
                <a16:creationId xmlns:a16="http://schemas.microsoft.com/office/drawing/2014/main" id="{961A4C97-12F9-49B0-BACB-9FA2C4AB3AE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D37D959F-CB97-49E3-82AB-F60B714D399C}"/>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25</a:t>
            </a:r>
            <a:endParaRPr lang="ja-JP" altLang="en-US" b="1" dirty="0"/>
          </a:p>
        </p:txBody>
      </p:sp>
    </p:spTree>
    <p:extLst>
      <p:ext uri="{BB962C8B-B14F-4D97-AF65-F5344CB8AC3E}">
        <p14:creationId xmlns:p14="http://schemas.microsoft.com/office/powerpoint/2010/main" val="4059271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251520" y="393576"/>
            <a:ext cx="8062664" cy="659160"/>
          </a:xfrm>
        </p:spPr>
        <p:txBody>
          <a:bodyPr>
            <a:noAutofit/>
          </a:bodyPr>
          <a:lstStyle/>
          <a:p>
            <a:r>
              <a:rPr lang="en-US" altLang="ja-JP" sz="3200" dirty="0"/>
              <a:t>8.1 Introduction </a:t>
            </a:r>
            <a:br>
              <a:rPr lang="en-US" altLang="ja-JP" sz="3200" dirty="0"/>
            </a:br>
            <a:r>
              <a:rPr lang="en-US" altLang="ja-JP" sz="1800" dirty="0"/>
              <a:t>(8.0 ESSENTIAL DOCUMENTS FORCONDUCT OF A CLINICAL TRIAL)</a:t>
            </a:r>
            <a:endParaRPr lang="en-US" altLang="ja-JP" sz="3200" dirty="0"/>
          </a:p>
        </p:txBody>
      </p:sp>
      <p:sp>
        <p:nvSpPr>
          <p:cNvPr id="3" name="コンテンツ プレースホルダー 2"/>
          <p:cNvSpPr>
            <a:spLocks noGrp="1"/>
          </p:cNvSpPr>
          <p:nvPr>
            <p:ph idx="1"/>
          </p:nvPr>
        </p:nvSpPr>
        <p:spPr>
          <a:xfrm>
            <a:off x="395536" y="1188016"/>
            <a:ext cx="8352928" cy="5337328"/>
          </a:xfrm>
        </p:spPr>
        <p:txBody>
          <a:bodyPr>
            <a:noAutofit/>
          </a:bodyPr>
          <a:lstStyle/>
          <a:p>
            <a:pPr marL="265113" indent="-265113">
              <a:spcBef>
                <a:spcPts val="0"/>
              </a:spcBef>
              <a:buNone/>
            </a:pPr>
            <a:r>
              <a:rPr lang="en-US" altLang="ja-JP" sz="2000" dirty="0"/>
              <a:t>Q: CRF</a:t>
            </a:r>
            <a:r>
              <a:rPr lang="ja-JP" altLang="en-US" sz="2000" dirty="0"/>
              <a:t>データについて治験責任医師が管理権限を保持し、治験依頼者は独占的に管理すべきではないと規定されたが、管理権限とは具体的にどのような状況・状態を意図しているのか。</a:t>
            </a:r>
            <a:endParaRPr lang="en-US" altLang="ja-JP" sz="2000" dirty="0"/>
          </a:p>
          <a:p>
            <a:pPr marL="265113" indent="-265113">
              <a:lnSpc>
                <a:spcPct val="100000"/>
              </a:lnSpc>
              <a:spcBef>
                <a:spcPts val="0"/>
              </a:spcBef>
              <a:buNone/>
            </a:pPr>
            <a:r>
              <a:rPr lang="en-US" altLang="ja-JP" sz="2000" dirty="0"/>
              <a:t>A: CRF</a:t>
            </a:r>
            <a:r>
              <a:rPr lang="ja-JP" altLang="en-US" sz="2000" dirty="0"/>
              <a:t>固定前における管理権限は「</a:t>
            </a:r>
            <a:r>
              <a:rPr lang="en-US" altLang="ja-JP" sz="2000" dirty="0"/>
              <a:t>CRF</a:t>
            </a:r>
            <a:r>
              <a:rPr lang="ja-JP" altLang="en-US" sz="2000" dirty="0"/>
              <a:t>データへのアクセスや編集権限等」であり、</a:t>
            </a:r>
            <a:r>
              <a:rPr lang="en-US" altLang="ja-JP" sz="2000" dirty="0"/>
              <a:t>CRF</a:t>
            </a:r>
            <a:r>
              <a:rPr lang="ja-JP" altLang="en-US" sz="2000" dirty="0"/>
              <a:t>固定後における管理権限は「</a:t>
            </a:r>
            <a:r>
              <a:rPr lang="en-US" altLang="ja-JP" sz="2000" dirty="0"/>
              <a:t>CRF</a:t>
            </a:r>
            <a:r>
              <a:rPr lang="ja-JP" altLang="en-US" sz="2000" dirty="0"/>
              <a:t>データの閲覧権限」と考えます。</a:t>
            </a:r>
            <a:endParaRPr lang="en-US" altLang="ja-JP" sz="2000" dirty="0"/>
          </a:p>
          <a:p>
            <a:pPr marL="265113" indent="-265113">
              <a:lnSpc>
                <a:spcPct val="100000"/>
              </a:lnSpc>
              <a:spcBef>
                <a:spcPts val="0"/>
              </a:spcBef>
              <a:buNone/>
            </a:pPr>
            <a:r>
              <a:rPr lang="ja-JP" altLang="en-US" sz="2000" dirty="0"/>
              <a:t>　　治験責任医師は、治験依頼者に報告する必要のある</a:t>
            </a:r>
            <a:r>
              <a:rPr lang="en-US" altLang="ja-JP" sz="2000" dirty="0"/>
              <a:t>CRF</a:t>
            </a:r>
            <a:r>
              <a:rPr lang="ja-JP" altLang="en-US" sz="2000" dirty="0"/>
              <a:t>及びその他の全ての報告書のデータが、正確、完全で、読み易く、適切な時期に報告されていることを保証する必要があり（</a:t>
            </a:r>
            <a:r>
              <a:rPr lang="en-US" altLang="ja-JP" sz="2000" dirty="0"/>
              <a:t>4.9.1</a:t>
            </a:r>
            <a:r>
              <a:rPr lang="ja-JP" altLang="en-US" sz="2000" dirty="0"/>
              <a:t>）、そのためには治験責任医師は上記権限を保持することが必要と考えます。　</a:t>
            </a:r>
            <a:endParaRPr lang="en-US" altLang="ja-JP" sz="2000" dirty="0"/>
          </a:p>
          <a:p>
            <a:pPr marL="0" indent="0">
              <a:spcBef>
                <a:spcPts val="0"/>
              </a:spcBef>
              <a:buNone/>
            </a:pPr>
            <a:endParaRPr kumimoji="1" lang="ja-JP" altLang="en-US" sz="2000" dirty="0"/>
          </a:p>
        </p:txBody>
      </p:sp>
      <p:pic>
        <p:nvPicPr>
          <p:cNvPr id="6" name="Picture 8">
            <a:extLst>
              <a:ext uri="{FF2B5EF4-FFF2-40B4-BE49-F238E27FC236}">
                <a16:creationId xmlns:a16="http://schemas.microsoft.com/office/drawing/2014/main" id="{33653F51-A4BC-4BA2-9680-20E8F1BA2E6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a:extLst>
              <a:ext uri="{FF2B5EF4-FFF2-40B4-BE49-F238E27FC236}">
                <a16:creationId xmlns:a16="http://schemas.microsoft.com/office/drawing/2014/main" id="{4F774F10-446D-4197-A192-339D5FA45078}"/>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26</a:t>
            </a:r>
            <a:endParaRPr lang="ja-JP" altLang="en-US" b="1" dirty="0"/>
          </a:p>
        </p:txBody>
      </p:sp>
    </p:spTree>
    <p:extLst>
      <p:ext uri="{BB962C8B-B14F-4D97-AF65-F5344CB8AC3E}">
        <p14:creationId xmlns:p14="http://schemas.microsoft.com/office/powerpoint/2010/main" val="14047910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251520" y="393576"/>
            <a:ext cx="8062664" cy="659160"/>
          </a:xfrm>
        </p:spPr>
        <p:txBody>
          <a:bodyPr>
            <a:noAutofit/>
          </a:bodyPr>
          <a:lstStyle/>
          <a:p>
            <a:r>
              <a:rPr lang="en-US" altLang="ja-JP" sz="3200" dirty="0"/>
              <a:t>8.1 Introduction </a:t>
            </a:r>
            <a:br>
              <a:rPr lang="en-US" altLang="ja-JP" sz="3200" dirty="0"/>
            </a:br>
            <a:r>
              <a:rPr lang="en-US" altLang="ja-JP" sz="1800" dirty="0"/>
              <a:t>(8.0 ESSENTIAL DOCUMENTS FORCONDUCT OF A CLINICAL TRIAL)</a:t>
            </a:r>
            <a:endParaRPr lang="en-US" altLang="ja-JP" sz="3200" dirty="0"/>
          </a:p>
        </p:txBody>
      </p:sp>
      <p:sp>
        <p:nvSpPr>
          <p:cNvPr id="3" name="コンテンツ プレースホルダー 2"/>
          <p:cNvSpPr>
            <a:spLocks noGrp="1"/>
          </p:cNvSpPr>
          <p:nvPr>
            <p:ph idx="1"/>
          </p:nvPr>
        </p:nvSpPr>
        <p:spPr>
          <a:xfrm>
            <a:off x="395536" y="1188016"/>
            <a:ext cx="8352928" cy="5337328"/>
          </a:xfrm>
        </p:spPr>
        <p:txBody>
          <a:bodyPr>
            <a:noAutofit/>
          </a:bodyPr>
          <a:lstStyle/>
          <a:p>
            <a:pPr marL="265113" indent="-265113">
              <a:spcBef>
                <a:spcPts val="0"/>
              </a:spcBef>
              <a:buNone/>
            </a:pPr>
            <a:r>
              <a:rPr lang="en-US" altLang="ja-JP" sz="2000" dirty="0"/>
              <a:t>Q: CRF</a:t>
            </a:r>
            <a:r>
              <a:rPr lang="ja-JP" altLang="en-US" sz="2000" dirty="0"/>
              <a:t>データについて治験責任医師が管理権限を保持し、治験依頼者は独占的に管理すべきではないと規定されたが、管理権限とは具体的にどのような状況・状態を意図しているのか。</a:t>
            </a:r>
            <a:endParaRPr lang="en-US" altLang="ja-JP" sz="2000" dirty="0"/>
          </a:p>
          <a:p>
            <a:pPr marL="265113" indent="-265113">
              <a:spcBef>
                <a:spcPts val="0"/>
              </a:spcBef>
              <a:buNone/>
            </a:pPr>
            <a:r>
              <a:rPr lang="en-US" altLang="ja-JP" sz="2000" dirty="0"/>
              <a:t>A: CRF</a:t>
            </a:r>
            <a:r>
              <a:rPr lang="ja-JP" altLang="en-US" sz="2000" dirty="0"/>
              <a:t>データの管理権限とは、治験責任医師が随時</a:t>
            </a:r>
            <a:r>
              <a:rPr lang="en-US" altLang="ja-JP" sz="2000" dirty="0"/>
              <a:t>CRF</a:t>
            </a:r>
            <a:r>
              <a:rPr lang="ja-JP" altLang="en-US" sz="2000" dirty="0"/>
              <a:t>データにアクセスすることが可能で、</a:t>
            </a:r>
            <a:r>
              <a:rPr lang="en-US" altLang="ja-JP" sz="2000" dirty="0"/>
              <a:t>CRF</a:t>
            </a:r>
            <a:r>
              <a:rPr lang="ja-JP" altLang="en-US" sz="2000" dirty="0"/>
              <a:t>データを適切に管理できる状況であること。また、治験依頼者が無断でデータを改変できない状況が設定されていることと考えます。</a:t>
            </a:r>
            <a:endParaRPr lang="en-US" altLang="ja-JP" sz="2000" dirty="0"/>
          </a:p>
          <a:p>
            <a:pPr marL="265113" indent="-265113">
              <a:spcBef>
                <a:spcPts val="0"/>
              </a:spcBef>
              <a:buNone/>
            </a:pPr>
            <a:r>
              <a:rPr lang="ja-JP" altLang="en-US" sz="2000" dirty="0"/>
              <a:t>　　なお、治験責任医師が報告した</a:t>
            </a:r>
            <a:r>
              <a:rPr lang="en-US" altLang="ja-JP" sz="2000" dirty="0"/>
              <a:t>CRF</a:t>
            </a:r>
            <a:r>
              <a:rPr lang="ja-JP" altLang="en-US" sz="2000" dirty="0"/>
              <a:t>データの管理権限に関連する事例として、</a:t>
            </a:r>
            <a:r>
              <a:rPr lang="en-US" altLang="ja-JP" sz="2000" dirty="0"/>
              <a:t>PMDA</a:t>
            </a:r>
            <a:r>
              <a:rPr lang="ja-JP" altLang="en-US" sz="2000" dirty="0"/>
              <a:t>が</a:t>
            </a:r>
            <a:r>
              <a:rPr lang="en-US" altLang="ja-JP" sz="2000" dirty="0"/>
              <a:t>2017</a:t>
            </a:r>
            <a:r>
              <a:rPr lang="ja-JP" altLang="en-US" sz="2000" dirty="0"/>
              <a:t>年</a:t>
            </a:r>
            <a:r>
              <a:rPr lang="en-US" altLang="ja-JP" sz="2000" dirty="0"/>
              <a:t>2</a:t>
            </a:r>
            <a:r>
              <a:rPr lang="ja-JP" altLang="en-US" sz="2000" dirty="0"/>
              <a:t>月に関連団体に向けて以下の内容を周知しています。</a:t>
            </a:r>
            <a:endParaRPr lang="en-US" altLang="ja-JP" sz="2000" dirty="0"/>
          </a:p>
          <a:p>
            <a:pPr lvl="1">
              <a:spcBef>
                <a:spcPts val="600"/>
              </a:spcBef>
              <a:buFont typeface="Wingdings" panose="05000000000000000000" pitchFamily="2" charset="2"/>
              <a:buChar char="ü"/>
            </a:pPr>
            <a:r>
              <a:rPr lang="ja-JP" altLang="en-US" sz="1800" dirty="0"/>
              <a:t>モニターに電子症例報告書のデータ無効化の権限が与えられており、治験協力者が入力した有害事象等をモニターが無効化していた</a:t>
            </a:r>
            <a:endParaRPr lang="en-US" altLang="ja-JP" sz="1800" dirty="0"/>
          </a:p>
          <a:p>
            <a:pPr lvl="1">
              <a:spcBef>
                <a:spcPts val="600"/>
              </a:spcBef>
              <a:buFont typeface="Wingdings" panose="05000000000000000000" pitchFamily="2" charset="2"/>
              <a:buChar char="ü"/>
            </a:pPr>
            <a:r>
              <a:rPr lang="ja-JP" altLang="en-US" sz="1800" dirty="0"/>
              <a:t>モニターがデータ無効化した内容について、治験責任医師が承認したものであることを保証するための手順書が作成されていなかった</a:t>
            </a:r>
            <a:endParaRPr lang="en-US" altLang="ja-JP" sz="1800" dirty="0"/>
          </a:p>
          <a:p>
            <a:pPr lvl="1">
              <a:spcBef>
                <a:spcPts val="600"/>
              </a:spcBef>
              <a:buFont typeface="Wingdings" panose="05000000000000000000" pitchFamily="2" charset="2"/>
              <a:buChar char="ü"/>
            </a:pPr>
            <a:r>
              <a:rPr lang="ja-JP" altLang="en-US" sz="1800" dirty="0"/>
              <a:t>医療機関側（治験責任医師等）から、無効化された前後の内容が確認できない設定で</a:t>
            </a:r>
            <a:r>
              <a:rPr lang="en-US" altLang="ja-JP" sz="1800" dirty="0"/>
              <a:t>EDC</a:t>
            </a:r>
            <a:r>
              <a:rPr lang="ja-JP" altLang="en-US" sz="1800" dirty="0"/>
              <a:t>システムが運用されている場合がある</a:t>
            </a:r>
            <a:endParaRPr lang="en-US" altLang="ja-JP" sz="1800" dirty="0"/>
          </a:p>
        </p:txBody>
      </p:sp>
      <p:pic>
        <p:nvPicPr>
          <p:cNvPr id="6" name="Picture 8">
            <a:extLst>
              <a:ext uri="{FF2B5EF4-FFF2-40B4-BE49-F238E27FC236}">
                <a16:creationId xmlns:a16="http://schemas.microsoft.com/office/drawing/2014/main" id="{33653F51-A4BC-4BA2-9680-20E8F1BA2E6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a:extLst>
              <a:ext uri="{FF2B5EF4-FFF2-40B4-BE49-F238E27FC236}">
                <a16:creationId xmlns:a16="http://schemas.microsoft.com/office/drawing/2014/main" id="{4F774F10-446D-4197-A192-339D5FA45078}"/>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27</a:t>
            </a:r>
            <a:endParaRPr lang="ja-JP" altLang="en-US" b="1" dirty="0"/>
          </a:p>
        </p:txBody>
      </p:sp>
    </p:spTree>
    <p:extLst>
      <p:ext uri="{BB962C8B-B14F-4D97-AF65-F5344CB8AC3E}">
        <p14:creationId xmlns:p14="http://schemas.microsoft.com/office/powerpoint/2010/main" val="4176052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95536" y="1196752"/>
            <a:ext cx="8352928" cy="5328592"/>
          </a:xfrm>
        </p:spPr>
        <p:txBody>
          <a:bodyPr>
            <a:normAutofit/>
          </a:bodyPr>
          <a:lstStyle/>
          <a:p>
            <a:pPr marL="265113" indent="-265113">
              <a:lnSpc>
                <a:spcPct val="100000"/>
              </a:lnSpc>
              <a:spcBef>
                <a:spcPts val="0"/>
              </a:spcBef>
              <a:buNone/>
            </a:pPr>
            <a:r>
              <a:rPr lang="en-US" altLang="ja-JP" sz="2400" dirty="0"/>
              <a:t>Q: </a:t>
            </a:r>
            <a:r>
              <a:rPr lang="ja-JP" altLang="en-US" sz="2400" dirty="0"/>
              <a:t>治験依頼者は、</a:t>
            </a:r>
            <a:r>
              <a:rPr lang="en-US" altLang="ja-JP" sz="2400" dirty="0"/>
              <a:t>CRF</a:t>
            </a:r>
            <a:r>
              <a:rPr lang="ja-JP" altLang="en-US" sz="2400" dirty="0"/>
              <a:t>データについて独占的に管理すべきではないと規定されたが、その</a:t>
            </a:r>
            <a:r>
              <a:rPr lang="en-US" altLang="ja-JP" sz="2400" dirty="0"/>
              <a:t>『</a:t>
            </a:r>
            <a:r>
              <a:rPr lang="ja-JP" altLang="en-US" sz="2400" dirty="0"/>
              <a:t>期限・期間</a:t>
            </a:r>
            <a:r>
              <a:rPr lang="en-US" altLang="ja-JP" sz="2400" dirty="0"/>
              <a:t>』</a:t>
            </a:r>
            <a:r>
              <a:rPr lang="ja-JP" altLang="en-US" sz="2400" dirty="0"/>
              <a:t>は</a:t>
            </a:r>
            <a:r>
              <a:rPr lang="en-US" altLang="ja-JP" sz="2400" dirty="0"/>
              <a:t>GCP</a:t>
            </a:r>
            <a:r>
              <a:rPr lang="ja-JP" altLang="en-US" sz="2400" dirty="0"/>
              <a:t>で定められた文書の保存期間と同じか。</a:t>
            </a:r>
            <a:endParaRPr lang="en-US" altLang="ja-JP" sz="2400" dirty="0"/>
          </a:p>
          <a:p>
            <a:pPr marL="265113" indent="-265113">
              <a:lnSpc>
                <a:spcPct val="100000"/>
              </a:lnSpc>
              <a:spcBef>
                <a:spcPts val="0"/>
              </a:spcBef>
              <a:buNone/>
            </a:pPr>
            <a:r>
              <a:rPr lang="en-US" altLang="ja-JP" sz="2400" dirty="0"/>
              <a:t>A: CRF</a:t>
            </a:r>
            <a:r>
              <a:rPr lang="ja-JP" altLang="en-US" sz="2400" dirty="0"/>
              <a:t>データに関する</a:t>
            </a:r>
            <a:r>
              <a:rPr lang="en-US" altLang="ja-JP" sz="2400" dirty="0"/>
              <a:t>『</a:t>
            </a:r>
            <a:r>
              <a:rPr lang="ja-JP" altLang="en-US" sz="2400" dirty="0"/>
              <a:t>期限・期間</a:t>
            </a:r>
            <a:r>
              <a:rPr lang="en-US" altLang="ja-JP" sz="2400" dirty="0"/>
              <a:t>』</a:t>
            </a:r>
            <a:r>
              <a:rPr lang="ja-JP" altLang="en-US" sz="2400" dirty="0"/>
              <a:t>は、</a:t>
            </a:r>
            <a:r>
              <a:rPr lang="en-US" altLang="ja-JP" sz="2400" dirty="0"/>
              <a:t>GCP</a:t>
            </a:r>
            <a:r>
              <a:rPr lang="ja-JP" altLang="en-US" sz="2400" dirty="0"/>
              <a:t>が定める文書の 保管期間に準じると考えるべきです。また、</a:t>
            </a:r>
            <a:r>
              <a:rPr lang="en-US" altLang="ja-JP" sz="2400" dirty="0"/>
              <a:t>CRF</a:t>
            </a:r>
            <a:r>
              <a:rPr lang="ja-JP" altLang="en-US" sz="2400" dirty="0"/>
              <a:t>データの取扱いは、紙でも電子でも差異はないと考えます。</a:t>
            </a:r>
            <a:endParaRPr lang="en-US" altLang="ja-JP" sz="2400" dirty="0"/>
          </a:p>
          <a:p>
            <a:pPr marL="265113" indent="-265113">
              <a:lnSpc>
                <a:spcPct val="100000"/>
              </a:lnSpc>
              <a:spcBef>
                <a:spcPts val="0"/>
              </a:spcBef>
              <a:buNone/>
            </a:pPr>
            <a:r>
              <a:rPr lang="ja-JP" altLang="en-US" sz="2400" dirty="0"/>
              <a:t>　　</a:t>
            </a:r>
            <a:r>
              <a:rPr lang="en-US" altLang="ja-JP" sz="2400" dirty="0"/>
              <a:t>CRF</a:t>
            </a:r>
            <a:r>
              <a:rPr lang="ja-JP" altLang="en-US" sz="2400" dirty="0" err="1"/>
              <a:t>は治</a:t>
            </a:r>
            <a:r>
              <a:rPr lang="ja-JP" altLang="en-US" sz="2400" dirty="0"/>
              <a:t>験責任医師が作成し、治験依頼者へ提出され、提出後は治験依頼者が管理することが一般的です。</a:t>
            </a:r>
            <a:endParaRPr lang="en-US" altLang="ja-JP" sz="2400" dirty="0"/>
          </a:p>
          <a:p>
            <a:pPr marL="265113" indent="-265113">
              <a:lnSpc>
                <a:spcPct val="100000"/>
              </a:lnSpc>
              <a:spcBef>
                <a:spcPts val="0"/>
              </a:spcBef>
              <a:buNone/>
            </a:pPr>
            <a:r>
              <a:rPr lang="ja-JP" altLang="en-US" sz="2400" dirty="0"/>
              <a:t>　　データ固定までは、治験責任医師が変更可能な状態を保つ必要があると思われますが、治験責任医師の最終的な確認の後、すなわち治験依頼者に提出された後は、治験責任医師による内容の確認が可能であれば、運用を変更しても問題ないと考えます。</a:t>
            </a:r>
            <a:endParaRPr kumimoji="1" lang="ja-JP" altLang="en-US" sz="2200" dirty="0"/>
          </a:p>
        </p:txBody>
      </p:sp>
      <p:sp>
        <p:nvSpPr>
          <p:cNvPr id="7" name="タイトル 1">
            <a:extLst>
              <a:ext uri="{FF2B5EF4-FFF2-40B4-BE49-F238E27FC236}">
                <a16:creationId xmlns:a16="http://schemas.microsoft.com/office/drawing/2014/main" id="{F82E6660-C187-40EC-9D97-80E0C2BB89ED}"/>
              </a:ext>
            </a:extLst>
          </p:cNvPr>
          <p:cNvSpPr>
            <a:spLocks noGrp="1"/>
          </p:cNvSpPr>
          <p:nvPr>
            <p:ph type="title"/>
          </p:nvPr>
        </p:nvSpPr>
        <p:spPr>
          <a:xfrm>
            <a:off x="251520" y="393576"/>
            <a:ext cx="8062664" cy="659160"/>
          </a:xfrm>
        </p:spPr>
        <p:txBody>
          <a:bodyPr>
            <a:noAutofit/>
          </a:bodyPr>
          <a:lstStyle/>
          <a:p>
            <a:r>
              <a:rPr lang="en-US" altLang="ja-JP" sz="3200" dirty="0"/>
              <a:t>8.1 Introduction </a:t>
            </a:r>
            <a:br>
              <a:rPr lang="en-US" altLang="ja-JP" sz="3200" dirty="0"/>
            </a:br>
            <a:r>
              <a:rPr lang="en-US" altLang="ja-JP" sz="1800" dirty="0"/>
              <a:t>(8.0 ESSENTIAL DOCUMENTS FORCONDUCT OF A CLINICAL TRIAL)</a:t>
            </a:r>
            <a:endParaRPr lang="en-US" altLang="ja-JP" sz="3200" dirty="0"/>
          </a:p>
        </p:txBody>
      </p:sp>
      <p:pic>
        <p:nvPicPr>
          <p:cNvPr id="5" name="Picture 8">
            <a:extLst>
              <a:ext uri="{FF2B5EF4-FFF2-40B4-BE49-F238E27FC236}">
                <a16:creationId xmlns:a16="http://schemas.microsoft.com/office/drawing/2014/main" id="{1A258CEE-0FD4-487F-B4AE-29FEFCE276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818426DB-9AC6-4DCF-BB5D-46FDEB3579F0}"/>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28</a:t>
            </a:r>
            <a:endParaRPr lang="ja-JP" altLang="en-US" b="1" dirty="0"/>
          </a:p>
        </p:txBody>
      </p:sp>
    </p:spTree>
    <p:extLst>
      <p:ext uri="{BB962C8B-B14F-4D97-AF65-F5344CB8AC3E}">
        <p14:creationId xmlns:p14="http://schemas.microsoft.com/office/powerpoint/2010/main" val="418937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633845" y="365760"/>
            <a:ext cx="7886700" cy="903000"/>
          </a:xfrm>
        </p:spPr>
        <p:txBody>
          <a:bodyPr/>
          <a:lstStyle/>
          <a:p>
            <a:r>
              <a:rPr kumimoji="1" lang="ja-JP" altLang="en-US" sz="4000" dirty="0"/>
              <a:t>質問事項の目次</a:t>
            </a:r>
          </a:p>
        </p:txBody>
      </p:sp>
      <p:sp>
        <p:nvSpPr>
          <p:cNvPr id="5" name="コンテンツ プレースホルダー 4"/>
          <p:cNvSpPr>
            <a:spLocks noGrp="1"/>
          </p:cNvSpPr>
          <p:nvPr>
            <p:ph idx="1"/>
          </p:nvPr>
        </p:nvSpPr>
        <p:spPr>
          <a:xfrm>
            <a:off x="633845" y="1340768"/>
            <a:ext cx="7886700" cy="5184576"/>
          </a:xfrm>
        </p:spPr>
        <p:txBody>
          <a:bodyPr>
            <a:normAutofit fontScale="55000" lnSpcReduction="20000"/>
          </a:bodyPr>
          <a:lstStyle/>
          <a:p>
            <a:pPr marL="457200" indent="-457200">
              <a:buFont typeface="Wingdings" pitchFamily="2" charset="2"/>
              <a:buChar char="Ø"/>
            </a:pPr>
            <a:r>
              <a:rPr kumimoji="1" lang="en-US" altLang="ja-JP" dirty="0"/>
              <a:t>1.63</a:t>
            </a:r>
            <a:r>
              <a:rPr kumimoji="1" lang="ja-JP" altLang="en-US" dirty="0"/>
              <a:t>  </a:t>
            </a:r>
            <a:r>
              <a:rPr kumimoji="1" lang="en-US" altLang="ja-JP" dirty="0"/>
              <a:t>Certified Copy</a:t>
            </a:r>
          </a:p>
          <a:p>
            <a:pPr marL="457200" indent="-457200">
              <a:buFont typeface="Wingdings" pitchFamily="2" charset="2"/>
              <a:buChar char="Ø"/>
            </a:pPr>
            <a:r>
              <a:rPr lang="en-US" altLang="ja-JP" dirty="0"/>
              <a:t>1.38.1 Monitoring Plan</a:t>
            </a:r>
          </a:p>
          <a:p>
            <a:pPr marL="457200" indent="-457200">
              <a:buFont typeface="Wingdings" pitchFamily="2" charset="2"/>
              <a:buChar char="Ø"/>
            </a:pPr>
            <a:r>
              <a:rPr kumimoji="1" lang="en-US" altLang="ja-JP" dirty="0"/>
              <a:t>2.10</a:t>
            </a:r>
            <a:r>
              <a:rPr kumimoji="1" lang="ja-JP" altLang="en-US" dirty="0"/>
              <a:t>  </a:t>
            </a:r>
            <a:r>
              <a:rPr kumimoji="1" lang="en-US" altLang="ja-JP" dirty="0"/>
              <a:t>(Non Title ) </a:t>
            </a:r>
          </a:p>
          <a:p>
            <a:pPr marL="457200" indent="-457200">
              <a:buFont typeface="Wingdings" pitchFamily="2" charset="2"/>
              <a:buChar char="Ø"/>
            </a:pPr>
            <a:r>
              <a:rPr lang="en-US" altLang="ja-JP" dirty="0"/>
              <a:t>4.2.6 Investigator/ Institution Qualification for Duties and Function </a:t>
            </a:r>
          </a:p>
          <a:p>
            <a:pPr marL="457200" indent="-457200">
              <a:buFont typeface="Wingdings" pitchFamily="2" charset="2"/>
              <a:buChar char="Ø"/>
            </a:pPr>
            <a:r>
              <a:rPr lang="en-US" altLang="ja-JP" dirty="0"/>
              <a:t>4.9    Records and Reports</a:t>
            </a:r>
          </a:p>
          <a:p>
            <a:pPr marL="457200" indent="-457200">
              <a:buFont typeface="Wingdings" pitchFamily="2" charset="2"/>
              <a:buChar char="Ø"/>
            </a:pPr>
            <a:r>
              <a:rPr lang="en-US" altLang="ja-JP" dirty="0"/>
              <a:t>5.0</a:t>
            </a:r>
            <a:r>
              <a:rPr lang="ja-JP" altLang="en-US" dirty="0"/>
              <a:t>    </a:t>
            </a:r>
            <a:r>
              <a:rPr lang="en-US" altLang="ja-JP" dirty="0"/>
              <a:t>Quality Management</a:t>
            </a:r>
          </a:p>
          <a:p>
            <a:pPr marL="457200" indent="-457200">
              <a:buFont typeface="Wingdings" pitchFamily="2" charset="2"/>
              <a:buChar char="Ø"/>
            </a:pPr>
            <a:r>
              <a:rPr lang="en-US" altLang="ja-JP" dirty="0"/>
              <a:t>5.0.2 Risk Identification</a:t>
            </a:r>
          </a:p>
          <a:p>
            <a:pPr marL="457200" indent="-457200">
              <a:buFont typeface="Wingdings" pitchFamily="2" charset="2"/>
              <a:buChar char="Ø"/>
            </a:pPr>
            <a:r>
              <a:rPr lang="en-US" altLang="ja-JP" dirty="0"/>
              <a:t>5.0.3 Risk Evaluation</a:t>
            </a:r>
          </a:p>
          <a:p>
            <a:pPr marL="457200" indent="-457200">
              <a:buFont typeface="Wingdings" pitchFamily="2" charset="2"/>
              <a:buChar char="Ø"/>
            </a:pPr>
            <a:r>
              <a:rPr lang="en-US" altLang="ja-JP" dirty="0"/>
              <a:t>5.0.4 Risk Control</a:t>
            </a:r>
          </a:p>
          <a:p>
            <a:pPr marL="457200" indent="-457200">
              <a:buFont typeface="Wingdings" pitchFamily="2" charset="2"/>
              <a:buChar char="Ø"/>
            </a:pPr>
            <a:r>
              <a:rPr lang="en-US" altLang="ja-JP" dirty="0"/>
              <a:t>5.0.7 Risk Reporting</a:t>
            </a:r>
          </a:p>
          <a:p>
            <a:pPr marL="457200" indent="-457200">
              <a:buFont typeface="Wingdings" pitchFamily="2" charset="2"/>
              <a:buChar char="Ø"/>
            </a:pPr>
            <a:r>
              <a:rPr lang="en-US" altLang="ja-JP" dirty="0"/>
              <a:t>5.5.3 Using Electronic trial data systems</a:t>
            </a:r>
          </a:p>
          <a:p>
            <a:pPr marL="457200" indent="-457200">
              <a:buFont typeface="Wingdings" pitchFamily="2" charset="2"/>
              <a:buChar char="Ø"/>
            </a:pPr>
            <a:r>
              <a:rPr lang="en-US" altLang="ja-JP" dirty="0"/>
              <a:t>5.18.3 Extent and Nature of Monitoring</a:t>
            </a:r>
          </a:p>
          <a:p>
            <a:pPr marL="457200" indent="-457200">
              <a:buFont typeface="Wingdings" pitchFamily="2" charset="2"/>
              <a:buChar char="Ø"/>
            </a:pPr>
            <a:r>
              <a:rPr lang="en-US" altLang="ja-JP" dirty="0"/>
              <a:t>5.18.6 Monitoring Report</a:t>
            </a:r>
          </a:p>
          <a:p>
            <a:pPr marL="457200" indent="-457200">
              <a:buFont typeface="Wingdings" pitchFamily="2" charset="2"/>
              <a:buChar char="Ø"/>
            </a:pPr>
            <a:r>
              <a:rPr lang="en-US" altLang="ja-JP" dirty="0"/>
              <a:t>5.20.1 Noncompliance</a:t>
            </a:r>
          </a:p>
          <a:p>
            <a:pPr marL="457200" indent="-457200">
              <a:buFont typeface="Wingdings" pitchFamily="2" charset="2"/>
              <a:buChar char="Ø"/>
            </a:pPr>
            <a:r>
              <a:rPr lang="en-US" altLang="ja-JP" dirty="0"/>
              <a:t>8.1 Introduction (8.0</a:t>
            </a:r>
            <a:r>
              <a:rPr lang="ja-JP" altLang="en-US" dirty="0"/>
              <a:t> </a:t>
            </a:r>
            <a:r>
              <a:rPr lang="en-US" altLang="ja-JP" dirty="0"/>
              <a:t>ESSENTIAL DOCUMENTS FOR CONDUCT OF A CLINICAL TRIAL)</a:t>
            </a:r>
          </a:p>
          <a:p>
            <a:pPr marL="457200" indent="-457200">
              <a:buFont typeface="Wingdings" pitchFamily="2" charset="2"/>
              <a:buChar char="Ø"/>
            </a:pPr>
            <a:r>
              <a:rPr kumimoji="1" lang="en-US" altLang="ja-JP" dirty="0"/>
              <a:t>Other</a:t>
            </a:r>
            <a:endParaRPr kumimoji="1" lang="ja-JP" altLang="en-US" dirty="0"/>
          </a:p>
        </p:txBody>
      </p:sp>
      <p:pic>
        <p:nvPicPr>
          <p:cNvPr id="6" name="Picture 8">
            <a:extLst>
              <a:ext uri="{FF2B5EF4-FFF2-40B4-BE49-F238E27FC236}">
                <a16:creationId xmlns:a16="http://schemas.microsoft.com/office/drawing/2014/main" id="{DE0762C0-6360-4C2C-BAED-7ED0C71F0FE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スライド番号プレースホルダー 6">
            <a:extLst>
              <a:ext uri="{FF2B5EF4-FFF2-40B4-BE49-F238E27FC236}">
                <a16:creationId xmlns:a16="http://schemas.microsoft.com/office/drawing/2014/main" id="{87B935AA-45FC-4726-A3B9-EB887724A022}"/>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a:t>
            </a:r>
            <a:endParaRPr lang="ja-JP" altLang="en-US" b="1" dirty="0"/>
          </a:p>
        </p:txBody>
      </p:sp>
    </p:spTree>
    <p:extLst>
      <p:ext uri="{BB962C8B-B14F-4D97-AF65-F5344CB8AC3E}">
        <p14:creationId xmlns:p14="http://schemas.microsoft.com/office/powerpoint/2010/main" val="322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95536" y="1188016"/>
            <a:ext cx="8352928" cy="5265320"/>
          </a:xfrm>
        </p:spPr>
        <p:txBody>
          <a:bodyPr>
            <a:noAutofit/>
          </a:bodyPr>
          <a:lstStyle/>
          <a:p>
            <a:pPr marL="265113" indent="-265113">
              <a:lnSpc>
                <a:spcPct val="100000"/>
              </a:lnSpc>
              <a:spcBef>
                <a:spcPts val="0"/>
              </a:spcBef>
              <a:buNone/>
            </a:pPr>
            <a:r>
              <a:rPr lang="en-US" altLang="ja-JP" sz="2600" dirty="0"/>
              <a:t>Q: ADDENDUM</a:t>
            </a:r>
            <a:r>
              <a:rPr lang="ja-JP" altLang="en-US" sz="2600" dirty="0"/>
              <a:t>として、文書の識別等に関する規定が追加されたが、保管システムの探索に関する機能について具体的な</a:t>
            </a:r>
            <a:r>
              <a:rPr lang="en-US" altLang="ja-JP" sz="2600" dirty="0"/>
              <a:t>Index</a:t>
            </a:r>
            <a:r>
              <a:rPr lang="ja-JP" altLang="en-US" sz="2600" dirty="0"/>
              <a:t>のガイダンス等は示されるのか。</a:t>
            </a:r>
            <a:endParaRPr lang="en-US" altLang="ja-JP" sz="2600" dirty="0"/>
          </a:p>
          <a:p>
            <a:pPr marL="265113" indent="-265113">
              <a:lnSpc>
                <a:spcPct val="100000"/>
              </a:lnSpc>
              <a:spcBef>
                <a:spcPts val="0"/>
              </a:spcBef>
              <a:buNone/>
            </a:pPr>
            <a:r>
              <a:rPr lang="en-US" altLang="ja-JP" sz="2600" dirty="0"/>
              <a:t>A: </a:t>
            </a:r>
            <a:r>
              <a:rPr lang="ja-JP" altLang="en-US" sz="2600" dirty="0"/>
              <a:t>具体的な</a:t>
            </a:r>
            <a:r>
              <a:rPr lang="en-US" altLang="ja-JP" sz="2600" dirty="0"/>
              <a:t>Index</a:t>
            </a:r>
            <a:r>
              <a:rPr lang="ja-JP" altLang="en-US" sz="2600" dirty="0"/>
              <a:t>等は</a:t>
            </a:r>
            <a:r>
              <a:rPr lang="en-US" altLang="ja-JP" sz="2600" dirty="0"/>
              <a:t>ICH</a:t>
            </a:r>
            <a:r>
              <a:rPr lang="ja-JP" altLang="en-US" sz="2600" dirty="0"/>
              <a:t>では作成されません。また、</a:t>
            </a:r>
            <a:r>
              <a:rPr lang="en-US" altLang="ja-JP" sz="2600" dirty="0"/>
              <a:t>JPMA</a:t>
            </a:r>
            <a:r>
              <a:rPr lang="ja-JP" altLang="en-US" sz="2600" dirty="0"/>
              <a:t>も特定の</a:t>
            </a:r>
            <a:r>
              <a:rPr lang="en-US" altLang="ja-JP" sz="2600" dirty="0"/>
              <a:t>Index</a:t>
            </a:r>
            <a:r>
              <a:rPr lang="ja-JP" altLang="en-US" sz="2600" dirty="0"/>
              <a:t>を推奨することは有りません。</a:t>
            </a:r>
            <a:endParaRPr lang="en-US" altLang="ja-JP" sz="2600" dirty="0"/>
          </a:p>
          <a:p>
            <a:pPr marL="265113" indent="-265113">
              <a:lnSpc>
                <a:spcPct val="100000"/>
              </a:lnSpc>
              <a:spcBef>
                <a:spcPts val="0"/>
              </a:spcBef>
              <a:buNone/>
            </a:pPr>
            <a:r>
              <a:rPr lang="ja-JP" altLang="en-US" sz="2600" dirty="0"/>
              <a:t>　　現状では、紙でも電子でも、一部の団体が</a:t>
            </a:r>
            <a:r>
              <a:rPr lang="en-US" altLang="ja-JP" sz="2600" dirty="0"/>
              <a:t>Index</a:t>
            </a:r>
            <a:r>
              <a:rPr lang="ja-JP" altLang="en-US" sz="2600" dirty="0"/>
              <a:t>として提言し、</a:t>
            </a:r>
            <a:r>
              <a:rPr lang="en-US" altLang="ja-JP" sz="2600" dirty="0"/>
              <a:t>Global</a:t>
            </a:r>
            <a:r>
              <a:rPr lang="ja-JP" altLang="en-US" sz="2600" dirty="0"/>
              <a:t>標準を視野に入れて公開し、各所で使用が開始されていることは認識しています。そのため、それら公開されている</a:t>
            </a:r>
            <a:r>
              <a:rPr lang="en-US" altLang="ja-JP" sz="2600" dirty="0"/>
              <a:t>Index</a:t>
            </a:r>
            <a:r>
              <a:rPr lang="ja-JP" altLang="en-US" sz="2600" dirty="0"/>
              <a:t>を軸とし、各医療機関・治験依頼者で“どの書類をどの項に格納するか”を示す</a:t>
            </a:r>
            <a:r>
              <a:rPr lang="en-US" altLang="ja-JP" sz="2600" dirty="0"/>
              <a:t>『Mapping』</a:t>
            </a:r>
            <a:r>
              <a:rPr lang="ja-JP" altLang="en-US" sz="2600" dirty="0"/>
              <a:t>を行い、活用することも一案と考えます。</a:t>
            </a:r>
            <a:endParaRPr kumimoji="1" lang="ja-JP" altLang="en-US" sz="2600" dirty="0"/>
          </a:p>
        </p:txBody>
      </p:sp>
      <p:sp>
        <p:nvSpPr>
          <p:cNvPr id="7" name="タイトル 1">
            <a:extLst>
              <a:ext uri="{FF2B5EF4-FFF2-40B4-BE49-F238E27FC236}">
                <a16:creationId xmlns:a16="http://schemas.microsoft.com/office/drawing/2014/main" id="{64A59B1C-9192-47BF-8AF4-631D9E498C17}"/>
              </a:ext>
            </a:extLst>
          </p:cNvPr>
          <p:cNvSpPr>
            <a:spLocks noGrp="1"/>
          </p:cNvSpPr>
          <p:nvPr>
            <p:ph type="title"/>
          </p:nvPr>
        </p:nvSpPr>
        <p:spPr>
          <a:xfrm>
            <a:off x="251520" y="393576"/>
            <a:ext cx="8062664" cy="659160"/>
          </a:xfrm>
        </p:spPr>
        <p:txBody>
          <a:bodyPr>
            <a:noAutofit/>
          </a:bodyPr>
          <a:lstStyle/>
          <a:p>
            <a:r>
              <a:rPr lang="en-US" altLang="ja-JP" sz="3200" dirty="0"/>
              <a:t>8.1 Introduction </a:t>
            </a:r>
            <a:br>
              <a:rPr lang="en-US" altLang="ja-JP" sz="3200" dirty="0"/>
            </a:br>
            <a:r>
              <a:rPr lang="en-US" altLang="ja-JP" sz="1800" dirty="0"/>
              <a:t>(8.0 ESSENTIAL DOCUMENTS FORCONDUCT OF A CLINICAL TRIAL)</a:t>
            </a:r>
            <a:endParaRPr lang="en-US" altLang="ja-JP" sz="3200" dirty="0"/>
          </a:p>
        </p:txBody>
      </p:sp>
      <p:pic>
        <p:nvPicPr>
          <p:cNvPr id="5" name="Picture 8">
            <a:extLst>
              <a:ext uri="{FF2B5EF4-FFF2-40B4-BE49-F238E27FC236}">
                <a16:creationId xmlns:a16="http://schemas.microsoft.com/office/drawing/2014/main" id="{AE94DB42-EAB6-4743-9380-BC6841F0A0C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8F656D92-70B3-4344-A062-F3758C59077E}"/>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29</a:t>
            </a:r>
            <a:endParaRPr lang="ja-JP" altLang="en-US" b="1" dirty="0"/>
          </a:p>
        </p:txBody>
      </p:sp>
    </p:spTree>
    <p:extLst>
      <p:ext uri="{BB962C8B-B14F-4D97-AF65-F5344CB8AC3E}">
        <p14:creationId xmlns:p14="http://schemas.microsoft.com/office/powerpoint/2010/main" val="14539719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321568"/>
            <a:ext cx="7772400" cy="659160"/>
          </a:xfrm>
        </p:spPr>
        <p:txBody>
          <a:bodyPr/>
          <a:lstStyle/>
          <a:p>
            <a:r>
              <a:rPr kumimoji="1" lang="en-US" altLang="ja-JP" sz="4000" dirty="0"/>
              <a:t>Other</a:t>
            </a:r>
            <a:endParaRPr kumimoji="1" lang="ja-JP" altLang="en-US" sz="4000" dirty="0"/>
          </a:p>
        </p:txBody>
      </p:sp>
      <p:sp>
        <p:nvSpPr>
          <p:cNvPr id="3" name="コンテンツ プレースホルダー 2"/>
          <p:cNvSpPr>
            <a:spLocks noGrp="1"/>
          </p:cNvSpPr>
          <p:nvPr>
            <p:ph idx="1"/>
          </p:nvPr>
        </p:nvSpPr>
        <p:spPr>
          <a:xfrm>
            <a:off x="395536" y="1044000"/>
            <a:ext cx="8352928" cy="5697368"/>
          </a:xfrm>
        </p:spPr>
        <p:txBody>
          <a:bodyPr>
            <a:normAutofit fontScale="92500"/>
          </a:bodyPr>
          <a:lstStyle/>
          <a:p>
            <a:pPr marL="265113" indent="-265113">
              <a:lnSpc>
                <a:spcPct val="100000"/>
              </a:lnSpc>
              <a:spcBef>
                <a:spcPts val="0"/>
              </a:spcBef>
              <a:buNone/>
            </a:pPr>
            <a:r>
              <a:rPr lang="en-US" altLang="ja-JP" sz="2000" dirty="0"/>
              <a:t>Q: </a:t>
            </a:r>
            <a:r>
              <a:rPr lang="ja-JP" altLang="en-US" sz="2000" dirty="0"/>
              <a:t>医療機関の立場では、</a:t>
            </a:r>
            <a:r>
              <a:rPr lang="en-US" altLang="ja-JP" sz="2000" dirty="0"/>
              <a:t>Risk Based</a:t>
            </a:r>
            <a:r>
              <a:rPr lang="ja-JP" altLang="en-US" sz="2000" dirty="0"/>
              <a:t> </a:t>
            </a:r>
            <a:r>
              <a:rPr lang="en-US" altLang="ja-JP" sz="2000" dirty="0"/>
              <a:t>Approach</a:t>
            </a:r>
            <a:r>
              <a:rPr lang="ja-JP" altLang="en-US" sz="2000" dirty="0"/>
              <a:t> </a:t>
            </a:r>
            <a:r>
              <a:rPr lang="en-US" altLang="ja-JP" sz="2000" dirty="0"/>
              <a:t>(RBA)</a:t>
            </a:r>
            <a:r>
              <a:rPr lang="ja-JP" altLang="en-US" sz="2000" dirty="0"/>
              <a:t> と </a:t>
            </a:r>
            <a:r>
              <a:rPr lang="en-US" altLang="ja-JP" sz="2000" dirty="0"/>
              <a:t>Risk Based Monitoring (RBM)</a:t>
            </a:r>
            <a:r>
              <a:rPr lang="ja-JP" altLang="en-US" sz="2000" dirty="0"/>
              <a:t>の違いと、従来のモニタリングと何が違うのかが良く判らない。</a:t>
            </a:r>
            <a:endParaRPr lang="en-US" altLang="ja-JP" sz="2000" dirty="0"/>
          </a:p>
          <a:p>
            <a:pPr marL="265113" indent="-265113">
              <a:lnSpc>
                <a:spcPct val="100000"/>
              </a:lnSpc>
              <a:spcBef>
                <a:spcPts val="0"/>
              </a:spcBef>
              <a:buNone/>
            </a:pPr>
            <a:r>
              <a:rPr lang="en-US" altLang="ja-JP" sz="2000" dirty="0"/>
              <a:t>A</a:t>
            </a:r>
            <a:r>
              <a:rPr lang="ja-JP" altLang="en-US" sz="2000" dirty="0"/>
              <a:t>： </a:t>
            </a:r>
            <a:r>
              <a:rPr lang="en-US" altLang="ja-JP" sz="2000" dirty="0"/>
              <a:t>RBA</a:t>
            </a:r>
            <a:r>
              <a:rPr lang="ja-JP" altLang="en-US" sz="2000" dirty="0"/>
              <a:t>は、事前に</a:t>
            </a:r>
            <a:r>
              <a:rPr lang="en-US" altLang="ja-JP" sz="2000" dirty="0"/>
              <a:t>Risk</a:t>
            </a:r>
            <a:r>
              <a:rPr lang="ja-JP" altLang="en-US" sz="2000" dirty="0"/>
              <a:t>を特定して、具体的にどこのプロセスや機能に脆弱性が有るかを想定し、</a:t>
            </a:r>
            <a:r>
              <a:rPr lang="en-US" altLang="ja-JP" sz="2000" dirty="0"/>
              <a:t>Issue</a:t>
            </a:r>
            <a:r>
              <a:rPr lang="ja-JP" altLang="en-US" sz="2000" dirty="0"/>
              <a:t>（問題）が生じないように、事前対策を軸にした全般的な活動の総称になります。</a:t>
            </a:r>
            <a:endParaRPr lang="en-US" altLang="ja-JP" sz="2000" dirty="0"/>
          </a:p>
          <a:p>
            <a:pPr marL="265113" indent="-265113">
              <a:lnSpc>
                <a:spcPct val="100000"/>
              </a:lnSpc>
              <a:spcBef>
                <a:spcPts val="0"/>
              </a:spcBef>
              <a:buNone/>
            </a:pPr>
            <a:r>
              <a:rPr lang="ja-JP" altLang="en-US" sz="2000" dirty="0"/>
              <a:t>　　一方、</a:t>
            </a:r>
            <a:r>
              <a:rPr lang="en-US" altLang="ja-JP" sz="2000" dirty="0"/>
              <a:t>RBM</a:t>
            </a:r>
            <a:r>
              <a:rPr lang="ja-JP" altLang="en-US" sz="2000" dirty="0"/>
              <a:t>は上記の</a:t>
            </a:r>
            <a:r>
              <a:rPr lang="en-US" altLang="ja-JP" sz="2000" dirty="0"/>
              <a:t>Risk</a:t>
            </a:r>
            <a:r>
              <a:rPr lang="ja-JP" altLang="en-US" sz="2000" dirty="0"/>
              <a:t>を事前に想定し、「品質の重点箇所等に応じて確認する箇所（優先順位）を決めてモニタリングを実施すること」の呼称です。</a:t>
            </a:r>
            <a:endParaRPr lang="en-US" altLang="ja-JP" sz="2000" dirty="0"/>
          </a:p>
          <a:p>
            <a:pPr marL="265113" indent="-265113">
              <a:lnSpc>
                <a:spcPct val="100000"/>
              </a:lnSpc>
              <a:spcBef>
                <a:spcPts val="0"/>
              </a:spcBef>
              <a:buNone/>
            </a:pPr>
            <a:r>
              <a:rPr lang="ja-JP" altLang="en-US" sz="2000" dirty="0"/>
              <a:t>  　 この概念は、既に一部の運用が実施されていました。例えば、保存するべき文書の確認、原資料の内容確認、</a:t>
            </a:r>
            <a:r>
              <a:rPr lang="en-US" altLang="ja-JP" sz="2000" dirty="0"/>
              <a:t>SDV</a:t>
            </a:r>
            <a:r>
              <a:rPr lang="ja-JP" altLang="en-US" sz="2000" dirty="0" err="1"/>
              <a:t>、</a:t>
            </a:r>
            <a:r>
              <a:rPr lang="ja-JP" altLang="en-US" sz="2000" dirty="0"/>
              <a:t>治験薬の保存・管理状況の確認に際し、それぞれの確認頻度は従来でも違っていた筈です。これを文書化等の体系的なアプローチを加味し、客観的・総合的な確認</a:t>
            </a:r>
            <a:r>
              <a:rPr lang="en-US" altLang="ja-JP" sz="2000" dirty="0"/>
              <a:t>/</a:t>
            </a:r>
            <a:r>
              <a:rPr lang="ja-JP" altLang="en-US" sz="2000" dirty="0"/>
              <a:t>アプローチを行うことが</a:t>
            </a:r>
            <a:r>
              <a:rPr lang="en-US" altLang="ja-JP" sz="2000" dirty="0"/>
              <a:t>RBM</a:t>
            </a:r>
            <a:r>
              <a:rPr lang="ja-JP" altLang="en-US" sz="2000" dirty="0"/>
              <a:t>になります。</a:t>
            </a:r>
            <a:endParaRPr lang="en-US" altLang="ja-JP" sz="2000" dirty="0"/>
          </a:p>
          <a:p>
            <a:pPr marL="265113" indent="-265113">
              <a:lnSpc>
                <a:spcPct val="100000"/>
              </a:lnSpc>
              <a:spcBef>
                <a:spcPts val="0"/>
              </a:spcBef>
              <a:buNone/>
            </a:pPr>
            <a:r>
              <a:rPr lang="ja-JP" altLang="en-US" sz="2000" dirty="0"/>
              <a:t>　　 </a:t>
            </a:r>
            <a:r>
              <a:rPr lang="en-US" altLang="ja-JP" sz="2000" dirty="0"/>
              <a:t>Centralized</a:t>
            </a:r>
            <a:r>
              <a:rPr lang="ja-JP" altLang="en-US" sz="2000" dirty="0"/>
              <a:t>を併用することにより、</a:t>
            </a:r>
            <a:r>
              <a:rPr lang="en-US" altLang="ja-JP" sz="2000" dirty="0"/>
              <a:t>On-site Monitoring</a:t>
            </a:r>
            <a:r>
              <a:rPr lang="ja-JP" altLang="en-US" sz="2000" dirty="0"/>
              <a:t>の頻度が従前より減る場合も有りますが、</a:t>
            </a:r>
            <a:r>
              <a:rPr lang="en-US" altLang="ja-JP" sz="2000" dirty="0"/>
              <a:t>On-site Monitoring</a:t>
            </a:r>
            <a:r>
              <a:rPr lang="ja-JP" altLang="en-US" sz="2000" dirty="0"/>
              <a:t>の頻度を試験期間中に変えることのみが</a:t>
            </a:r>
            <a:r>
              <a:rPr lang="en-US" altLang="ja-JP" sz="2000" dirty="0"/>
              <a:t>RBM</a:t>
            </a:r>
            <a:r>
              <a:rPr lang="ja-JP" altLang="en-US" sz="2000" dirty="0"/>
              <a:t>ではありません。また、電話等でモニタリングを実施する、いわゆる</a:t>
            </a:r>
            <a:r>
              <a:rPr lang="en-US" altLang="ja-JP" sz="2000" dirty="0"/>
              <a:t>Remote</a:t>
            </a:r>
            <a:r>
              <a:rPr lang="ja-JP" altLang="en-US" sz="2000" dirty="0"/>
              <a:t> </a:t>
            </a:r>
            <a:r>
              <a:rPr lang="en-US" altLang="ja-JP" sz="2000" dirty="0"/>
              <a:t>Monitoring</a:t>
            </a:r>
            <a:r>
              <a:rPr lang="ja-JP" altLang="en-US" sz="2000" dirty="0"/>
              <a:t>を採用することが</a:t>
            </a:r>
            <a:r>
              <a:rPr lang="en-US" altLang="ja-JP" sz="2000" dirty="0"/>
              <a:t>RBM</a:t>
            </a:r>
            <a:r>
              <a:rPr lang="ja-JP" altLang="en-US" sz="2000" dirty="0"/>
              <a:t>でもありません。</a:t>
            </a:r>
            <a:endParaRPr lang="en-US" altLang="ja-JP" sz="2000" dirty="0"/>
          </a:p>
          <a:p>
            <a:pPr marL="265113" indent="-265113">
              <a:lnSpc>
                <a:spcPct val="100000"/>
              </a:lnSpc>
              <a:spcBef>
                <a:spcPts val="0"/>
              </a:spcBef>
              <a:buNone/>
            </a:pPr>
            <a:r>
              <a:rPr kumimoji="1" lang="ja-JP" altLang="en-US" sz="2000" dirty="0"/>
              <a:t>　　そのため、医療機関の方からは「何が従来と変わったのか」は認識できない場合もあります。</a:t>
            </a:r>
          </a:p>
        </p:txBody>
      </p:sp>
      <p:pic>
        <p:nvPicPr>
          <p:cNvPr id="5" name="Picture 8">
            <a:extLst>
              <a:ext uri="{FF2B5EF4-FFF2-40B4-BE49-F238E27FC236}">
                <a16:creationId xmlns:a16="http://schemas.microsoft.com/office/drawing/2014/main" id="{F7C91F55-217A-4671-ACFD-A20E1A29FBA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4203682D-1048-4F62-AB4D-E2500B35F6A4}"/>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30</a:t>
            </a:r>
            <a:endParaRPr lang="ja-JP" altLang="en-US" b="1" dirty="0"/>
          </a:p>
        </p:txBody>
      </p:sp>
    </p:spTree>
    <p:extLst>
      <p:ext uri="{BB962C8B-B14F-4D97-AF65-F5344CB8AC3E}">
        <p14:creationId xmlns:p14="http://schemas.microsoft.com/office/powerpoint/2010/main" val="3821856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393576"/>
            <a:ext cx="7772400" cy="659160"/>
          </a:xfrm>
        </p:spPr>
        <p:txBody>
          <a:bodyPr/>
          <a:lstStyle/>
          <a:p>
            <a:r>
              <a:rPr kumimoji="1" lang="en-US" altLang="ja-JP" sz="4000" dirty="0"/>
              <a:t>1.63 Certified Copy</a:t>
            </a:r>
            <a:endParaRPr kumimoji="1" lang="ja-JP" altLang="en-US" sz="4000" dirty="0"/>
          </a:p>
        </p:txBody>
      </p:sp>
      <p:sp>
        <p:nvSpPr>
          <p:cNvPr id="3" name="コンテンツ プレースホルダー 2"/>
          <p:cNvSpPr>
            <a:spLocks noGrp="1"/>
          </p:cNvSpPr>
          <p:nvPr>
            <p:ph idx="1"/>
          </p:nvPr>
        </p:nvSpPr>
        <p:spPr>
          <a:xfrm>
            <a:off x="396000" y="1124744"/>
            <a:ext cx="8328099" cy="5553352"/>
          </a:xfrm>
        </p:spPr>
        <p:txBody>
          <a:bodyPr>
            <a:normAutofit fontScale="92500" lnSpcReduction="10000"/>
          </a:bodyPr>
          <a:lstStyle/>
          <a:p>
            <a:pPr marL="265113" indent="-265113">
              <a:lnSpc>
                <a:spcPct val="110000"/>
              </a:lnSpc>
              <a:spcBef>
                <a:spcPts val="0"/>
              </a:spcBef>
              <a:buNone/>
            </a:pPr>
            <a:r>
              <a:rPr lang="en-US" altLang="ja-JP" sz="2400" dirty="0"/>
              <a:t>Q: Certified Copy</a:t>
            </a:r>
            <a:r>
              <a:rPr lang="ja-JP" altLang="en-US" sz="2400" dirty="0"/>
              <a:t>として元の記録等を保存する場合、どの様に完全性を確認すれば良いか。</a:t>
            </a:r>
            <a:endParaRPr lang="en-US" altLang="ja-JP" sz="2400" dirty="0"/>
          </a:p>
          <a:p>
            <a:pPr marL="0" indent="0">
              <a:lnSpc>
                <a:spcPct val="110000"/>
              </a:lnSpc>
              <a:spcBef>
                <a:spcPts val="600"/>
              </a:spcBef>
              <a:buNone/>
            </a:pPr>
            <a:r>
              <a:rPr lang="en-US" altLang="ja-JP" sz="2000" dirty="0"/>
              <a:t>A: </a:t>
            </a:r>
            <a:r>
              <a:rPr lang="ja-JP" altLang="en-US" sz="2000" dirty="0"/>
              <a:t>紙と電子では方法・アプローチが異なります。</a:t>
            </a:r>
            <a:endParaRPr lang="en-US" altLang="ja-JP" sz="2000" dirty="0"/>
          </a:p>
          <a:p>
            <a:pPr>
              <a:lnSpc>
                <a:spcPct val="110000"/>
              </a:lnSpc>
              <a:spcBef>
                <a:spcPts val="0"/>
              </a:spcBef>
              <a:buFont typeface="Wingdings" panose="05000000000000000000" pitchFamily="2" charset="2"/>
              <a:buChar char="u"/>
            </a:pPr>
            <a:r>
              <a:rPr lang="ja-JP" altLang="en-US" sz="2000" dirty="0"/>
              <a:t>紙から紙の</a:t>
            </a:r>
            <a:r>
              <a:rPr lang="en-US" altLang="ja-JP" sz="2000" dirty="0"/>
              <a:t>Copy</a:t>
            </a:r>
            <a:r>
              <a:rPr lang="ja-JP" altLang="en-US" sz="2000" dirty="0"/>
              <a:t>を実施する場合には、</a:t>
            </a:r>
            <a:r>
              <a:rPr lang="en-US" altLang="ja-JP" sz="2000" dirty="0"/>
              <a:t>1)</a:t>
            </a:r>
            <a:r>
              <a:rPr lang="ja-JP" altLang="en-US" sz="2000" dirty="0"/>
              <a:t>作業者と内容保証者が確認等を行った記録として、日付入り署名が明示される又は </a:t>
            </a:r>
            <a:r>
              <a:rPr lang="en-US" altLang="ja-JP" sz="2000" dirty="0"/>
              <a:t>2)</a:t>
            </a:r>
            <a:r>
              <a:rPr lang="ja-JP" altLang="en-US" sz="2000" dirty="0"/>
              <a:t> バリデートされた過程で、内容保証等が日付入り署名で明らかである、いずれかの場合と考えます。</a:t>
            </a:r>
            <a:endParaRPr lang="en-US" altLang="ja-JP" sz="2000" dirty="0"/>
          </a:p>
          <a:p>
            <a:pPr>
              <a:lnSpc>
                <a:spcPct val="110000"/>
              </a:lnSpc>
              <a:spcBef>
                <a:spcPts val="0"/>
              </a:spcBef>
              <a:buFont typeface="Wingdings" panose="05000000000000000000" pitchFamily="2" charset="2"/>
              <a:buChar char="u"/>
            </a:pPr>
            <a:r>
              <a:rPr lang="ja-JP" altLang="en-US" sz="2000" dirty="0"/>
              <a:t>電子データから電子データの複製</a:t>
            </a:r>
            <a:r>
              <a:rPr lang="en-US" altLang="ja-JP" sz="2000" dirty="0"/>
              <a:t>(Duplicate)</a:t>
            </a:r>
            <a:r>
              <a:rPr lang="ja-JP" altLang="en-US" sz="2000" dirty="0"/>
              <a:t>は</a:t>
            </a:r>
            <a:r>
              <a:rPr lang="en-US" altLang="ja-JP" sz="2000" dirty="0"/>
              <a:t>IT</a:t>
            </a:r>
            <a:r>
              <a:rPr lang="ja-JP" altLang="en-US" sz="2000" dirty="0"/>
              <a:t>システムを介して実行する場合と手作業でデータを複製する場合と、異なるアプローチが必要です。</a:t>
            </a:r>
            <a:r>
              <a:rPr lang="en-US" altLang="ja-JP" sz="2000" dirty="0"/>
              <a:t>IT</a:t>
            </a:r>
            <a:r>
              <a:rPr lang="ja-JP" altLang="en-US" sz="2000" dirty="0"/>
              <a:t>システムを利用して、システム間のデータの移送等でファイルを複製するのであれば、</a:t>
            </a:r>
            <a:r>
              <a:rPr lang="en-US" altLang="ja-JP" sz="2000" dirty="0"/>
              <a:t>CSV</a:t>
            </a:r>
            <a:r>
              <a:rPr lang="ja-JP" altLang="en-US" sz="2000" dirty="0"/>
              <a:t>等で内容を保証します。一方、個々のデータを手作業で実施する場合には、現状では</a:t>
            </a:r>
            <a:r>
              <a:rPr lang="en-US" altLang="ja-JP" sz="2000" dirty="0"/>
              <a:t>JPMA</a:t>
            </a:r>
            <a:r>
              <a:rPr lang="ja-JP" altLang="en-US" sz="2000" dirty="0"/>
              <a:t> 電磁化のプロセスに関するガイダンス等に基づいた作業等の記録が必要と考えます。</a:t>
            </a:r>
            <a:endParaRPr lang="en-US" altLang="ja-JP" sz="2000" dirty="0"/>
          </a:p>
          <a:p>
            <a:pPr>
              <a:lnSpc>
                <a:spcPct val="110000"/>
              </a:lnSpc>
              <a:spcBef>
                <a:spcPts val="0"/>
              </a:spcBef>
              <a:buFont typeface="Wingdings" panose="05000000000000000000" pitchFamily="2" charset="2"/>
              <a:buChar char="u"/>
            </a:pPr>
            <a:r>
              <a:rPr kumimoji="1" lang="ja-JP" altLang="en-US" sz="2000" dirty="0"/>
              <a:t>紙から電子の</a:t>
            </a:r>
            <a:r>
              <a:rPr kumimoji="1" lang="en-US" altLang="ja-JP" sz="2000" dirty="0"/>
              <a:t>Copy</a:t>
            </a:r>
            <a:r>
              <a:rPr kumimoji="1" lang="ja-JP" altLang="en-US" sz="2000" dirty="0"/>
              <a:t>を作成する場合も、電子データの複製と同様に作業の手順書を作成し、作業、内容情報の確認等を行い、後に作業工程が第三者に</a:t>
            </a:r>
            <a:r>
              <a:rPr lang="ja-JP" altLang="en-US" sz="2000" dirty="0"/>
              <a:t>より検証可能な記録を残すことが必要と考えます。</a:t>
            </a:r>
            <a:endParaRPr lang="en-US" altLang="ja-JP" sz="2000" dirty="0"/>
          </a:p>
          <a:p>
            <a:pPr>
              <a:lnSpc>
                <a:spcPct val="110000"/>
              </a:lnSpc>
              <a:spcBef>
                <a:spcPts val="0"/>
              </a:spcBef>
              <a:buFont typeface="Wingdings" panose="05000000000000000000" pitchFamily="2" charset="2"/>
              <a:buChar char="u"/>
            </a:pPr>
            <a:r>
              <a:rPr kumimoji="1" lang="ja-JP" altLang="en-US" sz="2000" dirty="0"/>
              <a:t>電子が元の記録もしくはその</a:t>
            </a:r>
            <a:r>
              <a:rPr kumimoji="1" lang="en-US" altLang="ja-JP" sz="2000" dirty="0"/>
              <a:t>Certified Copy</a:t>
            </a:r>
            <a:r>
              <a:rPr kumimoji="1" lang="ja-JP" altLang="en-US" sz="2000" dirty="0"/>
              <a:t>の場合において、電子データの保存性が懸念される場合には、データの印刷による紙での保存等のバックアップが重要になります。</a:t>
            </a:r>
          </a:p>
        </p:txBody>
      </p:sp>
      <p:pic>
        <p:nvPicPr>
          <p:cNvPr id="5" name="Picture 8">
            <a:extLst>
              <a:ext uri="{FF2B5EF4-FFF2-40B4-BE49-F238E27FC236}">
                <a16:creationId xmlns:a16="http://schemas.microsoft.com/office/drawing/2014/main" id="{EF183054-B673-4837-9585-5682F9ED509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426F1F25-7FF0-4D48-8E87-3C8F8A626217}"/>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3</a:t>
            </a:r>
            <a:endParaRPr lang="ja-JP" altLang="en-US" b="1" dirty="0"/>
          </a:p>
        </p:txBody>
      </p:sp>
    </p:spTree>
    <p:extLst>
      <p:ext uri="{BB962C8B-B14F-4D97-AF65-F5344CB8AC3E}">
        <p14:creationId xmlns:p14="http://schemas.microsoft.com/office/powerpoint/2010/main" val="1608547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1.63 Certified Copy</a:t>
            </a:r>
            <a:endParaRPr kumimoji="1" lang="ja-JP" altLang="en-US" sz="4000" dirty="0"/>
          </a:p>
        </p:txBody>
      </p:sp>
      <p:sp>
        <p:nvSpPr>
          <p:cNvPr id="3" name="コンテンツ プレースホルダー 2"/>
          <p:cNvSpPr>
            <a:spLocks noGrp="1"/>
          </p:cNvSpPr>
          <p:nvPr>
            <p:ph idx="1"/>
          </p:nvPr>
        </p:nvSpPr>
        <p:spPr>
          <a:xfrm>
            <a:off x="395536" y="1124744"/>
            <a:ext cx="8352928" cy="5400600"/>
          </a:xfrm>
        </p:spPr>
        <p:txBody>
          <a:bodyPr>
            <a:normAutofit/>
          </a:bodyPr>
          <a:lstStyle/>
          <a:p>
            <a:pPr marL="265113" indent="-265113">
              <a:spcBef>
                <a:spcPts val="0"/>
              </a:spcBef>
              <a:buNone/>
            </a:pPr>
            <a:r>
              <a:rPr lang="en-US" altLang="ja-JP" sz="2400" dirty="0"/>
              <a:t>Q: Certified Copy</a:t>
            </a:r>
            <a:r>
              <a:rPr lang="ja-JP" altLang="en-US" sz="2400" dirty="0"/>
              <a:t>として元の記録等を保存する場合とは、具体的にどの様な場面が想定されるか。</a:t>
            </a:r>
            <a:endParaRPr lang="en-US" altLang="ja-JP" sz="2400" dirty="0"/>
          </a:p>
          <a:p>
            <a:pPr marL="265113" indent="-265113">
              <a:spcBef>
                <a:spcPts val="600"/>
              </a:spcBef>
              <a:buNone/>
            </a:pPr>
            <a:r>
              <a:rPr lang="en-US" altLang="ja-JP" sz="2400" dirty="0"/>
              <a:t>A: </a:t>
            </a:r>
            <a:r>
              <a:rPr lang="ja-JP" altLang="en-US" sz="2400" dirty="0"/>
              <a:t>医療機関では、経時的に情報が劣化する原資料として、感熱紙を使用したデータの印字があります（例：血圧の印字シート、心電図の印字シート、画像）。また、情報が消失する可能性がある記録方法があります（例：鉛筆、フリクション等の熱により消えるインクボールペンの利用）。</a:t>
            </a:r>
            <a:endParaRPr lang="en-US" altLang="ja-JP" sz="2400" dirty="0"/>
          </a:p>
          <a:p>
            <a:pPr marL="265113" indent="-265113">
              <a:spcBef>
                <a:spcPts val="600"/>
              </a:spcBef>
              <a:buNone/>
            </a:pPr>
            <a:r>
              <a:rPr lang="ja-JP" altLang="en-US" sz="2400" dirty="0"/>
              <a:t>　　これらの場合、情報を保持するために、</a:t>
            </a:r>
            <a:r>
              <a:rPr lang="en-US" altLang="ja-JP" sz="2400" dirty="0"/>
              <a:t>Certified Copy</a:t>
            </a:r>
            <a:r>
              <a:rPr lang="ja-JP" altLang="en-US" sz="2400" dirty="0"/>
              <a:t>としてバックアップを取ることを推奨しています。</a:t>
            </a:r>
            <a:endParaRPr lang="en-US" altLang="ja-JP" sz="2400" dirty="0"/>
          </a:p>
          <a:p>
            <a:pPr marL="265113" indent="-265113">
              <a:spcBef>
                <a:spcPts val="600"/>
              </a:spcBef>
              <a:buNone/>
            </a:pPr>
            <a:r>
              <a:rPr kumimoji="1" lang="ja-JP" altLang="en-US" sz="2400" dirty="0"/>
              <a:t>　　また、電子が元の記録もしくは</a:t>
            </a:r>
            <a:r>
              <a:rPr kumimoji="1" lang="en-US" altLang="ja-JP" sz="2400" dirty="0"/>
              <a:t>Certified Copy</a:t>
            </a:r>
            <a:r>
              <a:rPr kumimoji="1" lang="ja-JP" altLang="en-US" sz="2400" dirty="0"/>
              <a:t>の場合</a:t>
            </a:r>
            <a:r>
              <a:rPr lang="ja-JP" altLang="en-US" sz="2400" dirty="0"/>
              <a:t>や、</a:t>
            </a:r>
            <a:r>
              <a:rPr kumimoji="1" lang="ja-JP" altLang="en-US" sz="2400" dirty="0"/>
              <a:t>電子データの保存性が懸念される場合は、データの印刷による紙での保存等のバックアップが重要になります。その際にも</a:t>
            </a:r>
            <a:r>
              <a:rPr kumimoji="1" lang="en-US" altLang="ja-JP" sz="2400" dirty="0"/>
              <a:t>Certified</a:t>
            </a:r>
            <a:r>
              <a:rPr kumimoji="1" lang="ja-JP" altLang="en-US" sz="2400" dirty="0"/>
              <a:t> </a:t>
            </a:r>
            <a:r>
              <a:rPr kumimoji="1" lang="en-US" altLang="ja-JP" sz="2400" dirty="0"/>
              <a:t>Copy</a:t>
            </a:r>
            <a:r>
              <a:rPr kumimoji="1" lang="ja-JP" altLang="en-US" sz="2400" dirty="0"/>
              <a:t>を利用することが想定されます。</a:t>
            </a:r>
          </a:p>
        </p:txBody>
      </p:sp>
      <p:pic>
        <p:nvPicPr>
          <p:cNvPr id="6" name="Picture 8">
            <a:extLst>
              <a:ext uri="{FF2B5EF4-FFF2-40B4-BE49-F238E27FC236}">
                <a16:creationId xmlns:a16="http://schemas.microsoft.com/office/drawing/2014/main" id="{23B918AB-F4BC-4E22-B77C-B0E3E727B28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スライド番号プレースホルダー 6">
            <a:extLst>
              <a:ext uri="{FF2B5EF4-FFF2-40B4-BE49-F238E27FC236}">
                <a16:creationId xmlns:a16="http://schemas.microsoft.com/office/drawing/2014/main" id="{E9E4C0F6-1872-4ED6-9DE2-F0D85C3A3F5B}"/>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4</a:t>
            </a:r>
            <a:endParaRPr lang="ja-JP" altLang="en-US" b="1" dirty="0"/>
          </a:p>
        </p:txBody>
      </p:sp>
    </p:spTree>
    <p:extLst>
      <p:ext uri="{BB962C8B-B14F-4D97-AF65-F5344CB8AC3E}">
        <p14:creationId xmlns:p14="http://schemas.microsoft.com/office/powerpoint/2010/main" val="1157718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1.63 Certified Copy</a:t>
            </a:r>
            <a:endParaRPr kumimoji="1" lang="ja-JP" altLang="en-US" sz="4000" dirty="0"/>
          </a:p>
        </p:txBody>
      </p:sp>
      <p:sp>
        <p:nvSpPr>
          <p:cNvPr id="3" name="コンテンツ プレースホルダー 2"/>
          <p:cNvSpPr>
            <a:spLocks noGrp="1"/>
          </p:cNvSpPr>
          <p:nvPr>
            <p:ph idx="1"/>
          </p:nvPr>
        </p:nvSpPr>
        <p:spPr>
          <a:xfrm>
            <a:off x="395536" y="1124744"/>
            <a:ext cx="8352928" cy="5328592"/>
          </a:xfrm>
        </p:spPr>
        <p:txBody>
          <a:bodyPr>
            <a:normAutofit/>
          </a:bodyPr>
          <a:lstStyle/>
          <a:p>
            <a:pPr marL="265113" indent="-265113">
              <a:lnSpc>
                <a:spcPct val="100000"/>
              </a:lnSpc>
              <a:spcBef>
                <a:spcPts val="0"/>
              </a:spcBef>
              <a:buNone/>
            </a:pPr>
            <a:r>
              <a:rPr lang="en-US" altLang="ja-JP" sz="2400" dirty="0"/>
              <a:t>Q: </a:t>
            </a:r>
            <a:r>
              <a:rPr lang="ja-JP" altLang="en-US" sz="2400" dirty="0"/>
              <a:t>通常の医療業務にて作成された記録を、</a:t>
            </a:r>
            <a:r>
              <a:rPr lang="en-US" altLang="ja-JP" sz="2400" dirty="0"/>
              <a:t>Certified Copy</a:t>
            </a:r>
            <a:r>
              <a:rPr lang="ja-JP" altLang="en-US" sz="2400" dirty="0"/>
              <a:t>として適切に</a:t>
            </a:r>
            <a:r>
              <a:rPr lang="en-US" altLang="ja-JP" sz="2400" dirty="0"/>
              <a:t>Copy</a:t>
            </a:r>
            <a:r>
              <a:rPr lang="ja-JP" altLang="en-US" sz="2400" dirty="0"/>
              <a:t>すれば、治験用の原資料として活用しても構わないか。情報は全て医療業務で作成された記録で網羅されているが、特定の依頼者様式を強要され、転記を求められるケースが多く、非効率でありエラーのリスクもあり困っている。</a:t>
            </a:r>
            <a:endParaRPr lang="en-US" altLang="ja-JP" sz="2400" dirty="0"/>
          </a:p>
          <a:p>
            <a:pPr marL="265113" indent="-265113">
              <a:lnSpc>
                <a:spcPct val="100000"/>
              </a:lnSpc>
              <a:spcBef>
                <a:spcPts val="0"/>
              </a:spcBef>
              <a:buNone/>
            </a:pPr>
            <a:r>
              <a:rPr lang="en-US" altLang="ja-JP" sz="2400" dirty="0"/>
              <a:t>A: </a:t>
            </a:r>
            <a:r>
              <a:rPr lang="ja-JP" altLang="en-US" sz="2400" dirty="0"/>
              <a:t>基本的に医療機関で作成された資料は、</a:t>
            </a:r>
            <a:r>
              <a:rPr lang="ja-JP" altLang="en-US" sz="2400" dirty="0">
                <a:solidFill>
                  <a:schemeClr val="tx1">
                    <a:lumMod val="95000"/>
                    <a:lumOff val="5000"/>
                  </a:schemeClr>
                </a:solidFill>
              </a:rPr>
              <a:t>全て原資料に</a:t>
            </a:r>
            <a:r>
              <a:rPr lang="ja-JP" altLang="en-US" sz="2400" dirty="0"/>
              <a:t>該当します。そのため、本来の医療業務に伴い作成された記録は、それ自身</a:t>
            </a:r>
            <a:r>
              <a:rPr lang="ja-JP" altLang="en-US" sz="2400" dirty="0">
                <a:solidFill>
                  <a:schemeClr val="tx1">
                    <a:lumMod val="95000"/>
                    <a:lumOff val="5000"/>
                  </a:schemeClr>
                </a:solidFill>
              </a:rPr>
              <a:t>が原資料として</a:t>
            </a:r>
            <a:r>
              <a:rPr lang="ja-JP" altLang="en-US" sz="2400" dirty="0"/>
              <a:t>取り扱われるものです。感熱紙など記録の管理の関係から</a:t>
            </a:r>
            <a:r>
              <a:rPr lang="en-US" altLang="ja-JP" sz="2400" dirty="0"/>
              <a:t>Copy</a:t>
            </a:r>
            <a:r>
              <a:rPr lang="ja-JP" altLang="en-US" sz="2400" dirty="0"/>
              <a:t>を作成するのであれば、治験用の記録として</a:t>
            </a:r>
            <a:r>
              <a:rPr lang="en-US" altLang="ja-JP" sz="2400" dirty="0"/>
              <a:t>Certified Copy</a:t>
            </a:r>
            <a:r>
              <a:rPr lang="ja-JP" altLang="en-US" sz="2400" dirty="0"/>
              <a:t>を活用して構わないと思います。</a:t>
            </a:r>
            <a:endParaRPr lang="en-US" altLang="ja-JP" sz="2400" dirty="0"/>
          </a:p>
          <a:p>
            <a:pPr marL="265113" indent="-265113">
              <a:lnSpc>
                <a:spcPct val="100000"/>
              </a:lnSpc>
              <a:spcBef>
                <a:spcPts val="0"/>
              </a:spcBef>
              <a:buNone/>
            </a:pPr>
            <a:r>
              <a:rPr lang="ja-JP" altLang="en-US" sz="2400" dirty="0"/>
              <a:t>　　一方、</a:t>
            </a:r>
            <a:r>
              <a:rPr kumimoji="1" lang="ja-JP" altLang="en-US" sz="2400" dirty="0"/>
              <a:t> “様式ありき”の理由</a:t>
            </a:r>
            <a:r>
              <a:rPr lang="ja-JP" altLang="en-US" sz="2400" dirty="0"/>
              <a:t>で、転記等を実施して新たな記録を作成</a:t>
            </a:r>
            <a:r>
              <a:rPr kumimoji="1" lang="ja-JP" altLang="en-US" sz="2400" dirty="0"/>
              <a:t>することは、整合性の観点からもお勧めできません。</a:t>
            </a:r>
          </a:p>
        </p:txBody>
      </p:sp>
      <p:pic>
        <p:nvPicPr>
          <p:cNvPr id="5" name="Picture 8">
            <a:extLst>
              <a:ext uri="{FF2B5EF4-FFF2-40B4-BE49-F238E27FC236}">
                <a16:creationId xmlns:a16="http://schemas.microsoft.com/office/drawing/2014/main" id="{7D8EA56D-6EC8-4F46-A8FF-4F82482D374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B5ADD79C-B28D-4246-955D-0134DD25A0F0}"/>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5</a:t>
            </a:r>
            <a:endParaRPr lang="ja-JP" altLang="en-US" b="1" dirty="0"/>
          </a:p>
        </p:txBody>
      </p:sp>
    </p:spTree>
    <p:extLst>
      <p:ext uri="{BB962C8B-B14F-4D97-AF65-F5344CB8AC3E}">
        <p14:creationId xmlns:p14="http://schemas.microsoft.com/office/powerpoint/2010/main" val="3746647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1.38.1 Monitoring Plan</a:t>
            </a:r>
            <a:endParaRPr kumimoji="1" lang="ja-JP" altLang="en-US" sz="4000" dirty="0"/>
          </a:p>
        </p:txBody>
      </p:sp>
      <p:sp>
        <p:nvSpPr>
          <p:cNvPr id="3" name="コンテンツ プレースホルダー 2"/>
          <p:cNvSpPr>
            <a:spLocks noGrp="1"/>
          </p:cNvSpPr>
          <p:nvPr>
            <p:ph idx="1"/>
          </p:nvPr>
        </p:nvSpPr>
        <p:spPr>
          <a:xfrm>
            <a:off x="396000" y="1196752"/>
            <a:ext cx="8356699" cy="5328592"/>
          </a:xfrm>
        </p:spPr>
        <p:txBody>
          <a:bodyPr>
            <a:normAutofit fontScale="92500" lnSpcReduction="10000"/>
          </a:bodyPr>
          <a:lstStyle/>
          <a:p>
            <a:pPr marL="265113" indent="-265113">
              <a:lnSpc>
                <a:spcPct val="110000"/>
              </a:lnSpc>
              <a:spcBef>
                <a:spcPts val="0"/>
              </a:spcBef>
              <a:buNone/>
            </a:pPr>
            <a:r>
              <a:rPr lang="en-US" altLang="ja-JP" sz="2400" dirty="0"/>
              <a:t>Q: Monitoring Plan</a:t>
            </a:r>
            <a:r>
              <a:rPr lang="ja-JP" altLang="en-US" sz="2400" dirty="0"/>
              <a:t>は、治験依頼者から医療機関に提供する必要は無いか。 </a:t>
            </a:r>
            <a:r>
              <a:rPr lang="en-US" altLang="ja-JP" sz="2400" dirty="0"/>
              <a:t>Risk</a:t>
            </a:r>
            <a:r>
              <a:rPr lang="ja-JP" altLang="en-US" sz="2400" dirty="0"/>
              <a:t> </a:t>
            </a:r>
            <a:r>
              <a:rPr lang="en-US" altLang="ja-JP" sz="2400" dirty="0"/>
              <a:t>Based Monitoring</a:t>
            </a:r>
            <a:r>
              <a:rPr lang="ja-JP" altLang="en-US" sz="2400" dirty="0"/>
              <a:t> の状況を理解してもらうために都合が良いと考えるが如何か。</a:t>
            </a:r>
            <a:endParaRPr lang="en-US" altLang="ja-JP" sz="2400" dirty="0"/>
          </a:p>
          <a:p>
            <a:pPr marL="265113" indent="-265113">
              <a:lnSpc>
                <a:spcPct val="110000"/>
              </a:lnSpc>
              <a:spcBef>
                <a:spcPts val="0"/>
              </a:spcBef>
              <a:buNone/>
            </a:pPr>
            <a:r>
              <a:rPr lang="en-US" altLang="ja-JP" sz="2400" dirty="0"/>
              <a:t>A: </a:t>
            </a:r>
            <a:r>
              <a:rPr lang="ja-JP" altLang="en-US" sz="2200" dirty="0"/>
              <a:t>基本的に、治験依頼者が</a:t>
            </a:r>
            <a:r>
              <a:rPr lang="en-US" altLang="ja-JP" sz="2200" dirty="0"/>
              <a:t>Monitoring</a:t>
            </a:r>
            <a:r>
              <a:rPr lang="ja-JP" altLang="en-US" sz="2200" dirty="0"/>
              <a:t> </a:t>
            </a:r>
            <a:r>
              <a:rPr lang="en-US" altLang="ja-JP" sz="2200" dirty="0"/>
              <a:t>Plan</a:t>
            </a:r>
            <a:r>
              <a:rPr lang="ja-JP" altLang="en-US" sz="2200" dirty="0"/>
              <a:t>を医療機関に提供することは想定していません。　</a:t>
            </a:r>
            <a:endParaRPr lang="en-US" altLang="ja-JP" sz="2200" dirty="0"/>
          </a:p>
          <a:p>
            <a:pPr marL="265113" indent="-265113">
              <a:lnSpc>
                <a:spcPct val="110000"/>
              </a:lnSpc>
              <a:spcBef>
                <a:spcPts val="0"/>
              </a:spcBef>
              <a:buNone/>
            </a:pPr>
            <a:r>
              <a:rPr lang="ja-JP" altLang="en-US" sz="2200" dirty="0"/>
              <a:t>　　</a:t>
            </a:r>
            <a:r>
              <a:rPr lang="en-US" altLang="ja-JP" sz="2200" dirty="0"/>
              <a:t>Monitoring</a:t>
            </a:r>
            <a:r>
              <a:rPr lang="ja-JP" altLang="en-US" sz="2200" dirty="0"/>
              <a:t> </a:t>
            </a:r>
            <a:r>
              <a:rPr lang="en-US" altLang="ja-JP" sz="2200" dirty="0"/>
              <a:t>Plan</a:t>
            </a:r>
            <a:r>
              <a:rPr lang="ja-JP" altLang="en-US" sz="2200" dirty="0"/>
              <a:t>は、中央モニタリングを含め、社内での活動計画も含めた計画書になりますので、不要な情報や社外秘の情報も含むだけでなく、</a:t>
            </a:r>
            <a:r>
              <a:rPr lang="en-US" altLang="ja-JP" sz="2200" dirty="0"/>
              <a:t>Monitoring</a:t>
            </a:r>
            <a:r>
              <a:rPr lang="ja-JP" altLang="en-US" sz="2200" dirty="0"/>
              <a:t> </a:t>
            </a:r>
            <a:r>
              <a:rPr lang="en-US" altLang="ja-JP" sz="2200" dirty="0"/>
              <a:t>Plan</a:t>
            </a:r>
            <a:r>
              <a:rPr lang="ja-JP" altLang="en-US" sz="2200" dirty="0"/>
              <a:t>の内容を知ることにより、バイアスが掛かる事も懸念されます。また、</a:t>
            </a:r>
            <a:r>
              <a:rPr kumimoji="1" lang="ja-JP" altLang="en-US" sz="2200" dirty="0"/>
              <a:t>特定の計画書（手順書）をそのまま医療機関に提供し、それらの計画書を保管が必要な文書と位置付ける行為も意味が無いと考えます。</a:t>
            </a:r>
            <a:endParaRPr kumimoji="1" lang="en-US" altLang="ja-JP" sz="2200" dirty="0"/>
          </a:p>
          <a:p>
            <a:pPr marL="265113" indent="-265113">
              <a:lnSpc>
                <a:spcPct val="110000"/>
              </a:lnSpc>
              <a:spcBef>
                <a:spcPts val="0"/>
              </a:spcBef>
              <a:buNone/>
            </a:pPr>
            <a:r>
              <a:rPr lang="ja-JP" altLang="en-US" sz="2200" dirty="0"/>
              <a:t>　　そのため、計画書を渡すことよりも、治験実施計画書毎に、どの様にオンサイトモニタリングを実施するのかを適切に説明できるモニターを育てるかが重要になると考えます。また、何らかの情報を提供するのであれば、</a:t>
            </a:r>
            <a:r>
              <a:rPr lang="en-US" altLang="ja-JP" sz="2200" dirty="0"/>
              <a:t>Monitoring</a:t>
            </a:r>
            <a:r>
              <a:rPr lang="ja-JP" altLang="en-US" sz="2200" dirty="0"/>
              <a:t> </a:t>
            </a:r>
            <a:r>
              <a:rPr lang="en-US" altLang="ja-JP" sz="2200" dirty="0"/>
              <a:t>Plan</a:t>
            </a:r>
            <a:r>
              <a:rPr lang="ja-JP" altLang="en-US" sz="2200" dirty="0"/>
              <a:t>について、簡単な説明資料を作成することが望ましいと考えます。</a:t>
            </a:r>
            <a:endParaRPr kumimoji="1" lang="ja-JP" altLang="en-US" sz="2200" dirty="0"/>
          </a:p>
        </p:txBody>
      </p:sp>
      <p:pic>
        <p:nvPicPr>
          <p:cNvPr id="5" name="Picture 8">
            <a:extLst>
              <a:ext uri="{FF2B5EF4-FFF2-40B4-BE49-F238E27FC236}">
                <a16:creationId xmlns:a16="http://schemas.microsoft.com/office/drawing/2014/main" id="{55F6029F-C1D0-404B-AF84-A4AF8F1C226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AC60BBB7-1BAF-431C-9173-48C5D63ED054}"/>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6</a:t>
            </a:r>
            <a:endParaRPr lang="ja-JP" altLang="en-US" b="1" dirty="0"/>
          </a:p>
        </p:txBody>
      </p:sp>
    </p:spTree>
    <p:extLst>
      <p:ext uri="{BB962C8B-B14F-4D97-AF65-F5344CB8AC3E}">
        <p14:creationId xmlns:p14="http://schemas.microsoft.com/office/powerpoint/2010/main" val="2775868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1.38.1 Monitoring Plan</a:t>
            </a:r>
            <a:endParaRPr kumimoji="1" lang="ja-JP" altLang="en-US" sz="4000" dirty="0"/>
          </a:p>
        </p:txBody>
      </p:sp>
      <p:sp>
        <p:nvSpPr>
          <p:cNvPr id="3" name="コンテンツ プレースホルダー 2"/>
          <p:cNvSpPr>
            <a:spLocks noGrp="1"/>
          </p:cNvSpPr>
          <p:nvPr>
            <p:ph idx="1"/>
          </p:nvPr>
        </p:nvSpPr>
        <p:spPr>
          <a:xfrm>
            <a:off x="395536" y="1188016"/>
            <a:ext cx="8352928" cy="5193312"/>
          </a:xfrm>
        </p:spPr>
        <p:txBody>
          <a:bodyPr>
            <a:noAutofit/>
          </a:bodyPr>
          <a:lstStyle/>
          <a:p>
            <a:pPr marL="265113" indent="-265113">
              <a:lnSpc>
                <a:spcPct val="100000"/>
              </a:lnSpc>
              <a:spcBef>
                <a:spcPts val="0"/>
              </a:spcBef>
              <a:buNone/>
            </a:pPr>
            <a:r>
              <a:rPr lang="en-US" altLang="ja-JP" sz="2400" dirty="0"/>
              <a:t>Q: EU</a:t>
            </a:r>
            <a:r>
              <a:rPr lang="ja-JP" altLang="en-US" sz="2400" dirty="0"/>
              <a:t>のガイドラインには“</a:t>
            </a:r>
            <a:r>
              <a:rPr lang="en-US" altLang="ja-JP" sz="2400" dirty="0"/>
              <a:t>Off-Site Monitoring</a:t>
            </a:r>
            <a:r>
              <a:rPr lang="ja-JP" altLang="en-US" sz="2400" dirty="0"/>
              <a:t>”</a:t>
            </a:r>
            <a:r>
              <a:rPr lang="en-US" altLang="ja-JP" sz="2400" dirty="0"/>
              <a:t> </a:t>
            </a:r>
            <a:r>
              <a:rPr lang="ja-JP" altLang="en-US" sz="2400" dirty="0"/>
              <a:t>が規定されているが、</a:t>
            </a:r>
            <a:r>
              <a:rPr lang="en-US" altLang="ja-JP" sz="2400" dirty="0"/>
              <a:t>ICH-E6(R2)</a:t>
            </a:r>
            <a:r>
              <a:rPr lang="ja-JP" altLang="en-US" sz="2400" dirty="0"/>
              <a:t> には規定されないのか。</a:t>
            </a:r>
            <a:endParaRPr lang="en-US" altLang="ja-JP" sz="2400" dirty="0"/>
          </a:p>
          <a:p>
            <a:pPr marL="265113" indent="-265113">
              <a:lnSpc>
                <a:spcPct val="100000"/>
              </a:lnSpc>
              <a:spcBef>
                <a:spcPts val="0"/>
              </a:spcBef>
              <a:buNone/>
            </a:pPr>
            <a:r>
              <a:rPr lang="en-US" altLang="ja-JP" sz="2400" dirty="0"/>
              <a:t>A: ICH Expert Working Group (EWG) </a:t>
            </a:r>
            <a:r>
              <a:rPr lang="ja-JP" altLang="en-US" sz="2400" dirty="0"/>
              <a:t>により、</a:t>
            </a:r>
            <a:r>
              <a:rPr lang="en-US" altLang="ja-JP" sz="2400" dirty="0"/>
              <a:t>Monitoring</a:t>
            </a:r>
            <a:r>
              <a:rPr lang="ja-JP" altLang="en-US" sz="2400" dirty="0"/>
              <a:t> に関連する用語は検討されました。</a:t>
            </a:r>
            <a:endParaRPr lang="en-US" altLang="ja-JP" sz="2400" dirty="0"/>
          </a:p>
          <a:p>
            <a:pPr marL="265113" indent="-265113">
              <a:lnSpc>
                <a:spcPct val="100000"/>
              </a:lnSpc>
              <a:spcBef>
                <a:spcPts val="0"/>
              </a:spcBef>
              <a:buNone/>
            </a:pPr>
            <a:r>
              <a:rPr lang="ja-JP" altLang="en-US" sz="2400" dirty="0"/>
              <a:t>　　主に従来のオンサイトモニタリングが、</a:t>
            </a:r>
            <a:r>
              <a:rPr lang="en-US" altLang="ja-JP" sz="2400" dirty="0"/>
              <a:t>ICH-E6(R1):Original</a:t>
            </a:r>
            <a:r>
              <a:rPr lang="ja-JP" altLang="en-US" sz="2400" dirty="0"/>
              <a:t> （</a:t>
            </a:r>
            <a:r>
              <a:rPr lang="en-US" altLang="ja-JP" sz="2400" dirty="0"/>
              <a:t>5.18</a:t>
            </a:r>
            <a:r>
              <a:rPr lang="ja-JP" altLang="en-US" sz="2400" dirty="0"/>
              <a:t>項）にモニタリングとして規定されていました。</a:t>
            </a:r>
            <a:r>
              <a:rPr lang="en-US" altLang="ja-JP" sz="2400" dirty="0"/>
              <a:t>ADDENDUM</a:t>
            </a:r>
            <a:r>
              <a:rPr lang="ja-JP" altLang="en-US" sz="2400" dirty="0"/>
              <a:t>で は 中央モニタリングの規定が明確化されました。この中央モニタリングには、</a:t>
            </a:r>
            <a:r>
              <a:rPr lang="en-US" altLang="ja-JP" sz="2400" dirty="0"/>
              <a:t>Remote</a:t>
            </a:r>
            <a:r>
              <a:rPr lang="ja-JP" altLang="en-US" sz="2400" dirty="0"/>
              <a:t> によるモニタリングも含まれると考えられています。</a:t>
            </a:r>
            <a:endParaRPr lang="en-US" altLang="ja-JP" sz="2400" dirty="0"/>
          </a:p>
          <a:p>
            <a:pPr marL="265113" indent="-265113">
              <a:lnSpc>
                <a:spcPct val="100000"/>
              </a:lnSpc>
              <a:spcBef>
                <a:spcPts val="0"/>
              </a:spcBef>
              <a:buNone/>
            </a:pPr>
            <a:r>
              <a:rPr lang="ja-JP" altLang="en-US" sz="2400" dirty="0"/>
              <a:t>　　そのため、全てのモニタリング活動は、オンサイトと中央モニタリングに大別されるため、“</a:t>
            </a:r>
            <a:r>
              <a:rPr lang="en-US" altLang="ja-JP" sz="2400" dirty="0"/>
              <a:t>Off-site</a:t>
            </a:r>
            <a:r>
              <a:rPr lang="ja-JP" altLang="en-US" sz="2400" dirty="0"/>
              <a:t> </a:t>
            </a:r>
            <a:r>
              <a:rPr lang="en-US" altLang="ja-JP" sz="2400" dirty="0"/>
              <a:t>Monitoring</a:t>
            </a:r>
            <a:r>
              <a:rPr lang="ja-JP" altLang="en-US" sz="2400" dirty="0"/>
              <a:t>”を</a:t>
            </a:r>
            <a:r>
              <a:rPr lang="en-US" altLang="ja-JP" sz="2400" dirty="0"/>
              <a:t>ICH</a:t>
            </a:r>
            <a:r>
              <a:rPr lang="ja-JP" altLang="en-US" sz="2400" dirty="0"/>
              <a:t> の用語としては使用しないこととなりました。</a:t>
            </a:r>
            <a:endParaRPr kumimoji="1" lang="ja-JP" altLang="en-US" sz="2400" dirty="0"/>
          </a:p>
        </p:txBody>
      </p:sp>
      <p:pic>
        <p:nvPicPr>
          <p:cNvPr id="5" name="Picture 8">
            <a:extLst>
              <a:ext uri="{FF2B5EF4-FFF2-40B4-BE49-F238E27FC236}">
                <a16:creationId xmlns:a16="http://schemas.microsoft.com/office/drawing/2014/main" id="{D8B054CC-08A5-4EE1-861D-0AB452FBE1F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B25C093A-7F1F-4305-A82E-830B027D612C}"/>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7</a:t>
            </a:r>
            <a:endParaRPr lang="ja-JP" altLang="en-US" b="1" dirty="0"/>
          </a:p>
        </p:txBody>
      </p:sp>
    </p:spTree>
    <p:extLst>
      <p:ext uri="{BB962C8B-B14F-4D97-AF65-F5344CB8AC3E}">
        <p14:creationId xmlns:p14="http://schemas.microsoft.com/office/powerpoint/2010/main" val="2332697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404664"/>
            <a:ext cx="7772400" cy="659160"/>
          </a:xfrm>
        </p:spPr>
        <p:txBody>
          <a:bodyPr/>
          <a:lstStyle/>
          <a:p>
            <a:r>
              <a:rPr kumimoji="1" lang="en-US" altLang="ja-JP" sz="4000" dirty="0"/>
              <a:t>2.10 </a:t>
            </a:r>
            <a:r>
              <a:rPr lang="en-US" altLang="ja-JP" sz="4000" dirty="0"/>
              <a:t>(Non Title) </a:t>
            </a:r>
            <a:endParaRPr kumimoji="1" lang="ja-JP" altLang="en-US" sz="4000" dirty="0"/>
          </a:p>
        </p:txBody>
      </p:sp>
      <p:sp>
        <p:nvSpPr>
          <p:cNvPr id="3" name="コンテンツ プレースホルダー 2"/>
          <p:cNvSpPr>
            <a:spLocks noGrp="1"/>
          </p:cNvSpPr>
          <p:nvPr>
            <p:ph idx="1"/>
          </p:nvPr>
        </p:nvSpPr>
        <p:spPr>
          <a:xfrm>
            <a:off x="395536" y="1124744"/>
            <a:ext cx="8352928" cy="5265320"/>
          </a:xfrm>
        </p:spPr>
        <p:txBody>
          <a:bodyPr>
            <a:normAutofit/>
          </a:bodyPr>
          <a:lstStyle/>
          <a:p>
            <a:pPr marL="360363" indent="-360363">
              <a:spcBef>
                <a:spcPts val="0"/>
              </a:spcBef>
              <a:buNone/>
            </a:pPr>
            <a:r>
              <a:rPr lang="en-US" altLang="ja-JP" sz="2400" dirty="0"/>
              <a:t>Q: </a:t>
            </a:r>
            <a:r>
              <a:rPr lang="ja-JP" altLang="en-US" sz="2400" dirty="0"/>
              <a:t>全ての記録に適用されると有るが、保存年限は規定されないのか。</a:t>
            </a:r>
            <a:endParaRPr lang="en-US" altLang="ja-JP" sz="2400" dirty="0"/>
          </a:p>
          <a:p>
            <a:pPr marL="265113" indent="-265113">
              <a:spcBef>
                <a:spcPts val="0"/>
              </a:spcBef>
              <a:buNone/>
            </a:pPr>
            <a:r>
              <a:rPr lang="en-US" altLang="ja-JP" sz="2400" dirty="0"/>
              <a:t>A: ICH-E6(R1)</a:t>
            </a:r>
            <a:r>
              <a:rPr lang="ja-JP" altLang="en-US" sz="2400" dirty="0"/>
              <a:t>の各所に規定されているように、各地域における規制を尊重</a:t>
            </a:r>
            <a:r>
              <a:rPr lang="en-US" altLang="ja-JP" sz="2400" dirty="0"/>
              <a:t>/</a:t>
            </a:r>
            <a:r>
              <a:rPr lang="ja-JP" altLang="en-US" sz="2400" dirty="0"/>
              <a:t>遵守することが、本ガイドラインの趣旨となります。そのため、具体的な年限は規定されることは出来ないと考えます。</a:t>
            </a:r>
            <a:endParaRPr lang="en-US" altLang="ja-JP" sz="2400" dirty="0"/>
          </a:p>
          <a:p>
            <a:pPr marL="265113" indent="-265113">
              <a:spcBef>
                <a:spcPts val="0"/>
              </a:spcBef>
              <a:buNone/>
            </a:pPr>
            <a:r>
              <a:rPr lang="ja-JP" altLang="en-US" sz="2400" dirty="0"/>
              <a:t>　　各地域の規制には注意が必要です。 例えば、日本においては医療法等で規定される保存年限と、治験における保存年限には差異が有ります。また、特定生物由来製剤等、</a:t>
            </a:r>
            <a:r>
              <a:rPr lang="en-US" altLang="ja-JP" sz="2400" dirty="0"/>
              <a:t>Product/Compound</a:t>
            </a:r>
            <a:r>
              <a:rPr lang="ja-JP" altLang="en-US" sz="2400" dirty="0"/>
              <a:t> 特有の規制も有ります。そのため、単に</a:t>
            </a:r>
            <a:r>
              <a:rPr lang="en-US" altLang="ja-JP" sz="2400" dirty="0"/>
              <a:t>GCP</a:t>
            </a:r>
            <a:r>
              <a:rPr lang="ja-JP" altLang="en-US" sz="2400" dirty="0"/>
              <a:t>との括りで治験に関する記録を扱うことは、後に治験に関する記録の誤った廃棄に繋がることが懸念されますので、注意が必要と考えます。</a:t>
            </a:r>
            <a:endParaRPr lang="en-US" altLang="ja-JP" sz="2400" dirty="0"/>
          </a:p>
        </p:txBody>
      </p:sp>
      <p:pic>
        <p:nvPicPr>
          <p:cNvPr id="5" name="Picture 8">
            <a:extLst>
              <a:ext uri="{FF2B5EF4-FFF2-40B4-BE49-F238E27FC236}">
                <a16:creationId xmlns:a16="http://schemas.microsoft.com/office/drawing/2014/main" id="{F35E61D3-4FC0-47E0-8CA0-D1DBF8C3602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42455" y="332135"/>
            <a:ext cx="781862" cy="792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スライド番号プレースホルダー 6">
            <a:extLst>
              <a:ext uri="{FF2B5EF4-FFF2-40B4-BE49-F238E27FC236}">
                <a16:creationId xmlns:a16="http://schemas.microsoft.com/office/drawing/2014/main" id="{11AEF636-C42D-4796-8435-1B0D2105CD4C}"/>
              </a:ext>
            </a:extLst>
          </p:cNvPr>
          <p:cNvSpPr txBox="1">
            <a:spLocks/>
          </p:cNvSpPr>
          <p:nvPr/>
        </p:nvSpPr>
        <p:spPr bwMode="auto">
          <a:xfrm>
            <a:off x="7239000" y="6393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400" kern="1200">
                <a:solidFill>
                  <a:srgbClr val="0000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ja-JP" b="1" dirty="0"/>
              <a:t>8</a:t>
            </a:r>
            <a:endParaRPr lang="ja-JP" altLang="en-US" b="1" dirty="0"/>
          </a:p>
        </p:txBody>
      </p:sp>
    </p:spTree>
    <p:extLst>
      <p:ext uri="{BB962C8B-B14F-4D97-AF65-F5344CB8AC3E}">
        <p14:creationId xmlns:p14="http://schemas.microsoft.com/office/powerpoint/2010/main" val="2618466029"/>
      </p:ext>
    </p:extLst>
  </p:cSld>
  <p:clrMapOvr>
    <a:masterClrMapping/>
  </p:clrMapOvr>
</p:sld>
</file>

<file path=ppt/theme/theme1.xml><?xml version="1.0" encoding="utf-8"?>
<a:theme xmlns:a="http://schemas.openxmlformats.org/drawingml/2006/main" name="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spAutoFit/>
      </a:bodyPr>
      <a:lstStyle>
        <a:defPPr>
          <a:defRPr dirty="0" smtClean="0"/>
        </a:defPPr>
      </a:lstStyle>
    </a:spDef>
    <a:txDef>
      <a:spPr>
        <a:ln/>
      </a:spPr>
      <a:bodyPr wrap="square" rtlCol="0">
        <a:spAutoFit/>
      </a:bodyPr>
      <a:lstStyle>
        <a:defPPr>
          <a:defRPr kumimoji="1" dirty="0" smtClean="0"/>
        </a:defPPr>
      </a:lstStyle>
      <a:style>
        <a:lnRef idx="0">
          <a:schemeClr val="accent4"/>
        </a:lnRef>
        <a:fillRef idx="3">
          <a:schemeClr val="accent4"/>
        </a:fillRef>
        <a:effectRef idx="3">
          <a:schemeClr val="accent4"/>
        </a:effectRef>
        <a:fontRef idx="minor">
          <a:schemeClr val="lt1"/>
        </a:fontRef>
      </a:style>
    </a:tx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4900</TotalTime>
  <Words>2936</Words>
  <Application>Microsoft Office PowerPoint</Application>
  <PresentationFormat>画面に合わせる (4:3)</PresentationFormat>
  <Paragraphs>232</Paragraphs>
  <Slides>31</Slides>
  <Notes>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31</vt:i4>
      </vt:variant>
    </vt:vector>
  </HeadingPairs>
  <TitlesOfParts>
    <vt:vector size="38" baseType="lpstr">
      <vt:lpstr>ＭＳ Ｐゴシック</vt:lpstr>
      <vt:lpstr>ＭＳ Ｐ明朝</vt:lpstr>
      <vt:lpstr>Arial</vt:lpstr>
      <vt:lpstr>Calibri</vt:lpstr>
      <vt:lpstr>Verdana</vt:lpstr>
      <vt:lpstr>Wingdings</vt:lpstr>
      <vt:lpstr>2tone</vt:lpstr>
      <vt:lpstr>ICH-E6(R2)に対する 質問事例 - ＪＰＭＡ内部資料-</vt:lpstr>
      <vt:lpstr>過去の講演等</vt:lpstr>
      <vt:lpstr>質問事項の目次</vt:lpstr>
      <vt:lpstr>1.63 Certified Copy</vt:lpstr>
      <vt:lpstr>1.63 Certified Copy</vt:lpstr>
      <vt:lpstr>1.63 Certified Copy</vt:lpstr>
      <vt:lpstr>1.38.1 Monitoring Plan</vt:lpstr>
      <vt:lpstr>1.38.1 Monitoring Plan</vt:lpstr>
      <vt:lpstr>2.10 (Non Title) </vt:lpstr>
      <vt:lpstr>4.2.6 Investigator/ Institution  Qualification for Duties and Function</vt:lpstr>
      <vt:lpstr>4.2.6 Investigator/ Institution  Qualification for Duties and Function</vt:lpstr>
      <vt:lpstr>4.9 Records and Reports</vt:lpstr>
      <vt:lpstr>5.0 Quality Management </vt:lpstr>
      <vt:lpstr>5.0.2 Risk Identification</vt:lpstr>
      <vt:lpstr>5.0.2 Risk Identification</vt:lpstr>
      <vt:lpstr>5.0.3 Risk Evaluation</vt:lpstr>
      <vt:lpstr>5.0.4 Risk Control</vt:lpstr>
      <vt:lpstr>5.0.7 Risk Reporting</vt:lpstr>
      <vt:lpstr>5.0.7 Risk Reporting</vt:lpstr>
      <vt:lpstr>5.0.7 Risk Reporting</vt:lpstr>
      <vt:lpstr>5.5.3 Using Electronic trial data systems</vt:lpstr>
      <vt:lpstr>5.18.3 Extent and Nature of Monitoring</vt:lpstr>
      <vt:lpstr>5.18.3 Extent and Nature of Monitoring</vt:lpstr>
      <vt:lpstr>5.18.6 Monitoring Report</vt:lpstr>
      <vt:lpstr>5.18.6 Monitoring Report</vt:lpstr>
      <vt:lpstr>5.20.1 Noncompliance </vt:lpstr>
      <vt:lpstr>8.1 Introduction  (8.0 ESSENTIAL DOCUMENTS FORCONDUCT OF A CLINICAL TRIAL)</vt:lpstr>
      <vt:lpstr>8.1 Introduction  (8.0 ESSENTIAL DOCUMENTS FORCONDUCT OF A CLINICAL TRIAL)</vt:lpstr>
      <vt:lpstr>8.1 Introduction  (8.0 ESSENTIAL DOCUMENTS FORCONDUCT OF A CLINICAL TRIAL)</vt:lpstr>
      <vt:lpstr>8.1 Introduction  (8.0 ESSENTIAL DOCUMENTS FORCONDUCT OF A CLINICAL TRIAL)</vt:lpstr>
      <vt:lpstr>Other</vt:lpstr>
    </vt:vector>
  </TitlesOfParts>
  <Company>Johnson &amp; Johnson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講演での質問事項 - 内部資料-</dc:title>
  <dc:creator>Matsushita, Satoshi [JANJP]</dc:creator>
  <cp:lastModifiedBy>Matsushita, Satoshi [JANJP]</cp:lastModifiedBy>
  <cp:revision>239</cp:revision>
  <dcterms:created xsi:type="dcterms:W3CDTF">2016-02-08T02:00:58Z</dcterms:created>
  <dcterms:modified xsi:type="dcterms:W3CDTF">2018-07-12T01:12:19Z</dcterms:modified>
</cp:coreProperties>
</file>