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 id="2147483664" r:id="rId3"/>
    <p:sldMasterId id="2147483679" r:id="rId4"/>
  </p:sldMasterIdLst>
  <p:notesMasterIdLst>
    <p:notesMasterId r:id="rId74"/>
  </p:notesMasterIdLst>
  <p:handoutMasterIdLst>
    <p:handoutMasterId r:id="rId75"/>
  </p:handoutMasterIdLst>
  <p:sldIdLst>
    <p:sldId id="478" r:id="rId5"/>
    <p:sldId id="466" r:id="rId6"/>
    <p:sldId id="467" r:id="rId7"/>
    <p:sldId id="479" r:id="rId8"/>
    <p:sldId id="480" r:id="rId9"/>
    <p:sldId id="481" r:id="rId10"/>
    <p:sldId id="421" r:id="rId11"/>
    <p:sldId id="447" r:id="rId12"/>
    <p:sldId id="444" r:id="rId13"/>
    <p:sldId id="423" r:id="rId14"/>
    <p:sldId id="446" r:id="rId15"/>
    <p:sldId id="424" r:id="rId16"/>
    <p:sldId id="452" r:id="rId17"/>
    <p:sldId id="356" r:id="rId18"/>
    <p:sldId id="378" r:id="rId19"/>
    <p:sldId id="425" r:id="rId20"/>
    <p:sldId id="453" r:id="rId21"/>
    <p:sldId id="492" r:id="rId22"/>
    <p:sldId id="426" r:id="rId23"/>
    <p:sldId id="399" r:id="rId24"/>
    <p:sldId id="448" r:id="rId25"/>
    <p:sldId id="449" r:id="rId26"/>
    <p:sldId id="404" r:id="rId27"/>
    <p:sldId id="462" r:id="rId28"/>
    <p:sldId id="464" r:id="rId29"/>
    <p:sldId id="490" r:id="rId30"/>
    <p:sldId id="442" r:id="rId31"/>
    <p:sldId id="451" r:id="rId32"/>
    <p:sldId id="409" r:id="rId33"/>
    <p:sldId id="411" r:id="rId34"/>
    <p:sldId id="502" r:id="rId35"/>
    <p:sldId id="482" r:id="rId36"/>
    <p:sldId id="430" r:id="rId37"/>
    <p:sldId id="301" r:id="rId38"/>
    <p:sldId id="303" r:id="rId39"/>
    <p:sldId id="302" r:id="rId40"/>
    <p:sldId id="304" r:id="rId41"/>
    <p:sldId id="306" r:id="rId42"/>
    <p:sldId id="432" r:id="rId43"/>
    <p:sldId id="311" r:id="rId44"/>
    <p:sldId id="353" r:id="rId45"/>
    <p:sldId id="310" r:id="rId46"/>
    <p:sldId id="312" r:id="rId47"/>
    <p:sldId id="493" r:id="rId48"/>
    <p:sldId id="494" r:id="rId49"/>
    <p:sldId id="495" r:id="rId50"/>
    <p:sldId id="496" r:id="rId51"/>
    <p:sldId id="497" r:id="rId52"/>
    <p:sldId id="500" r:id="rId53"/>
    <p:sldId id="498" r:id="rId54"/>
    <p:sldId id="499" r:id="rId55"/>
    <p:sldId id="483" r:id="rId56"/>
    <p:sldId id="484" r:id="rId57"/>
    <p:sldId id="485" r:id="rId58"/>
    <p:sldId id="486" r:id="rId59"/>
    <p:sldId id="431" r:id="rId60"/>
    <p:sldId id="488" r:id="rId61"/>
    <p:sldId id="489" r:id="rId62"/>
    <p:sldId id="417" r:id="rId63"/>
    <p:sldId id="415" r:id="rId64"/>
    <p:sldId id="463" r:id="rId65"/>
    <p:sldId id="433" r:id="rId66"/>
    <p:sldId id="459" r:id="rId67"/>
    <p:sldId id="347" r:id="rId68"/>
    <p:sldId id="348" r:id="rId69"/>
    <p:sldId id="435" r:id="rId70"/>
    <p:sldId id="476" r:id="rId71"/>
    <p:sldId id="461" r:id="rId72"/>
    <p:sldId id="487" r:id="rId73"/>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rgbClr val="33CC33"/>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rgbClr val="33CC33"/>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rgbClr val="33CC33"/>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rgbClr val="33CC33"/>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oshi hirakura" initials="SH" lastIdx="50" clrIdx="0">
    <p:extLst>
      <p:ext uri="{19B8F6BF-5375-455C-9EA6-DF929625EA0E}">
        <p15:presenceInfo xmlns:p15="http://schemas.microsoft.com/office/powerpoint/2012/main" userId="satoshi hirakura" providerId="None"/>
      </p:ext>
    </p:extLst>
  </p:cmAuthor>
  <p:cmAuthor id="2" name="s.miyanaga" initials="m" lastIdx="17" clrIdx="1">
    <p:extLst>
      <p:ext uri="{19B8F6BF-5375-455C-9EA6-DF929625EA0E}">
        <p15:presenceInfo xmlns:p15="http://schemas.microsoft.com/office/powerpoint/2012/main" userId="s.miyanaga" providerId="None"/>
      </p:ext>
    </p:extLst>
  </p:cmAuthor>
  <p:cmAuthor id="3" name="Taeko Tokuda (徳田 妙子) / ［臨開］３" initials="TT(妙/［" lastIdx="9" clrIdx="2">
    <p:extLst>
      <p:ext uri="{19B8F6BF-5375-455C-9EA6-DF929625EA0E}">
        <p15:presenceInfo xmlns:p15="http://schemas.microsoft.com/office/powerpoint/2012/main" userId="S-1-5-21-2283709864-3780383783-1389985765-183754" providerId="AD"/>
      </p:ext>
    </p:extLst>
  </p:cmAuthor>
  <p:cmAuthor id="4" name="Kosuke Oshima (大島 航介) / Ｎ．ＣＪＡ" initials="KO(航/Ｎ" lastIdx="15" clrIdx="3">
    <p:extLst>
      <p:ext uri="{19B8F6BF-5375-455C-9EA6-DF929625EA0E}">
        <p15:presenceInfo xmlns:p15="http://schemas.microsoft.com/office/powerpoint/2012/main" userId="S-1-5-21-2283709864-3780383783-1389985765-48445" providerId="AD"/>
      </p:ext>
    </p:extLst>
  </p:cmAuthor>
  <p:cmAuthor id="5" name="Taeko Tokuda (徳田 妙子) / ［臨開］３" initials="TT(妙/［ [2]" lastIdx="81" clrIdx="4">
    <p:extLst>
      <p:ext uri="{19B8F6BF-5375-455C-9EA6-DF929625EA0E}">
        <p15:presenceInfo xmlns:p15="http://schemas.microsoft.com/office/powerpoint/2012/main" userId="S::taeko_tokuda@eapharma.co.jp::f59d0741-b508-4243-b666-a535268f2eb8" providerId="AD"/>
      </p:ext>
    </p:extLst>
  </p:cmAuthor>
  <p:cmAuthor id="6" name="Tanokashira, Junichi" initials="TJ" lastIdx="12" clrIdx="5">
    <p:extLst>
      <p:ext uri="{19B8F6BF-5375-455C-9EA6-DF929625EA0E}">
        <p15:presenceInfo xmlns:p15="http://schemas.microsoft.com/office/powerpoint/2012/main" userId="S::junichi.tanokashira@takeda.com::37ce3e70-32b9-4bf3-9643-93c69c133b4f" providerId="AD"/>
      </p:ext>
    </p:extLst>
  </p:cmAuthor>
  <p:cmAuthor id="7" name="Miyata, Masayo [JANJP]" initials="MM[" lastIdx="9" clrIdx="6">
    <p:extLst>
      <p:ext uri="{19B8F6BF-5375-455C-9EA6-DF929625EA0E}">
        <p15:presenceInfo xmlns:p15="http://schemas.microsoft.com/office/powerpoint/2012/main" userId="S::mmiyata2@its.jnj.com::8f5a7e8f-69a8-4946-8b8d-3a866046d952" providerId="AD"/>
      </p:ext>
    </p:extLst>
  </p:cmAuthor>
  <p:cmAuthor id="8" name="Kosuke Oshima (大島 航介) / Ｎ．ＣＪＡ" initials="KO(航/Ｎ [2]" lastIdx="134" clrIdx="7">
    <p:extLst>
      <p:ext uri="{19B8F6BF-5375-455C-9EA6-DF929625EA0E}">
        <p15:presenceInfo xmlns:p15="http://schemas.microsoft.com/office/powerpoint/2012/main" userId="S::k2-oshima@hhc.eisai.co.jp::3410bf6b-2003-4d25-a870-19b80e7df714" providerId="AD"/>
      </p:ext>
    </p:extLst>
  </p:cmAuthor>
  <p:cmAuthor id="9" name="Kyoko Yamashiro" initials="KY" lastIdx="34" clrIdx="8">
    <p:extLst>
      <p:ext uri="{19B8F6BF-5375-455C-9EA6-DF929625EA0E}">
        <p15:presenceInfo xmlns:p15="http://schemas.microsoft.com/office/powerpoint/2012/main" userId="Kyoko Yamashiro" providerId="None"/>
      </p:ext>
    </p:extLst>
  </p:cmAuthor>
  <p:cmAuthor id="10" name="Matsuzawa, Hiroshi(松澤 寛)" initials="MH寛" lastIdx="33" clrIdx="9">
    <p:extLst>
      <p:ext uri="{19B8F6BF-5375-455C-9EA6-DF929625EA0E}">
        <p15:presenceInfo xmlns:p15="http://schemas.microsoft.com/office/powerpoint/2012/main" userId="S::YPC07567@astellas.com::ba7e0b59-c540-4fbe-b706-f3e615ecf881" providerId="AD"/>
      </p:ext>
    </p:extLst>
  </p:cmAuthor>
  <p:cmAuthor id="11" name="Ookame, Takao(大亀　崇生)" initials="OT" lastIdx="7" clrIdx="10">
    <p:extLst>
      <p:ext uri="{19B8F6BF-5375-455C-9EA6-DF929625EA0E}">
        <p15:presenceInfo xmlns:p15="http://schemas.microsoft.com/office/powerpoint/2012/main" userId="S-1-5-21-3841407579-178316750-4048479971-35658" providerId="AD"/>
      </p:ext>
    </p:extLst>
  </p:cmAuthor>
  <p:cmAuthor id="12" name="Fujioka, Yoshitake(藤岡 慶壮)" initials="FY慶" lastIdx="32" clrIdx="11">
    <p:extLst>
      <p:ext uri="{19B8F6BF-5375-455C-9EA6-DF929625EA0E}">
        <p15:presenceInfo xmlns:p15="http://schemas.microsoft.com/office/powerpoint/2012/main" userId="S-1-5-21-1605320118-2738060328-993633615-82340" providerId="AD"/>
      </p:ext>
    </p:extLst>
  </p:cmAuthor>
  <p:cmAuthor id="13" name="Kosuke Oshima" initials="KO" lastIdx="1" clrIdx="12">
    <p:extLst>
      <p:ext uri="{19B8F6BF-5375-455C-9EA6-DF929625EA0E}">
        <p15:presenceInfo xmlns:p15="http://schemas.microsoft.com/office/powerpoint/2012/main" userId="aa3e9bc5f1a8a6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E146"/>
    <a:srgbClr val="F79646"/>
    <a:srgbClr val="4BACC6"/>
    <a:srgbClr val="CBF5E1"/>
    <a:srgbClr val="E7FAF1"/>
    <a:srgbClr val="FFFFFF"/>
    <a:srgbClr val="33CC33"/>
    <a:srgbClr val="BBEFFF"/>
    <a:srgbClr val="FFFFCC"/>
    <a:srgbClr val="00E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6" autoAdjust="0"/>
    <p:restoredTop sz="74020" autoAdjust="0"/>
  </p:normalViewPr>
  <p:slideViewPr>
    <p:cSldViewPr snapToGrid="0">
      <p:cViewPr varScale="1">
        <p:scale>
          <a:sx n="109" d="100"/>
          <a:sy n="109" d="100"/>
        </p:scale>
        <p:origin x="120" y="366"/>
      </p:cViewPr>
      <p:guideLst>
        <p:guide orient="horz" pos="2160"/>
        <p:guide pos="2880"/>
      </p:guideLst>
    </p:cSldViewPr>
  </p:slideViewPr>
  <p:outlineViewPr>
    <p:cViewPr>
      <p:scale>
        <a:sx n="33" d="100"/>
        <a:sy n="33" d="100"/>
      </p:scale>
      <p:origin x="0" y="-20472"/>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1.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17B70-4E1B-4829-B041-7259CA4314E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EA26A62D-3C94-41CE-B778-1AA02EE59BA5}">
      <dgm:prSet phldrT="[テキスト]" custT="1"/>
      <dgm:spPr>
        <a:solidFill>
          <a:srgbClr val="60E146"/>
        </a:solidFill>
      </dgm:spPr>
      <dgm:t>
        <a:bodyPr/>
        <a:lstStyle/>
        <a:p>
          <a:r>
            <a:rPr lang="ja-JP" altLang="en-US" sz="2400" b="1" dirty="0">
              <a:ln w="6350">
                <a:noFill/>
              </a:ln>
              <a:solidFill>
                <a:schemeClr val="tx1">
                  <a:lumMod val="75000"/>
                  <a:lumOff val="25000"/>
                </a:schemeClr>
              </a:solidFill>
              <a:effectLst/>
              <a:latin typeface="メイリオ" panose="020B0604030504040204" pitchFamily="50" charset="-128"/>
              <a:ea typeface="メイリオ" panose="020B0604030504040204" pitchFamily="50" charset="-128"/>
            </a:rPr>
            <a:t>課題</a:t>
          </a:r>
          <a:endParaRPr kumimoji="1" lang="ja-JP" altLang="en-US" sz="2400" dirty="0">
            <a:ln w="6350">
              <a:noFill/>
            </a:ln>
            <a:effectLst/>
          </a:endParaRPr>
        </a:p>
      </dgm:t>
    </dgm:pt>
    <dgm:pt modelId="{AB8805D1-284B-4D2F-A19A-73C805FEE8A0}" type="parTrans" cxnId="{BF9CCC8A-A246-4A44-8E27-FC43F2FA9835}">
      <dgm:prSet/>
      <dgm:spPr/>
      <dgm:t>
        <a:bodyPr/>
        <a:lstStyle/>
        <a:p>
          <a:endParaRPr kumimoji="1" lang="ja-JP" altLang="en-US"/>
        </a:p>
      </dgm:t>
    </dgm:pt>
    <dgm:pt modelId="{78C41D1A-A7CF-4CCF-8467-A66E26C30A69}" type="sibTrans" cxnId="{BF9CCC8A-A246-4A44-8E27-FC43F2FA9835}">
      <dgm:prSet/>
      <dgm:spPr/>
      <dgm:t>
        <a:bodyPr/>
        <a:lstStyle/>
        <a:p>
          <a:endParaRPr kumimoji="1" lang="ja-JP" altLang="en-US"/>
        </a:p>
      </dgm:t>
    </dgm:pt>
    <dgm:pt modelId="{2AC4AED9-C07C-4075-96C6-D9FA838CB123}">
      <dgm:prSet phldrT="[テキスト]" custT="1"/>
      <dgm:spPr/>
      <dgm: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実施医療機関への来院時以外の被験者の状態を評価したい</a:t>
          </a:r>
          <a:endParaRPr kumimoji="1" lang="ja-JP" altLang="en-US" sz="1400" dirty="0"/>
        </a:p>
      </dgm:t>
    </dgm:pt>
    <dgm:pt modelId="{8DA95822-80AA-44CE-B76D-718954567499}" type="parTrans" cxnId="{8ABBCCE3-C5C3-431D-9D9E-D3F8E72816F7}">
      <dgm:prSet/>
      <dgm:spPr/>
      <dgm:t>
        <a:bodyPr/>
        <a:lstStyle/>
        <a:p>
          <a:endParaRPr kumimoji="1" lang="ja-JP" altLang="en-US"/>
        </a:p>
      </dgm:t>
    </dgm:pt>
    <dgm:pt modelId="{7AC16678-20CE-4DFB-9AFF-8480E2B60E05}" type="sibTrans" cxnId="{8ABBCCE3-C5C3-431D-9D9E-D3F8E72816F7}">
      <dgm:prSet/>
      <dgm:spPr/>
      <dgm:t>
        <a:bodyPr/>
        <a:lstStyle/>
        <a:p>
          <a:endParaRPr kumimoji="1" lang="ja-JP" altLang="en-US"/>
        </a:p>
      </dgm:t>
    </dgm:pt>
    <dgm:pt modelId="{9B73341D-32C1-4EAF-8A97-1B49B5504F68}">
      <dgm:prSet phldrT="[テキスト]" custT="1"/>
      <dgm:spPr>
        <a:solidFill>
          <a:schemeClr val="accent5">
            <a:lumMod val="60000"/>
            <a:lumOff val="40000"/>
          </a:schemeClr>
        </a:solidFill>
      </dgm:spPr>
      <dgm:t>
        <a:bodyPr/>
        <a:lstStyle/>
        <a:p>
          <a:pPr marL="0" lvl="0" indent="0" algn="ctr" defTabSz="1066800">
            <a:lnSpc>
              <a:spcPct val="90000"/>
            </a:lnSpc>
            <a:spcBef>
              <a:spcPct val="0"/>
            </a:spcBef>
            <a:spcAft>
              <a:spcPct val="35000"/>
            </a:spcAft>
            <a:buNone/>
          </a:pPr>
          <a:r>
            <a:rPr lang="ja-JP" altLang="en-US" sz="2400" b="1" kern="1200" dirty="0">
              <a:ln w="6350">
                <a:noFill/>
              </a:ln>
              <a:solidFill>
                <a:srgbClr val="040404">
                  <a:lumMod val="75000"/>
                  <a:lumOff val="25000"/>
                </a:srgbClr>
              </a:solidFill>
              <a:effectLst/>
              <a:latin typeface="メイリオ" panose="020B0604030504040204" pitchFamily="50" charset="-128"/>
              <a:ea typeface="メイリオ" panose="020B0604030504040204" pitchFamily="50" charset="-128"/>
              <a:cs typeface="+mn-cs"/>
            </a:rPr>
            <a:t>目的</a:t>
          </a:r>
        </a:p>
      </dgm:t>
    </dgm:pt>
    <dgm:pt modelId="{6CFB2DB9-B476-4E06-B491-4092CC8B1CB4}" type="parTrans" cxnId="{5B8E3240-DC9A-48C0-A48D-97922ED96884}">
      <dgm:prSet/>
      <dgm:spPr/>
      <dgm:t>
        <a:bodyPr/>
        <a:lstStyle/>
        <a:p>
          <a:endParaRPr kumimoji="1" lang="ja-JP" altLang="en-US"/>
        </a:p>
      </dgm:t>
    </dgm:pt>
    <dgm:pt modelId="{56DB5D8F-D7CE-4FEE-964C-A7F8C78FB8D8}" type="sibTrans" cxnId="{5B8E3240-DC9A-48C0-A48D-97922ED96884}">
      <dgm:prSet/>
      <dgm:spPr/>
      <dgm:t>
        <a:bodyPr/>
        <a:lstStyle/>
        <a:p>
          <a:endParaRPr kumimoji="1" lang="ja-JP" altLang="en-US"/>
        </a:p>
      </dgm:t>
    </dgm:pt>
    <dgm:pt modelId="{CBA6EBF6-BCCD-467D-ADF1-6858D356824D}">
      <dgm:prSet phldrT="[テキスト]" custT="1"/>
      <dgm:spPr/>
      <dgm:t>
        <a:bodyPr/>
        <a:lstStyle/>
        <a:p>
          <a:r>
            <a:rPr kumimoji="1" lang="en-US" altLang="en-US" sz="1400" b="1" dirty="0">
              <a:solidFill>
                <a:schemeClr val="tx1">
                  <a:lumMod val="75000"/>
                  <a:lumOff val="25000"/>
                </a:schemeClr>
              </a:solidFill>
              <a:latin typeface="メイリオ" panose="020B0604030504040204" pitchFamily="50" charset="-128"/>
              <a:ea typeface="メイリオ" panose="020B0604030504040204" pitchFamily="50" charset="-128"/>
            </a:rPr>
            <a:t>Patient Centricity</a:t>
          </a:r>
          <a:br>
            <a:rPr kumimoji="1" lang="en-US" altLang="en-US" sz="1400" b="1" dirty="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1400" b="1" dirty="0">
              <a:ln w="6350">
                <a:solidFill>
                  <a:schemeClr val="bg1"/>
                </a:solidFill>
              </a:ln>
              <a:solidFill>
                <a:srgbClr val="CC4744"/>
              </a:solidFill>
              <a:effectLst>
                <a:glow rad="25400">
                  <a:schemeClr val="bg1">
                    <a:alpha val="60000"/>
                  </a:schemeClr>
                </a:glow>
              </a:effectLst>
              <a:latin typeface="メイリオ" panose="020B0604030504040204" pitchFamily="50" charset="-128"/>
              <a:ea typeface="メイリオ" panose="020B0604030504040204" pitchFamily="50" charset="-128"/>
            </a:rPr>
            <a:t>※</a:t>
          </a:r>
          <a:r>
            <a:rPr lang="ja-JP" altLang="en-US" sz="1400" b="1" dirty="0">
              <a:ln w="6350">
                <a:solidFill>
                  <a:schemeClr val="bg1"/>
                </a:solidFill>
              </a:ln>
              <a:solidFill>
                <a:srgbClr val="CC4744"/>
              </a:solidFill>
              <a:effectLst>
                <a:glow rad="25400">
                  <a:schemeClr val="bg1">
                    <a:alpha val="60000"/>
                  </a:schemeClr>
                </a:glow>
              </a:effectLst>
              <a:latin typeface="メイリオ" panose="020B0604030504040204" pitchFamily="50" charset="-128"/>
              <a:ea typeface="メイリオ" panose="020B0604030504040204" pitchFamily="50" charset="-128"/>
            </a:rPr>
            <a:t>次スライド参照</a:t>
          </a:r>
          <a:endParaRPr kumimoji="1" lang="ja-JP" altLang="en-US" sz="1400" dirty="0"/>
        </a:p>
      </dgm:t>
    </dgm:pt>
    <dgm:pt modelId="{A5CFC1B4-3317-478A-92BF-0498B15FEA02}" type="parTrans" cxnId="{28354775-53EA-44A5-91A7-A7238C9BA4B6}">
      <dgm:prSet/>
      <dgm:spPr/>
      <dgm:t>
        <a:bodyPr/>
        <a:lstStyle/>
        <a:p>
          <a:endParaRPr kumimoji="1" lang="ja-JP" altLang="en-US"/>
        </a:p>
      </dgm:t>
    </dgm:pt>
    <dgm:pt modelId="{4846517F-0EF7-428D-8D00-FB5DD3CD6B17}" type="sibTrans" cxnId="{28354775-53EA-44A5-91A7-A7238C9BA4B6}">
      <dgm:prSet/>
      <dgm:spPr/>
      <dgm:t>
        <a:bodyPr/>
        <a:lstStyle/>
        <a:p>
          <a:endParaRPr kumimoji="1" lang="ja-JP" altLang="en-US"/>
        </a:p>
      </dgm:t>
    </dgm:pt>
    <dgm:pt modelId="{033CF56E-1B5B-4CED-93A2-A5AC88971C66}">
      <dgm:prSet custT="1"/>
      <dgm:spPr>
        <a:solidFill>
          <a:srgbClr val="F79646"/>
        </a:solidFill>
      </dgm:spPr>
      <dgm:t>
        <a:bodyPr/>
        <a:lstStyle/>
        <a:p>
          <a:pPr marL="0" lvl="0" indent="0" algn="ctr" defTabSz="1066800">
            <a:lnSpc>
              <a:spcPct val="90000"/>
            </a:lnSpc>
            <a:spcBef>
              <a:spcPct val="0"/>
            </a:spcBef>
            <a:spcAft>
              <a:spcPct val="35000"/>
            </a:spcAft>
            <a:buNone/>
          </a:pPr>
          <a:r>
            <a:rPr lang="en-US" altLang="ja-JP" sz="2400" b="1" kern="1200" dirty="0">
              <a:ln w="6350">
                <a:noFill/>
              </a:ln>
              <a:solidFill>
                <a:srgbClr val="040404">
                  <a:lumMod val="75000"/>
                  <a:lumOff val="25000"/>
                </a:srgbClr>
              </a:solidFill>
              <a:effectLst/>
              <a:latin typeface="メイリオ" panose="020B0604030504040204" pitchFamily="50" charset="-128"/>
              <a:ea typeface="メイリオ" panose="020B0604030504040204" pitchFamily="50" charset="-128"/>
              <a:cs typeface="+mn-cs"/>
            </a:rPr>
            <a:t>DCT</a:t>
          </a:r>
          <a:r>
            <a:rPr lang="ja-JP" altLang="en-US" sz="2400" b="1" kern="1200" dirty="0">
              <a:ln w="6350">
                <a:noFill/>
              </a:ln>
              <a:solidFill>
                <a:srgbClr val="040404">
                  <a:lumMod val="75000"/>
                  <a:lumOff val="25000"/>
                </a:srgbClr>
              </a:solidFill>
              <a:effectLst/>
              <a:latin typeface="メイリオ" panose="020B0604030504040204" pitchFamily="50" charset="-128"/>
              <a:ea typeface="メイリオ" panose="020B0604030504040204" pitchFamily="50" charset="-128"/>
              <a:cs typeface="+mn-cs"/>
            </a:rPr>
            <a:t>の各手法</a:t>
          </a:r>
        </a:p>
      </dgm:t>
    </dgm:pt>
    <dgm:pt modelId="{5FE2302D-5DD7-4EBD-B4B1-1477D5CD12F5}" type="parTrans" cxnId="{5B26082A-4009-4337-B746-B4F33A89C513}">
      <dgm:prSet/>
      <dgm:spPr/>
      <dgm:t>
        <a:bodyPr/>
        <a:lstStyle/>
        <a:p>
          <a:endParaRPr kumimoji="1" lang="ja-JP" altLang="en-US"/>
        </a:p>
      </dgm:t>
    </dgm:pt>
    <dgm:pt modelId="{0CF9892D-45BE-41D7-8E30-EC25206B1663}" type="sibTrans" cxnId="{5B26082A-4009-4337-B746-B4F33A89C513}">
      <dgm:prSet/>
      <dgm:spPr/>
      <dgm:t>
        <a:bodyPr/>
        <a:lstStyle/>
        <a:p>
          <a:endParaRPr kumimoji="1" lang="ja-JP" altLang="en-US"/>
        </a:p>
      </dgm:t>
    </dgm:pt>
    <dgm:pt modelId="{683C2D4E-0F12-4418-B150-49CF32FD74DB}">
      <dgm:prSet custT="1"/>
      <dgm:spPr/>
      <dgm: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訪問看護</a:t>
          </a:r>
          <a:endParaRPr lang="ja-JP" altLang="en-US" sz="1400" b="1" dirty="0">
            <a:ln w="6350">
              <a:solidFill>
                <a:schemeClr val="bg1"/>
              </a:solidFill>
            </a:ln>
            <a:solidFill>
              <a:schemeClr val="tx1">
                <a:lumMod val="75000"/>
                <a:lumOff val="25000"/>
              </a:schemeClr>
            </a:solidFill>
            <a:effectLst>
              <a:glow rad="25400">
                <a:schemeClr val="bg1">
                  <a:alpha val="60000"/>
                </a:schemeClr>
              </a:glow>
            </a:effectLst>
            <a:latin typeface="メイリオ" panose="020B0604030504040204" pitchFamily="50" charset="-128"/>
            <a:ea typeface="メイリオ" panose="020B0604030504040204" pitchFamily="50" charset="-128"/>
          </a:endParaRPr>
        </a:p>
      </dgm:t>
    </dgm:pt>
    <dgm:pt modelId="{E3F6CEDC-217C-4E96-B88C-3AC513B5643D}" type="parTrans" cxnId="{2D2EEF6C-D9A4-4556-AE5E-AF39CED433A5}">
      <dgm:prSet/>
      <dgm:spPr/>
      <dgm:t>
        <a:bodyPr/>
        <a:lstStyle/>
        <a:p>
          <a:endParaRPr kumimoji="1" lang="ja-JP" altLang="en-US"/>
        </a:p>
      </dgm:t>
    </dgm:pt>
    <dgm:pt modelId="{5214A578-4B5B-4DD7-A9AD-F3808E44F539}" type="sibTrans" cxnId="{2D2EEF6C-D9A4-4556-AE5E-AF39CED433A5}">
      <dgm:prSet/>
      <dgm:spPr/>
      <dgm:t>
        <a:bodyPr/>
        <a:lstStyle/>
        <a:p>
          <a:endParaRPr kumimoji="1" lang="ja-JP" altLang="en-US"/>
        </a:p>
      </dgm:t>
    </dgm:pt>
    <dgm:pt modelId="{BDE0C60E-602A-45CE-96E0-10591A20FDFC}">
      <dgm:prSet custT="1"/>
      <dgm:spPr/>
      <dgm: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オンライン診療</a:t>
          </a:r>
        </a:p>
      </dgm:t>
    </dgm:pt>
    <dgm:pt modelId="{DE0EC661-38DD-4E56-8F0F-79F504AEF133}" type="parTrans" cxnId="{B2A7E897-73E7-4337-8FB0-DC7A72AC37E9}">
      <dgm:prSet/>
      <dgm:spPr/>
      <dgm:t>
        <a:bodyPr/>
        <a:lstStyle/>
        <a:p>
          <a:endParaRPr kumimoji="1" lang="ja-JP" altLang="en-US"/>
        </a:p>
      </dgm:t>
    </dgm:pt>
    <dgm:pt modelId="{6F35788B-8929-4B46-A144-4C8EA36C36A8}" type="sibTrans" cxnId="{B2A7E897-73E7-4337-8FB0-DC7A72AC37E9}">
      <dgm:prSet/>
      <dgm:spPr/>
      <dgm:t>
        <a:bodyPr/>
        <a:lstStyle/>
        <a:p>
          <a:endParaRPr kumimoji="1" lang="ja-JP" altLang="en-US"/>
        </a:p>
      </dgm:t>
    </dgm:pt>
    <dgm:pt modelId="{FCED45EC-E20E-495A-AEE7-9F82654E90ED}">
      <dgm:prSet custT="1"/>
      <dgm:spPr/>
      <dgm: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ウェアラブルデバイス</a:t>
          </a:r>
        </a:p>
      </dgm:t>
    </dgm:pt>
    <dgm:pt modelId="{5C10663E-C033-47E8-B451-263BEAD3B616}" type="parTrans" cxnId="{DAEDCEA1-A6B8-41AB-999B-3B204C9CBAAC}">
      <dgm:prSet/>
      <dgm:spPr/>
      <dgm:t>
        <a:bodyPr/>
        <a:lstStyle/>
        <a:p>
          <a:endParaRPr kumimoji="1" lang="ja-JP" altLang="en-US"/>
        </a:p>
      </dgm:t>
    </dgm:pt>
    <dgm:pt modelId="{089B6FD5-3CD4-434E-81E8-E8AB1B04DCB1}" type="sibTrans" cxnId="{DAEDCEA1-A6B8-41AB-999B-3B204C9CBAAC}">
      <dgm:prSet/>
      <dgm:spPr/>
      <dgm:t>
        <a:bodyPr/>
        <a:lstStyle/>
        <a:p>
          <a:endParaRPr kumimoji="1" lang="ja-JP" altLang="en-US"/>
        </a:p>
      </dgm:t>
    </dgm:pt>
    <dgm:pt modelId="{9E4B4FA9-98A1-4808-9EEF-189478008A74}">
      <dgm:prSet custT="1"/>
      <dgm:spPr/>
      <dgm:t>
        <a:bodyPr/>
        <a:lstStyle/>
        <a:p>
          <a:r>
            <a:rPr kumimoji="1" lang="en-US" altLang="en-US" sz="1400" b="1" dirty="0">
              <a:solidFill>
                <a:schemeClr val="tx1">
                  <a:lumMod val="75000"/>
                  <a:lumOff val="25000"/>
                </a:schemeClr>
              </a:solidFill>
              <a:latin typeface="メイリオ" panose="020B0604030504040204" pitchFamily="50" charset="-128"/>
              <a:ea typeface="メイリオ" panose="020B0604030504040204" pitchFamily="50" charset="-128"/>
            </a:rPr>
            <a:t>eConsent</a:t>
          </a: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en-US" sz="1400" b="1" dirty="0">
              <a:solidFill>
                <a:schemeClr val="tx1">
                  <a:lumMod val="75000"/>
                  <a:lumOff val="25000"/>
                </a:schemeClr>
              </a:solidFill>
              <a:latin typeface="メイリオ" panose="020B0604030504040204" pitchFamily="50" charset="-128"/>
              <a:ea typeface="メイリオ" panose="020B0604030504040204" pitchFamily="50" charset="-128"/>
            </a:rPr>
            <a:t>etc...</a:t>
          </a:r>
          <a:endPar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endParaRPr>
        </a:p>
      </dgm:t>
    </dgm:pt>
    <dgm:pt modelId="{C778805F-FC48-4A3C-A79B-0C13181550C7}" type="parTrans" cxnId="{62AAF7BC-1C06-4A8A-9A14-1A0D09F6DB47}">
      <dgm:prSet/>
      <dgm:spPr/>
      <dgm:t>
        <a:bodyPr/>
        <a:lstStyle/>
        <a:p>
          <a:endParaRPr kumimoji="1" lang="ja-JP" altLang="en-US"/>
        </a:p>
      </dgm:t>
    </dgm:pt>
    <dgm:pt modelId="{FC8717BD-3436-4737-BBC8-AF59277CA4FF}" type="sibTrans" cxnId="{62AAF7BC-1C06-4A8A-9A14-1A0D09F6DB47}">
      <dgm:prSet/>
      <dgm:spPr/>
      <dgm:t>
        <a:bodyPr/>
        <a:lstStyle/>
        <a:p>
          <a:endParaRPr kumimoji="1" lang="ja-JP" altLang="en-US"/>
        </a:p>
      </dgm:t>
    </dgm:pt>
    <dgm:pt modelId="{C9C2BB38-922F-4CE6-A8A9-99717F229307}">
      <dgm:prSet custT="1"/>
      <dgm:spPr/>
      <dgm:t>
        <a:bodyPr/>
        <a:lstStyle/>
        <a:p>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臨床試験参加へのハードルが高い</a:t>
          </a:r>
        </a:p>
      </dgm:t>
    </dgm:pt>
    <dgm:pt modelId="{07EBB363-8A5C-42D0-8644-58B9C68C408B}" type="parTrans" cxnId="{FA54C908-4A9C-4F3C-A9AE-8FDAFEA744C6}">
      <dgm:prSet/>
      <dgm:spPr/>
      <dgm:t>
        <a:bodyPr/>
        <a:lstStyle/>
        <a:p>
          <a:endParaRPr kumimoji="1" lang="ja-JP" altLang="en-US"/>
        </a:p>
      </dgm:t>
    </dgm:pt>
    <dgm:pt modelId="{E19F3D92-4F6C-44F3-A674-EBD818C70BFE}" type="sibTrans" cxnId="{FA54C908-4A9C-4F3C-A9AE-8FDAFEA744C6}">
      <dgm:prSet/>
      <dgm:spPr/>
      <dgm:t>
        <a:bodyPr/>
        <a:lstStyle/>
        <a:p>
          <a:endParaRPr kumimoji="1" lang="ja-JP" altLang="en-US"/>
        </a:p>
      </dgm:t>
    </dgm:pt>
    <dgm:pt modelId="{E9777601-5ECD-4F58-A628-CB36F030087E}" type="pres">
      <dgm:prSet presAssocID="{0F217B70-4E1B-4829-B041-7259CA4314EA}" presName="rootnode" presStyleCnt="0">
        <dgm:presLayoutVars>
          <dgm:chMax/>
          <dgm:chPref/>
          <dgm:dir/>
          <dgm:animLvl val="lvl"/>
        </dgm:presLayoutVars>
      </dgm:prSet>
      <dgm:spPr/>
    </dgm:pt>
    <dgm:pt modelId="{A8B56ACB-353A-491B-9303-388FAD8128E5}" type="pres">
      <dgm:prSet presAssocID="{EA26A62D-3C94-41CE-B778-1AA02EE59BA5}" presName="composite" presStyleCnt="0"/>
      <dgm:spPr/>
    </dgm:pt>
    <dgm:pt modelId="{548AE53A-C33E-4547-AA52-02173784400B}" type="pres">
      <dgm:prSet presAssocID="{EA26A62D-3C94-41CE-B778-1AA02EE59BA5}" presName="bentUpArrow1" presStyleLbl="alignImgPlace1" presStyleIdx="0" presStyleCnt="2" custScaleY="128574" custLinFactNeighborX="2730" custLinFactNeighborY="4375"/>
      <dgm:spPr/>
    </dgm:pt>
    <dgm:pt modelId="{EE06346D-40A5-44D9-AE05-9901B91B0C6E}" type="pres">
      <dgm:prSet presAssocID="{EA26A62D-3C94-41CE-B778-1AA02EE59BA5}" presName="ParentText" presStyleLbl="node1" presStyleIdx="0" presStyleCnt="3" custScaleX="109940" custScaleY="85787" custLinFactNeighborX="-17116" custLinFactNeighborY="-3007">
        <dgm:presLayoutVars>
          <dgm:chMax val="1"/>
          <dgm:chPref val="1"/>
          <dgm:bulletEnabled val="1"/>
        </dgm:presLayoutVars>
      </dgm:prSet>
      <dgm:spPr/>
    </dgm:pt>
    <dgm:pt modelId="{AB082985-AD88-4369-BFCD-AB2ABF2BDAB3}" type="pres">
      <dgm:prSet presAssocID="{EA26A62D-3C94-41CE-B778-1AA02EE59BA5}" presName="ChildText" presStyleLbl="revTx" presStyleIdx="0" presStyleCnt="3" custScaleX="435617" custLinFactX="59136" custLinFactNeighborX="100000" custLinFactNeighborY="-4602">
        <dgm:presLayoutVars>
          <dgm:chMax val="0"/>
          <dgm:chPref val="0"/>
          <dgm:bulletEnabled val="1"/>
        </dgm:presLayoutVars>
      </dgm:prSet>
      <dgm:spPr/>
    </dgm:pt>
    <dgm:pt modelId="{3310CDA4-717B-4297-90FC-7C0A754985D5}" type="pres">
      <dgm:prSet presAssocID="{78C41D1A-A7CF-4CCF-8467-A66E26C30A69}" presName="sibTrans" presStyleCnt="0"/>
      <dgm:spPr/>
    </dgm:pt>
    <dgm:pt modelId="{3F310D25-527A-4B65-A652-077EC856A68E}" type="pres">
      <dgm:prSet presAssocID="{033CF56E-1B5B-4CED-93A2-A5AC88971C66}" presName="composite" presStyleCnt="0"/>
      <dgm:spPr/>
    </dgm:pt>
    <dgm:pt modelId="{D7368EE3-9516-45B3-A12C-59214AB21509}" type="pres">
      <dgm:prSet presAssocID="{033CF56E-1B5B-4CED-93A2-A5AC88971C66}" presName="bentUpArrow1" presStyleLbl="alignImgPlace1" presStyleIdx="1" presStyleCnt="2" custScaleY="137592" custLinFactNeighborX="-49652" custLinFactNeighborY="21792"/>
      <dgm:spPr/>
    </dgm:pt>
    <dgm:pt modelId="{C35464AB-22FA-48B7-BCFB-DB9CB9A59DC4}" type="pres">
      <dgm:prSet presAssocID="{033CF56E-1B5B-4CED-93A2-A5AC88971C66}" presName="ParentText" presStyleLbl="node1" presStyleIdx="1" presStyleCnt="3" custScaleX="144379" custScaleY="118261" custLinFactNeighborX="-49766" custLinFactNeighborY="-8287">
        <dgm:presLayoutVars>
          <dgm:chMax val="1"/>
          <dgm:chPref val="1"/>
          <dgm:bulletEnabled val="1"/>
        </dgm:presLayoutVars>
      </dgm:prSet>
      <dgm:spPr/>
    </dgm:pt>
    <dgm:pt modelId="{8E652C5A-DC59-4ED6-A6EA-B5A1B8E1F567}" type="pres">
      <dgm:prSet presAssocID="{033CF56E-1B5B-4CED-93A2-A5AC88971C66}" presName="ChildText" presStyleLbl="revTx" presStyleIdx="1" presStyleCnt="3" custScaleX="297942" custScaleY="153767" custLinFactNeighborX="71089" custLinFactNeighborY="-9016">
        <dgm:presLayoutVars>
          <dgm:chMax val="0"/>
          <dgm:chPref val="0"/>
          <dgm:bulletEnabled val="1"/>
        </dgm:presLayoutVars>
      </dgm:prSet>
      <dgm:spPr/>
    </dgm:pt>
    <dgm:pt modelId="{5EC4FB2C-CD6A-4C3B-8E23-1B6720A9D621}" type="pres">
      <dgm:prSet presAssocID="{0CF9892D-45BE-41D7-8E30-EC25206B1663}" presName="sibTrans" presStyleCnt="0"/>
      <dgm:spPr/>
    </dgm:pt>
    <dgm:pt modelId="{F9F83C12-D991-43B8-94A9-D5E7D49C3776}" type="pres">
      <dgm:prSet presAssocID="{9B73341D-32C1-4EAF-8A97-1B49B5504F68}" presName="composite" presStyleCnt="0"/>
      <dgm:spPr/>
    </dgm:pt>
    <dgm:pt modelId="{95AFEB0B-A362-47BF-ABDE-CE86EBC50FBF}" type="pres">
      <dgm:prSet presAssocID="{9B73341D-32C1-4EAF-8A97-1B49B5504F68}" presName="ParentText" presStyleLbl="node1" presStyleIdx="2" presStyleCnt="3" custScaleX="117512" custScaleY="87298" custLinFactNeighborX="-84787" custLinFactNeighborY="22297">
        <dgm:presLayoutVars>
          <dgm:chMax val="1"/>
          <dgm:chPref val="1"/>
          <dgm:bulletEnabled val="1"/>
        </dgm:presLayoutVars>
      </dgm:prSet>
      <dgm:spPr/>
    </dgm:pt>
    <dgm:pt modelId="{A3A440A0-3B2A-4314-B7C9-AFBA374581E8}" type="pres">
      <dgm:prSet presAssocID="{9B73341D-32C1-4EAF-8A97-1B49B5504F68}" presName="FinalChildText" presStyleLbl="revTx" presStyleIdx="2" presStyleCnt="3" custScaleX="225942" custLinFactNeighborX="-32199" custLinFactNeighborY="28682">
        <dgm:presLayoutVars>
          <dgm:chMax val="0"/>
          <dgm:chPref val="0"/>
          <dgm:bulletEnabled val="1"/>
        </dgm:presLayoutVars>
      </dgm:prSet>
      <dgm:spPr/>
    </dgm:pt>
  </dgm:ptLst>
  <dgm:cxnLst>
    <dgm:cxn modelId="{FA54C908-4A9C-4F3C-A9AE-8FDAFEA744C6}" srcId="{EA26A62D-3C94-41CE-B778-1AA02EE59BA5}" destId="{C9C2BB38-922F-4CE6-A8A9-99717F229307}" srcOrd="1" destOrd="0" parTransId="{07EBB363-8A5C-42D0-8644-58B9C68C408B}" sibTransId="{E19F3D92-4F6C-44F3-A674-EBD818C70BFE}"/>
    <dgm:cxn modelId="{5B26082A-4009-4337-B746-B4F33A89C513}" srcId="{0F217B70-4E1B-4829-B041-7259CA4314EA}" destId="{033CF56E-1B5B-4CED-93A2-A5AC88971C66}" srcOrd="1" destOrd="0" parTransId="{5FE2302D-5DD7-4EBD-B4B1-1477D5CD12F5}" sibTransId="{0CF9892D-45BE-41D7-8E30-EC25206B1663}"/>
    <dgm:cxn modelId="{09ED6234-7948-4911-89B6-9B635351094B}" type="presOf" srcId="{9E4B4FA9-98A1-4808-9EEF-189478008A74}" destId="{8E652C5A-DC59-4ED6-A6EA-B5A1B8E1F567}" srcOrd="0" destOrd="3" presId="urn:microsoft.com/office/officeart/2005/8/layout/StepDownProcess"/>
    <dgm:cxn modelId="{715D7B39-02EA-4E2F-96F3-9C69412C765D}" type="presOf" srcId="{2AC4AED9-C07C-4075-96C6-D9FA838CB123}" destId="{AB082985-AD88-4369-BFCD-AB2ABF2BDAB3}" srcOrd="0" destOrd="0" presId="urn:microsoft.com/office/officeart/2005/8/layout/StepDownProcess"/>
    <dgm:cxn modelId="{9E59993D-A533-4209-890C-9593EA6693A3}" type="presOf" srcId="{0F217B70-4E1B-4829-B041-7259CA4314EA}" destId="{E9777601-5ECD-4F58-A628-CB36F030087E}" srcOrd="0" destOrd="0" presId="urn:microsoft.com/office/officeart/2005/8/layout/StepDownProcess"/>
    <dgm:cxn modelId="{5B8E3240-DC9A-48C0-A48D-97922ED96884}" srcId="{0F217B70-4E1B-4829-B041-7259CA4314EA}" destId="{9B73341D-32C1-4EAF-8A97-1B49B5504F68}" srcOrd="2" destOrd="0" parTransId="{6CFB2DB9-B476-4E06-B491-4092CC8B1CB4}" sibTransId="{56DB5D8F-D7CE-4FEE-964C-A7F8C78FB8D8}"/>
    <dgm:cxn modelId="{DAF4DD68-1582-4A56-9E05-635D32E788B9}" type="presOf" srcId="{683C2D4E-0F12-4418-B150-49CF32FD74DB}" destId="{8E652C5A-DC59-4ED6-A6EA-B5A1B8E1F567}" srcOrd="0" destOrd="0" presId="urn:microsoft.com/office/officeart/2005/8/layout/StepDownProcess"/>
    <dgm:cxn modelId="{2D2EEF6C-D9A4-4556-AE5E-AF39CED433A5}" srcId="{033CF56E-1B5B-4CED-93A2-A5AC88971C66}" destId="{683C2D4E-0F12-4418-B150-49CF32FD74DB}" srcOrd="0" destOrd="0" parTransId="{E3F6CEDC-217C-4E96-B88C-3AC513B5643D}" sibTransId="{5214A578-4B5B-4DD7-A9AD-F3808E44F539}"/>
    <dgm:cxn modelId="{63F02774-AA09-42A2-93C5-41875AC02D0E}" type="presOf" srcId="{CBA6EBF6-BCCD-467D-ADF1-6858D356824D}" destId="{A3A440A0-3B2A-4314-B7C9-AFBA374581E8}" srcOrd="0" destOrd="0" presId="urn:microsoft.com/office/officeart/2005/8/layout/StepDownProcess"/>
    <dgm:cxn modelId="{28354775-53EA-44A5-91A7-A7238C9BA4B6}" srcId="{9B73341D-32C1-4EAF-8A97-1B49B5504F68}" destId="{CBA6EBF6-BCCD-467D-ADF1-6858D356824D}" srcOrd="0" destOrd="0" parTransId="{A5CFC1B4-3317-478A-92BF-0498B15FEA02}" sibTransId="{4846517F-0EF7-428D-8D00-FB5DD3CD6B17}"/>
    <dgm:cxn modelId="{30FDAA75-52E9-4FD0-BAB2-CBAFE05C443A}" type="presOf" srcId="{033CF56E-1B5B-4CED-93A2-A5AC88971C66}" destId="{C35464AB-22FA-48B7-BCFB-DB9CB9A59DC4}" srcOrd="0" destOrd="0" presId="urn:microsoft.com/office/officeart/2005/8/layout/StepDownProcess"/>
    <dgm:cxn modelId="{A77DA278-A210-4F5D-9956-A3A0B5929528}" type="presOf" srcId="{BDE0C60E-602A-45CE-96E0-10591A20FDFC}" destId="{8E652C5A-DC59-4ED6-A6EA-B5A1B8E1F567}" srcOrd="0" destOrd="1" presId="urn:microsoft.com/office/officeart/2005/8/layout/StepDownProcess"/>
    <dgm:cxn modelId="{BF9CCC8A-A246-4A44-8E27-FC43F2FA9835}" srcId="{0F217B70-4E1B-4829-B041-7259CA4314EA}" destId="{EA26A62D-3C94-41CE-B778-1AA02EE59BA5}" srcOrd="0" destOrd="0" parTransId="{AB8805D1-284B-4D2F-A19A-73C805FEE8A0}" sibTransId="{78C41D1A-A7CF-4CCF-8467-A66E26C30A69}"/>
    <dgm:cxn modelId="{5F086C97-0B7A-4AF4-B174-069618C84E20}" type="presOf" srcId="{C9C2BB38-922F-4CE6-A8A9-99717F229307}" destId="{AB082985-AD88-4369-BFCD-AB2ABF2BDAB3}" srcOrd="0" destOrd="1" presId="urn:microsoft.com/office/officeart/2005/8/layout/StepDownProcess"/>
    <dgm:cxn modelId="{B2A7E897-73E7-4337-8FB0-DC7A72AC37E9}" srcId="{033CF56E-1B5B-4CED-93A2-A5AC88971C66}" destId="{BDE0C60E-602A-45CE-96E0-10591A20FDFC}" srcOrd="1" destOrd="0" parTransId="{DE0EC661-38DD-4E56-8F0F-79F504AEF133}" sibTransId="{6F35788B-8929-4B46-A144-4C8EA36C36A8}"/>
    <dgm:cxn modelId="{DAEDCEA1-A6B8-41AB-999B-3B204C9CBAAC}" srcId="{033CF56E-1B5B-4CED-93A2-A5AC88971C66}" destId="{FCED45EC-E20E-495A-AEE7-9F82654E90ED}" srcOrd="2" destOrd="0" parTransId="{5C10663E-C033-47E8-B451-263BEAD3B616}" sibTransId="{089B6FD5-3CD4-434E-81E8-E8AB1B04DCB1}"/>
    <dgm:cxn modelId="{BC9C4AAE-5440-400A-BBBB-812323E99018}" type="presOf" srcId="{EA26A62D-3C94-41CE-B778-1AA02EE59BA5}" destId="{EE06346D-40A5-44D9-AE05-9901B91B0C6E}" srcOrd="0" destOrd="0" presId="urn:microsoft.com/office/officeart/2005/8/layout/StepDownProcess"/>
    <dgm:cxn modelId="{62AAF7BC-1C06-4A8A-9A14-1A0D09F6DB47}" srcId="{033CF56E-1B5B-4CED-93A2-A5AC88971C66}" destId="{9E4B4FA9-98A1-4808-9EEF-189478008A74}" srcOrd="3" destOrd="0" parTransId="{C778805F-FC48-4A3C-A79B-0C13181550C7}" sibTransId="{FC8717BD-3436-4737-BBC8-AF59277CA4FF}"/>
    <dgm:cxn modelId="{C476CDC8-1C2C-4882-8642-58C182A7EE93}" type="presOf" srcId="{FCED45EC-E20E-495A-AEE7-9F82654E90ED}" destId="{8E652C5A-DC59-4ED6-A6EA-B5A1B8E1F567}" srcOrd="0" destOrd="2" presId="urn:microsoft.com/office/officeart/2005/8/layout/StepDownProcess"/>
    <dgm:cxn modelId="{8ABBCCE3-C5C3-431D-9D9E-D3F8E72816F7}" srcId="{EA26A62D-3C94-41CE-B778-1AA02EE59BA5}" destId="{2AC4AED9-C07C-4075-96C6-D9FA838CB123}" srcOrd="0" destOrd="0" parTransId="{8DA95822-80AA-44CE-B76D-718954567499}" sibTransId="{7AC16678-20CE-4DFB-9AFF-8480E2B60E05}"/>
    <dgm:cxn modelId="{34171AFB-2109-4895-ADBD-A6A842A5B9DE}" type="presOf" srcId="{9B73341D-32C1-4EAF-8A97-1B49B5504F68}" destId="{95AFEB0B-A362-47BF-ABDE-CE86EBC50FBF}" srcOrd="0" destOrd="0" presId="urn:microsoft.com/office/officeart/2005/8/layout/StepDownProcess"/>
    <dgm:cxn modelId="{26563C88-16D2-4078-8756-2C4A962F87BC}" type="presParOf" srcId="{E9777601-5ECD-4F58-A628-CB36F030087E}" destId="{A8B56ACB-353A-491B-9303-388FAD8128E5}" srcOrd="0" destOrd="0" presId="urn:microsoft.com/office/officeart/2005/8/layout/StepDownProcess"/>
    <dgm:cxn modelId="{850399C8-E561-44EC-A96E-E89F8C1EEF12}" type="presParOf" srcId="{A8B56ACB-353A-491B-9303-388FAD8128E5}" destId="{548AE53A-C33E-4547-AA52-02173784400B}" srcOrd="0" destOrd="0" presId="urn:microsoft.com/office/officeart/2005/8/layout/StepDownProcess"/>
    <dgm:cxn modelId="{008FCB95-40D1-40DE-8B01-4B4204E75E4E}" type="presParOf" srcId="{A8B56ACB-353A-491B-9303-388FAD8128E5}" destId="{EE06346D-40A5-44D9-AE05-9901B91B0C6E}" srcOrd="1" destOrd="0" presId="urn:microsoft.com/office/officeart/2005/8/layout/StepDownProcess"/>
    <dgm:cxn modelId="{338DE746-7D36-416C-A33D-525EF2D95D12}" type="presParOf" srcId="{A8B56ACB-353A-491B-9303-388FAD8128E5}" destId="{AB082985-AD88-4369-BFCD-AB2ABF2BDAB3}" srcOrd="2" destOrd="0" presId="urn:microsoft.com/office/officeart/2005/8/layout/StepDownProcess"/>
    <dgm:cxn modelId="{B6881E9E-1F9F-403C-9354-BA736766A76C}" type="presParOf" srcId="{E9777601-5ECD-4F58-A628-CB36F030087E}" destId="{3310CDA4-717B-4297-90FC-7C0A754985D5}" srcOrd="1" destOrd="0" presId="urn:microsoft.com/office/officeart/2005/8/layout/StepDownProcess"/>
    <dgm:cxn modelId="{3DE12464-8176-417F-AA77-9E0B2A53C022}" type="presParOf" srcId="{E9777601-5ECD-4F58-A628-CB36F030087E}" destId="{3F310D25-527A-4B65-A652-077EC856A68E}" srcOrd="2" destOrd="0" presId="urn:microsoft.com/office/officeart/2005/8/layout/StepDownProcess"/>
    <dgm:cxn modelId="{A2D9C5E8-C34B-4188-A306-64E960095CC0}" type="presParOf" srcId="{3F310D25-527A-4B65-A652-077EC856A68E}" destId="{D7368EE3-9516-45B3-A12C-59214AB21509}" srcOrd="0" destOrd="0" presId="urn:microsoft.com/office/officeart/2005/8/layout/StepDownProcess"/>
    <dgm:cxn modelId="{9D0FECBC-FEAA-4324-9E49-BB5C8E6F58FB}" type="presParOf" srcId="{3F310D25-527A-4B65-A652-077EC856A68E}" destId="{C35464AB-22FA-48B7-BCFB-DB9CB9A59DC4}" srcOrd="1" destOrd="0" presId="urn:microsoft.com/office/officeart/2005/8/layout/StepDownProcess"/>
    <dgm:cxn modelId="{91A1D14A-C045-4680-971D-A9C813620114}" type="presParOf" srcId="{3F310D25-527A-4B65-A652-077EC856A68E}" destId="{8E652C5A-DC59-4ED6-A6EA-B5A1B8E1F567}" srcOrd="2" destOrd="0" presId="urn:microsoft.com/office/officeart/2005/8/layout/StepDownProcess"/>
    <dgm:cxn modelId="{50E0B83B-8491-425E-804F-ED2FC68089A4}" type="presParOf" srcId="{E9777601-5ECD-4F58-A628-CB36F030087E}" destId="{5EC4FB2C-CD6A-4C3B-8E23-1B6720A9D621}" srcOrd="3" destOrd="0" presId="urn:microsoft.com/office/officeart/2005/8/layout/StepDownProcess"/>
    <dgm:cxn modelId="{44A1A703-CA8A-40F0-B23E-3961D5893D1E}" type="presParOf" srcId="{E9777601-5ECD-4F58-A628-CB36F030087E}" destId="{F9F83C12-D991-43B8-94A9-D5E7D49C3776}" srcOrd="4" destOrd="0" presId="urn:microsoft.com/office/officeart/2005/8/layout/StepDownProcess"/>
    <dgm:cxn modelId="{58DBCE89-2EE7-42DC-A835-9941BA5B24A1}" type="presParOf" srcId="{F9F83C12-D991-43B8-94A9-D5E7D49C3776}" destId="{95AFEB0B-A362-47BF-ABDE-CE86EBC50FBF}" srcOrd="0" destOrd="0" presId="urn:microsoft.com/office/officeart/2005/8/layout/StepDownProcess"/>
    <dgm:cxn modelId="{33315410-A627-4B84-87C3-A1A84C74730F}" type="presParOf" srcId="{F9F83C12-D991-43B8-94A9-D5E7D49C3776}" destId="{A3A440A0-3B2A-4314-B7C9-AFBA374581E8}"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68CFE-086B-4190-9D90-7EE43BB3255C}" type="doc">
      <dgm:prSet loTypeId="urn:microsoft.com/office/officeart/2005/8/layout/hChevron3" loCatId="process" qsTypeId="urn:microsoft.com/office/officeart/2005/8/quickstyle/simple1" qsCatId="simple" csTypeId="urn:microsoft.com/office/officeart/2005/8/colors/accent3_2" csCatId="accent3" phldr="1"/>
      <dgm:spPr/>
      <dgm:t>
        <a:bodyPr/>
        <a:lstStyle/>
        <a:p>
          <a:endParaRPr lang="en-US"/>
        </a:p>
      </dgm:t>
    </dgm:pt>
    <dgm:pt modelId="{F146137A-AA22-4C9F-8DC2-5E56BAE09D33}">
      <dgm:prSet phldrT="[Text]" custT="1"/>
      <dgm:spPr>
        <a:solidFill>
          <a:srgbClr val="33CC33"/>
        </a:solidFill>
      </dgm:spPr>
      <dgm:t>
        <a:bodyPr/>
        <a:lstStyle/>
        <a:p>
          <a:pPr algn="l"/>
          <a:r>
            <a:rPr lang="ja-JP" altLang="en-US" sz="2000" b="1" dirty="0">
              <a:solidFill>
                <a:schemeClr val="tx1"/>
              </a:solidFill>
              <a:latin typeface="メイリオ" panose="020B0604030504040204" pitchFamily="50" charset="-128"/>
              <a:ea typeface="メイリオ" panose="020B0604030504040204" pitchFamily="50" charset="-128"/>
            </a:rPr>
            <a:t>開発計画</a:t>
          </a:r>
          <a:endParaRPr lang="en-US" sz="2000" b="1" dirty="0">
            <a:solidFill>
              <a:schemeClr val="tx1"/>
            </a:solidFill>
            <a:latin typeface="メイリオ" panose="020B0604030504040204" pitchFamily="50" charset="-128"/>
            <a:ea typeface="メイリオ" panose="020B0604030504040204" pitchFamily="50" charset="-128"/>
          </a:endParaRPr>
        </a:p>
      </dgm:t>
    </dgm:pt>
    <dgm:pt modelId="{AB7DDD04-1FAA-485C-BC9F-2DC163129503}" type="parTrans" cxnId="{61ED6D87-6289-4015-98B1-5C1213E89EAE}">
      <dgm:prSet/>
      <dgm:spPr/>
      <dgm:t>
        <a:bodyPr/>
        <a:lstStyle/>
        <a:p>
          <a:pPr algn="l"/>
          <a:endParaRPr lang="en-US" sz="2000" b="1">
            <a:solidFill>
              <a:schemeClr val="tx1"/>
            </a:solidFill>
          </a:endParaRPr>
        </a:p>
      </dgm:t>
    </dgm:pt>
    <dgm:pt modelId="{FF8E7232-6425-43BB-940A-A4F4A437F8AA}" type="sibTrans" cxnId="{61ED6D87-6289-4015-98B1-5C1213E89EAE}">
      <dgm:prSet/>
      <dgm:spPr/>
      <dgm:t>
        <a:bodyPr/>
        <a:lstStyle/>
        <a:p>
          <a:pPr algn="l"/>
          <a:endParaRPr lang="en-US" sz="2000" b="1">
            <a:solidFill>
              <a:schemeClr val="tx1"/>
            </a:solidFill>
          </a:endParaRPr>
        </a:p>
      </dgm:t>
    </dgm:pt>
    <dgm:pt modelId="{35B5BF4E-CB4F-4117-9D9A-EF9C81B5A077}">
      <dgm:prSet phldrT="[Text]" custT="1"/>
      <dgm:spPr>
        <a:solidFill>
          <a:srgbClr val="33CC33"/>
        </a:solidFill>
      </dgm:spPr>
      <dgm:t>
        <a:bodyPr/>
        <a:lstStyle/>
        <a:p>
          <a:pPr algn="l"/>
          <a:r>
            <a:rPr lang="ja-JP" altLang="en-US" sz="2000" b="1" dirty="0">
              <a:solidFill>
                <a:schemeClr val="tx1"/>
              </a:solidFill>
              <a:latin typeface="メイリオ" panose="020B0604030504040204" pitchFamily="50" charset="-128"/>
              <a:ea typeface="メイリオ" panose="020B0604030504040204" pitchFamily="50" charset="-128"/>
            </a:rPr>
            <a:t>実施</a:t>
          </a:r>
          <a:endParaRPr lang="en-US" sz="2000" b="1" dirty="0">
            <a:solidFill>
              <a:schemeClr val="tx1"/>
            </a:solidFill>
            <a:latin typeface="メイリオ" panose="020B0604030504040204" pitchFamily="50" charset="-128"/>
            <a:ea typeface="メイリオ" panose="020B0604030504040204" pitchFamily="50" charset="-128"/>
          </a:endParaRPr>
        </a:p>
      </dgm:t>
    </dgm:pt>
    <dgm:pt modelId="{2C241378-C50A-4A07-A640-997AF0E6CC97}" type="parTrans" cxnId="{7FAB33D9-16E0-4AD8-A9D7-A0D96D2B2700}">
      <dgm:prSet/>
      <dgm:spPr/>
      <dgm:t>
        <a:bodyPr/>
        <a:lstStyle/>
        <a:p>
          <a:endParaRPr lang="en-US" sz="1600" b="1">
            <a:solidFill>
              <a:schemeClr val="tx1"/>
            </a:solidFill>
          </a:endParaRPr>
        </a:p>
      </dgm:t>
    </dgm:pt>
    <dgm:pt modelId="{6706D8C6-18E7-435F-BD5B-88E49F123F11}" type="sibTrans" cxnId="{7FAB33D9-16E0-4AD8-A9D7-A0D96D2B2700}">
      <dgm:prSet/>
      <dgm:spPr/>
      <dgm:t>
        <a:bodyPr/>
        <a:lstStyle/>
        <a:p>
          <a:endParaRPr lang="en-US" sz="1600" b="1">
            <a:solidFill>
              <a:schemeClr val="tx1"/>
            </a:solidFill>
          </a:endParaRPr>
        </a:p>
      </dgm:t>
    </dgm:pt>
    <dgm:pt modelId="{8961D90F-95FD-462B-8176-0FD502ED242F}">
      <dgm:prSet phldrT="[Text]" custT="1"/>
      <dgm:spPr>
        <a:solidFill>
          <a:srgbClr val="33CC33"/>
        </a:solidFill>
      </dgm:spPr>
      <dgm:t>
        <a:bodyPr/>
        <a:lstStyle/>
        <a:p>
          <a:pPr algn="l"/>
          <a:r>
            <a:rPr lang="ja-JP" altLang="en-US" sz="2000" b="1">
              <a:solidFill>
                <a:schemeClr val="tx1"/>
              </a:solidFill>
              <a:latin typeface="メイリオ" panose="020B0604030504040204" pitchFamily="50" charset="-128"/>
              <a:ea typeface="メイリオ" panose="020B0604030504040204" pitchFamily="50" charset="-128"/>
            </a:rPr>
            <a:t>実施計画</a:t>
          </a:r>
          <a:endParaRPr lang="en-US" sz="2000" b="1" dirty="0">
            <a:solidFill>
              <a:schemeClr val="tx1"/>
            </a:solidFill>
            <a:latin typeface="メイリオ" panose="020B0604030504040204" pitchFamily="50" charset="-128"/>
            <a:ea typeface="メイリオ" panose="020B0604030504040204" pitchFamily="50" charset="-128"/>
          </a:endParaRPr>
        </a:p>
      </dgm:t>
    </dgm:pt>
    <dgm:pt modelId="{8F8C00A0-B7D4-4D5B-9BCE-BBA714DBB8D7}" type="sibTrans" cxnId="{EE2FCE75-9C4A-4075-A4A7-DE17DC0FEEBD}">
      <dgm:prSet/>
      <dgm:spPr/>
      <dgm:t>
        <a:bodyPr/>
        <a:lstStyle/>
        <a:p>
          <a:pPr algn="l"/>
          <a:endParaRPr lang="en-US" sz="2000" b="1">
            <a:solidFill>
              <a:schemeClr val="tx1"/>
            </a:solidFill>
          </a:endParaRPr>
        </a:p>
      </dgm:t>
    </dgm:pt>
    <dgm:pt modelId="{C245DC5A-8D93-47C3-92DB-78762D7E85BF}" type="parTrans" cxnId="{EE2FCE75-9C4A-4075-A4A7-DE17DC0FEEBD}">
      <dgm:prSet/>
      <dgm:spPr/>
      <dgm:t>
        <a:bodyPr/>
        <a:lstStyle/>
        <a:p>
          <a:pPr algn="l"/>
          <a:endParaRPr lang="en-US" sz="2000" b="1">
            <a:solidFill>
              <a:schemeClr val="tx1"/>
            </a:solidFill>
          </a:endParaRPr>
        </a:p>
      </dgm:t>
    </dgm:pt>
    <dgm:pt modelId="{2A2E131C-189B-4685-B47F-000B87AE1C29}">
      <dgm:prSet phldrT="[Text]" custT="1"/>
      <dgm:spPr>
        <a:solidFill>
          <a:srgbClr val="33CC33"/>
        </a:solidFill>
      </dgm:spPr>
      <dgm:t>
        <a:bodyPr/>
        <a:lstStyle/>
        <a:p>
          <a:pPr algn="l"/>
          <a:r>
            <a:rPr lang="ja-JP" altLang="en-US" sz="2000" b="1">
              <a:solidFill>
                <a:schemeClr val="tx1"/>
              </a:solidFill>
              <a:latin typeface="メイリオ" panose="020B0604030504040204" pitchFamily="50" charset="-128"/>
              <a:ea typeface="メイリオ" panose="020B0604030504040204" pitchFamily="50" charset="-128"/>
            </a:rPr>
            <a:t>試験骨子</a:t>
          </a:r>
          <a:endParaRPr lang="en-US" sz="2000" b="1" dirty="0">
            <a:solidFill>
              <a:schemeClr val="tx1"/>
            </a:solidFill>
            <a:latin typeface="メイリオ" panose="020B0604030504040204" pitchFamily="50" charset="-128"/>
            <a:ea typeface="メイリオ" panose="020B0604030504040204" pitchFamily="50" charset="-128"/>
          </a:endParaRPr>
        </a:p>
      </dgm:t>
    </dgm:pt>
    <dgm:pt modelId="{C0387DF8-3C57-4BE4-8C90-F03ADB76DF5C}" type="sibTrans" cxnId="{97959EAE-D1C1-4F64-9DE5-FC6F3374E300}">
      <dgm:prSet/>
      <dgm:spPr/>
      <dgm:t>
        <a:bodyPr/>
        <a:lstStyle/>
        <a:p>
          <a:pPr algn="l"/>
          <a:endParaRPr lang="en-US" sz="2000" b="1">
            <a:solidFill>
              <a:schemeClr val="tx1"/>
            </a:solidFill>
          </a:endParaRPr>
        </a:p>
      </dgm:t>
    </dgm:pt>
    <dgm:pt modelId="{92136872-5B7E-4E55-8288-63DA454D6069}" type="parTrans" cxnId="{97959EAE-D1C1-4F64-9DE5-FC6F3374E300}">
      <dgm:prSet/>
      <dgm:spPr/>
      <dgm:t>
        <a:bodyPr/>
        <a:lstStyle/>
        <a:p>
          <a:pPr algn="l"/>
          <a:endParaRPr lang="en-US" sz="2000" b="1">
            <a:solidFill>
              <a:schemeClr val="tx1"/>
            </a:solidFill>
          </a:endParaRPr>
        </a:p>
      </dgm:t>
    </dgm:pt>
    <dgm:pt modelId="{39FF6921-8894-4184-A68A-F49E42665072}" type="pres">
      <dgm:prSet presAssocID="{8BC68CFE-086B-4190-9D90-7EE43BB3255C}" presName="Name0" presStyleCnt="0">
        <dgm:presLayoutVars>
          <dgm:dir/>
          <dgm:resizeHandles val="exact"/>
        </dgm:presLayoutVars>
      </dgm:prSet>
      <dgm:spPr/>
    </dgm:pt>
    <dgm:pt modelId="{4D164A96-397C-4253-BBAC-90F98ED20FE9}" type="pres">
      <dgm:prSet presAssocID="{F146137A-AA22-4C9F-8DC2-5E56BAE09D33}" presName="parTxOnly" presStyleLbl="node1" presStyleIdx="0" presStyleCnt="4" custScaleX="51152" custScaleY="69054" custLinFactNeighborX="179" custLinFactNeighborY="17192">
        <dgm:presLayoutVars>
          <dgm:bulletEnabled val="1"/>
        </dgm:presLayoutVars>
      </dgm:prSet>
      <dgm:spPr/>
    </dgm:pt>
    <dgm:pt modelId="{E122757E-BC4D-43AD-AEA9-B6DDCEF17189}" type="pres">
      <dgm:prSet presAssocID="{FF8E7232-6425-43BB-940A-A4F4A437F8AA}" presName="parSpace" presStyleCnt="0"/>
      <dgm:spPr/>
    </dgm:pt>
    <dgm:pt modelId="{239B6A15-F101-4BB1-9D57-0F5A01E69A80}" type="pres">
      <dgm:prSet presAssocID="{2A2E131C-189B-4685-B47F-000B87AE1C29}" presName="parTxOnly" presStyleLbl="node1" presStyleIdx="1" presStyleCnt="4" custScaleX="54161">
        <dgm:presLayoutVars>
          <dgm:bulletEnabled val="1"/>
        </dgm:presLayoutVars>
      </dgm:prSet>
      <dgm:spPr/>
    </dgm:pt>
    <dgm:pt modelId="{E76BACF2-F3F1-40C4-9488-5AABD89B5AF4}" type="pres">
      <dgm:prSet presAssocID="{C0387DF8-3C57-4BE4-8C90-F03ADB76DF5C}" presName="parSpace" presStyleCnt="0"/>
      <dgm:spPr/>
    </dgm:pt>
    <dgm:pt modelId="{3A26300E-3BE0-494D-B7B4-C93330ED77B1}" type="pres">
      <dgm:prSet presAssocID="{8961D90F-95FD-462B-8176-0FD502ED242F}" presName="parTxOnly" presStyleLbl="node1" presStyleIdx="2" presStyleCnt="4" custScaleX="66154" custLinFactNeighborX="-6149" custLinFactNeighborY="25">
        <dgm:presLayoutVars>
          <dgm:bulletEnabled val="1"/>
        </dgm:presLayoutVars>
      </dgm:prSet>
      <dgm:spPr/>
    </dgm:pt>
    <dgm:pt modelId="{5E098E97-2356-46F8-BD6B-2107B454714C}" type="pres">
      <dgm:prSet presAssocID="{8F8C00A0-B7D4-4D5B-9BCE-BBA714DBB8D7}" presName="parSpace" presStyleCnt="0"/>
      <dgm:spPr/>
    </dgm:pt>
    <dgm:pt modelId="{1FCF1C3A-49AB-48D6-B452-5EF4C162650E}" type="pres">
      <dgm:prSet presAssocID="{35B5BF4E-CB4F-4117-9D9A-EF9C81B5A077}" presName="parTxOnly" presStyleLbl="node1" presStyleIdx="3" presStyleCnt="4" custScaleX="42514" custLinFactNeighborX="-7368" custLinFactNeighborY="4321">
        <dgm:presLayoutVars>
          <dgm:bulletEnabled val="1"/>
        </dgm:presLayoutVars>
      </dgm:prSet>
      <dgm:spPr/>
    </dgm:pt>
  </dgm:ptLst>
  <dgm:cxnLst>
    <dgm:cxn modelId="{A6834F69-692A-4BCF-8E79-603D67607284}" type="presOf" srcId="{2A2E131C-189B-4685-B47F-000B87AE1C29}" destId="{239B6A15-F101-4BB1-9D57-0F5A01E69A80}" srcOrd="0" destOrd="0" presId="urn:microsoft.com/office/officeart/2005/8/layout/hChevron3"/>
    <dgm:cxn modelId="{1129C94B-EFDB-41FE-B8AD-8B197DE441DB}" type="presOf" srcId="{F146137A-AA22-4C9F-8DC2-5E56BAE09D33}" destId="{4D164A96-397C-4253-BBAC-90F98ED20FE9}" srcOrd="0" destOrd="0" presId="urn:microsoft.com/office/officeart/2005/8/layout/hChevron3"/>
    <dgm:cxn modelId="{EE2FCE75-9C4A-4075-A4A7-DE17DC0FEEBD}" srcId="{8BC68CFE-086B-4190-9D90-7EE43BB3255C}" destId="{8961D90F-95FD-462B-8176-0FD502ED242F}" srcOrd="2" destOrd="0" parTransId="{C245DC5A-8D93-47C3-92DB-78762D7E85BF}" sibTransId="{8F8C00A0-B7D4-4D5B-9BCE-BBA714DBB8D7}"/>
    <dgm:cxn modelId="{E5CE4782-B528-41C8-A49E-39A36EA9931A}" type="presOf" srcId="{35B5BF4E-CB4F-4117-9D9A-EF9C81B5A077}" destId="{1FCF1C3A-49AB-48D6-B452-5EF4C162650E}" srcOrd="0" destOrd="0" presId="urn:microsoft.com/office/officeart/2005/8/layout/hChevron3"/>
    <dgm:cxn modelId="{61ED6D87-6289-4015-98B1-5C1213E89EAE}" srcId="{8BC68CFE-086B-4190-9D90-7EE43BB3255C}" destId="{F146137A-AA22-4C9F-8DC2-5E56BAE09D33}" srcOrd="0" destOrd="0" parTransId="{AB7DDD04-1FAA-485C-BC9F-2DC163129503}" sibTransId="{FF8E7232-6425-43BB-940A-A4F4A437F8AA}"/>
    <dgm:cxn modelId="{4BBD8B9D-0B18-451B-9D1D-A068E0AA61E2}" type="presOf" srcId="{8BC68CFE-086B-4190-9D90-7EE43BB3255C}" destId="{39FF6921-8894-4184-A68A-F49E42665072}" srcOrd="0" destOrd="0" presId="urn:microsoft.com/office/officeart/2005/8/layout/hChevron3"/>
    <dgm:cxn modelId="{97959EAE-D1C1-4F64-9DE5-FC6F3374E300}" srcId="{8BC68CFE-086B-4190-9D90-7EE43BB3255C}" destId="{2A2E131C-189B-4685-B47F-000B87AE1C29}" srcOrd="1" destOrd="0" parTransId="{92136872-5B7E-4E55-8288-63DA454D6069}" sibTransId="{C0387DF8-3C57-4BE4-8C90-F03ADB76DF5C}"/>
    <dgm:cxn modelId="{7FAB33D9-16E0-4AD8-A9D7-A0D96D2B2700}" srcId="{8BC68CFE-086B-4190-9D90-7EE43BB3255C}" destId="{35B5BF4E-CB4F-4117-9D9A-EF9C81B5A077}" srcOrd="3" destOrd="0" parTransId="{2C241378-C50A-4A07-A640-997AF0E6CC97}" sibTransId="{6706D8C6-18E7-435F-BD5B-88E49F123F11}"/>
    <dgm:cxn modelId="{783617E4-9F44-42FF-8537-C46775149C84}" type="presOf" srcId="{8961D90F-95FD-462B-8176-0FD502ED242F}" destId="{3A26300E-3BE0-494D-B7B4-C93330ED77B1}" srcOrd="0" destOrd="0" presId="urn:microsoft.com/office/officeart/2005/8/layout/hChevron3"/>
    <dgm:cxn modelId="{941776E6-9694-42BD-8A0A-0F2AC4680DAA}" type="presParOf" srcId="{39FF6921-8894-4184-A68A-F49E42665072}" destId="{4D164A96-397C-4253-BBAC-90F98ED20FE9}" srcOrd="0" destOrd="0" presId="urn:microsoft.com/office/officeart/2005/8/layout/hChevron3"/>
    <dgm:cxn modelId="{8700D87D-B62B-413B-8D1C-57AD253FE742}" type="presParOf" srcId="{39FF6921-8894-4184-A68A-F49E42665072}" destId="{E122757E-BC4D-43AD-AEA9-B6DDCEF17189}" srcOrd="1" destOrd="0" presId="urn:microsoft.com/office/officeart/2005/8/layout/hChevron3"/>
    <dgm:cxn modelId="{0699E6BD-22B3-423A-8298-3445C4819B51}" type="presParOf" srcId="{39FF6921-8894-4184-A68A-F49E42665072}" destId="{239B6A15-F101-4BB1-9D57-0F5A01E69A80}" srcOrd="2" destOrd="0" presId="urn:microsoft.com/office/officeart/2005/8/layout/hChevron3"/>
    <dgm:cxn modelId="{A882C9C3-6425-4378-A1AD-C9D72D1F4357}" type="presParOf" srcId="{39FF6921-8894-4184-A68A-F49E42665072}" destId="{E76BACF2-F3F1-40C4-9488-5AABD89B5AF4}" srcOrd="3" destOrd="0" presId="urn:microsoft.com/office/officeart/2005/8/layout/hChevron3"/>
    <dgm:cxn modelId="{282DAF8B-50F7-4C6A-9ADF-5275C8ECCA6B}" type="presParOf" srcId="{39FF6921-8894-4184-A68A-F49E42665072}" destId="{3A26300E-3BE0-494D-B7B4-C93330ED77B1}" srcOrd="4" destOrd="0" presId="urn:microsoft.com/office/officeart/2005/8/layout/hChevron3"/>
    <dgm:cxn modelId="{8A08CBDC-E6DC-468A-B145-F795F3878BBA}" type="presParOf" srcId="{39FF6921-8894-4184-A68A-F49E42665072}" destId="{5E098E97-2356-46F8-BD6B-2107B454714C}" srcOrd="5" destOrd="0" presId="urn:microsoft.com/office/officeart/2005/8/layout/hChevron3"/>
    <dgm:cxn modelId="{6157A2B4-78E3-469A-B328-3AD5B40E90F9}" type="presParOf" srcId="{39FF6921-8894-4184-A68A-F49E42665072}" destId="{1FCF1C3A-49AB-48D6-B452-5EF4C162650E}" srcOrd="6"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43AC73-AE50-457F-A285-19373580DA6F}" type="doc">
      <dgm:prSet loTypeId="urn:microsoft.com/office/officeart/2005/8/layout/arrow2" loCatId="process" qsTypeId="urn:microsoft.com/office/officeart/2005/8/quickstyle/simple1" qsCatId="simple" csTypeId="urn:microsoft.com/office/officeart/2005/8/colors/colorful5" csCatId="colorful" phldr="1"/>
      <dgm:spPr/>
    </dgm:pt>
    <dgm:pt modelId="{0621876E-AB55-4CB3-A4B8-3CF2498031E4}">
      <dgm:prSet phldrT="[テキスト]" custT="1"/>
      <dgm:spPr/>
      <dgm:t>
        <a:bodyPr/>
        <a:lstStyle/>
        <a:p>
          <a:pPr marL="0" lvl="0" algn="l" defTabSz="889000">
            <a:lnSpc>
              <a:spcPct val="90000"/>
            </a:lnSpc>
            <a:spcBef>
              <a:spcPct val="0"/>
            </a:spcBef>
            <a:spcAft>
              <a:spcPct val="35000"/>
            </a:spcAft>
            <a:buNone/>
          </a:pPr>
          <a:r>
            <a:rPr kumimoji="1" lang="ja-JP" altLang="ja-JP" sz="1800" b="1" kern="1200" dirty="0">
              <a:solidFill>
                <a:schemeClr val="accent2"/>
              </a:solidFill>
              <a:latin typeface="メイリオ" panose="020B0604030504040204" pitchFamily="50" charset="-128"/>
              <a:ea typeface="メイリオ" panose="020B0604030504040204" pitchFamily="50" charset="-128"/>
            </a:rPr>
            <a:t>試験終了後の</a:t>
          </a:r>
          <a:r>
            <a:rPr kumimoji="1" lang="ja-JP" altLang="en-US" sz="1800" b="1" kern="1200" dirty="0">
              <a:solidFill>
                <a:schemeClr val="accent2"/>
              </a:solidFill>
              <a:latin typeface="メイリオ" panose="020B0604030504040204" pitchFamily="50" charset="-128"/>
              <a:ea typeface="メイリオ" panose="020B0604030504040204" pitchFamily="50" charset="-128"/>
            </a:rPr>
            <a:t>振り返り</a:t>
          </a:r>
          <a:endParaRPr kumimoji="1" lang="ja-JP" altLang="en-US" sz="1800" b="1" kern="1200" dirty="0">
            <a:solidFill>
              <a:schemeClr val="accent2"/>
            </a:solidFill>
          </a:endParaRPr>
        </a:p>
      </dgm:t>
    </dgm:pt>
    <dgm:pt modelId="{F2D74525-1EAF-4821-BC63-CF5503849339}" type="parTrans" cxnId="{C789F0A9-FD05-4518-80FA-2716E2EDCA4F}">
      <dgm:prSet/>
      <dgm:spPr/>
      <dgm:t>
        <a:bodyPr/>
        <a:lstStyle/>
        <a:p>
          <a:endParaRPr kumimoji="1" lang="ja-JP" altLang="en-US"/>
        </a:p>
      </dgm:t>
    </dgm:pt>
    <dgm:pt modelId="{86C51FD4-2BE3-4C57-86C0-4F3EF13B51B5}" type="sibTrans" cxnId="{C789F0A9-FD05-4518-80FA-2716E2EDCA4F}">
      <dgm:prSet/>
      <dgm:spPr/>
      <dgm:t>
        <a:bodyPr/>
        <a:lstStyle/>
        <a:p>
          <a:endParaRPr kumimoji="1" lang="ja-JP" altLang="en-US"/>
        </a:p>
      </dgm:t>
    </dgm:pt>
    <dgm:pt modelId="{108A6140-1DA8-4811-AC1A-572703280A62}">
      <dgm:prSet phldrT="[テキスト]" custT="1"/>
      <dgm:spPr/>
      <dgm:t>
        <a:bodyPr/>
        <a:lstStyle/>
        <a:p>
          <a:pPr marL="0" lvl="0" algn="l" defTabSz="889000">
            <a:lnSpc>
              <a:spcPct val="90000"/>
            </a:lnSpc>
            <a:spcBef>
              <a:spcPct val="0"/>
            </a:spcBef>
            <a:spcAft>
              <a:spcPct val="35000"/>
            </a:spcAft>
            <a:buNone/>
          </a:pPr>
          <a:r>
            <a:rPr kumimoji="1" lang="ja-JP" altLang="en-US" sz="1800" b="1" kern="1200" dirty="0">
              <a:solidFill>
                <a:schemeClr val="accent2"/>
              </a:solidFill>
              <a:latin typeface="メイリオ" panose="020B0604030504040204" pitchFamily="50" charset="-128"/>
              <a:ea typeface="メイリオ" panose="020B0604030504040204" pitchFamily="50" charset="-128"/>
            </a:rPr>
            <a:t>評価結果や経験の共有</a:t>
          </a:r>
          <a:endParaRPr kumimoji="1" lang="ja-JP" altLang="en-US" sz="1800" b="1" kern="1200" dirty="0">
            <a:solidFill>
              <a:schemeClr val="accent2"/>
            </a:solidFill>
          </a:endParaRPr>
        </a:p>
      </dgm:t>
    </dgm:pt>
    <dgm:pt modelId="{B061264F-39E5-4330-BAEB-BE051B957F14}" type="parTrans" cxnId="{2C5DF5F8-577A-4EFC-92CC-BDAB888F0BF5}">
      <dgm:prSet/>
      <dgm:spPr/>
      <dgm:t>
        <a:bodyPr/>
        <a:lstStyle/>
        <a:p>
          <a:endParaRPr kumimoji="1" lang="ja-JP" altLang="en-US"/>
        </a:p>
      </dgm:t>
    </dgm:pt>
    <dgm:pt modelId="{18E66182-0D6B-402B-A6D0-7E7A9F82A99B}" type="sibTrans" cxnId="{2C5DF5F8-577A-4EFC-92CC-BDAB888F0BF5}">
      <dgm:prSet/>
      <dgm:spPr/>
      <dgm:t>
        <a:bodyPr/>
        <a:lstStyle/>
        <a:p>
          <a:endParaRPr kumimoji="1" lang="ja-JP" altLang="en-US"/>
        </a:p>
      </dgm:t>
    </dgm:pt>
    <dgm:pt modelId="{E431B70B-9BA3-45CF-B85C-963E7A3DB183}">
      <dgm:prSet custT="1"/>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評価結果や経験を各メンバーの所属部門又は臨床開発部門全体で共有し、会社としての</a:t>
          </a:r>
          <a:r>
            <a:rPr kumimoji="1" lang="en-US"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DCT</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の定着を促す</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gm:t>
    </dgm:pt>
    <dgm:pt modelId="{49A02361-3ADF-444D-9554-AF1A2C8C9B57}" type="parTrans" cxnId="{4FE79C51-DF46-451B-A992-592715741248}">
      <dgm:prSet/>
      <dgm:spPr/>
      <dgm:t>
        <a:bodyPr/>
        <a:lstStyle/>
        <a:p>
          <a:endParaRPr kumimoji="1" lang="ja-JP" altLang="en-US"/>
        </a:p>
      </dgm:t>
    </dgm:pt>
    <dgm:pt modelId="{912131F4-C985-4FE8-BE1B-448B2A6E0AE2}" type="sibTrans" cxnId="{4FE79C51-DF46-451B-A992-592715741248}">
      <dgm:prSet/>
      <dgm:spPr/>
      <dgm:t>
        <a:bodyPr/>
        <a:lstStyle/>
        <a:p>
          <a:endParaRPr kumimoji="1" lang="ja-JP" altLang="en-US"/>
        </a:p>
      </dgm:t>
    </dgm:pt>
    <dgm:pt modelId="{EA9D808C-AA89-4846-AC5A-E8862C9C04F0}">
      <dgm:prSet custT="1"/>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導入評価指標の結果に対する評価を行い、良かった点や改善すべき点を協議する</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gm:t>
    </dgm:pt>
    <dgm:pt modelId="{DA4D613B-0B99-4041-AFEC-BAD0AED792CA}" type="sibTrans" cxnId="{7B19632B-39BF-4E24-99BA-043F83CDFE98}">
      <dgm:prSet/>
      <dgm:spPr/>
      <dgm:t>
        <a:bodyPr/>
        <a:lstStyle/>
        <a:p>
          <a:endParaRPr kumimoji="1" lang="ja-JP" altLang="en-US"/>
        </a:p>
      </dgm:t>
    </dgm:pt>
    <dgm:pt modelId="{C21C9651-4237-495D-AD69-24E8AAEB8E68}" type="parTrans" cxnId="{7B19632B-39BF-4E24-99BA-043F83CDFE98}">
      <dgm:prSet/>
      <dgm:spPr/>
      <dgm:t>
        <a:bodyPr/>
        <a:lstStyle/>
        <a:p>
          <a:endParaRPr kumimoji="1" lang="ja-JP" altLang="en-US"/>
        </a:p>
      </dgm:t>
    </dgm:pt>
    <dgm:pt modelId="{AFFEB699-EF67-4C98-8708-6860B4B62ED9}">
      <dgm:prSet phldrT="[テキスト]" custT="1"/>
      <dgm:spPr/>
      <dgm:t>
        <a:bodyPr/>
        <a:lstStyle/>
        <a:p>
          <a:pPr>
            <a:buNone/>
          </a:pPr>
          <a:r>
            <a:rPr kumimoji="1" lang="ja-JP" altLang="en-US" sz="1800" b="1" dirty="0">
              <a:solidFill>
                <a:schemeClr val="accent2"/>
              </a:solidFill>
              <a:latin typeface="メイリオ" panose="020B0604030504040204" pitchFamily="50" charset="-128"/>
              <a:ea typeface="メイリオ" panose="020B0604030504040204" pitchFamily="50" charset="-128"/>
            </a:rPr>
            <a:t>社内プロセスの見直し</a:t>
          </a:r>
          <a:endParaRPr kumimoji="1" lang="ja-JP" altLang="en-US" sz="1800" b="1" dirty="0">
            <a:solidFill>
              <a:schemeClr val="accent2"/>
            </a:solidFill>
          </a:endParaRPr>
        </a:p>
      </dgm:t>
    </dgm:pt>
    <dgm:pt modelId="{6956B567-20D2-40BC-9578-4F68449843F4}" type="parTrans" cxnId="{C45B99FF-6912-4B7E-9ACE-847FFFDB44D2}">
      <dgm:prSet/>
      <dgm:spPr/>
      <dgm:t>
        <a:bodyPr/>
        <a:lstStyle/>
        <a:p>
          <a:endParaRPr kumimoji="1" lang="ja-JP" altLang="en-US"/>
        </a:p>
      </dgm:t>
    </dgm:pt>
    <dgm:pt modelId="{61E62D28-36B5-4BCE-87B3-24C90B7B9F64}" type="sibTrans" cxnId="{C45B99FF-6912-4B7E-9ACE-847FFFDB44D2}">
      <dgm:prSet/>
      <dgm:spPr/>
      <dgm:t>
        <a:bodyPr/>
        <a:lstStyle/>
        <a:p>
          <a:endParaRPr kumimoji="1" lang="ja-JP" altLang="en-US"/>
        </a:p>
      </dgm:t>
    </dgm:pt>
    <dgm:pt modelId="{06CAF520-9DE3-40C6-B78E-514A510DF2C9}">
      <dgm:prSet custT="1"/>
      <dgm:spPr/>
      <dgm:t>
        <a:bodyPr/>
        <a:lstStyle/>
        <a:p>
          <a:pPr>
            <a:buFont typeface="Arial" panose="020B0604020202020204" pitchFamily="34" charset="0"/>
            <a:buChar char="•"/>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mn-cs"/>
            </a:rPr>
            <a:t>社内手順書の改訂、実施計画書や</a:t>
          </a:r>
          <a:r>
            <a:rPr kumimoji="1" lang="en-US"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mn-cs"/>
            </a:rPr>
            <a:t>ICF</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mn-cs"/>
            </a:rPr>
            <a:t>のテンプレートの改訂を行い、次回以降の</a:t>
          </a:r>
          <a:r>
            <a:rPr kumimoji="1" lang="en-US"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mn-cs"/>
            </a:rPr>
            <a:t>DCT</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mn-cs"/>
            </a:rPr>
            <a:t>の導入や円滑な準備を促す</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gm:t>
    </dgm:pt>
    <dgm:pt modelId="{191EF5AF-1C0F-494A-AD76-D739A8E45E2E}" type="parTrans" cxnId="{A7C82F39-31CD-41DB-BB7C-FFA0E49714C7}">
      <dgm:prSet/>
      <dgm:spPr/>
      <dgm:t>
        <a:bodyPr/>
        <a:lstStyle/>
        <a:p>
          <a:endParaRPr kumimoji="1" lang="ja-JP" altLang="en-US"/>
        </a:p>
      </dgm:t>
    </dgm:pt>
    <dgm:pt modelId="{63BF43A2-1A60-4CA8-AB67-40F946B7AF9F}" type="sibTrans" cxnId="{A7C82F39-31CD-41DB-BB7C-FFA0E49714C7}">
      <dgm:prSet/>
      <dgm:spPr/>
      <dgm:t>
        <a:bodyPr/>
        <a:lstStyle/>
        <a:p>
          <a:endParaRPr kumimoji="1" lang="ja-JP" altLang="en-US"/>
        </a:p>
      </dgm:t>
    </dgm:pt>
    <dgm:pt modelId="{B708790E-F5BE-41D3-BF8E-E40E9DA83121}">
      <dgm:prSet/>
      <dgm:spPr/>
      <dgm:t>
        <a:bodyPr/>
        <a:lstStyle/>
        <a:p>
          <a:pPr>
            <a:buFont typeface="Arial" panose="020B0604020202020204" pitchFamily="34" charset="0"/>
            <a:buChar char="•"/>
          </a:pP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gm:t>
    </dgm:pt>
    <dgm:pt modelId="{2F610110-F0F3-4708-91C8-14625A8FDDB6}" type="parTrans" cxnId="{666B8B01-549E-42EA-8FCF-2EA2E4D034FD}">
      <dgm:prSet/>
      <dgm:spPr/>
      <dgm:t>
        <a:bodyPr/>
        <a:lstStyle/>
        <a:p>
          <a:endParaRPr kumimoji="1" lang="ja-JP" altLang="en-US"/>
        </a:p>
      </dgm:t>
    </dgm:pt>
    <dgm:pt modelId="{6C3BD647-D95C-49DF-89EE-F524921AAC9C}" type="sibTrans" cxnId="{666B8B01-549E-42EA-8FCF-2EA2E4D034FD}">
      <dgm:prSet/>
      <dgm:spPr/>
      <dgm:t>
        <a:bodyPr/>
        <a:lstStyle/>
        <a:p>
          <a:endParaRPr kumimoji="1" lang="ja-JP" altLang="en-US"/>
        </a:p>
      </dgm:t>
    </dgm:pt>
    <dgm:pt modelId="{84B6C6A4-18B4-4370-B82A-56278F155770}" type="pres">
      <dgm:prSet presAssocID="{4943AC73-AE50-457F-A285-19373580DA6F}" presName="arrowDiagram" presStyleCnt="0">
        <dgm:presLayoutVars>
          <dgm:chMax val="5"/>
          <dgm:dir/>
          <dgm:resizeHandles val="exact"/>
        </dgm:presLayoutVars>
      </dgm:prSet>
      <dgm:spPr/>
    </dgm:pt>
    <dgm:pt modelId="{3BA9D0C9-8651-402A-A617-AF9EE02A86AA}" type="pres">
      <dgm:prSet presAssocID="{4943AC73-AE50-457F-A285-19373580DA6F}" presName="arrow" presStyleLbl="bgShp" presStyleIdx="0" presStyleCnt="1" custLinFactNeighborY="-286"/>
      <dgm:spPr/>
    </dgm:pt>
    <dgm:pt modelId="{A85ADE51-0EFD-47B3-B4DD-42EE34FA1862}" type="pres">
      <dgm:prSet presAssocID="{4943AC73-AE50-457F-A285-19373580DA6F}" presName="arrowDiagram3" presStyleCnt="0"/>
      <dgm:spPr/>
    </dgm:pt>
    <dgm:pt modelId="{CCF0C92E-0B62-4BAC-B5EF-36E99C850C9E}" type="pres">
      <dgm:prSet presAssocID="{0621876E-AB55-4CB3-A4B8-3CF2498031E4}" presName="bullet3a" presStyleLbl="node1" presStyleIdx="0" presStyleCnt="3"/>
      <dgm:spPr/>
    </dgm:pt>
    <dgm:pt modelId="{C60F3593-9039-4B7E-9F36-2358E3D92FC1}" type="pres">
      <dgm:prSet presAssocID="{0621876E-AB55-4CB3-A4B8-3CF2498031E4}" presName="textBox3a" presStyleLbl="revTx" presStyleIdx="0" presStyleCnt="3" custScaleX="159166" custScaleY="72045" custLinFactNeighborX="-30788" custLinFactNeighborY="6228">
        <dgm:presLayoutVars>
          <dgm:bulletEnabled val="1"/>
        </dgm:presLayoutVars>
      </dgm:prSet>
      <dgm:spPr/>
    </dgm:pt>
    <dgm:pt modelId="{0B605057-13D9-4063-B49E-00715AA74DDD}" type="pres">
      <dgm:prSet presAssocID="{108A6140-1DA8-4811-AC1A-572703280A62}" presName="bullet3b" presStyleLbl="node1" presStyleIdx="1" presStyleCnt="3"/>
      <dgm:spPr/>
    </dgm:pt>
    <dgm:pt modelId="{36762E75-03AC-4830-921A-3471FA563329}" type="pres">
      <dgm:prSet presAssocID="{108A6140-1DA8-4811-AC1A-572703280A62}" presName="textBox3b" presStyleLbl="revTx" presStyleIdx="1" presStyleCnt="3" custScaleX="154405" custScaleY="68090" custLinFactNeighborX="-15562" custLinFactNeighborY="-6303">
        <dgm:presLayoutVars>
          <dgm:bulletEnabled val="1"/>
        </dgm:presLayoutVars>
      </dgm:prSet>
      <dgm:spPr/>
    </dgm:pt>
    <dgm:pt modelId="{205D0C6E-6630-4DF7-BEB1-3BC845DA1C39}" type="pres">
      <dgm:prSet presAssocID="{AFFEB699-EF67-4C98-8708-6860B4B62ED9}" presName="bullet3c" presStyleLbl="node1" presStyleIdx="2" presStyleCnt="3"/>
      <dgm:spPr/>
    </dgm:pt>
    <dgm:pt modelId="{8BD8D9D2-A35C-41E8-A52E-E1E07C9C29D4}" type="pres">
      <dgm:prSet presAssocID="{AFFEB699-EF67-4C98-8708-6860B4B62ED9}" presName="textBox3c" presStyleLbl="revTx" presStyleIdx="2" presStyleCnt="3" custScaleX="150946" custScaleY="58502" custLinFactNeighborX="13460" custLinFactNeighborY="-12341">
        <dgm:presLayoutVars>
          <dgm:bulletEnabled val="1"/>
        </dgm:presLayoutVars>
      </dgm:prSet>
      <dgm:spPr/>
    </dgm:pt>
  </dgm:ptLst>
  <dgm:cxnLst>
    <dgm:cxn modelId="{666B8B01-549E-42EA-8FCF-2EA2E4D034FD}" srcId="{AFFEB699-EF67-4C98-8708-6860B4B62ED9}" destId="{B708790E-F5BE-41D3-BF8E-E40E9DA83121}" srcOrd="1" destOrd="0" parTransId="{2F610110-F0F3-4708-91C8-14625A8FDDB6}" sibTransId="{6C3BD647-D95C-49DF-89EE-F524921AAC9C}"/>
    <dgm:cxn modelId="{28536014-BE8E-4E87-86B3-EA6E1490FBA3}" type="presOf" srcId="{AFFEB699-EF67-4C98-8708-6860B4B62ED9}" destId="{8BD8D9D2-A35C-41E8-A52E-E1E07C9C29D4}" srcOrd="0" destOrd="0" presId="urn:microsoft.com/office/officeart/2005/8/layout/arrow2"/>
    <dgm:cxn modelId="{BBFB8620-B44C-4514-89A9-F4D689A198B8}" type="presOf" srcId="{0621876E-AB55-4CB3-A4B8-3CF2498031E4}" destId="{C60F3593-9039-4B7E-9F36-2358E3D92FC1}" srcOrd="0" destOrd="0" presId="urn:microsoft.com/office/officeart/2005/8/layout/arrow2"/>
    <dgm:cxn modelId="{7B19632B-39BF-4E24-99BA-043F83CDFE98}" srcId="{0621876E-AB55-4CB3-A4B8-3CF2498031E4}" destId="{EA9D808C-AA89-4846-AC5A-E8862C9C04F0}" srcOrd="0" destOrd="0" parTransId="{C21C9651-4237-495D-AD69-24E8AAEB8E68}" sibTransId="{DA4D613B-0B99-4041-AFEC-BAD0AED792CA}"/>
    <dgm:cxn modelId="{A7C82F39-31CD-41DB-BB7C-FFA0E49714C7}" srcId="{AFFEB699-EF67-4C98-8708-6860B4B62ED9}" destId="{06CAF520-9DE3-40C6-B78E-514A510DF2C9}" srcOrd="0" destOrd="0" parTransId="{191EF5AF-1C0F-494A-AD76-D739A8E45E2E}" sibTransId="{63BF43A2-1A60-4CA8-AB67-40F946B7AF9F}"/>
    <dgm:cxn modelId="{4FE79C51-DF46-451B-A992-592715741248}" srcId="{108A6140-1DA8-4811-AC1A-572703280A62}" destId="{E431B70B-9BA3-45CF-B85C-963E7A3DB183}" srcOrd="0" destOrd="0" parTransId="{49A02361-3ADF-444D-9554-AF1A2C8C9B57}" sibTransId="{912131F4-C985-4FE8-BE1B-448B2A6E0AE2}"/>
    <dgm:cxn modelId="{552FDC51-BB1E-458F-A6E8-3C0079205C51}" type="presOf" srcId="{06CAF520-9DE3-40C6-B78E-514A510DF2C9}" destId="{8BD8D9D2-A35C-41E8-A52E-E1E07C9C29D4}" srcOrd="0" destOrd="1" presId="urn:microsoft.com/office/officeart/2005/8/layout/arrow2"/>
    <dgm:cxn modelId="{DB053F5A-F6C5-411E-9EDE-BFA97C0A8B2A}" type="presOf" srcId="{EA9D808C-AA89-4846-AC5A-E8862C9C04F0}" destId="{C60F3593-9039-4B7E-9F36-2358E3D92FC1}" srcOrd="0" destOrd="1" presId="urn:microsoft.com/office/officeart/2005/8/layout/arrow2"/>
    <dgm:cxn modelId="{5EB4DF9E-D6E7-43E7-8431-3E844D27181C}" type="presOf" srcId="{E431B70B-9BA3-45CF-B85C-963E7A3DB183}" destId="{36762E75-03AC-4830-921A-3471FA563329}" srcOrd="0" destOrd="1" presId="urn:microsoft.com/office/officeart/2005/8/layout/arrow2"/>
    <dgm:cxn modelId="{0B20EDA6-63B9-4EA1-82D0-17DD7ECE7B83}" type="presOf" srcId="{108A6140-1DA8-4811-AC1A-572703280A62}" destId="{36762E75-03AC-4830-921A-3471FA563329}" srcOrd="0" destOrd="0" presId="urn:microsoft.com/office/officeart/2005/8/layout/arrow2"/>
    <dgm:cxn modelId="{C789F0A9-FD05-4518-80FA-2716E2EDCA4F}" srcId="{4943AC73-AE50-457F-A285-19373580DA6F}" destId="{0621876E-AB55-4CB3-A4B8-3CF2498031E4}" srcOrd="0" destOrd="0" parTransId="{F2D74525-1EAF-4821-BC63-CF5503849339}" sibTransId="{86C51FD4-2BE3-4C57-86C0-4F3EF13B51B5}"/>
    <dgm:cxn modelId="{BD151AC5-4A4B-4261-85E5-4CFC6E48F30E}" type="presOf" srcId="{4943AC73-AE50-457F-A285-19373580DA6F}" destId="{84B6C6A4-18B4-4370-B82A-56278F155770}" srcOrd="0" destOrd="0" presId="urn:microsoft.com/office/officeart/2005/8/layout/arrow2"/>
    <dgm:cxn modelId="{BFB9E5EA-FC99-4AC3-92B1-AB44191BFED9}" type="presOf" srcId="{B708790E-F5BE-41D3-BF8E-E40E9DA83121}" destId="{8BD8D9D2-A35C-41E8-A52E-E1E07C9C29D4}" srcOrd="0" destOrd="2" presId="urn:microsoft.com/office/officeart/2005/8/layout/arrow2"/>
    <dgm:cxn modelId="{2C5DF5F8-577A-4EFC-92CC-BDAB888F0BF5}" srcId="{4943AC73-AE50-457F-A285-19373580DA6F}" destId="{108A6140-1DA8-4811-AC1A-572703280A62}" srcOrd="1" destOrd="0" parTransId="{B061264F-39E5-4330-BAEB-BE051B957F14}" sibTransId="{18E66182-0D6B-402B-A6D0-7E7A9F82A99B}"/>
    <dgm:cxn modelId="{C45B99FF-6912-4B7E-9ACE-847FFFDB44D2}" srcId="{4943AC73-AE50-457F-A285-19373580DA6F}" destId="{AFFEB699-EF67-4C98-8708-6860B4B62ED9}" srcOrd="2" destOrd="0" parTransId="{6956B567-20D2-40BC-9578-4F68449843F4}" sibTransId="{61E62D28-36B5-4BCE-87B3-24C90B7B9F64}"/>
    <dgm:cxn modelId="{1106D969-1F91-4A32-8E82-8EC674BD77A5}" type="presParOf" srcId="{84B6C6A4-18B4-4370-B82A-56278F155770}" destId="{3BA9D0C9-8651-402A-A617-AF9EE02A86AA}" srcOrd="0" destOrd="0" presId="urn:microsoft.com/office/officeart/2005/8/layout/arrow2"/>
    <dgm:cxn modelId="{91723FAC-8CF0-4A2E-ABE5-8F37E87095F5}" type="presParOf" srcId="{84B6C6A4-18B4-4370-B82A-56278F155770}" destId="{A85ADE51-0EFD-47B3-B4DD-42EE34FA1862}" srcOrd="1" destOrd="0" presId="urn:microsoft.com/office/officeart/2005/8/layout/arrow2"/>
    <dgm:cxn modelId="{2A243BDD-D4A9-42B9-9E6C-638A466CD7E3}" type="presParOf" srcId="{A85ADE51-0EFD-47B3-B4DD-42EE34FA1862}" destId="{CCF0C92E-0B62-4BAC-B5EF-36E99C850C9E}" srcOrd="0" destOrd="0" presId="urn:microsoft.com/office/officeart/2005/8/layout/arrow2"/>
    <dgm:cxn modelId="{1AAA17BA-732A-44D7-9476-F694D5D0167A}" type="presParOf" srcId="{A85ADE51-0EFD-47B3-B4DD-42EE34FA1862}" destId="{C60F3593-9039-4B7E-9F36-2358E3D92FC1}" srcOrd="1" destOrd="0" presId="urn:microsoft.com/office/officeart/2005/8/layout/arrow2"/>
    <dgm:cxn modelId="{21F3D31A-8A4E-4B23-A8FE-B78D518C94F4}" type="presParOf" srcId="{A85ADE51-0EFD-47B3-B4DD-42EE34FA1862}" destId="{0B605057-13D9-4063-B49E-00715AA74DDD}" srcOrd="2" destOrd="0" presId="urn:microsoft.com/office/officeart/2005/8/layout/arrow2"/>
    <dgm:cxn modelId="{96143C7D-AE91-43DB-B958-9B38036ECFA0}" type="presParOf" srcId="{A85ADE51-0EFD-47B3-B4DD-42EE34FA1862}" destId="{36762E75-03AC-4830-921A-3471FA563329}" srcOrd="3" destOrd="0" presId="urn:microsoft.com/office/officeart/2005/8/layout/arrow2"/>
    <dgm:cxn modelId="{0FCC6C0C-7CAC-4F39-A0F4-3E5D53D97CD4}" type="presParOf" srcId="{A85ADE51-0EFD-47B3-B4DD-42EE34FA1862}" destId="{205D0C6E-6630-4DF7-BEB1-3BC845DA1C39}" srcOrd="4" destOrd="0" presId="urn:microsoft.com/office/officeart/2005/8/layout/arrow2"/>
    <dgm:cxn modelId="{6EF211C7-D236-4A3C-A1C3-24D8EED106D0}" type="presParOf" srcId="{A85ADE51-0EFD-47B3-B4DD-42EE34FA1862}" destId="{8BD8D9D2-A35C-41E8-A52E-E1E07C9C29D4}"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EA5B7-C0B9-47FB-AC7E-16152465C2E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kumimoji="1" lang="ja-JP" altLang="en-US"/>
        </a:p>
      </dgm:t>
    </dgm:pt>
    <dgm:pt modelId="{C99692CB-79CA-4C58-8F01-00AF35CA517D}">
      <dgm:prSet phldrT="[テキスト]" custT="1"/>
      <dgm:spPr>
        <a:solidFill>
          <a:schemeClr val="accent6">
            <a:lumMod val="60000"/>
            <a:lumOff val="40000"/>
          </a:schemeClr>
        </a:solidFill>
      </dgm:spPr>
      <dgm:t>
        <a:bodyPr/>
        <a:lstStyle/>
        <a:p>
          <a:r>
            <a:rPr kumimoji="1" lang="ja-JP" altLang="en-US" sz="1600" b="1" dirty="0">
              <a:solidFill>
                <a:schemeClr val="tx1"/>
              </a:solidFill>
              <a:latin typeface="メイリオ" panose="020B0604030504040204" pitchFamily="50" charset="-128"/>
              <a:ea typeface="メイリオ" panose="020B0604030504040204" pitchFamily="50" charset="-128"/>
            </a:rPr>
            <a:t>・医療機関：</a:t>
          </a:r>
          <a:r>
            <a:rPr kumimoji="1" lang="en-US" altLang="ja-JP" sz="1600" b="1" dirty="0">
              <a:solidFill>
                <a:schemeClr val="tx1"/>
              </a:solidFill>
              <a:latin typeface="メイリオ" panose="020B0604030504040204" pitchFamily="50" charset="-128"/>
              <a:ea typeface="メイリオ" panose="020B0604030504040204" pitchFamily="50" charset="-128"/>
            </a:rPr>
            <a:t>DCT</a:t>
          </a:r>
          <a:r>
            <a:rPr kumimoji="1" lang="ja-JP" altLang="en-US" sz="1600" b="1" dirty="0">
              <a:solidFill>
                <a:schemeClr val="tx1"/>
              </a:solidFill>
              <a:latin typeface="メイリオ" panose="020B0604030504040204" pitchFamily="50" charset="-128"/>
              <a:ea typeface="メイリオ" panose="020B0604030504040204" pitchFamily="50" charset="-128"/>
            </a:rPr>
            <a:t>の手法の導入に対する負担感や不安</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r>
            <a:rPr kumimoji="1" lang="ja-JP" altLang="en-US" sz="1600" b="1" dirty="0">
              <a:solidFill>
                <a:schemeClr val="tx1"/>
              </a:solidFill>
              <a:latin typeface="メイリオ" panose="020B0604030504040204" pitchFamily="50" charset="-128"/>
              <a:ea typeface="メイリオ" panose="020B0604030504040204" pitchFamily="50" charset="-128"/>
            </a:rPr>
            <a:t>・患者：</a:t>
          </a:r>
          <a:r>
            <a:rPr kumimoji="1" lang="en-US" altLang="ja-JP" sz="1600" b="1" dirty="0">
              <a:solidFill>
                <a:schemeClr val="tx1"/>
              </a:solidFill>
              <a:latin typeface="メイリオ" panose="020B0604030504040204" pitchFamily="50" charset="-128"/>
              <a:ea typeface="メイリオ" panose="020B0604030504040204" pitchFamily="50" charset="-128"/>
            </a:rPr>
            <a:t>DCT</a:t>
          </a:r>
          <a:r>
            <a:rPr kumimoji="1" lang="ja-JP" altLang="en-US" sz="1600" b="1" dirty="0">
              <a:solidFill>
                <a:schemeClr val="tx1"/>
              </a:solidFill>
              <a:latin typeface="メイリオ" panose="020B0604030504040204" pitchFamily="50" charset="-128"/>
              <a:ea typeface="メイリオ" panose="020B0604030504040204" pitchFamily="50" charset="-128"/>
            </a:rPr>
            <a:t>の手法に対する不安、機器の使用方法等の理解、</a:t>
          </a:r>
          <a:br>
            <a:rPr kumimoji="1" lang="en-US" altLang="ja-JP" sz="1600" b="1" dirty="0">
              <a:solidFill>
                <a:schemeClr val="tx1"/>
              </a:solidFill>
              <a:latin typeface="メイリオ" panose="020B0604030504040204" pitchFamily="50" charset="-128"/>
              <a:ea typeface="メイリオ" panose="020B0604030504040204" pitchFamily="50" charset="-128"/>
            </a:rPr>
          </a:br>
          <a:r>
            <a:rPr kumimoji="1" lang="ja-JP" altLang="en-US" sz="1600" b="1" dirty="0">
              <a:solidFill>
                <a:schemeClr val="tx1"/>
              </a:solidFill>
              <a:latin typeface="メイリオ" panose="020B0604030504040204" pitchFamily="50" charset="-128"/>
              <a:ea typeface="メイリオ" panose="020B0604030504040204" pitchFamily="50" charset="-128"/>
            </a:rPr>
            <a:t>　　　　自宅の</a:t>
          </a:r>
          <a:r>
            <a:rPr kumimoji="1" lang="en-US" altLang="ja-JP" sz="1600" b="1" dirty="0">
              <a:solidFill>
                <a:schemeClr val="tx1"/>
              </a:solidFill>
              <a:latin typeface="メイリオ" panose="020B0604030504040204" pitchFamily="50" charset="-128"/>
              <a:ea typeface="メイリオ" panose="020B0604030504040204" pitchFamily="50" charset="-128"/>
            </a:rPr>
            <a:t>Web</a:t>
          </a:r>
          <a:r>
            <a:rPr kumimoji="1" lang="ja-JP" altLang="en-US" sz="1600" b="1" dirty="0">
              <a:solidFill>
                <a:schemeClr val="tx1"/>
              </a:solidFill>
              <a:latin typeface="メイリオ" panose="020B0604030504040204" pitchFamily="50" charset="-128"/>
              <a:ea typeface="メイリオ" panose="020B0604030504040204" pitchFamily="50" charset="-128"/>
            </a:rPr>
            <a:t>環境が十分ではない</a:t>
          </a:r>
        </a:p>
      </dgm:t>
    </dgm:pt>
    <dgm:pt modelId="{197CC62D-1405-4597-ACEF-978618E0C54B}" type="parTrans" cxnId="{B21F8FF3-1009-47DD-B8E0-2F5EC0554593}">
      <dgm:prSet/>
      <dgm:spPr/>
      <dgm:t>
        <a:bodyPr/>
        <a:lstStyle/>
        <a:p>
          <a:endParaRPr kumimoji="1" lang="ja-JP" altLang="en-US"/>
        </a:p>
      </dgm:t>
    </dgm:pt>
    <dgm:pt modelId="{3A5AB962-8778-4B6F-B94F-3CE21795C9B0}" type="sibTrans" cxnId="{B21F8FF3-1009-47DD-B8E0-2F5EC0554593}">
      <dgm:prSet/>
      <dgm:spPr/>
      <dgm:t>
        <a:bodyPr/>
        <a:lstStyle/>
        <a:p>
          <a:endParaRPr kumimoji="1" lang="ja-JP" altLang="en-US"/>
        </a:p>
      </dgm:t>
    </dgm:pt>
    <dgm:pt modelId="{338189B6-7DE3-4C80-B709-D47FAE75170F}">
      <dgm:prSet phldrT="[テキスト]" custT="1"/>
      <dgm:spPr/>
      <dgm:t>
        <a:bodyPr/>
        <a:lstStyle/>
        <a:p>
          <a:r>
            <a:rPr kumimoji="1" lang="ja-JP" altLang="en-US" sz="1600" b="1" dirty="0">
              <a:solidFill>
                <a:schemeClr val="tx1"/>
              </a:solidFill>
              <a:latin typeface="メイリオ" panose="020B0604030504040204" pitchFamily="50" charset="-128"/>
              <a:ea typeface="メイリオ" panose="020B0604030504040204" pitchFamily="50" charset="-128"/>
            </a:rPr>
            <a:t>・規制当局の見解が明文化されていない</a:t>
          </a:r>
          <a:r>
            <a:rPr kumimoji="1" lang="en-US" altLang="ja-JP" sz="1600" b="1" dirty="0">
              <a:solidFill>
                <a:schemeClr val="tx1"/>
              </a:solidFill>
              <a:latin typeface="メイリオ" panose="020B0604030504040204" pitchFamily="50" charset="-128"/>
              <a:ea typeface="メイリオ" panose="020B0604030504040204" pitchFamily="50" charset="-128"/>
            </a:rPr>
            <a:t>DCT</a:t>
          </a:r>
          <a:r>
            <a:rPr kumimoji="1" lang="ja-JP" altLang="en-US" sz="1600" b="1" dirty="0">
              <a:solidFill>
                <a:schemeClr val="tx1"/>
              </a:solidFill>
              <a:latin typeface="メイリオ" panose="020B0604030504040204" pitchFamily="50" charset="-128"/>
              <a:ea typeface="メイリオ" panose="020B0604030504040204" pitchFamily="50" charset="-128"/>
            </a:rPr>
            <a:t>の手法の導入</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Depot to Patient</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による治験薬配送 </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✓遠隔での治験の説明同意プロセス</a:t>
          </a:r>
        </a:p>
      </dgm:t>
    </dgm:pt>
    <dgm:pt modelId="{2824643B-B345-4B42-96F1-8FB4FFD93FA6}" type="parTrans" cxnId="{DAF62F87-1E33-48DC-BF7B-326309A7BE18}">
      <dgm:prSet/>
      <dgm:spPr/>
      <dgm:t>
        <a:bodyPr/>
        <a:lstStyle/>
        <a:p>
          <a:endParaRPr kumimoji="1" lang="ja-JP" altLang="en-US"/>
        </a:p>
      </dgm:t>
    </dgm:pt>
    <dgm:pt modelId="{53953411-89B0-4493-9159-59616E5344D3}" type="sibTrans" cxnId="{DAF62F87-1E33-48DC-BF7B-326309A7BE18}">
      <dgm:prSet/>
      <dgm:spPr/>
      <dgm:t>
        <a:bodyPr/>
        <a:lstStyle/>
        <a:p>
          <a:endParaRPr kumimoji="1" lang="ja-JP" altLang="en-US"/>
        </a:p>
      </dgm:t>
    </dgm:pt>
    <dgm:pt modelId="{6106C56B-BAAB-438D-80AC-86F11C7A247F}">
      <dgm:prSet phldrT="[テキスト]" custT="1"/>
      <dgm:spPr/>
      <dgm:t>
        <a:bodyPr/>
        <a:lstStyle/>
        <a:p>
          <a:r>
            <a:rPr kumimoji="1" lang="ja-JP" altLang="en-US" sz="1600" b="1" dirty="0">
              <a:solidFill>
                <a:schemeClr val="tx1"/>
              </a:solidFill>
              <a:latin typeface="メイリオ" panose="020B0604030504040204" pitchFamily="50" charset="-128"/>
              <a:ea typeface="メイリオ" panose="020B0604030504040204" pitchFamily="50" charset="-128"/>
            </a:rPr>
            <a:t>・</a:t>
          </a:r>
          <a:r>
            <a:rPr kumimoji="1" lang="en-US" altLang="ja-JP" sz="1600" b="1" dirty="0">
              <a:solidFill>
                <a:schemeClr val="tx1"/>
              </a:solidFill>
              <a:latin typeface="メイリオ" panose="020B0604030504040204" pitchFamily="50" charset="-128"/>
              <a:ea typeface="メイリオ" panose="020B0604030504040204" pitchFamily="50" charset="-128"/>
            </a:rPr>
            <a:t>DCT</a:t>
          </a:r>
          <a:r>
            <a:rPr kumimoji="1" lang="ja-JP" altLang="en-US" sz="1600" b="1" dirty="0">
              <a:solidFill>
                <a:schemeClr val="tx1"/>
              </a:solidFill>
              <a:latin typeface="メイリオ" panose="020B0604030504040204" pitchFamily="50" charset="-128"/>
              <a:ea typeface="メイリオ" panose="020B0604030504040204" pitchFamily="50" charset="-128"/>
            </a:rPr>
            <a:t>の手法の導入時の費用</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✓製薬企業が導入経験の少ない手法では、予算を見積もりにくい</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✓治験の費用が増加する場合、製薬企業にとって手法の導入のハードルが上がる</a:t>
          </a:r>
        </a:p>
      </dgm:t>
    </dgm:pt>
    <dgm:pt modelId="{A6A2EB03-8295-4728-91DE-F7176F0EA231}" type="parTrans" cxnId="{BE6F93F8-4F04-4A89-9811-09ADD5BC7C5D}">
      <dgm:prSet/>
      <dgm:spPr/>
      <dgm:t>
        <a:bodyPr/>
        <a:lstStyle/>
        <a:p>
          <a:endParaRPr kumimoji="1" lang="ja-JP" altLang="en-US"/>
        </a:p>
      </dgm:t>
    </dgm:pt>
    <dgm:pt modelId="{37C79C4F-B4F6-497B-AE99-9F1477E339D4}" type="sibTrans" cxnId="{BE6F93F8-4F04-4A89-9811-09ADD5BC7C5D}">
      <dgm:prSet/>
      <dgm:spPr/>
      <dgm:t>
        <a:bodyPr/>
        <a:lstStyle/>
        <a:p>
          <a:endParaRPr kumimoji="1" lang="ja-JP" altLang="en-US"/>
        </a:p>
      </dgm:t>
    </dgm:pt>
    <dgm:pt modelId="{5BB96AE3-15E3-4731-9C51-1BC8D867FE3C}">
      <dgm:prSet phldrT="[テキスト]" custT="1"/>
      <dgm:spPr>
        <a:solidFill>
          <a:schemeClr val="accent5">
            <a:lumMod val="40000"/>
            <a:lumOff val="60000"/>
          </a:schemeClr>
        </a:solidFill>
      </dgm:spPr>
      <dgm:t>
        <a:bodyPr/>
        <a:lstStyle/>
        <a:p>
          <a:r>
            <a:rPr kumimoji="1" lang="ja-JP" altLang="en-US" sz="1600" b="1" dirty="0">
              <a:solidFill>
                <a:schemeClr val="tx1"/>
              </a:solidFill>
              <a:latin typeface="メイリオ" panose="020B0604030504040204" pitchFamily="50" charset="-128"/>
              <a:ea typeface="メイリオ" panose="020B0604030504040204" pitchFamily="50" charset="-128"/>
            </a:rPr>
            <a:t>・遠隔での評価が確立されていない疾患での</a:t>
          </a:r>
          <a:r>
            <a:rPr kumimoji="1" lang="en-US" altLang="ja-JP" sz="1600" b="1" dirty="0">
              <a:solidFill>
                <a:schemeClr val="tx1"/>
              </a:solidFill>
              <a:latin typeface="メイリオ" panose="020B0604030504040204" pitchFamily="50" charset="-128"/>
              <a:ea typeface="メイリオ" panose="020B0604030504040204" pitchFamily="50" charset="-128"/>
            </a:rPr>
            <a:t>DCT</a:t>
          </a:r>
          <a:r>
            <a:rPr kumimoji="1" lang="ja-JP" altLang="en-US" sz="1600" b="1" dirty="0">
              <a:solidFill>
                <a:schemeClr val="tx1"/>
              </a:solidFill>
              <a:latin typeface="メイリオ" panose="020B0604030504040204" pitchFamily="50" charset="-128"/>
              <a:ea typeface="メイリオ" panose="020B0604030504040204" pitchFamily="50" charset="-128"/>
            </a:rPr>
            <a:t>の手法の導入</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エビデンスが確立した評価方法が少ない</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　✓大型医療機器を用いる場合は医療機関への来院が必要になる可能性が高い</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dgm:t>
    </dgm:pt>
    <dgm:pt modelId="{74433779-7D75-4869-9E83-C76A85598C01}" type="parTrans" cxnId="{0818F0AE-4EC3-4D7E-9BF5-7F5EB197C768}">
      <dgm:prSet/>
      <dgm:spPr/>
      <dgm:t>
        <a:bodyPr/>
        <a:lstStyle/>
        <a:p>
          <a:endParaRPr kumimoji="1" lang="ja-JP" altLang="en-US"/>
        </a:p>
      </dgm:t>
    </dgm:pt>
    <dgm:pt modelId="{EA480812-3FC6-4ABB-A134-0B20A2A4EFEB}" type="sibTrans" cxnId="{0818F0AE-4EC3-4D7E-9BF5-7F5EB197C768}">
      <dgm:prSet/>
      <dgm:spPr/>
      <dgm:t>
        <a:bodyPr/>
        <a:lstStyle/>
        <a:p>
          <a:endParaRPr kumimoji="1" lang="ja-JP" altLang="en-US"/>
        </a:p>
      </dgm:t>
    </dgm:pt>
    <dgm:pt modelId="{55B81394-0398-4E39-A79D-A09BF8B58AB5}" type="pres">
      <dgm:prSet presAssocID="{7D8EA5B7-C0B9-47FB-AC7E-16152465C2E8}" presName="Name0" presStyleCnt="0">
        <dgm:presLayoutVars>
          <dgm:chMax val="7"/>
          <dgm:chPref val="7"/>
          <dgm:dir/>
        </dgm:presLayoutVars>
      </dgm:prSet>
      <dgm:spPr/>
    </dgm:pt>
    <dgm:pt modelId="{8D028FB0-E6C1-4450-BC6A-975567CED7A7}" type="pres">
      <dgm:prSet presAssocID="{7D8EA5B7-C0B9-47FB-AC7E-16152465C2E8}" presName="Name1" presStyleCnt="0"/>
      <dgm:spPr/>
    </dgm:pt>
    <dgm:pt modelId="{0C0DD0B4-1CBE-4AAE-ADB5-FA1219485142}" type="pres">
      <dgm:prSet presAssocID="{7D8EA5B7-C0B9-47FB-AC7E-16152465C2E8}" presName="cycle" presStyleCnt="0"/>
      <dgm:spPr/>
    </dgm:pt>
    <dgm:pt modelId="{128F8819-51ED-473D-9BA5-3AF9D1FB597D}" type="pres">
      <dgm:prSet presAssocID="{7D8EA5B7-C0B9-47FB-AC7E-16152465C2E8}" presName="srcNode" presStyleLbl="node1" presStyleIdx="0" presStyleCnt="4"/>
      <dgm:spPr/>
    </dgm:pt>
    <dgm:pt modelId="{FAE491AF-0F27-4248-90BB-B392DE3A2E4D}" type="pres">
      <dgm:prSet presAssocID="{7D8EA5B7-C0B9-47FB-AC7E-16152465C2E8}" presName="conn" presStyleLbl="parChTrans1D2" presStyleIdx="0" presStyleCnt="1"/>
      <dgm:spPr/>
    </dgm:pt>
    <dgm:pt modelId="{F44188E0-399D-403D-AF90-6D01068FEC11}" type="pres">
      <dgm:prSet presAssocID="{7D8EA5B7-C0B9-47FB-AC7E-16152465C2E8}" presName="extraNode" presStyleLbl="node1" presStyleIdx="0" presStyleCnt="4"/>
      <dgm:spPr/>
    </dgm:pt>
    <dgm:pt modelId="{631A5B8D-F24C-4427-A203-8E0FC80B40BD}" type="pres">
      <dgm:prSet presAssocID="{7D8EA5B7-C0B9-47FB-AC7E-16152465C2E8}" presName="dstNode" presStyleLbl="node1" presStyleIdx="0" presStyleCnt="4"/>
      <dgm:spPr/>
    </dgm:pt>
    <dgm:pt modelId="{62570E7A-E2D8-417A-8137-2482EF6FBCD6}" type="pres">
      <dgm:prSet presAssocID="{C99692CB-79CA-4C58-8F01-00AF35CA517D}" presName="text_1" presStyleLbl="node1" presStyleIdx="0" presStyleCnt="4" custScaleY="145693" custLinFactNeighborX="-275" custLinFactNeighborY="-1478">
        <dgm:presLayoutVars>
          <dgm:bulletEnabled val="1"/>
        </dgm:presLayoutVars>
      </dgm:prSet>
      <dgm:spPr/>
    </dgm:pt>
    <dgm:pt modelId="{646EDEDE-8E75-4D74-B0A6-F39401EF9D07}" type="pres">
      <dgm:prSet presAssocID="{C99692CB-79CA-4C58-8F01-00AF35CA517D}" presName="accent_1" presStyleCnt="0"/>
      <dgm:spPr/>
    </dgm:pt>
    <dgm:pt modelId="{8A799C1A-E335-4A74-B07E-0E5DFC6E41AB}" type="pres">
      <dgm:prSet presAssocID="{C99692CB-79CA-4C58-8F01-00AF35CA517D}" presName="accentRepeatNode" presStyleLbl="solidFgAcc1" presStyleIdx="0" presStyleCnt="4"/>
      <dgm:spPr>
        <a:ln>
          <a:solidFill>
            <a:srgbClr val="FAC090"/>
          </a:solidFill>
        </a:ln>
      </dgm:spPr>
    </dgm:pt>
    <dgm:pt modelId="{1F965197-DD9A-4BC7-A7EF-F3E09A83AB47}" type="pres">
      <dgm:prSet presAssocID="{338189B6-7DE3-4C80-B709-D47FAE75170F}" presName="text_2" presStyleLbl="node1" presStyleIdx="1" presStyleCnt="4" custScaleY="145693">
        <dgm:presLayoutVars>
          <dgm:bulletEnabled val="1"/>
        </dgm:presLayoutVars>
      </dgm:prSet>
      <dgm:spPr/>
    </dgm:pt>
    <dgm:pt modelId="{CFD2D437-E5B4-46BD-828F-5FD25C2E8936}" type="pres">
      <dgm:prSet presAssocID="{338189B6-7DE3-4C80-B709-D47FAE75170F}" presName="accent_2" presStyleCnt="0"/>
      <dgm:spPr/>
    </dgm:pt>
    <dgm:pt modelId="{2DC4D69F-23E2-4C6C-822B-F33EFF2B47E9}" type="pres">
      <dgm:prSet presAssocID="{338189B6-7DE3-4C80-B709-D47FAE75170F}" presName="accentRepeatNode" presStyleLbl="solidFgAcc1" presStyleIdx="1" presStyleCnt="4"/>
      <dgm:spPr/>
    </dgm:pt>
    <dgm:pt modelId="{04D28D20-1EE5-489A-8C58-09C34BEF0B43}" type="pres">
      <dgm:prSet presAssocID="{6106C56B-BAAB-438D-80AC-86F11C7A247F}" presName="text_3" presStyleLbl="node1" presStyleIdx="2" presStyleCnt="4" custScaleY="145693">
        <dgm:presLayoutVars>
          <dgm:bulletEnabled val="1"/>
        </dgm:presLayoutVars>
      </dgm:prSet>
      <dgm:spPr/>
    </dgm:pt>
    <dgm:pt modelId="{A2739CFF-BC53-4F86-B886-BA2870A66A0B}" type="pres">
      <dgm:prSet presAssocID="{6106C56B-BAAB-438D-80AC-86F11C7A247F}" presName="accent_3" presStyleCnt="0"/>
      <dgm:spPr/>
    </dgm:pt>
    <dgm:pt modelId="{15497798-F493-48F9-8E46-DD96E886D88A}" type="pres">
      <dgm:prSet presAssocID="{6106C56B-BAAB-438D-80AC-86F11C7A247F}" presName="accentRepeatNode" presStyleLbl="solidFgAcc1" presStyleIdx="2" presStyleCnt="4"/>
      <dgm:spPr/>
    </dgm:pt>
    <dgm:pt modelId="{2BC3BBC5-2D44-4105-AA6B-6101D49ED31A}" type="pres">
      <dgm:prSet presAssocID="{5BB96AE3-15E3-4731-9C51-1BC8D867FE3C}" presName="text_4" presStyleLbl="node1" presStyleIdx="3" presStyleCnt="4" custScaleY="145693">
        <dgm:presLayoutVars>
          <dgm:bulletEnabled val="1"/>
        </dgm:presLayoutVars>
      </dgm:prSet>
      <dgm:spPr/>
    </dgm:pt>
    <dgm:pt modelId="{5121B955-1318-4813-9B59-C8312C41ADE3}" type="pres">
      <dgm:prSet presAssocID="{5BB96AE3-15E3-4731-9C51-1BC8D867FE3C}" presName="accent_4" presStyleCnt="0"/>
      <dgm:spPr/>
    </dgm:pt>
    <dgm:pt modelId="{CF9AD510-A5EE-455A-A7F5-F09E7FDA373D}" type="pres">
      <dgm:prSet presAssocID="{5BB96AE3-15E3-4731-9C51-1BC8D867FE3C}" presName="accentRepeatNode" presStyleLbl="solidFgAcc1" presStyleIdx="3" presStyleCnt="4"/>
      <dgm:spPr>
        <a:ln>
          <a:solidFill>
            <a:srgbClr val="B7DEE8"/>
          </a:solidFill>
        </a:ln>
      </dgm:spPr>
    </dgm:pt>
  </dgm:ptLst>
  <dgm:cxnLst>
    <dgm:cxn modelId="{BDB94617-1370-4555-86A7-DAB0F0E87262}" type="presOf" srcId="{5BB96AE3-15E3-4731-9C51-1BC8D867FE3C}" destId="{2BC3BBC5-2D44-4105-AA6B-6101D49ED31A}" srcOrd="0" destOrd="0" presId="urn:microsoft.com/office/officeart/2008/layout/VerticalCurvedList"/>
    <dgm:cxn modelId="{DAF62F87-1E33-48DC-BF7B-326309A7BE18}" srcId="{7D8EA5B7-C0B9-47FB-AC7E-16152465C2E8}" destId="{338189B6-7DE3-4C80-B709-D47FAE75170F}" srcOrd="1" destOrd="0" parTransId="{2824643B-B345-4B42-96F1-8FB4FFD93FA6}" sibTransId="{53953411-89B0-4493-9159-59616E5344D3}"/>
    <dgm:cxn modelId="{CED32D97-6A08-4D47-B681-4B77B3A21AF4}" type="presOf" srcId="{C99692CB-79CA-4C58-8F01-00AF35CA517D}" destId="{62570E7A-E2D8-417A-8137-2482EF6FBCD6}" srcOrd="0" destOrd="0" presId="urn:microsoft.com/office/officeart/2008/layout/VerticalCurvedList"/>
    <dgm:cxn modelId="{1A82C299-6DC3-4777-B117-7BEC341A98C7}" type="presOf" srcId="{3A5AB962-8778-4B6F-B94F-3CE21795C9B0}" destId="{FAE491AF-0F27-4248-90BB-B392DE3A2E4D}" srcOrd="0" destOrd="0" presId="urn:microsoft.com/office/officeart/2008/layout/VerticalCurvedList"/>
    <dgm:cxn modelId="{F818B0AD-A588-4A2C-B805-C97041AB47B4}" type="presOf" srcId="{338189B6-7DE3-4C80-B709-D47FAE75170F}" destId="{1F965197-DD9A-4BC7-A7EF-F3E09A83AB47}" srcOrd="0" destOrd="0" presId="urn:microsoft.com/office/officeart/2008/layout/VerticalCurvedList"/>
    <dgm:cxn modelId="{0818F0AE-4EC3-4D7E-9BF5-7F5EB197C768}" srcId="{7D8EA5B7-C0B9-47FB-AC7E-16152465C2E8}" destId="{5BB96AE3-15E3-4731-9C51-1BC8D867FE3C}" srcOrd="3" destOrd="0" parTransId="{74433779-7D75-4869-9E83-C76A85598C01}" sibTransId="{EA480812-3FC6-4ABB-A134-0B20A2A4EFEB}"/>
    <dgm:cxn modelId="{B2DB88EC-C29D-4F30-91B6-C5119E2F9F9F}" type="presOf" srcId="{6106C56B-BAAB-438D-80AC-86F11C7A247F}" destId="{04D28D20-1EE5-489A-8C58-09C34BEF0B43}" srcOrd="0" destOrd="0" presId="urn:microsoft.com/office/officeart/2008/layout/VerticalCurvedList"/>
    <dgm:cxn modelId="{3D542FEF-D35B-4B96-9A47-AFE8254B3E86}" type="presOf" srcId="{7D8EA5B7-C0B9-47FB-AC7E-16152465C2E8}" destId="{55B81394-0398-4E39-A79D-A09BF8B58AB5}" srcOrd="0" destOrd="0" presId="urn:microsoft.com/office/officeart/2008/layout/VerticalCurvedList"/>
    <dgm:cxn modelId="{B21F8FF3-1009-47DD-B8E0-2F5EC0554593}" srcId="{7D8EA5B7-C0B9-47FB-AC7E-16152465C2E8}" destId="{C99692CB-79CA-4C58-8F01-00AF35CA517D}" srcOrd="0" destOrd="0" parTransId="{197CC62D-1405-4597-ACEF-978618E0C54B}" sibTransId="{3A5AB962-8778-4B6F-B94F-3CE21795C9B0}"/>
    <dgm:cxn modelId="{BE6F93F8-4F04-4A89-9811-09ADD5BC7C5D}" srcId="{7D8EA5B7-C0B9-47FB-AC7E-16152465C2E8}" destId="{6106C56B-BAAB-438D-80AC-86F11C7A247F}" srcOrd="2" destOrd="0" parTransId="{A6A2EB03-8295-4728-91DE-F7176F0EA231}" sibTransId="{37C79C4F-B4F6-497B-AE99-9F1477E339D4}"/>
    <dgm:cxn modelId="{10F8B7E4-F0CB-4C43-9C07-4ACD9E118796}" type="presParOf" srcId="{55B81394-0398-4E39-A79D-A09BF8B58AB5}" destId="{8D028FB0-E6C1-4450-BC6A-975567CED7A7}" srcOrd="0" destOrd="0" presId="urn:microsoft.com/office/officeart/2008/layout/VerticalCurvedList"/>
    <dgm:cxn modelId="{5301AEE0-CEB4-403C-929E-D1616BD6B2D6}" type="presParOf" srcId="{8D028FB0-E6C1-4450-BC6A-975567CED7A7}" destId="{0C0DD0B4-1CBE-4AAE-ADB5-FA1219485142}" srcOrd="0" destOrd="0" presId="urn:microsoft.com/office/officeart/2008/layout/VerticalCurvedList"/>
    <dgm:cxn modelId="{DDA3E74D-5841-4E13-A7CB-CA31F5639535}" type="presParOf" srcId="{0C0DD0B4-1CBE-4AAE-ADB5-FA1219485142}" destId="{128F8819-51ED-473D-9BA5-3AF9D1FB597D}" srcOrd="0" destOrd="0" presId="urn:microsoft.com/office/officeart/2008/layout/VerticalCurvedList"/>
    <dgm:cxn modelId="{423296C7-57E4-4ED6-94BB-F46D6262ADC3}" type="presParOf" srcId="{0C0DD0B4-1CBE-4AAE-ADB5-FA1219485142}" destId="{FAE491AF-0F27-4248-90BB-B392DE3A2E4D}" srcOrd="1" destOrd="0" presId="urn:microsoft.com/office/officeart/2008/layout/VerticalCurvedList"/>
    <dgm:cxn modelId="{51AD677A-2A52-41C5-AB2C-E1A09F47889F}" type="presParOf" srcId="{0C0DD0B4-1CBE-4AAE-ADB5-FA1219485142}" destId="{F44188E0-399D-403D-AF90-6D01068FEC11}" srcOrd="2" destOrd="0" presId="urn:microsoft.com/office/officeart/2008/layout/VerticalCurvedList"/>
    <dgm:cxn modelId="{056A34DF-ACD7-46AF-914D-62CD6D170DFF}" type="presParOf" srcId="{0C0DD0B4-1CBE-4AAE-ADB5-FA1219485142}" destId="{631A5B8D-F24C-4427-A203-8E0FC80B40BD}" srcOrd="3" destOrd="0" presId="urn:microsoft.com/office/officeart/2008/layout/VerticalCurvedList"/>
    <dgm:cxn modelId="{03CD96FE-6D37-4DCD-A726-77E155CD291F}" type="presParOf" srcId="{8D028FB0-E6C1-4450-BC6A-975567CED7A7}" destId="{62570E7A-E2D8-417A-8137-2482EF6FBCD6}" srcOrd="1" destOrd="0" presId="urn:microsoft.com/office/officeart/2008/layout/VerticalCurvedList"/>
    <dgm:cxn modelId="{81E38E50-B74B-49B4-B901-889D42AF70DC}" type="presParOf" srcId="{8D028FB0-E6C1-4450-BC6A-975567CED7A7}" destId="{646EDEDE-8E75-4D74-B0A6-F39401EF9D07}" srcOrd="2" destOrd="0" presId="urn:microsoft.com/office/officeart/2008/layout/VerticalCurvedList"/>
    <dgm:cxn modelId="{ABD2DEAD-D5D2-42AB-B4BF-EC2C85ADB2A2}" type="presParOf" srcId="{646EDEDE-8E75-4D74-B0A6-F39401EF9D07}" destId="{8A799C1A-E335-4A74-B07E-0E5DFC6E41AB}" srcOrd="0" destOrd="0" presId="urn:microsoft.com/office/officeart/2008/layout/VerticalCurvedList"/>
    <dgm:cxn modelId="{7D28ED4C-2FC4-4EF2-AAEE-8BA3B506FF1B}" type="presParOf" srcId="{8D028FB0-E6C1-4450-BC6A-975567CED7A7}" destId="{1F965197-DD9A-4BC7-A7EF-F3E09A83AB47}" srcOrd="3" destOrd="0" presId="urn:microsoft.com/office/officeart/2008/layout/VerticalCurvedList"/>
    <dgm:cxn modelId="{6BBD1FE9-A89E-4AEF-8F4E-56BAB17C3A91}" type="presParOf" srcId="{8D028FB0-E6C1-4450-BC6A-975567CED7A7}" destId="{CFD2D437-E5B4-46BD-828F-5FD25C2E8936}" srcOrd="4" destOrd="0" presId="urn:microsoft.com/office/officeart/2008/layout/VerticalCurvedList"/>
    <dgm:cxn modelId="{EC0AE148-4983-4A8D-9A70-AD6BDEEE62E0}" type="presParOf" srcId="{CFD2D437-E5B4-46BD-828F-5FD25C2E8936}" destId="{2DC4D69F-23E2-4C6C-822B-F33EFF2B47E9}" srcOrd="0" destOrd="0" presId="urn:microsoft.com/office/officeart/2008/layout/VerticalCurvedList"/>
    <dgm:cxn modelId="{846B1706-CED2-4843-9510-09D63927CDF0}" type="presParOf" srcId="{8D028FB0-E6C1-4450-BC6A-975567CED7A7}" destId="{04D28D20-1EE5-489A-8C58-09C34BEF0B43}" srcOrd="5" destOrd="0" presId="urn:microsoft.com/office/officeart/2008/layout/VerticalCurvedList"/>
    <dgm:cxn modelId="{8CBB8EED-300D-4D9A-844B-360C400DD82A}" type="presParOf" srcId="{8D028FB0-E6C1-4450-BC6A-975567CED7A7}" destId="{A2739CFF-BC53-4F86-B886-BA2870A66A0B}" srcOrd="6" destOrd="0" presId="urn:microsoft.com/office/officeart/2008/layout/VerticalCurvedList"/>
    <dgm:cxn modelId="{5B9CD68B-8E68-4476-844E-8AB5B8FF927A}" type="presParOf" srcId="{A2739CFF-BC53-4F86-B886-BA2870A66A0B}" destId="{15497798-F493-48F9-8E46-DD96E886D88A}" srcOrd="0" destOrd="0" presId="urn:microsoft.com/office/officeart/2008/layout/VerticalCurvedList"/>
    <dgm:cxn modelId="{835ADB3A-A9BB-4A6A-B368-2B23FF0A7A46}" type="presParOf" srcId="{8D028FB0-E6C1-4450-BC6A-975567CED7A7}" destId="{2BC3BBC5-2D44-4105-AA6B-6101D49ED31A}" srcOrd="7" destOrd="0" presId="urn:microsoft.com/office/officeart/2008/layout/VerticalCurvedList"/>
    <dgm:cxn modelId="{262D821C-791A-4DF3-97F3-2190E11632BB}" type="presParOf" srcId="{8D028FB0-E6C1-4450-BC6A-975567CED7A7}" destId="{5121B955-1318-4813-9B59-C8312C41ADE3}" srcOrd="8" destOrd="0" presId="urn:microsoft.com/office/officeart/2008/layout/VerticalCurvedList"/>
    <dgm:cxn modelId="{949484C2-DABB-4851-AC4A-4216E4576343}" type="presParOf" srcId="{5121B955-1318-4813-9B59-C8312C41ADE3}" destId="{CF9AD510-A5EE-455A-A7F5-F09E7FDA37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43AC73-AE50-457F-A285-19373580DA6F}" type="doc">
      <dgm:prSet loTypeId="urn:microsoft.com/office/officeart/2005/8/layout/arrow2" loCatId="process" qsTypeId="urn:microsoft.com/office/officeart/2005/8/quickstyle/simple1" qsCatId="simple" csTypeId="urn:microsoft.com/office/officeart/2005/8/colors/colorful5" csCatId="colorful" phldr="1"/>
      <dgm:spPr/>
    </dgm:pt>
    <dgm:pt modelId="{0621876E-AB55-4CB3-A4B8-3CF2498031E4}">
      <dgm:prSet phldrT="[テキスト]" custT="1"/>
      <dgm:spPr/>
      <dgm:t>
        <a:bodyPr/>
        <a:lstStyle/>
        <a:p>
          <a:pPr marL="0" lvl="0" algn="l" defTabSz="889000">
            <a:lnSpc>
              <a:spcPct val="90000"/>
            </a:lnSpc>
            <a:spcBef>
              <a:spcPct val="0"/>
            </a:spcBef>
            <a:spcAft>
              <a:spcPct val="35000"/>
            </a:spcAft>
            <a:buNone/>
          </a:pPr>
          <a:r>
            <a:rPr kumimoji="1" lang="en-US" altLang="ja-JP" sz="2000" b="1" kern="1200" dirty="0">
              <a:solidFill>
                <a:schemeClr val="accent2"/>
              </a:solidFill>
              <a:latin typeface="メイリオ" panose="020B0604030504040204" pitchFamily="50" charset="-128"/>
              <a:ea typeface="メイリオ" panose="020B0604030504040204" pitchFamily="50" charset="-128"/>
            </a:rPr>
            <a:t>DCT</a:t>
          </a:r>
          <a:r>
            <a:rPr kumimoji="1" lang="ja-JP" altLang="en-US" sz="2000" b="1" kern="1200" dirty="0">
              <a:solidFill>
                <a:schemeClr val="accent2"/>
              </a:solidFill>
              <a:latin typeface="メイリオ" panose="020B0604030504040204" pitchFamily="50" charset="-128"/>
              <a:ea typeface="メイリオ" panose="020B0604030504040204" pitchFamily="50" charset="-128"/>
            </a:rPr>
            <a:t>の手法の導入の実践</a:t>
          </a:r>
          <a:endParaRPr kumimoji="1" lang="ja-JP" altLang="en-US" sz="2000" b="1" kern="1200" dirty="0">
            <a:solidFill>
              <a:schemeClr val="accent2"/>
            </a:solidFill>
          </a:endParaRPr>
        </a:p>
      </dgm:t>
    </dgm:pt>
    <dgm:pt modelId="{F2D74525-1EAF-4821-BC63-CF5503849339}" type="parTrans" cxnId="{C789F0A9-FD05-4518-80FA-2716E2EDCA4F}">
      <dgm:prSet/>
      <dgm:spPr/>
      <dgm:t>
        <a:bodyPr/>
        <a:lstStyle/>
        <a:p>
          <a:endParaRPr kumimoji="1" lang="ja-JP" altLang="en-US"/>
        </a:p>
      </dgm:t>
    </dgm:pt>
    <dgm:pt modelId="{86C51FD4-2BE3-4C57-86C0-4F3EF13B51B5}" type="sibTrans" cxnId="{C789F0A9-FD05-4518-80FA-2716E2EDCA4F}">
      <dgm:prSet/>
      <dgm:spPr/>
      <dgm:t>
        <a:bodyPr/>
        <a:lstStyle/>
        <a:p>
          <a:endParaRPr kumimoji="1" lang="ja-JP" altLang="en-US"/>
        </a:p>
      </dgm:t>
    </dgm:pt>
    <dgm:pt modelId="{108A6140-1DA8-4811-AC1A-572703280A62}">
      <dgm:prSet phldrT="[テキスト]" custT="1"/>
      <dgm:spPr/>
      <dgm:t>
        <a:bodyPr/>
        <a:lstStyle/>
        <a:p>
          <a:pPr marL="0" lvl="0" algn="l" defTabSz="889000">
            <a:lnSpc>
              <a:spcPct val="90000"/>
            </a:lnSpc>
            <a:spcBef>
              <a:spcPct val="0"/>
            </a:spcBef>
            <a:spcAft>
              <a:spcPct val="35000"/>
            </a:spcAft>
            <a:buNone/>
          </a:pPr>
          <a:r>
            <a:rPr kumimoji="1" lang="en-US" altLang="en-US" sz="2000" b="1" kern="1200" dirty="0">
              <a:solidFill>
                <a:schemeClr val="accent2"/>
              </a:solidFill>
              <a:latin typeface="メイリオ" panose="020B0604030504040204" pitchFamily="50" charset="-128"/>
              <a:ea typeface="メイリオ" panose="020B0604030504040204" pitchFamily="50" charset="-128"/>
            </a:rPr>
            <a:t>DCT</a:t>
          </a:r>
          <a:r>
            <a:rPr kumimoji="1" lang="ja-JP" altLang="en-US" sz="2000" b="1" kern="1200" dirty="0">
              <a:solidFill>
                <a:schemeClr val="accent2"/>
              </a:solidFill>
              <a:latin typeface="メイリオ" panose="020B0604030504040204" pitchFamily="50" charset="-128"/>
              <a:ea typeface="メイリオ" panose="020B0604030504040204" pitchFamily="50" charset="-128"/>
            </a:rPr>
            <a:t>の経験の共有・活用</a:t>
          </a:r>
          <a:endParaRPr kumimoji="1" lang="ja-JP" altLang="en-US" sz="2000" b="1" kern="1200" dirty="0">
            <a:solidFill>
              <a:schemeClr val="accent2"/>
            </a:solidFill>
          </a:endParaRPr>
        </a:p>
      </dgm:t>
    </dgm:pt>
    <dgm:pt modelId="{B061264F-39E5-4330-BAEB-BE051B957F14}" type="parTrans" cxnId="{2C5DF5F8-577A-4EFC-92CC-BDAB888F0BF5}">
      <dgm:prSet/>
      <dgm:spPr/>
      <dgm:t>
        <a:bodyPr/>
        <a:lstStyle/>
        <a:p>
          <a:endParaRPr kumimoji="1" lang="ja-JP" altLang="en-US"/>
        </a:p>
      </dgm:t>
    </dgm:pt>
    <dgm:pt modelId="{18E66182-0D6B-402B-A6D0-7E7A9F82A99B}" type="sibTrans" cxnId="{2C5DF5F8-577A-4EFC-92CC-BDAB888F0BF5}">
      <dgm:prSet/>
      <dgm:spPr/>
      <dgm:t>
        <a:bodyPr/>
        <a:lstStyle/>
        <a:p>
          <a:endParaRPr kumimoji="1" lang="ja-JP" altLang="en-US"/>
        </a:p>
      </dgm:t>
    </dgm:pt>
    <dgm:pt modelId="{4BC4D5D0-DCDC-4D8B-8E39-77CDE0F9542D}">
      <dgm:prSet phldrT="[テキスト]" custT="1"/>
      <dgm:spPr/>
      <dgm:t>
        <a:bodyPr/>
        <a:lstStyle/>
        <a:p>
          <a:pPr marL="0" lvl="0" algn="l" defTabSz="889000">
            <a:lnSpc>
              <a:spcPct val="90000"/>
            </a:lnSpc>
            <a:spcBef>
              <a:spcPct val="0"/>
            </a:spcBef>
            <a:spcAft>
              <a:spcPct val="35000"/>
            </a:spcAft>
            <a:buNone/>
          </a:pPr>
          <a:r>
            <a:rPr kumimoji="1" lang="en-US" altLang="ja-JP" sz="2000" b="1" kern="1200" dirty="0">
              <a:solidFill>
                <a:schemeClr val="accent2"/>
              </a:solidFill>
              <a:latin typeface="メイリオ" panose="020B0604030504040204" pitchFamily="50" charset="-128"/>
              <a:ea typeface="メイリオ" panose="020B0604030504040204" pitchFamily="50" charset="-128"/>
            </a:rPr>
            <a:t>DCT</a:t>
          </a:r>
          <a:r>
            <a:rPr kumimoji="1" lang="ja-JP" altLang="en-US" sz="2000" b="1" kern="1200" dirty="0">
              <a:solidFill>
                <a:schemeClr val="accent2"/>
              </a:solidFill>
              <a:latin typeface="メイリオ" panose="020B0604030504040204" pitchFamily="50" charset="-128"/>
              <a:ea typeface="メイリオ" panose="020B0604030504040204" pitchFamily="50" charset="-128"/>
            </a:rPr>
            <a:t>の定着</a:t>
          </a:r>
          <a:endParaRPr kumimoji="1" lang="en-US" altLang="ja-JP" sz="2000" b="1" kern="1200" dirty="0">
            <a:solidFill>
              <a:schemeClr val="accent2"/>
            </a:solidFill>
            <a:latin typeface="メイリオ" panose="020B0604030504040204" pitchFamily="50" charset="-128"/>
            <a:ea typeface="メイリオ" panose="020B0604030504040204" pitchFamily="50" charset="-128"/>
          </a:endParaRPr>
        </a:p>
        <a:p>
          <a:pPr marL="0" lvl="0" algn="l" defTabSz="889000">
            <a:lnSpc>
              <a:spcPct val="90000"/>
            </a:lnSpc>
            <a:spcBef>
              <a:spcPct val="0"/>
            </a:spcBef>
            <a:spcAft>
              <a:spcPct val="35000"/>
            </a:spcAft>
            <a:buNone/>
          </a:pPr>
          <a:r>
            <a:rPr lang="en-US" altLang="ja-JP" sz="1400" kern="1200" dirty="0">
              <a:solidFill>
                <a:srgbClr val="040404">
                  <a:lumMod val="75000"/>
                  <a:lumOff val="25000"/>
                </a:srgbClr>
              </a:solidFill>
              <a:latin typeface="メイリオ" panose="020B0604030504040204" pitchFamily="50" charset="-128"/>
              <a:ea typeface="メイリオ" panose="020B0604030504040204" pitchFamily="50" charset="-128"/>
              <a:cs typeface="+mn-cs"/>
            </a:rPr>
            <a:t>DCT</a:t>
          </a:r>
          <a:r>
            <a:rPr lang="ja-JP" altLang="en-US" sz="1400" kern="1200" dirty="0">
              <a:solidFill>
                <a:srgbClr val="040404">
                  <a:lumMod val="75000"/>
                  <a:lumOff val="25000"/>
                </a:srgbClr>
              </a:solidFill>
              <a:latin typeface="メイリオ" panose="020B0604030504040204" pitchFamily="50" charset="-128"/>
              <a:ea typeface="メイリオ" panose="020B0604030504040204" pitchFamily="50" charset="-128"/>
              <a:cs typeface="+mn-cs"/>
            </a:rPr>
            <a:t>が</a:t>
          </a:r>
          <a:r>
            <a:rPr lang="ja-JP" altLang="ja-JP" sz="1400" kern="1200" dirty="0">
              <a:solidFill>
                <a:srgbClr val="040404">
                  <a:lumMod val="75000"/>
                  <a:lumOff val="25000"/>
                </a:srgbClr>
              </a:solidFill>
              <a:latin typeface="メイリオ" panose="020B0604030504040204" pitchFamily="50" charset="-128"/>
              <a:ea typeface="メイリオ" panose="020B0604030504040204" pitchFamily="50" charset="-128"/>
              <a:cs typeface="+mn-cs"/>
            </a:rPr>
            <a:t>恒久的な手法として定着</a:t>
          </a:r>
          <a:r>
            <a:rPr lang="ja-JP" altLang="en-US" sz="1400" kern="1200" dirty="0">
              <a:solidFill>
                <a:srgbClr val="040404">
                  <a:lumMod val="75000"/>
                  <a:lumOff val="25000"/>
                </a:srgbClr>
              </a:solidFill>
              <a:latin typeface="メイリオ" panose="020B0604030504040204" pitchFamily="50" charset="-128"/>
              <a:ea typeface="メイリオ" panose="020B0604030504040204" pitchFamily="50" charset="-128"/>
              <a:cs typeface="+mn-cs"/>
            </a:rPr>
            <a:t>し、患者中心の臨床試験の実現に貢献している</a:t>
          </a:r>
        </a:p>
      </dgm:t>
    </dgm:pt>
    <dgm:pt modelId="{B816514D-0641-4945-B004-781A6BA5FD07}" type="parTrans" cxnId="{242592AA-8E60-4961-B863-99070D4AE00E}">
      <dgm:prSet/>
      <dgm:spPr/>
      <dgm:t>
        <a:bodyPr/>
        <a:lstStyle/>
        <a:p>
          <a:endParaRPr kumimoji="1" lang="ja-JP" altLang="en-US"/>
        </a:p>
      </dgm:t>
    </dgm:pt>
    <dgm:pt modelId="{A7EDCE3D-3470-4E69-BCB6-AE56B4FEE2E5}" type="sibTrans" cxnId="{242592AA-8E60-4961-B863-99070D4AE00E}">
      <dgm:prSet/>
      <dgm:spPr/>
      <dgm:t>
        <a:bodyPr/>
        <a:lstStyle/>
        <a:p>
          <a:endParaRPr kumimoji="1" lang="ja-JP" altLang="en-US"/>
        </a:p>
      </dgm:t>
    </dgm:pt>
    <dgm:pt modelId="{E431B70B-9BA3-45CF-B85C-963E7A3DB183}">
      <dgm:prSet custT="1"/>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得た経験を社内で共有する</a:t>
          </a:r>
          <a:br>
            <a:rPr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b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（可能であれば社外にも発信する）</a:t>
          </a:r>
        </a:p>
      </dgm:t>
    </dgm:pt>
    <dgm:pt modelId="{49A02361-3ADF-444D-9554-AF1A2C8C9B57}" type="parTrans" cxnId="{4FE79C51-DF46-451B-A992-592715741248}">
      <dgm:prSet/>
      <dgm:spPr/>
      <dgm:t>
        <a:bodyPr/>
        <a:lstStyle/>
        <a:p>
          <a:endParaRPr kumimoji="1" lang="ja-JP" altLang="en-US"/>
        </a:p>
      </dgm:t>
    </dgm:pt>
    <dgm:pt modelId="{912131F4-C985-4FE8-BE1B-448B2A6E0AE2}" type="sibTrans" cxnId="{4FE79C51-DF46-451B-A992-592715741248}">
      <dgm:prSet/>
      <dgm:spPr/>
      <dgm:t>
        <a:bodyPr/>
        <a:lstStyle/>
        <a:p>
          <a:endParaRPr kumimoji="1" lang="ja-JP" altLang="en-US"/>
        </a:p>
      </dgm:t>
    </dgm:pt>
    <dgm:pt modelId="{EA9D808C-AA89-4846-AC5A-E8862C9C04F0}">
      <dgm:prSet custT="1"/>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製薬企業だけでなく実施医療機関</a:t>
          </a:r>
          <a:br>
            <a:rPr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b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及び被験者も</a:t>
          </a:r>
          <a:r>
            <a:rPr kumimoji="1" lang="en-US"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DCT</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の経験が得られる</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gm:t>
    </dgm:pt>
    <dgm:pt modelId="{C21C9651-4237-495D-AD69-24E8AAEB8E68}" type="parTrans" cxnId="{7B19632B-39BF-4E24-99BA-043F83CDFE98}">
      <dgm:prSet/>
      <dgm:spPr/>
      <dgm:t>
        <a:bodyPr/>
        <a:lstStyle/>
        <a:p>
          <a:endParaRPr kumimoji="1" lang="ja-JP" altLang="en-US"/>
        </a:p>
      </dgm:t>
    </dgm:pt>
    <dgm:pt modelId="{DA4D613B-0B99-4041-AFEC-BAD0AED792CA}" type="sibTrans" cxnId="{7B19632B-39BF-4E24-99BA-043F83CDFE98}">
      <dgm:prSet/>
      <dgm:spPr/>
      <dgm:t>
        <a:bodyPr/>
        <a:lstStyle/>
        <a:p>
          <a:endParaRPr kumimoji="1" lang="ja-JP" altLang="en-US"/>
        </a:p>
      </dgm:t>
    </dgm:pt>
    <dgm:pt modelId="{173C04B6-15A9-46AA-B8FE-D3EBA6E1EB9C}">
      <dgm:prSet custT="1"/>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kumimoji="1" lang="ja-JP" altLang="ja-JP" sz="1400" kern="1200" dirty="0">
              <a:solidFill>
                <a:schemeClr val="tx1">
                  <a:lumMod val="75000"/>
                  <a:lumOff val="25000"/>
                </a:schemeClr>
              </a:solidFill>
              <a:latin typeface="メイリオ" panose="020B0604030504040204" pitchFamily="50" charset="-128"/>
              <a:ea typeface="メイリオ" panose="020B0604030504040204" pitchFamily="50" charset="-128"/>
            </a:rPr>
            <a:t>それぞれの視点で、</a:t>
          </a:r>
          <a:r>
            <a:rPr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の各手法の</a:t>
          </a:r>
          <a:br>
            <a:rPr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有用な点や改善点がより明確になる</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gm:t>
    </dgm:pt>
    <dgm:pt modelId="{8AF3B02B-D3A5-4195-B3E6-66155762045D}" type="parTrans" cxnId="{4A9FCA1F-402C-41B5-B36B-B326A614B264}">
      <dgm:prSet/>
      <dgm:spPr/>
      <dgm:t>
        <a:bodyPr/>
        <a:lstStyle/>
        <a:p>
          <a:endParaRPr kumimoji="1" lang="ja-JP" altLang="en-US"/>
        </a:p>
      </dgm:t>
    </dgm:pt>
    <dgm:pt modelId="{EA008F1F-33D0-47E3-B343-CA742E840B71}" type="sibTrans" cxnId="{4A9FCA1F-402C-41B5-B36B-B326A614B264}">
      <dgm:prSet/>
      <dgm:spPr/>
      <dgm:t>
        <a:bodyPr/>
        <a:lstStyle/>
        <a:p>
          <a:endParaRPr kumimoji="1" lang="ja-JP" altLang="en-US"/>
        </a:p>
      </dgm:t>
    </dgm:pt>
    <dgm:pt modelId="{827263F6-BEDA-4DFB-AB3E-FF4D714FBA5A}">
      <dgm:prSet custT="1"/>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得た経験を活かし、より良い</a:t>
          </a:r>
          <a:r>
            <a:rPr kumimoji="1" lang="en-US"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DCT</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の実践に</a:t>
          </a:r>
          <a:br>
            <a:rPr kumimoji="1"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b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結び付ける</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gm:t>
    </dgm:pt>
    <dgm:pt modelId="{D0361B14-2030-48D8-A6B7-1954EED58930}" type="parTrans" cxnId="{7859FA09-B7D9-4C50-A719-4EDFF74917C4}">
      <dgm:prSet/>
      <dgm:spPr/>
      <dgm:t>
        <a:bodyPr/>
        <a:lstStyle/>
        <a:p>
          <a:endParaRPr kumimoji="1" lang="ja-JP" altLang="en-US"/>
        </a:p>
      </dgm:t>
    </dgm:pt>
    <dgm:pt modelId="{7FDA3D35-B15F-4C76-B809-86186AAACE74}" type="sibTrans" cxnId="{7859FA09-B7D9-4C50-A719-4EDFF74917C4}">
      <dgm:prSet/>
      <dgm:spPr/>
      <dgm:t>
        <a:bodyPr/>
        <a:lstStyle/>
        <a:p>
          <a:endParaRPr kumimoji="1" lang="ja-JP" altLang="en-US"/>
        </a:p>
      </dgm:t>
    </dgm:pt>
    <dgm:pt modelId="{84B6C6A4-18B4-4370-B82A-56278F155770}" type="pres">
      <dgm:prSet presAssocID="{4943AC73-AE50-457F-A285-19373580DA6F}" presName="arrowDiagram" presStyleCnt="0">
        <dgm:presLayoutVars>
          <dgm:chMax val="5"/>
          <dgm:dir/>
          <dgm:resizeHandles val="exact"/>
        </dgm:presLayoutVars>
      </dgm:prSet>
      <dgm:spPr/>
    </dgm:pt>
    <dgm:pt modelId="{3BA9D0C9-8651-402A-A617-AF9EE02A86AA}" type="pres">
      <dgm:prSet presAssocID="{4943AC73-AE50-457F-A285-19373580DA6F}" presName="arrow" presStyleLbl="bgShp" presStyleIdx="0" presStyleCnt="1"/>
      <dgm:spPr/>
    </dgm:pt>
    <dgm:pt modelId="{C8531120-43CD-4FB6-88E0-C52106CE972E}" type="pres">
      <dgm:prSet presAssocID="{4943AC73-AE50-457F-A285-19373580DA6F}" presName="arrowDiagram3" presStyleCnt="0"/>
      <dgm:spPr/>
    </dgm:pt>
    <dgm:pt modelId="{A91EF407-4889-4448-A220-BAF014AC146D}" type="pres">
      <dgm:prSet presAssocID="{0621876E-AB55-4CB3-A4B8-3CF2498031E4}" presName="bullet3a" presStyleLbl="node1" presStyleIdx="0" presStyleCnt="3"/>
      <dgm:spPr/>
    </dgm:pt>
    <dgm:pt modelId="{87296443-00B4-4B98-A3B4-9967635DD44D}" type="pres">
      <dgm:prSet presAssocID="{0621876E-AB55-4CB3-A4B8-3CF2498031E4}" presName="textBox3a" presStyleLbl="revTx" presStyleIdx="0" presStyleCnt="3" custScaleX="171134" custScaleY="77323" custLinFactNeighborX="-44779" custLinFactNeighborY="-3937">
        <dgm:presLayoutVars>
          <dgm:bulletEnabled val="1"/>
        </dgm:presLayoutVars>
      </dgm:prSet>
      <dgm:spPr/>
    </dgm:pt>
    <dgm:pt modelId="{099C0996-F57E-491C-88C9-AF78F1A1B463}" type="pres">
      <dgm:prSet presAssocID="{108A6140-1DA8-4811-AC1A-572703280A62}" presName="bullet3b" presStyleLbl="node1" presStyleIdx="1" presStyleCnt="3"/>
      <dgm:spPr/>
    </dgm:pt>
    <dgm:pt modelId="{14B2ACAF-9320-4665-9519-E76866C41010}" type="pres">
      <dgm:prSet presAssocID="{108A6140-1DA8-4811-AC1A-572703280A62}" presName="textBox3b" presStyleLbl="revTx" presStyleIdx="1" presStyleCnt="3" custScaleX="210584" custScaleY="51534" custLinFactNeighborX="40035" custLinFactNeighborY="-11335">
        <dgm:presLayoutVars>
          <dgm:bulletEnabled val="1"/>
        </dgm:presLayoutVars>
      </dgm:prSet>
      <dgm:spPr/>
    </dgm:pt>
    <dgm:pt modelId="{3CAC851B-9785-4CD2-9D1F-6C86A12E7644}" type="pres">
      <dgm:prSet presAssocID="{4BC4D5D0-DCDC-4D8B-8E39-77CDE0F9542D}" presName="bullet3c" presStyleLbl="node1" presStyleIdx="2" presStyleCnt="3"/>
      <dgm:spPr/>
    </dgm:pt>
    <dgm:pt modelId="{C8D93626-E9DD-4361-A774-2A678C958CD7}" type="pres">
      <dgm:prSet presAssocID="{4BC4D5D0-DCDC-4D8B-8E39-77CDE0F9542D}" presName="textBox3c" presStyleLbl="revTx" presStyleIdx="2" presStyleCnt="3" custScaleX="166594" custScaleY="34588" custLinFactNeighborX="38320" custLinFactNeighborY="-46965">
        <dgm:presLayoutVars>
          <dgm:bulletEnabled val="1"/>
        </dgm:presLayoutVars>
      </dgm:prSet>
      <dgm:spPr/>
    </dgm:pt>
  </dgm:ptLst>
  <dgm:cxnLst>
    <dgm:cxn modelId="{81660701-DF7F-44A8-8489-D47869F6A1FD}" type="presOf" srcId="{827263F6-BEDA-4DFB-AB3E-FF4D714FBA5A}" destId="{14B2ACAF-9320-4665-9519-E76866C41010}" srcOrd="0" destOrd="2" presId="urn:microsoft.com/office/officeart/2005/8/layout/arrow2"/>
    <dgm:cxn modelId="{7859FA09-B7D9-4C50-A719-4EDFF74917C4}" srcId="{108A6140-1DA8-4811-AC1A-572703280A62}" destId="{827263F6-BEDA-4DFB-AB3E-FF4D714FBA5A}" srcOrd="1" destOrd="0" parTransId="{D0361B14-2030-48D8-A6B7-1954EED58930}" sibTransId="{7FDA3D35-B15F-4C76-B809-86186AAACE74}"/>
    <dgm:cxn modelId="{80A2C01E-2589-443A-A916-22FFB077BA19}" type="presOf" srcId="{EA9D808C-AA89-4846-AC5A-E8862C9C04F0}" destId="{87296443-00B4-4B98-A3B4-9967635DD44D}" srcOrd="0" destOrd="1" presId="urn:microsoft.com/office/officeart/2005/8/layout/arrow2"/>
    <dgm:cxn modelId="{4A9FCA1F-402C-41B5-B36B-B326A614B264}" srcId="{0621876E-AB55-4CB3-A4B8-3CF2498031E4}" destId="{173C04B6-15A9-46AA-B8FE-D3EBA6E1EB9C}" srcOrd="1" destOrd="0" parTransId="{8AF3B02B-D3A5-4195-B3E6-66155762045D}" sibTransId="{EA008F1F-33D0-47E3-B343-CA742E840B71}"/>
    <dgm:cxn modelId="{7B19632B-39BF-4E24-99BA-043F83CDFE98}" srcId="{0621876E-AB55-4CB3-A4B8-3CF2498031E4}" destId="{EA9D808C-AA89-4846-AC5A-E8862C9C04F0}" srcOrd="0" destOrd="0" parTransId="{C21C9651-4237-495D-AD69-24E8AAEB8E68}" sibTransId="{DA4D613B-0B99-4041-AFEC-BAD0AED792CA}"/>
    <dgm:cxn modelId="{625D313B-DD47-41BE-BEAB-1499073D098B}" type="presOf" srcId="{E431B70B-9BA3-45CF-B85C-963E7A3DB183}" destId="{14B2ACAF-9320-4665-9519-E76866C41010}" srcOrd="0" destOrd="1" presId="urn:microsoft.com/office/officeart/2005/8/layout/arrow2"/>
    <dgm:cxn modelId="{7E7B7D6D-ECE9-4F01-A052-58D8CF044304}" type="presOf" srcId="{0621876E-AB55-4CB3-A4B8-3CF2498031E4}" destId="{87296443-00B4-4B98-A3B4-9967635DD44D}" srcOrd="0" destOrd="0" presId="urn:microsoft.com/office/officeart/2005/8/layout/arrow2"/>
    <dgm:cxn modelId="{4FE79C51-DF46-451B-A992-592715741248}" srcId="{108A6140-1DA8-4811-AC1A-572703280A62}" destId="{E431B70B-9BA3-45CF-B85C-963E7A3DB183}" srcOrd="0" destOrd="0" parTransId="{49A02361-3ADF-444D-9554-AF1A2C8C9B57}" sibTransId="{912131F4-C985-4FE8-BE1B-448B2A6E0AE2}"/>
    <dgm:cxn modelId="{25023482-8D3D-46E0-8330-8FE478F9C451}" type="presOf" srcId="{108A6140-1DA8-4811-AC1A-572703280A62}" destId="{14B2ACAF-9320-4665-9519-E76866C41010}" srcOrd="0" destOrd="0" presId="urn:microsoft.com/office/officeart/2005/8/layout/arrow2"/>
    <dgm:cxn modelId="{2C2008A2-5723-430A-AFAB-9B26A0B8FED3}" type="presOf" srcId="{4BC4D5D0-DCDC-4D8B-8E39-77CDE0F9542D}" destId="{C8D93626-E9DD-4361-A774-2A678C958CD7}" srcOrd="0" destOrd="0" presId="urn:microsoft.com/office/officeart/2005/8/layout/arrow2"/>
    <dgm:cxn modelId="{C789F0A9-FD05-4518-80FA-2716E2EDCA4F}" srcId="{4943AC73-AE50-457F-A285-19373580DA6F}" destId="{0621876E-AB55-4CB3-A4B8-3CF2498031E4}" srcOrd="0" destOrd="0" parTransId="{F2D74525-1EAF-4821-BC63-CF5503849339}" sibTransId="{86C51FD4-2BE3-4C57-86C0-4F3EF13B51B5}"/>
    <dgm:cxn modelId="{242592AA-8E60-4961-B863-99070D4AE00E}" srcId="{4943AC73-AE50-457F-A285-19373580DA6F}" destId="{4BC4D5D0-DCDC-4D8B-8E39-77CDE0F9542D}" srcOrd="2" destOrd="0" parTransId="{B816514D-0641-4945-B004-781A6BA5FD07}" sibTransId="{A7EDCE3D-3470-4E69-BCB6-AE56B4FEE2E5}"/>
    <dgm:cxn modelId="{BD151AC5-4A4B-4261-85E5-4CFC6E48F30E}" type="presOf" srcId="{4943AC73-AE50-457F-A285-19373580DA6F}" destId="{84B6C6A4-18B4-4370-B82A-56278F155770}" srcOrd="0" destOrd="0" presId="urn:microsoft.com/office/officeart/2005/8/layout/arrow2"/>
    <dgm:cxn modelId="{2C5DF5F8-577A-4EFC-92CC-BDAB888F0BF5}" srcId="{4943AC73-AE50-457F-A285-19373580DA6F}" destId="{108A6140-1DA8-4811-AC1A-572703280A62}" srcOrd="1" destOrd="0" parTransId="{B061264F-39E5-4330-BAEB-BE051B957F14}" sibTransId="{18E66182-0D6B-402B-A6D0-7E7A9F82A99B}"/>
    <dgm:cxn modelId="{643DA1FC-EB20-4606-8336-ABEBF268BB91}" type="presOf" srcId="{173C04B6-15A9-46AA-B8FE-D3EBA6E1EB9C}" destId="{87296443-00B4-4B98-A3B4-9967635DD44D}" srcOrd="0" destOrd="2" presId="urn:microsoft.com/office/officeart/2005/8/layout/arrow2"/>
    <dgm:cxn modelId="{1106D969-1F91-4A32-8E82-8EC674BD77A5}" type="presParOf" srcId="{84B6C6A4-18B4-4370-B82A-56278F155770}" destId="{3BA9D0C9-8651-402A-A617-AF9EE02A86AA}" srcOrd="0" destOrd="0" presId="urn:microsoft.com/office/officeart/2005/8/layout/arrow2"/>
    <dgm:cxn modelId="{66B913B5-8D38-4E70-A4A1-073332A56BCF}" type="presParOf" srcId="{84B6C6A4-18B4-4370-B82A-56278F155770}" destId="{C8531120-43CD-4FB6-88E0-C52106CE972E}" srcOrd="1" destOrd="0" presId="urn:microsoft.com/office/officeart/2005/8/layout/arrow2"/>
    <dgm:cxn modelId="{6C290DAF-5F46-4728-99E4-C0DC8E3F8493}" type="presParOf" srcId="{C8531120-43CD-4FB6-88E0-C52106CE972E}" destId="{A91EF407-4889-4448-A220-BAF014AC146D}" srcOrd="0" destOrd="0" presId="urn:microsoft.com/office/officeart/2005/8/layout/arrow2"/>
    <dgm:cxn modelId="{B4A48789-B05D-4A36-AC4B-C97F27164CF6}" type="presParOf" srcId="{C8531120-43CD-4FB6-88E0-C52106CE972E}" destId="{87296443-00B4-4B98-A3B4-9967635DD44D}" srcOrd="1" destOrd="0" presId="urn:microsoft.com/office/officeart/2005/8/layout/arrow2"/>
    <dgm:cxn modelId="{60DAF8C7-970A-4161-8DA7-C1FBF7443FA9}" type="presParOf" srcId="{C8531120-43CD-4FB6-88E0-C52106CE972E}" destId="{099C0996-F57E-491C-88C9-AF78F1A1B463}" srcOrd="2" destOrd="0" presId="urn:microsoft.com/office/officeart/2005/8/layout/arrow2"/>
    <dgm:cxn modelId="{EA8351CA-7630-46F0-9C79-11BD8CE804A9}" type="presParOf" srcId="{C8531120-43CD-4FB6-88E0-C52106CE972E}" destId="{14B2ACAF-9320-4665-9519-E76866C41010}" srcOrd="3" destOrd="0" presId="urn:microsoft.com/office/officeart/2005/8/layout/arrow2"/>
    <dgm:cxn modelId="{DD94794D-57E4-4815-9B6A-D9C38CBDD6B1}" type="presParOf" srcId="{C8531120-43CD-4FB6-88E0-C52106CE972E}" destId="{3CAC851B-9785-4CD2-9D1F-6C86A12E7644}" srcOrd="4" destOrd="0" presId="urn:microsoft.com/office/officeart/2005/8/layout/arrow2"/>
    <dgm:cxn modelId="{B6D894D5-6EB4-4037-B9C9-625DC6B4621C}" type="presParOf" srcId="{C8531120-43CD-4FB6-88E0-C52106CE972E}" destId="{C8D93626-E9DD-4361-A774-2A678C958CD7}"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AE53A-C33E-4547-AA52-02173784400B}">
      <dsp:nvSpPr>
        <dsp:cNvPr id="0" name=""/>
        <dsp:cNvSpPr/>
      </dsp:nvSpPr>
      <dsp:spPr>
        <a:xfrm rot="5400000">
          <a:off x="508477" y="1351762"/>
          <a:ext cx="1235386" cy="10938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06346D-40A5-44D9-AE05-9901B91B0C6E}">
      <dsp:nvSpPr>
        <dsp:cNvPr id="0" name=""/>
        <dsp:cNvSpPr/>
      </dsp:nvSpPr>
      <dsp:spPr>
        <a:xfrm>
          <a:off x="4088" y="291033"/>
          <a:ext cx="1778261" cy="971268"/>
        </a:xfrm>
        <a:prstGeom prst="roundRect">
          <a:avLst>
            <a:gd name="adj" fmla="val 16670"/>
          </a:avLst>
        </a:prstGeom>
        <a:solidFill>
          <a:srgbClr val="60E1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ln w="6350">
                <a:noFill/>
              </a:ln>
              <a:solidFill>
                <a:schemeClr val="tx1">
                  <a:lumMod val="75000"/>
                  <a:lumOff val="25000"/>
                </a:schemeClr>
              </a:solidFill>
              <a:effectLst/>
              <a:latin typeface="メイリオ" panose="020B0604030504040204" pitchFamily="50" charset="-128"/>
              <a:ea typeface="メイリオ" panose="020B0604030504040204" pitchFamily="50" charset="-128"/>
            </a:rPr>
            <a:t>課題</a:t>
          </a:r>
          <a:endParaRPr kumimoji="1" lang="ja-JP" altLang="en-US" sz="2400" kern="1200" dirty="0">
            <a:ln w="6350">
              <a:noFill/>
            </a:ln>
            <a:effectLst/>
          </a:endParaRPr>
        </a:p>
      </dsp:txBody>
      <dsp:txXfrm>
        <a:off x="51510" y="338455"/>
        <a:ext cx="1683417" cy="876424"/>
      </dsp:txXfrm>
    </dsp:sp>
    <dsp:sp modelId="{AB082985-AD88-4369-BFCD-AB2ABF2BDAB3}">
      <dsp:nvSpPr>
        <dsp:cNvPr id="0" name=""/>
        <dsp:cNvSpPr/>
      </dsp:nvSpPr>
      <dsp:spPr>
        <a:xfrm>
          <a:off x="1876785" y="310486"/>
          <a:ext cx="5124613" cy="9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実施医療機関への来院時以外の被験者の状態を評価したい</a:t>
          </a:r>
          <a:endParaRPr kumimoji="1" lang="ja-JP" altLang="en-US" sz="1400" kern="1200" dirty="0"/>
        </a:p>
        <a:p>
          <a:pPr marL="114300" lvl="1" indent="-114300" algn="l" defTabSz="622300">
            <a:lnSpc>
              <a:spcPct val="90000"/>
            </a:lnSpc>
            <a:spcBef>
              <a:spcPct val="0"/>
            </a:spcBef>
            <a:spcAft>
              <a:spcPct val="15000"/>
            </a:spcAft>
            <a:buChar char="•"/>
          </a:pPr>
          <a:r>
            <a:rPr kumimoji="1" lang="ja-JP"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臨床試験参加へのハードルが高い</a:t>
          </a:r>
        </a:p>
      </dsp:txBody>
      <dsp:txXfrm>
        <a:off x="1876785" y="310486"/>
        <a:ext cx="5124613" cy="915082"/>
      </dsp:txXfrm>
    </dsp:sp>
    <dsp:sp modelId="{D7368EE3-9516-45B3-A12C-59214AB21509}">
      <dsp:nvSpPr>
        <dsp:cNvPr id="0" name=""/>
        <dsp:cNvSpPr/>
      </dsp:nvSpPr>
      <dsp:spPr>
        <a:xfrm rot="5400000">
          <a:off x="2354262" y="3066231"/>
          <a:ext cx="1322034" cy="10938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5464AB-22FA-48B7-BCFB-DB9CB9A59DC4}">
      <dsp:nvSpPr>
        <dsp:cNvPr id="0" name=""/>
        <dsp:cNvSpPr/>
      </dsp:nvSpPr>
      <dsp:spPr>
        <a:xfrm>
          <a:off x="1659561" y="1594540"/>
          <a:ext cx="2335306" cy="1338934"/>
        </a:xfrm>
        <a:prstGeom prst="roundRect">
          <a:avLst>
            <a:gd name="adj" fmla="val 1667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n w="6350">
                <a:noFill/>
              </a:ln>
              <a:solidFill>
                <a:srgbClr val="040404">
                  <a:lumMod val="75000"/>
                  <a:lumOff val="25000"/>
                </a:srgbClr>
              </a:solidFill>
              <a:effectLst/>
              <a:latin typeface="メイリオ" panose="020B0604030504040204" pitchFamily="50" charset="-128"/>
              <a:ea typeface="メイリオ" panose="020B0604030504040204" pitchFamily="50" charset="-128"/>
              <a:cs typeface="+mn-cs"/>
            </a:rPr>
            <a:t>DCT</a:t>
          </a:r>
          <a:r>
            <a:rPr lang="ja-JP" altLang="en-US" sz="2400" b="1" kern="1200" dirty="0">
              <a:ln w="6350">
                <a:noFill/>
              </a:ln>
              <a:solidFill>
                <a:srgbClr val="040404">
                  <a:lumMod val="75000"/>
                  <a:lumOff val="25000"/>
                </a:srgbClr>
              </a:solidFill>
              <a:effectLst/>
              <a:latin typeface="メイリオ" panose="020B0604030504040204" pitchFamily="50" charset="-128"/>
              <a:ea typeface="メイリオ" panose="020B0604030504040204" pitchFamily="50" charset="-128"/>
              <a:cs typeface="+mn-cs"/>
            </a:rPr>
            <a:t>の各手法</a:t>
          </a:r>
        </a:p>
      </dsp:txBody>
      <dsp:txXfrm>
        <a:off x="1724934" y="1659913"/>
        <a:ext cx="2204560" cy="1208188"/>
      </dsp:txXfrm>
    </dsp:sp>
    <dsp:sp modelId="{8E652C5A-DC59-4ED6-A6EA-B5A1B8E1F567}">
      <dsp:nvSpPr>
        <dsp:cNvPr id="0" name=""/>
        <dsp:cNvSpPr/>
      </dsp:nvSpPr>
      <dsp:spPr>
        <a:xfrm>
          <a:off x="4112908" y="1571208"/>
          <a:ext cx="3504999" cy="1407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訪問看護</a:t>
          </a:r>
          <a:endParaRPr lang="ja-JP" altLang="en-US" sz="1400" b="1" kern="1200" dirty="0">
            <a:ln w="6350">
              <a:solidFill>
                <a:schemeClr val="bg1"/>
              </a:solidFill>
            </a:ln>
            <a:solidFill>
              <a:schemeClr val="tx1">
                <a:lumMod val="75000"/>
                <a:lumOff val="25000"/>
              </a:schemeClr>
            </a:solidFill>
            <a:effectLst>
              <a:glow rad="25400">
                <a:schemeClr val="bg1">
                  <a:alpha val="60000"/>
                </a:schemeClr>
              </a:glow>
            </a:effectLst>
            <a:latin typeface="メイリオ" panose="020B0604030504040204" pitchFamily="50" charset="-128"/>
            <a:ea typeface="メイリオ" panose="020B0604030504040204" pitchFamily="50" charset="-128"/>
          </a:endParaRPr>
        </a:p>
        <a:p>
          <a:pPr marL="114300" lvl="1" indent="-114300" algn="l" defTabSz="622300">
            <a:lnSpc>
              <a:spcPct val="90000"/>
            </a:lnSpc>
            <a:spcBef>
              <a:spcPct val="0"/>
            </a:spcBef>
            <a:spcAft>
              <a:spcPct val="15000"/>
            </a:spcAft>
            <a:buChar char="•"/>
          </a:pPr>
          <a:r>
            <a:rPr kumimoji="1" lang="ja-JP"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オンライン診療</a:t>
          </a:r>
        </a:p>
        <a:p>
          <a:pPr marL="114300" lvl="1" indent="-114300" algn="l" defTabSz="622300">
            <a:lnSpc>
              <a:spcPct val="90000"/>
            </a:lnSpc>
            <a:spcBef>
              <a:spcPct val="0"/>
            </a:spcBef>
            <a:spcAft>
              <a:spcPct val="15000"/>
            </a:spcAft>
            <a:buChar char="•"/>
          </a:pPr>
          <a:r>
            <a:rPr kumimoji="1" lang="ja-JP"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ウェアラブルデバイス</a:t>
          </a:r>
        </a:p>
        <a:p>
          <a:pPr marL="114300" lvl="1" indent="-114300" algn="l" defTabSz="622300">
            <a:lnSpc>
              <a:spcPct val="90000"/>
            </a:lnSpc>
            <a:spcBef>
              <a:spcPct val="0"/>
            </a:spcBef>
            <a:spcAft>
              <a:spcPct val="15000"/>
            </a:spcAft>
            <a:buChar char="•"/>
          </a:pPr>
          <a:r>
            <a:rPr kumimoji="1" lang="en-US"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eConsent</a:t>
          </a:r>
          <a:r>
            <a:rPr kumimoji="1" lang="ja-JP"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etc...</a:t>
          </a:r>
          <a:endParaRPr kumimoji="1" lang="ja-JP"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endParaRPr>
        </a:p>
      </dsp:txBody>
      <dsp:txXfrm>
        <a:off x="4112908" y="1571208"/>
        <a:ext cx="3504999" cy="1407095"/>
      </dsp:txXfrm>
    </dsp:sp>
    <dsp:sp modelId="{95AFEB0B-A362-47BF-ABDE-CE86EBC50FBF}">
      <dsp:nvSpPr>
        <dsp:cNvPr id="0" name=""/>
        <dsp:cNvSpPr/>
      </dsp:nvSpPr>
      <dsp:spPr>
        <a:xfrm>
          <a:off x="3552917" y="3496599"/>
          <a:ext cx="1900737" cy="988375"/>
        </a:xfrm>
        <a:prstGeom prst="roundRect">
          <a:avLst>
            <a:gd name="adj" fmla="val 1667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ln w="6350">
                <a:noFill/>
              </a:ln>
              <a:solidFill>
                <a:srgbClr val="040404">
                  <a:lumMod val="75000"/>
                  <a:lumOff val="25000"/>
                </a:srgbClr>
              </a:solidFill>
              <a:effectLst/>
              <a:latin typeface="メイリオ" panose="020B0604030504040204" pitchFamily="50" charset="-128"/>
              <a:ea typeface="メイリオ" panose="020B0604030504040204" pitchFamily="50" charset="-128"/>
              <a:cs typeface="+mn-cs"/>
            </a:rPr>
            <a:t>目的</a:t>
          </a:r>
        </a:p>
      </dsp:txBody>
      <dsp:txXfrm>
        <a:off x="3601174" y="3544856"/>
        <a:ext cx="1804223" cy="891861"/>
      </dsp:txXfrm>
    </dsp:sp>
    <dsp:sp modelId="{A3A440A0-3B2A-4314-B7C9-AFBA374581E8}">
      <dsp:nvSpPr>
        <dsp:cNvPr id="0" name=""/>
        <dsp:cNvSpPr/>
      </dsp:nvSpPr>
      <dsp:spPr>
        <a:xfrm>
          <a:off x="5563860" y="3542694"/>
          <a:ext cx="2657989" cy="9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kumimoji="1" lang="en-US"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t>Patient Centricity</a:t>
          </a:r>
          <a:br>
            <a:rPr kumimoji="1" lang="en-US" altLang="en-US" sz="1400" b="1" kern="1200" dirty="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1400" b="1" kern="1200" dirty="0">
              <a:ln w="6350">
                <a:solidFill>
                  <a:schemeClr val="bg1"/>
                </a:solidFill>
              </a:ln>
              <a:solidFill>
                <a:srgbClr val="CC4744"/>
              </a:solidFill>
              <a:effectLst>
                <a:glow rad="25400">
                  <a:schemeClr val="bg1">
                    <a:alpha val="60000"/>
                  </a:schemeClr>
                </a:glow>
              </a:effectLst>
              <a:latin typeface="メイリオ" panose="020B0604030504040204" pitchFamily="50" charset="-128"/>
              <a:ea typeface="メイリオ" panose="020B0604030504040204" pitchFamily="50" charset="-128"/>
            </a:rPr>
            <a:t>※</a:t>
          </a:r>
          <a:r>
            <a:rPr lang="ja-JP" altLang="en-US" sz="1400" b="1" kern="1200" dirty="0">
              <a:ln w="6350">
                <a:solidFill>
                  <a:schemeClr val="bg1"/>
                </a:solidFill>
              </a:ln>
              <a:solidFill>
                <a:srgbClr val="CC4744"/>
              </a:solidFill>
              <a:effectLst>
                <a:glow rad="25400">
                  <a:schemeClr val="bg1">
                    <a:alpha val="60000"/>
                  </a:schemeClr>
                </a:glow>
              </a:effectLst>
              <a:latin typeface="メイリオ" panose="020B0604030504040204" pitchFamily="50" charset="-128"/>
              <a:ea typeface="メイリオ" panose="020B0604030504040204" pitchFamily="50" charset="-128"/>
            </a:rPr>
            <a:t>次スライド参照</a:t>
          </a:r>
          <a:endParaRPr kumimoji="1" lang="ja-JP" altLang="en-US" sz="1400" kern="1200" dirty="0"/>
        </a:p>
      </dsp:txBody>
      <dsp:txXfrm>
        <a:off x="5563860" y="3542694"/>
        <a:ext cx="2657989" cy="915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64A96-397C-4253-BBAC-90F98ED20FE9}">
      <dsp:nvSpPr>
        <dsp:cNvPr id="0" name=""/>
        <dsp:cNvSpPr/>
      </dsp:nvSpPr>
      <dsp:spPr>
        <a:xfrm>
          <a:off x="2012" y="0"/>
          <a:ext cx="2724527" cy="650772"/>
        </a:xfrm>
        <a:prstGeom prst="homePlat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solidFill>
                <a:schemeClr val="tx1"/>
              </a:solidFill>
              <a:latin typeface="メイリオ" panose="020B0604030504040204" pitchFamily="50" charset="-128"/>
              <a:ea typeface="メイリオ" panose="020B0604030504040204" pitchFamily="50" charset="-128"/>
            </a:rPr>
            <a:t>開発計画</a:t>
          </a:r>
          <a:endParaRPr lang="en-US" sz="2000" b="1" kern="1200" dirty="0">
            <a:solidFill>
              <a:schemeClr val="tx1"/>
            </a:solidFill>
            <a:latin typeface="メイリオ" panose="020B0604030504040204" pitchFamily="50" charset="-128"/>
            <a:ea typeface="メイリオ" panose="020B0604030504040204" pitchFamily="50" charset="-128"/>
          </a:endParaRPr>
        </a:p>
      </dsp:txBody>
      <dsp:txXfrm>
        <a:off x="2012" y="0"/>
        <a:ext cx="2561834" cy="650772"/>
      </dsp:txXfrm>
    </dsp:sp>
    <dsp:sp modelId="{239B6A15-F101-4BB1-9D57-0F5A01E69A80}">
      <dsp:nvSpPr>
        <dsp:cNvPr id="0" name=""/>
        <dsp:cNvSpPr/>
      </dsp:nvSpPr>
      <dsp:spPr>
        <a:xfrm>
          <a:off x="1659365" y="0"/>
          <a:ext cx="2884796" cy="650772"/>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ja-JP" altLang="en-US" sz="2000" b="1" kern="1200">
              <a:solidFill>
                <a:schemeClr val="tx1"/>
              </a:solidFill>
              <a:latin typeface="メイリオ" panose="020B0604030504040204" pitchFamily="50" charset="-128"/>
              <a:ea typeface="メイリオ" panose="020B0604030504040204" pitchFamily="50" charset="-128"/>
            </a:rPr>
            <a:t>試験骨子</a:t>
          </a:r>
          <a:endParaRPr lang="en-US" sz="2000" b="1" kern="1200" dirty="0">
            <a:solidFill>
              <a:schemeClr val="tx1"/>
            </a:solidFill>
            <a:latin typeface="メイリオ" panose="020B0604030504040204" pitchFamily="50" charset="-128"/>
            <a:ea typeface="メイリオ" panose="020B0604030504040204" pitchFamily="50" charset="-128"/>
          </a:endParaRPr>
        </a:p>
      </dsp:txBody>
      <dsp:txXfrm>
        <a:off x="1984751" y="0"/>
        <a:ext cx="2234024" cy="650772"/>
      </dsp:txXfrm>
    </dsp:sp>
    <dsp:sp modelId="{3A26300E-3BE0-494D-B7B4-C93330ED77B1}">
      <dsp:nvSpPr>
        <dsp:cNvPr id="0" name=""/>
        <dsp:cNvSpPr/>
      </dsp:nvSpPr>
      <dsp:spPr>
        <a:xfrm>
          <a:off x="3413391" y="0"/>
          <a:ext cx="3523584" cy="650772"/>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ja-JP" altLang="en-US" sz="2000" b="1" kern="1200">
              <a:solidFill>
                <a:schemeClr val="tx1"/>
              </a:solidFill>
              <a:latin typeface="メイリオ" panose="020B0604030504040204" pitchFamily="50" charset="-128"/>
              <a:ea typeface="メイリオ" panose="020B0604030504040204" pitchFamily="50" charset="-128"/>
            </a:rPr>
            <a:t>実施計画</a:t>
          </a:r>
          <a:endParaRPr lang="en-US" sz="2000" b="1" kern="1200" dirty="0">
            <a:solidFill>
              <a:schemeClr val="tx1"/>
            </a:solidFill>
            <a:latin typeface="メイリオ" panose="020B0604030504040204" pitchFamily="50" charset="-128"/>
            <a:ea typeface="メイリオ" panose="020B0604030504040204" pitchFamily="50" charset="-128"/>
          </a:endParaRPr>
        </a:p>
      </dsp:txBody>
      <dsp:txXfrm>
        <a:off x="3738777" y="0"/>
        <a:ext cx="2872812" cy="650772"/>
      </dsp:txXfrm>
    </dsp:sp>
    <dsp:sp modelId="{1FCF1C3A-49AB-48D6-B452-5EF4C162650E}">
      <dsp:nvSpPr>
        <dsp:cNvPr id="0" name=""/>
        <dsp:cNvSpPr/>
      </dsp:nvSpPr>
      <dsp:spPr>
        <a:xfrm>
          <a:off x="5858723" y="0"/>
          <a:ext cx="2264438" cy="650772"/>
        </a:xfrm>
        <a:prstGeom prst="chevron">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solidFill>
                <a:schemeClr val="tx1"/>
              </a:solidFill>
              <a:latin typeface="メイリオ" panose="020B0604030504040204" pitchFamily="50" charset="-128"/>
              <a:ea typeface="メイリオ" panose="020B0604030504040204" pitchFamily="50" charset="-128"/>
            </a:rPr>
            <a:t>実施</a:t>
          </a:r>
          <a:endParaRPr lang="en-US" sz="2000" b="1" kern="1200" dirty="0">
            <a:solidFill>
              <a:schemeClr val="tx1"/>
            </a:solidFill>
            <a:latin typeface="メイリオ" panose="020B0604030504040204" pitchFamily="50" charset="-128"/>
            <a:ea typeface="メイリオ" panose="020B0604030504040204" pitchFamily="50" charset="-128"/>
          </a:endParaRPr>
        </a:p>
      </dsp:txBody>
      <dsp:txXfrm>
        <a:off x="6184109" y="0"/>
        <a:ext cx="1613666" cy="650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9D0C9-8651-402A-A617-AF9EE02A86AA}">
      <dsp:nvSpPr>
        <dsp:cNvPr id="0" name=""/>
        <dsp:cNvSpPr/>
      </dsp:nvSpPr>
      <dsp:spPr>
        <a:xfrm>
          <a:off x="158261" y="0"/>
          <a:ext cx="8827476" cy="5517173"/>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0C92E-0B62-4BAC-B5EF-36E99C850C9E}">
      <dsp:nvSpPr>
        <dsp:cNvPr id="0" name=""/>
        <dsp:cNvSpPr/>
      </dsp:nvSpPr>
      <dsp:spPr>
        <a:xfrm>
          <a:off x="1279351" y="3807952"/>
          <a:ext cx="229514" cy="2295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F3593-9039-4B7E-9F36-2358E3D92FC1}">
      <dsp:nvSpPr>
        <dsp:cNvPr id="0" name=""/>
        <dsp:cNvSpPr/>
      </dsp:nvSpPr>
      <dsp:spPr>
        <a:xfrm>
          <a:off x="152396" y="4244879"/>
          <a:ext cx="3273729" cy="114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5" tIns="0" rIns="0" bIns="0" numCol="1" spcCol="1270" anchor="t" anchorCtr="0">
          <a:noAutofit/>
        </a:bodyPr>
        <a:lstStyle/>
        <a:p>
          <a:pPr marL="0" lvl="0" indent="0" algn="l" defTabSz="889000">
            <a:lnSpc>
              <a:spcPct val="90000"/>
            </a:lnSpc>
            <a:spcBef>
              <a:spcPct val="0"/>
            </a:spcBef>
            <a:spcAft>
              <a:spcPct val="35000"/>
            </a:spcAft>
            <a:buNone/>
          </a:pPr>
          <a:r>
            <a:rPr kumimoji="1" lang="ja-JP" altLang="en-US" sz="1800" b="1" kern="1200" dirty="0">
              <a:solidFill>
                <a:schemeClr val="accent2"/>
              </a:solidFill>
              <a:latin typeface="メイリオ" panose="020B0604030504040204" pitchFamily="50" charset="-128"/>
              <a:ea typeface="メイリオ" panose="020B0604030504040204" pitchFamily="50" charset="-128"/>
            </a:rPr>
            <a:t>試験終了後の振り返り</a:t>
          </a:r>
          <a:endParaRPr kumimoji="1" lang="ja-JP" altLang="en-US" sz="1800" b="1" kern="1200" dirty="0">
            <a:solidFill>
              <a:schemeClr val="accent2"/>
            </a:solidFill>
          </a:endParaRPr>
        </a:p>
        <a:p>
          <a:pPr marL="114300" lvl="1" indent="-114300" algn="l" defTabSz="622300">
            <a:lnSpc>
              <a:spcPct val="90000"/>
            </a:lnSpc>
            <a:spcBef>
              <a:spcPct val="0"/>
            </a:spcBef>
            <a:spcAft>
              <a:spcPct val="15000"/>
            </a:spcAft>
            <a:buFont typeface="Arial" panose="020B0604020202020204" pitchFamily="34" charset="0"/>
            <a:buChar char="•"/>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導入評価指標の結果に対する評価を行い、良かった点や改善すべき点を協議する</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sp:txBody>
      <dsp:txXfrm>
        <a:off x="152396" y="4244879"/>
        <a:ext cx="3273729" cy="1148730"/>
      </dsp:txXfrm>
    </dsp:sp>
    <dsp:sp modelId="{0B605057-13D9-4063-B49E-00715AA74DDD}">
      <dsp:nvSpPr>
        <dsp:cNvPr id="0" name=""/>
        <dsp:cNvSpPr/>
      </dsp:nvSpPr>
      <dsp:spPr>
        <a:xfrm>
          <a:off x="3305257" y="2308385"/>
          <a:ext cx="414891" cy="414891"/>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62E75-03AC-4830-921A-3471FA563329}">
      <dsp:nvSpPr>
        <dsp:cNvPr id="0" name=""/>
        <dsp:cNvSpPr/>
      </dsp:nvSpPr>
      <dsp:spPr>
        <a:xfrm>
          <a:off x="2606696" y="2805520"/>
          <a:ext cx="3271215" cy="2043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842" tIns="0" rIns="0" bIns="0" numCol="1" spcCol="1270" anchor="t" anchorCtr="0">
          <a:noAutofit/>
        </a:bodyPr>
        <a:lstStyle/>
        <a:p>
          <a:pPr marL="0" lvl="0" indent="0" algn="l" defTabSz="889000">
            <a:lnSpc>
              <a:spcPct val="90000"/>
            </a:lnSpc>
            <a:spcBef>
              <a:spcPct val="0"/>
            </a:spcBef>
            <a:spcAft>
              <a:spcPct val="35000"/>
            </a:spcAft>
            <a:buNone/>
          </a:pPr>
          <a:r>
            <a:rPr kumimoji="1" lang="ja-JP" altLang="en-US" sz="1800" b="1" kern="1200" dirty="0">
              <a:solidFill>
                <a:schemeClr val="accent2"/>
              </a:solidFill>
              <a:latin typeface="メイリオ" panose="020B0604030504040204" pitchFamily="50" charset="-128"/>
              <a:ea typeface="メイリオ" panose="020B0604030504040204" pitchFamily="50" charset="-128"/>
            </a:rPr>
            <a:t>評価結果や経験の共有</a:t>
          </a:r>
          <a:endParaRPr kumimoji="1" lang="ja-JP" altLang="en-US" sz="1800" b="1" kern="1200" dirty="0">
            <a:solidFill>
              <a:schemeClr val="accent2"/>
            </a:solidFill>
          </a:endParaRPr>
        </a:p>
        <a:p>
          <a:pPr marL="114300" lvl="1" indent="-114300" algn="l" defTabSz="622300">
            <a:lnSpc>
              <a:spcPct val="90000"/>
            </a:lnSpc>
            <a:spcBef>
              <a:spcPct val="0"/>
            </a:spcBef>
            <a:spcAft>
              <a:spcPct val="15000"/>
            </a:spcAft>
            <a:buFont typeface="Arial" panose="020B0604020202020204" pitchFamily="34" charset="0"/>
            <a:buChar char="•"/>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評価結果や経験を各メンバーの所属部門又は臨床開発部門全体で共有し、会社としての</a:t>
          </a:r>
          <a:r>
            <a:rPr kumimoji="1" lang="en-US"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DCT</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の定着を促す</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sp:txBody>
      <dsp:txXfrm>
        <a:off x="2606696" y="2805520"/>
        <a:ext cx="3271215" cy="2043613"/>
      </dsp:txXfrm>
    </dsp:sp>
    <dsp:sp modelId="{205D0C6E-6630-4DF7-BEB1-3BC845DA1C39}">
      <dsp:nvSpPr>
        <dsp:cNvPr id="0" name=""/>
        <dsp:cNvSpPr/>
      </dsp:nvSpPr>
      <dsp:spPr>
        <a:xfrm>
          <a:off x="5741640" y="1395844"/>
          <a:ext cx="573785" cy="57378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8D9D2-A35C-41E8-A52E-E1E07C9C29D4}">
      <dsp:nvSpPr>
        <dsp:cNvPr id="0" name=""/>
        <dsp:cNvSpPr/>
      </dsp:nvSpPr>
      <dsp:spPr>
        <a:xfrm>
          <a:off x="5774026" y="2005137"/>
          <a:ext cx="3197933" cy="2243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37" tIns="0" rIns="0" bIns="0" numCol="1" spcCol="1270" anchor="t" anchorCtr="0">
          <a:noAutofit/>
        </a:bodyPr>
        <a:lstStyle/>
        <a:p>
          <a:pPr marL="0" lvl="0" indent="0" algn="l" defTabSz="800100">
            <a:lnSpc>
              <a:spcPct val="90000"/>
            </a:lnSpc>
            <a:spcBef>
              <a:spcPct val="0"/>
            </a:spcBef>
            <a:spcAft>
              <a:spcPct val="35000"/>
            </a:spcAft>
            <a:buNone/>
          </a:pPr>
          <a:r>
            <a:rPr kumimoji="1" lang="ja-JP" altLang="en-US" sz="1800" b="1" kern="1200" dirty="0">
              <a:solidFill>
                <a:schemeClr val="accent2"/>
              </a:solidFill>
              <a:latin typeface="メイリオ" panose="020B0604030504040204" pitchFamily="50" charset="-128"/>
              <a:ea typeface="メイリオ" panose="020B0604030504040204" pitchFamily="50" charset="-128"/>
            </a:rPr>
            <a:t>社内プロセスの見直し</a:t>
          </a:r>
          <a:endParaRPr kumimoji="1" lang="ja-JP" altLang="en-US" sz="1800" b="1" kern="1200" dirty="0">
            <a:solidFill>
              <a:schemeClr val="accent2"/>
            </a:solidFill>
          </a:endParaRPr>
        </a:p>
        <a:p>
          <a:pPr marL="114300" lvl="1" indent="-114300" algn="l" defTabSz="622300">
            <a:lnSpc>
              <a:spcPct val="90000"/>
            </a:lnSpc>
            <a:spcBef>
              <a:spcPct val="0"/>
            </a:spcBef>
            <a:spcAft>
              <a:spcPct val="15000"/>
            </a:spcAft>
            <a:buFont typeface="Arial" panose="020B0604020202020204" pitchFamily="34" charset="0"/>
            <a:buChar char="•"/>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社内手順書の改訂、実施計画書や</a:t>
          </a:r>
          <a:r>
            <a:rPr kumimoji="1" lang="en-US"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ICF</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のテンプレートの改訂を行い、次回以降の</a:t>
          </a:r>
          <a:r>
            <a:rPr kumimoji="1" lang="en-US"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DCT</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の導入や円滑な準備を促す</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a:p>
          <a:pPr marL="171450" lvl="1" indent="-171450" algn="l" defTabSz="711200">
            <a:lnSpc>
              <a:spcPct val="90000"/>
            </a:lnSpc>
            <a:spcBef>
              <a:spcPct val="0"/>
            </a:spcBef>
            <a:spcAft>
              <a:spcPct val="15000"/>
            </a:spcAft>
            <a:buFont typeface="Arial" panose="020B0604020202020204" pitchFamily="34" charset="0"/>
            <a:buChar char="•"/>
          </a:pPr>
          <a:endParaRPr kumimoji="1" lang="ja-JP" altLang="en-US" sz="16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sp:txBody>
      <dsp:txXfrm>
        <a:off x="5774026" y="2005137"/>
        <a:ext cx="3197933" cy="2243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91AF-0F27-4248-90BB-B392DE3A2E4D}">
      <dsp:nvSpPr>
        <dsp:cNvPr id="0" name=""/>
        <dsp:cNvSpPr/>
      </dsp:nvSpPr>
      <dsp:spPr>
        <a:xfrm>
          <a:off x="-6824334" y="-1043426"/>
          <a:ext cx="8121893" cy="8121893"/>
        </a:xfrm>
        <a:prstGeom prst="blockArc">
          <a:avLst>
            <a:gd name="adj1" fmla="val 18900000"/>
            <a:gd name="adj2" fmla="val 2700000"/>
            <a:gd name="adj3" fmla="val 26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70E7A-E2D8-417A-8137-2482EF6FBCD6}">
      <dsp:nvSpPr>
        <dsp:cNvPr id="0" name=""/>
        <dsp:cNvSpPr/>
      </dsp:nvSpPr>
      <dsp:spPr>
        <a:xfrm>
          <a:off x="656838" y="238137"/>
          <a:ext cx="8031758" cy="1352658"/>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942"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latin typeface="メイリオ" panose="020B0604030504040204" pitchFamily="50" charset="-128"/>
              <a:ea typeface="メイリオ" panose="020B0604030504040204" pitchFamily="50" charset="-128"/>
            </a:rPr>
            <a:t>・医療機関：</a:t>
          </a:r>
          <a:r>
            <a:rPr kumimoji="1" lang="en-US" altLang="ja-JP" sz="1600" b="1" kern="1200" dirty="0">
              <a:solidFill>
                <a:schemeClr val="tx1"/>
              </a:solidFill>
              <a:latin typeface="メイリオ" panose="020B0604030504040204" pitchFamily="50" charset="-128"/>
              <a:ea typeface="メイリオ" panose="020B0604030504040204" pitchFamily="50" charset="-128"/>
            </a:rPr>
            <a:t>DCT</a:t>
          </a:r>
          <a:r>
            <a:rPr kumimoji="1" lang="ja-JP" altLang="en-US" sz="1600" b="1" kern="1200" dirty="0">
              <a:solidFill>
                <a:schemeClr val="tx1"/>
              </a:solidFill>
              <a:latin typeface="メイリオ" panose="020B0604030504040204" pitchFamily="50" charset="-128"/>
              <a:ea typeface="メイリオ" panose="020B0604030504040204" pitchFamily="50" charset="-128"/>
            </a:rPr>
            <a:t>の手法の導入に対する負担感や不安</a:t>
          </a:r>
          <a:endParaRPr kumimoji="1" lang="en-US" altLang="ja-JP" sz="1600" b="1" kern="1200" dirty="0">
            <a:solidFill>
              <a:schemeClr val="tx1"/>
            </a:solidFill>
            <a:latin typeface="メイリオ" panose="020B0604030504040204" pitchFamily="50" charset="-128"/>
            <a:ea typeface="メイリオ" panose="020B0604030504040204" pitchFamily="50" charset="-128"/>
          </a:endParaRPr>
        </a:p>
        <a:p>
          <a:pPr marL="0" lvl="0" indent="0" algn="l" defTabSz="711200">
            <a:lnSpc>
              <a:spcPct val="90000"/>
            </a:lnSpc>
            <a:spcBef>
              <a:spcPct val="0"/>
            </a:spcBef>
            <a:spcAft>
              <a:spcPct val="35000"/>
            </a:spcAft>
            <a:buNone/>
          </a:pPr>
          <a:r>
            <a:rPr kumimoji="1" lang="ja-JP" altLang="en-US" sz="1600" b="1" kern="1200" dirty="0">
              <a:solidFill>
                <a:schemeClr val="tx1"/>
              </a:solidFill>
              <a:latin typeface="メイリオ" panose="020B0604030504040204" pitchFamily="50" charset="-128"/>
              <a:ea typeface="メイリオ" panose="020B0604030504040204" pitchFamily="50" charset="-128"/>
            </a:rPr>
            <a:t>・患者：</a:t>
          </a:r>
          <a:r>
            <a:rPr kumimoji="1" lang="en-US" altLang="ja-JP" sz="1600" b="1" kern="1200" dirty="0">
              <a:solidFill>
                <a:schemeClr val="tx1"/>
              </a:solidFill>
              <a:latin typeface="メイリオ" panose="020B0604030504040204" pitchFamily="50" charset="-128"/>
              <a:ea typeface="メイリオ" panose="020B0604030504040204" pitchFamily="50" charset="-128"/>
            </a:rPr>
            <a:t>DCT</a:t>
          </a:r>
          <a:r>
            <a:rPr kumimoji="1" lang="ja-JP" altLang="en-US" sz="1600" b="1" kern="1200" dirty="0">
              <a:solidFill>
                <a:schemeClr val="tx1"/>
              </a:solidFill>
              <a:latin typeface="メイリオ" panose="020B0604030504040204" pitchFamily="50" charset="-128"/>
              <a:ea typeface="メイリオ" panose="020B0604030504040204" pitchFamily="50" charset="-128"/>
            </a:rPr>
            <a:t>の手法に対する不安、機器の使用方法等の理解、</a:t>
          </a:r>
          <a:br>
            <a:rPr kumimoji="1" lang="en-US" altLang="ja-JP" sz="1600" b="1" kern="1200" dirty="0">
              <a:solidFill>
                <a:schemeClr val="tx1"/>
              </a:solidFill>
              <a:latin typeface="メイリオ" panose="020B0604030504040204" pitchFamily="50" charset="-128"/>
              <a:ea typeface="メイリオ" panose="020B0604030504040204" pitchFamily="50" charset="-128"/>
            </a:rPr>
          </a:br>
          <a:r>
            <a:rPr kumimoji="1" lang="ja-JP" altLang="en-US" sz="1600" b="1" kern="1200" dirty="0">
              <a:solidFill>
                <a:schemeClr val="tx1"/>
              </a:solidFill>
              <a:latin typeface="メイリオ" panose="020B0604030504040204" pitchFamily="50" charset="-128"/>
              <a:ea typeface="メイリオ" panose="020B0604030504040204" pitchFamily="50" charset="-128"/>
            </a:rPr>
            <a:t>　　　　自宅の</a:t>
          </a:r>
          <a:r>
            <a:rPr kumimoji="1" lang="en-US" altLang="ja-JP" sz="1600" b="1" kern="1200" dirty="0">
              <a:solidFill>
                <a:schemeClr val="tx1"/>
              </a:solidFill>
              <a:latin typeface="メイリオ" panose="020B0604030504040204" pitchFamily="50" charset="-128"/>
              <a:ea typeface="メイリオ" panose="020B0604030504040204" pitchFamily="50" charset="-128"/>
            </a:rPr>
            <a:t>Web</a:t>
          </a:r>
          <a:r>
            <a:rPr kumimoji="1" lang="ja-JP" altLang="en-US" sz="1600" b="1" kern="1200" dirty="0">
              <a:solidFill>
                <a:schemeClr val="tx1"/>
              </a:solidFill>
              <a:latin typeface="メイリオ" panose="020B0604030504040204" pitchFamily="50" charset="-128"/>
              <a:ea typeface="メイリオ" panose="020B0604030504040204" pitchFamily="50" charset="-128"/>
            </a:rPr>
            <a:t>環境が十分ではない</a:t>
          </a:r>
        </a:p>
      </dsp:txBody>
      <dsp:txXfrm>
        <a:off x="656838" y="238137"/>
        <a:ext cx="8031758" cy="1352658"/>
      </dsp:txXfrm>
    </dsp:sp>
    <dsp:sp modelId="{8A799C1A-E335-4A74-B07E-0E5DFC6E41AB}">
      <dsp:nvSpPr>
        <dsp:cNvPr id="0" name=""/>
        <dsp:cNvSpPr/>
      </dsp:nvSpPr>
      <dsp:spPr>
        <a:xfrm>
          <a:off x="98656" y="347920"/>
          <a:ext cx="1160538" cy="1160538"/>
        </a:xfrm>
        <a:prstGeom prst="ellipse">
          <a:avLst/>
        </a:prstGeom>
        <a:solidFill>
          <a:schemeClr val="lt1">
            <a:hueOff val="0"/>
            <a:satOff val="0"/>
            <a:lumOff val="0"/>
            <a:alphaOff val="0"/>
          </a:schemeClr>
        </a:solidFill>
        <a:ln w="25400" cap="flat" cmpd="sng" algn="ctr">
          <a:solidFill>
            <a:srgbClr val="FAC090"/>
          </a:solidFill>
          <a:prstDash val="solid"/>
        </a:ln>
        <a:effectLst/>
      </dsp:spPr>
      <dsp:style>
        <a:lnRef idx="2">
          <a:scrgbClr r="0" g="0" b="0"/>
        </a:lnRef>
        <a:fillRef idx="1">
          <a:scrgbClr r="0" g="0" b="0"/>
        </a:fillRef>
        <a:effectRef idx="0">
          <a:scrgbClr r="0" g="0" b="0"/>
        </a:effectRef>
        <a:fontRef idx="minor"/>
      </dsp:style>
    </dsp:sp>
    <dsp:sp modelId="{1F965197-DD9A-4BC7-A7EF-F3E09A83AB47}">
      <dsp:nvSpPr>
        <dsp:cNvPr id="0" name=""/>
        <dsp:cNvSpPr/>
      </dsp:nvSpPr>
      <dsp:spPr>
        <a:xfrm>
          <a:off x="1211216" y="1644747"/>
          <a:ext cx="7499468" cy="1352658"/>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942"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latin typeface="メイリオ" panose="020B0604030504040204" pitchFamily="50" charset="-128"/>
              <a:ea typeface="メイリオ" panose="020B0604030504040204" pitchFamily="50" charset="-128"/>
            </a:rPr>
            <a:t>・規制当局の見解が明文化されていない</a:t>
          </a:r>
          <a:r>
            <a:rPr kumimoji="1" lang="en-US" altLang="ja-JP" sz="1600" b="1" kern="1200" dirty="0">
              <a:solidFill>
                <a:schemeClr val="tx1"/>
              </a:solidFill>
              <a:latin typeface="メイリオ" panose="020B0604030504040204" pitchFamily="50" charset="-128"/>
              <a:ea typeface="メイリオ" panose="020B0604030504040204" pitchFamily="50" charset="-128"/>
            </a:rPr>
            <a:t>DCT</a:t>
          </a:r>
          <a:r>
            <a:rPr kumimoji="1" lang="ja-JP" altLang="en-US" sz="1600" b="1" kern="1200" dirty="0">
              <a:solidFill>
                <a:schemeClr val="tx1"/>
              </a:solidFill>
              <a:latin typeface="メイリオ" panose="020B0604030504040204" pitchFamily="50" charset="-128"/>
              <a:ea typeface="メイリオ" panose="020B0604030504040204" pitchFamily="50" charset="-128"/>
            </a:rPr>
            <a:t>の手法の導入</a:t>
          </a:r>
          <a:endParaRPr kumimoji="1" lang="en-US" altLang="ja-JP" sz="1600" b="1" kern="1200" dirty="0">
            <a:solidFill>
              <a:schemeClr val="tx1"/>
            </a:solidFill>
            <a:latin typeface="メイリオ" panose="020B0604030504040204" pitchFamily="50" charset="-128"/>
            <a:ea typeface="メイリオ" panose="020B0604030504040204" pitchFamily="50" charset="-128"/>
          </a:endParaRPr>
        </a:p>
        <a:p>
          <a:pPr marL="0" lvl="0" indent="0" algn="l" defTabSz="711200">
            <a:lnSpc>
              <a:spcPct val="90000"/>
            </a:lnSpc>
            <a:spcBef>
              <a:spcPct val="0"/>
            </a:spcBef>
            <a:spcAft>
              <a:spcPct val="35000"/>
            </a:spcAft>
            <a:buNone/>
          </a:pPr>
          <a:r>
            <a:rPr kumimoji="1" lang="ja-JP" altLang="en-US" sz="1400" kern="1200" dirty="0">
              <a:solidFill>
                <a:schemeClr val="tx1"/>
              </a:solidFill>
              <a:latin typeface="メイリオ" panose="020B0604030504040204" pitchFamily="50" charset="-128"/>
              <a:ea typeface="メイリオ" panose="020B0604030504040204" pitchFamily="50" charset="-128"/>
            </a:rPr>
            <a:t>　</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rPr>
            <a:t>Depot to Patient</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 による治験薬配送 </a:t>
          </a:r>
          <a:endParaRPr kumimoji="1"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lvl="0" indent="0" algn="l" defTabSz="711200">
            <a:lnSpc>
              <a:spcPct val="90000"/>
            </a:lnSpc>
            <a:spcBef>
              <a:spcPct val="0"/>
            </a:spcBef>
            <a:spcAft>
              <a:spcPct val="35000"/>
            </a:spcAft>
            <a:buNone/>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　✓遠隔での治験の説明同意プロセス</a:t>
          </a:r>
        </a:p>
      </dsp:txBody>
      <dsp:txXfrm>
        <a:off x="1211216" y="1644747"/>
        <a:ext cx="7499468" cy="1352658"/>
      </dsp:txXfrm>
    </dsp:sp>
    <dsp:sp modelId="{2DC4D69F-23E2-4C6C-822B-F33EFF2B47E9}">
      <dsp:nvSpPr>
        <dsp:cNvPr id="0" name=""/>
        <dsp:cNvSpPr/>
      </dsp:nvSpPr>
      <dsp:spPr>
        <a:xfrm>
          <a:off x="630947" y="1740807"/>
          <a:ext cx="1160538" cy="1160538"/>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04D28D20-1EE5-489A-8C58-09C34BEF0B43}">
      <dsp:nvSpPr>
        <dsp:cNvPr id="0" name=""/>
        <dsp:cNvSpPr/>
      </dsp:nvSpPr>
      <dsp:spPr>
        <a:xfrm>
          <a:off x="1211216" y="3037634"/>
          <a:ext cx="7499468" cy="1352658"/>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942"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latin typeface="メイリオ" panose="020B0604030504040204" pitchFamily="50" charset="-128"/>
              <a:ea typeface="メイリオ" panose="020B0604030504040204" pitchFamily="50" charset="-128"/>
            </a:rPr>
            <a:t>・</a:t>
          </a:r>
          <a:r>
            <a:rPr kumimoji="1" lang="en-US" altLang="ja-JP" sz="1600" b="1" kern="1200" dirty="0">
              <a:solidFill>
                <a:schemeClr val="tx1"/>
              </a:solidFill>
              <a:latin typeface="メイリオ" panose="020B0604030504040204" pitchFamily="50" charset="-128"/>
              <a:ea typeface="メイリオ" panose="020B0604030504040204" pitchFamily="50" charset="-128"/>
            </a:rPr>
            <a:t>DCT</a:t>
          </a:r>
          <a:r>
            <a:rPr kumimoji="1" lang="ja-JP" altLang="en-US" sz="1600" b="1" kern="1200" dirty="0">
              <a:solidFill>
                <a:schemeClr val="tx1"/>
              </a:solidFill>
              <a:latin typeface="メイリオ" panose="020B0604030504040204" pitchFamily="50" charset="-128"/>
              <a:ea typeface="メイリオ" panose="020B0604030504040204" pitchFamily="50" charset="-128"/>
            </a:rPr>
            <a:t>の手法の導入時の費用</a:t>
          </a:r>
          <a:endParaRPr kumimoji="1" lang="en-US" altLang="ja-JP" sz="1600" b="1" kern="1200" dirty="0">
            <a:solidFill>
              <a:schemeClr val="tx1"/>
            </a:solidFill>
            <a:latin typeface="メイリオ" panose="020B0604030504040204" pitchFamily="50" charset="-128"/>
            <a:ea typeface="メイリオ" panose="020B0604030504040204" pitchFamily="50" charset="-128"/>
          </a:endParaRPr>
        </a:p>
        <a:p>
          <a:pPr marL="0" lvl="0" indent="0" algn="l" defTabSz="711200">
            <a:lnSpc>
              <a:spcPct val="90000"/>
            </a:lnSpc>
            <a:spcBef>
              <a:spcPct val="0"/>
            </a:spcBef>
            <a:spcAft>
              <a:spcPct val="35000"/>
            </a:spcAft>
            <a:buNone/>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　✓製薬企業が導入経験の少ない手法では、予算を見積もりにくい</a:t>
          </a:r>
          <a:endParaRPr kumimoji="1"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lvl="0" indent="0" algn="l" defTabSz="711200">
            <a:lnSpc>
              <a:spcPct val="90000"/>
            </a:lnSpc>
            <a:spcBef>
              <a:spcPct val="0"/>
            </a:spcBef>
            <a:spcAft>
              <a:spcPct val="35000"/>
            </a:spcAft>
            <a:buNone/>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　✓治験の費用が増加する場合、製薬企業にとって手法の導入のハードルが上がる</a:t>
          </a:r>
        </a:p>
      </dsp:txBody>
      <dsp:txXfrm>
        <a:off x="1211216" y="3037634"/>
        <a:ext cx="7499468" cy="1352658"/>
      </dsp:txXfrm>
    </dsp:sp>
    <dsp:sp modelId="{15497798-F493-48F9-8E46-DD96E886D88A}">
      <dsp:nvSpPr>
        <dsp:cNvPr id="0" name=""/>
        <dsp:cNvSpPr/>
      </dsp:nvSpPr>
      <dsp:spPr>
        <a:xfrm>
          <a:off x="630947" y="3133694"/>
          <a:ext cx="1160538" cy="1160538"/>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2BC3BBC5-2D44-4105-AA6B-6101D49ED31A}">
      <dsp:nvSpPr>
        <dsp:cNvPr id="0" name=""/>
        <dsp:cNvSpPr/>
      </dsp:nvSpPr>
      <dsp:spPr>
        <a:xfrm>
          <a:off x="678926" y="4430521"/>
          <a:ext cx="8031758" cy="1352658"/>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942" tIns="40640" rIns="40640" bIns="4064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latin typeface="メイリオ" panose="020B0604030504040204" pitchFamily="50" charset="-128"/>
              <a:ea typeface="メイリオ" panose="020B0604030504040204" pitchFamily="50" charset="-128"/>
            </a:rPr>
            <a:t>・遠隔での評価が確立されていない疾患での</a:t>
          </a:r>
          <a:r>
            <a:rPr kumimoji="1" lang="en-US" altLang="ja-JP" sz="1600" b="1" kern="1200" dirty="0">
              <a:solidFill>
                <a:schemeClr val="tx1"/>
              </a:solidFill>
              <a:latin typeface="メイリオ" panose="020B0604030504040204" pitchFamily="50" charset="-128"/>
              <a:ea typeface="メイリオ" panose="020B0604030504040204" pitchFamily="50" charset="-128"/>
            </a:rPr>
            <a:t>DCT</a:t>
          </a:r>
          <a:r>
            <a:rPr kumimoji="1" lang="ja-JP" altLang="en-US" sz="1600" b="1" kern="1200" dirty="0">
              <a:solidFill>
                <a:schemeClr val="tx1"/>
              </a:solidFill>
              <a:latin typeface="メイリオ" panose="020B0604030504040204" pitchFamily="50" charset="-128"/>
              <a:ea typeface="メイリオ" panose="020B0604030504040204" pitchFamily="50" charset="-128"/>
            </a:rPr>
            <a:t>の手法の導入</a:t>
          </a:r>
          <a:endParaRPr kumimoji="1" lang="en-US" altLang="ja-JP" sz="1600" b="1" kern="1200" dirty="0">
            <a:solidFill>
              <a:schemeClr val="tx1"/>
            </a:solidFill>
            <a:latin typeface="メイリオ" panose="020B0604030504040204" pitchFamily="50" charset="-128"/>
            <a:ea typeface="メイリオ" panose="020B0604030504040204" pitchFamily="50" charset="-128"/>
          </a:endParaRPr>
        </a:p>
        <a:p>
          <a:pPr marL="0" lvl="0" indent="0" algn="l" defTabSz="711200">
            <a:lnSpc>
              <a:spcPct val="90000"/>
            </a:lnSpc>
            <a:spcBef>
              <a:spcPct val="0"/>
            </a:spcBef>
            <a:spcAft>
              <a:spcPct val="35000"/>
            </a:spcAft>
            <a:buNone/>
          </a:pPr>
          <a:r>
            <a:rPr kumimoji="1" lang="ja-JP" altLang="en-US" sz="1400" kern="1200" dirty="0">
              <a:solidFill>
                <a:schemeClr val="tx1"/>
              </a:solidFill>
              <a:latin typeface="メイリオ" panose="020B0604030504040204" pitchFamily="50" charset="-128"/>
              <a:ea typeface="メイリオ" panose="020B0604030504040204" pitchFamily="50" charset="-128"/>
            </a:rPr>
            <a:t>　✓</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エビデンスが確立した評価方法が少ない</a:t>
          </a:r>
          <a:endParaRPr kumimoji="1"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lvl="0" indent="0" algn="l" defTabSz="711200">
            <a:lnSpc>
              <a:spcPct val="90000"/>
            </a:lnSpc>
            <a:spcBef>
              <a:spcPct val="0"/>
            </a:spcBef>
            <a:spcAft>
              <a:spcPct val="35000"/>
            </a:spcAft>
            <a:buNone/>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　✓大型医療機器を用いる場合は医療機関への来院が必要になる可能性が高い</a:t>
          </a:r>
          <a:endParaRPr kumimoji="1"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endParaRPr>
        </a:p>
      </dsp:txBody>
      <dsp:txXfrm>
        <a:off x="678926" y="4430521"/>
        <a:ext cx="8031758" cy="1352658"/>
      </dsp:txXfrm>
    </dsp:sp>
    <dsp:sp modelId="{CF9AD510-A5EE-455A-A7F5-F09E7FDA373D}">
      <dsp:nvSpPr>
        <dsp:cNvPr id="0" name=""/>
        <dsp:cNvSpPr/>
      </dsp:nvSpPr>
      <dsp:spPr>
        <a:xfrm>
          <a:off x="98656" y="4526581"/>
          <a:ext cx="1160538" cy="1160538"/>
        </a:xfrm>
        <a:prstGeom prst="ellipse">
          <a:avLst/>
        </a:prstGeom>
        <a:solidFill>
          <a:schemeClr val="lt1">
            <a:hueOff val="0"/>
            <a:satOff val="0"/>
            <a:lumOff val="0"/>
            <a:alphaOff val="0"/>
          </a:schemeClr>
        </a:solidFill>
        <a:ln w="25400" cap="flat" cmpd="sng" algn="ctr">
          <a:solidFill>
            <a:srgbClr val="B7DEE8"/>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9D0C9-8651-402A-A617-AF9EE02A86AA}">
      <dsp:nvSpPr>
        <dsp:cNvPr id="0" name=""/>
        <dsp:cNvSpPr/>
      </dsp:nvSpPr>
      <dsp:spPr>
        <a:xfrm>
          <a:off x="602705" y="0"/>
          <a:ext cx="7938588" cy="4961617"/>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EF407-4889-4448-A220-BAF014AC146D}">
      <dsp:nvSpPr>
        <dsp:cNvPr id="0" name=""/>
        <dsp:cNvSpPr/>
      </dsp:nvSpPr>
      <dsp:spPr>
        <a:xfrm>
          <a:off x="1610906" y="3424508"/>
          <a:ext cx="206403" cy="20640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96443-00B4-4B98-A3B4-9967635DD44D}">
      <dsp:nvSpPr>
        <dsp:cNvPr id="0" name=""/>
        <dsp:cNvSpPr/>
      </dsp:nvSpPr>
      <dsp:spPr>
        <a:xfrm>
          <a:off x="227955" y="3633841"/>
          <a:ext cx="3165450" cy="110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69" tIns="0" rIns="0" bIns="0" numCol="1" spcCol="1270" anchor="t" anchorCtr="0">
          <a:noAutofit/>
        </a:bodyPr>
        <a:lstStyle/>
        <a:p>
          <a:pPr marL="0" lvl="0" indent="0" algn="l" defTabSz="889000">
            <a:lnSpc>
              <a:spcPct val="90000"/>
            </a:lnSpc>
            <a:spcBef>
              <a:spcPct val="0"/>
            </a:spcBef>
            <a:spcAft>
              <a:spcPct val="35000"/>
            </a:spcAft>
            <a:buNone/>
          </a:pPr>
          <a:r>
            <a:rPr kumimoji="1" lang="en-US" altLang="ja-JP" sz="2000" b="1" kern="1200" dirty="0">
              <a:solidFill>
                <a:schemeClr val="accent2"/>
              </a:solidFill>
              <a:latin typeface="メイリオ" panose="020B0604030504040204" pitchFamily="50" charset="-128"/>
              <a:ea typeface="メイリオ" panose="020B0604030504040204" pitchFamily="50" charset="-128"/>
            </a:rPr>
            <a:t>DCT</a:t>
          </a:r>
          <a:r>
            <a:rPr kumimoji="1" lang="ja-JP" altLang="en-US" sz="2000" b="1" kern="1200" dirty="0">
              <a:solidFill>
                <a:schemeClr val="accent2"/>
              </a:solidFill>
              <a:latin typeface="メイリオ" panose="020B0604030504040204" pitchFamily="50" charset="-128"/>
              <a:ea typeface="メイリオ" panose="020B0604030504040204" pitchFamily="50" charset="-128"/>
            </a:rPr>
            <a:t>の手法の導入の実践</a:t>
          </a:r>
          <a:endParaRPr kumimoji="1" lang="ja-JP" altLang="en-US" sz="2000" b="1" kern="1200" dirty="0">
            <a:solidFill>
              <a:schemeClr val="accent2"/>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製薬企業だけでなく実施医療機関</a:t>
          </a:r>
          <a:br>
            <a:rPr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b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及び被験者も</a:t>
          </a:r>
          <a:r>
            <a:rPr kumimoji="1" lang="en-US"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DCT</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の経験が得られる</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a:p>
          <a:pPr marL="114300" lvl="1" indent="-114300" algn="l" defTabSz="622300">
            <a:lnSpc>
              <a:spcPct val="90000"/>
            </a:lnSpc>
            <a:spcBef>
              <a:spcPct val="0"/>
            </a:spcBef>
            <a:spcAft>
              <a:spcPct val="15000"/>
            </a:spcAft>
            <a:buFont typeface="Arial" panose="020B0604020202020204" pitchFamily="34" charset="0"/>
            <a:buChar char="•"/>
          </a:pPr>
          <a:r>
            <a:rPr kumimoji="1" lang="ja-JP" altLang="ja-JP" sz="1400" kern="1200" dirty="0">
              <a:solidFill>
                <a:schemeClr val="tx1">
                  <a:lumMod val="75000"/>
                  <a:lumOff val="25000"/>
                </a:schemeClr>
              </a:solidFill>
              <a:latin typeface="メイリオ" panose="020B0604030504040204" pitchFamily="50" charset="-128"/>
              <a:ea typeface="メイリオ" panose="020B0604030504040204" pitchFamily="50" charset="-128"/>
            </a:rPr>
            <a:t>それぞれの視点で、</a:t>
          </a:r>
          <a:r>
            <a:rPr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の各手法の</a:t>
          </a:r>
          <a:br>
            <a:rPr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rPr>
            <a:t>有用な点や改善点がより明確になる</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sp:txBody>
      <dsp:txXfrm>
        <a:off x="227955" y="3633841"/>
        <a:ext cx="3165450" cy="1108740"/>
      </dsp:txXfrm>
    </dsp:sp>
    <dsp:sp modelId="{099C0996-F57E-491C-88C9-AF78F1A1B463}">
      <dsp:nvSpPr>
        <dsp:cNvPr id="0" name=""/>
        <dsp:cNvSpPr/>
      </dsp:nvSpPr>
      <dsp:spPr>
        <a:xfrm>
          <a:off x="3432812" y="2075940"/>
          <a:ext cx="373113" cy="373113"/>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2ACAF-9320-4665-9519-E76866C41010}">
      <dsp:nvSpPr>
        <dsp:cNvPr id="0" name=""/>
        <dsp:cNvSpPr/>
      </dsp:nvSpPr>
      <dsp:spPr>
        <a:xfrm>
          <a:off x="3328683" y="2610630"/>
          <a:ext cx="4012175" cy="139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705" tIns="0" rIns="0" bIns="0" numCol="1" spcCol="1270" anchor="t" anchorCtr="0">
          <a:noAutofit/>
        </a:bodyPr>
        <a:lstStyle/>
        <a:p>
          <a:pPr marL="0" lvl="0" indent="0" algn="l" defTabSz="889000">
            <a:lnSpc>
              <a:spcPct val="90000"/>
            </a:lnSpc>
            <a:spcBef>
              <a:spcPct val="0"/>
            </a:spcBef>
            <a:spcAft>
              <a:spcPct val="35000"/>
            </a:spcAft>
            <a:buNone/>
          </a:pPr>
          <a:r>
            <a:rPr kumimoji="1" lang="en-US" altLang="en-US" sz="2000" b="1" kern="1200" dirty="0">
              <a:solidFill>
                <a:schemeClr val="accent2"/>
              </a:solidFill>
              <a:latin typeface="メイリオ" panose="020B0604030504040204" pitchFamily="50" charset="-128"/>
              <a:ea typeface="メイリオ" panose="020B0604030504040204" pitchFamily="50" charset="-128"/>
            </a:rPr>
            <a:t>DCT</a:t>
          </a:r>
          <a:r>
            <a:rPr kumimoji="1" lang="ja-JP" altLang="en-US" sz="2000" b="1" kern="1200" dirty="0">
              <a:solidFill>
                <a:schemeClr val="accent2"/>
              </a:solidFill>
              <a:latin typeface="メイリオ" panose="020B0604030504040204" pitchFamily="50" charset="-128"/>
              <a:ea typeface="メイリオ" panose="020B0604030504040204" pitchFamily="50" charset="-128"/>
            </a:rPr>
            <a:t>の経験の共有・活用</a:t>
          </a:r>
          <a:endParaRPr kumimoji="1" lang="ja-JP" altLang="en-US" sz="2000" b="1" kern="1200" dirty="0">
            <a:solidFill>
              <a:schemeClr val="accent2"/>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得た経験を社内で共有する</a:t>
          </a:r>
          <a:br>
            <a:rPr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br>
          <a:r>
            <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（可能であれば社外にも発信する）</a:t>
          </a:r>
        </a:p>
        <a:p>
          <a:pPr marL="114300" lvl="1" indent="-114300" algn="l" defTabSz="622300">
            <a:lnSpc>
              <a:spcPct val="90000"/>
            </a:lnSpc>
            <a:spcBef>
              <a:spcPct val="0"/>
            </a:spcBef>
            <a:spcAft>
              <a:spcPct val="15000"/>
            </a:spcAft>
            <a:buFont typeface="Arial" panose="020B0604020202020204" pitchFamily="34" charset="0"/>
            <a:buChar char="•"/>
          </a:pP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得た経験を活かし、より良い</a:t>
          </a:r>
          <a:r>
            <a:rPr kumimoji="1" lang="en-US"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DCT</a:t>
          </a: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の実践に</a:t>
          </a:r>
          <a:br>
            <a:rPr kumimoji="1" lang="en-US" altLang="ja-JP"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br>
          <a:r>
            <a:rPr kumimoji="1"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rPr>
            <a:t>結び付ける</a:t>
          </a:r>
          <a:endParaRPr lang="ja-JP" altLang="en-US" sz="14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dsp:txBody>
      <dsp:txXfrm>
        <a:off x="3328683" y="2610630"/>
        <a:ext cx="4012175" cy="1390964"/>
      </dsp:txXfrm>
    </dsp:sp>
    <dsp:sp modelId="{3CAC851B-9785-4CD2-9D1F-6C86A12E7644}">
      <dsp:nvSpPr>
        <dsp:cNvPr id="0" name=""/>
        <dsp:cNvSpPr/>
      </dsp:nvSpPr>
      <dsp:spPr>
        <a:xfrm>
          <a:off x="5623863" y="1255289"/>
          <a:ext cx="516008" cy="51600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93626-E9DD-4361-A774-2A678C958CD7}">
      <dsp:nvSpPr>
        <dsp:cNvPr id="0" name=""/>
        <dsp:cNvSpPr/>
      </dsp:nvSpPr>
      <dsp:spPr>
        <a:xfrm>
          <a:off x="5969948" y="1021596"/>
          <a:ext cx="3174051" cy="1192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422" tIns="0" rIns="0" bIns="0" numCol="1" spcCol="1270" anchor="t" anchorCtr="0">
          <a:noAutofit/>
        </a:bodyPr>
        <a:lstStyle/>
        <a:p>
          <a:pPr marL="0" lvl="0" indent="0" algn="l" defTabSz="889000">
            <a:lnSpc>
              <a:spcPct val="90000"/>
            </a:lnSpc>
            <a:spcBef>
              <a:spcPct val="0"/>
            </a:spcBef>
            <a:spcAft>
              <a:spcPct val="35000"/>
            </a:spcAft>
            <a:buNone/>
          </a:pPr>
          <a:r>
            <a:rPr kumimoji="1" lang="en-US" altLang="ja-JP" sz="2000" b="1" kern="1200" dirty="0">
              <a:solidFill>
                <a:schemeClr val="accent2"/>
              </a:solidFill>
              <a:latin typeface="メイリオ" panose="020B0604030504040204" pitchFamily="50" charset="-128"/>
              <a:ea typeface="メイリオ" panose="020B0604030504040204" pitchFamily="50" charset="-128"/>
            </a:rPr>
            <a:t>DCT</a:t>
          </a:r>
          <a:r>
            <a:rPr kumimoji="1" lang="ja-JP" altLang="en-US" sz="2000" b="1" kern="1200" dirty="0">
              <a:solidFill>
                <a:schemeClr val="accent2"/>
              </a:solidFill>
              <a:latin typeface="メイリオ" panose="020B0604030504040204" pitchFamily="50" charset="-128"/>
              <a:ea typeface="メイリオ" panose="020B0604030504040204" pitchFamily="50" charset="-128"/>
            </a:rPr>
            <a:t>の定着</a:t>
          </a:r>
          <a:endParaRPr kumimoji="1" lang="en-US" altLang="ja-JP" sz="2000" b="1" kern="1200" dirty="0">
            <a:solidFill>
              <a:schemeClr val="accent2"/>
            </a:solidFill>
            <a:latin typeface="メイリオ" panose="020B0604030504040204" pitchFamily="50" charset="-128"/>
            <a:ea typeface="メイリオ" panose="020B0604030504040204" pitchFamily="50" charset="-128"/>
          </a:endParaRPr>
        </a:p>
        <a:p>
          <a:pPr marL="0" lvl="0" indent="0" algn="l" defTabSz="889000">
            <a:lnSpc>
              <a:spcPct val="90000"/>
            </a:lnSpc>
            <a:spcBef>
              <a:spcPct val="0"/>
            </a:spcBef>
            <a:spcAft>
              <a:spcPct val="35000"/>
            </a:spcAft>
            <a:buNone/>
          </a:pPr>
          <a:r>
            <a:rPr lang="en-US" altLang="ja-JP" sz="1400" kern="1200" dirty="0">
              <a:solidFill>
                <a:srgbClr val="040404">
                  <a:lumMod val="75000"/>
                  <a:lumOff val="25000"/>
                </a:srgbClr>
              </a:solidFill>
              <a:latin typeface="メイリオ" panose="020B0604030504040204" pitchFamily="50" charset="-128"/>
              <a:ea typeface="メイリオ" panose="020B0604030504040204" pitchFamily="50" charset="-128"/>
              <a:cs typeface="+mn-cs"/>
            </a:rPr>
            <a:t>DCT</a:t>
          </a:r>
          <a:r>
            <a:rPr lang="ja-JP" altLang="en-US" sz="1400" kern="1200" dirty="0">
              <a:solidFill>
                <a:srgbClr val="040404">
                  <a:lumMod val="75000"/>
                  <a:lumOff val="25000"/>
                </a:srgbClr>
              </a:solidFill>
              <a:latin typeface="メイリオ" panose="020B0604030504040204" pitchFamily="50" charset="-128"/>
              <a:ea typeface="メイリオ" panose="020B0604030504040204" pitchFamily="50" charset="-128"/>
              <a:cs typeface="+mn-cs"/>
            </a:rPr>
            <a:t>が</a:t>
          </a:r>
          <a:r>
            <a:rPr lang="ja-JP" altLang="ja-JP" sz="1400" kern="1200" dirty="0">
              <a:solidFill>
                <a:srgbClr val="040404">
                  <a:lumMod val="75000"/>
                  <a:lumOff val="25000"/>
                </a:srgbClr>
              </a:solidFill>
              <a:latin typeface="メイリオ" panose="020B0604030504040204" pitchFamily="50" charset="-128"/>
              <a:ea typeface="メイリオ" panose="020B0604030504040204" pitchFamily="50" charset="-128"/>
              <a:cs typeface="+mn-cs"/>
            </a:rPr>
            <a:t>恒久的な手法として定着</a:t>
          </a:r>
          <a:r>
            <a:rPr lang="ja-JP" altLang="en-US" sz="1400" kern="1200" dirty="0">
              <a:solidFill>
                <a:srgbClr val="040404">
                  <a:lumMod val="75000"/>
                  <a:lumOff val="25000"/>
                </a:srgbClr>
              </a:solidFill>
              <a:latin typeface="メイリオ" panose="020B0604030504040204" pitchFamily="50" charset="-128"/>
              <a:ea typeface="メイリオ" panose="020B0604030504040204" pitchFamily="50" charset="-128"/>
              <a:cs typeface="+mn-cs"/>
            </a:rPr>
            <a:t>し、患者中心の臨床試験の実現に貢献している</a:t>
          </a:r>
        </a:p>
      </dsp:txBody>
      <dsp:txXfrm>
        <a:off x="5969948" y="1021596"/>
        <a:ext cx="3174051" cy="119270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691334F-701F-449C-BAFC-CB196DC089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1D911BA-8270-421A-94FB-7048A7CC91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42445F-C44C-431D-990D-E35874F61EEE}" type="datetimeFigureOut">
              <a:rPr kumimoji="1" lang="ja-JP" altLang="en-US" smtClean="0"/>
              <a:t>2022/1/24</a:t>
            </a:fld>
            <a:endParaRPr kumimoji="1" lang="ja-JP" altLang="en-US"/>
          </a:p>
        </p:txBody>
      </p:sp>
      <p:sp>
        <p:nvSpPr>
          <p:cNvPr id="4" name="フッター プレースホルダー 3">
            <a:extLst>
              <a:ext uri="{FF2B5EF4-FFF2-40B4-BE49-F238E27FC236}">
                <a16:creationId xmlns:a16="http://schemas.microsoft.com/office/drawing/2014/main" id="{86D6E5A8-0FA0-401C-96C1-7AFCC5119C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39B4035-16F7-4B21-8C70-4C158B0EE7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591C4E-8AF6-423F-8F36-986F7C2BBFB9}" type="slidenum">
              <a:rPr kumimoji="1" lang="ja-JP" altLang="en-US" smtClean="0"/>
              <a:t>‹#›</a:t>
            </a:fld>
            <a:endParaRPr kumimoji="1" lang="ja-JP" altLang="en-US"/>
          </a:p>
        </p:txBody>
      </p:sp>
    </p:spTree>
    <p:extLst>
      <p:ext uri="{BB962C8B-B14F-4D97-AF65-F5344CB8AC3E}">
        <p14:creationId xmlns:p14="http://schemas.microsoft.com/office/powerpoint/2010/main" val="2463953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B2700-C8CC-4DAE-8222-92CE7C58C44F}" type="datetimeFigureOut">
              <a:rPr kumimoji="1" lang="ja-JP" altLang="en-US" smtClean="0"/>
              <a:t>2022/1/24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CEAE7-5116-4084-95F6-D6CC855B12C3}" type="slidenum">
              <a:rPr kumimoji="1" lang="ja-JP" altLang="en-US" smtClean="0"/>
              <a:t>‹#›</a:t>
            </a:fld>
            <a:endParaRPr kumimoji="1" lang="ja-JP" altLang="en-US"/>
          </a:p>
        </p:txBody>
      </p:sp>
    </p:spTree>
    <p:extLst>
      <p:ext uri="{BB962C8B-B14F-4D97-AF65-F5344CB8AC3E}">
        <p14:creationId xmlns:p14="http://schemas.microsoft.com/office/powerpoint/2010/main" val="8917861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1</a:t>
            </a:fld>
            <a:endParaRPr kumimoji="1" lang="ja-JP" altLang="en-US"/>
          </a:p>
        </p:txBody>
      </p:sp>
    </p:spTree>
    <p:extLst>
      <p:ext uri="{BB962C8B-B14F-4D97-AF65-F5344CB8AC3E}">
        <p14:creationId xmlns:p14="http://schemas.microsoft.com/office/powerpoint/2010/main" val="220161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10</a:t>
            </a:fld>
            <a:endParaRPr kumimoji="1" lang="ja-JP" altLang="en-US"/>
          </a:p>
        </p:txBody>
      </p:sp>
    </p:spTree>
    <p:extLst>
      <p:ext uri="{BB962C8B-B14F-4D97-AF65-F5344CB8AC3E}">
        <p14:creationId xmlns:p14="http://schemas.microsoft.com/office/powerpoint/2010/main" val="139958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頁</a:t>
            </a:r>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11</a:t>
            </a:fld>
            <a:endParaRPr kumimoji="1" lang="ja-JP" altLang="en-US"/>
          </a:p>
        </p:txBody>
      </p:sp>
    </p:spTree>
    <p:extLst>
      <p:ext uri="{BB962C8B-B14F-4D97-AF65-F5344CB8AC3E}">
        <p14:creationId xmlns:p14="http://schemas.microsoft.com/office/powerpoint/2010/main" val="4230906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12</a:t>
            </a:fld>
            <a:endParaRPr kumimoji="1" lang="ja-JP" altLang="en-US"/>
          </a:p>
        </p:txBody>
      </p:sp>
    </p:spTree>
    <p:extLst>
      <p:ext uri="{BB962C8B-B14F-4D97-AF65-F5344CB8AC3E}">
        <p14:creationId xmlns:p14="http://schemas.microsoft.com/office/powerpoint/2010/main" val="325641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lang="zh-TW" altLang="en-US" dirty="0"/>
              <a:t>日本製薬工業協会</a:t>
            </a:r>
            <a:r>
              <a:rPr lang="ja-JP" altLang="en-US" dirty="0"/>
              <a:t> </a:t>
            </a:r>
            <a:r>
              <a:rPr lang="zh-TW" altLang="en-US" dirty="0"/>
              <a:t>医薬品評価委員会</a:t>
            </a:r>
            <a:r>
              <a:rPr lang="ja-JP" altLang="en-US" dirty="0"/>
              <a:t> </a:t>
            </a:r>
            <a:r>
              <a:rPr lang="zh-TW" altLang="en-US" dirty="0"/>
              <a:t>臨床評価部会</a:t>
            </a:r>
            <a:r>
              <a:rPr kumimoji="1" lang="ja-JP" altLang="en-US" dirty="0"/>
              <a:t>では、医薬品開発における「医療機関への来院に依存しない臨床試験」の求める姿を明確にするために、</a:t>
            </a:r>
            <a:r>
              <a:rPr kumimoji="1" lang="en-US" altLang="ja-JP" dirty="0"/>
              <a:t>DCT</a:t>
            </a:r>
            <a:r>
              <a:rPr kumimoji="1" lang="ja-JP" altLang="en-US" dirty="0"/>
              <a:t>を「実施医療機関への来院に依存せず、新しい技術や手法を使って、計画通りに質を保ち、必要なデータを収集し、被験者の安全性を担保し、かつ負担を減らし、実施する臨床試験」と定義した。</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頁</a:t>
            </a:r>
            <a:r>
              <a:rPr kumimoji="1" lang="ja-JP" altLang="en-US" sz="1200" kern="1200" baseline="0" dirty="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13</a:t>
            </a:fld>
            <a:endParaRPr kumimoji="1" lang="ja-JP" altLang="en-US"/>
          </a:p>
        </p:txBody>
      </p:sp>
    </p:spTree>
    <p:extLst>
      <p:ext uri="{BB962C8B-B14F-4D97-AF65-F5344CB8AC3E}">
        <p14:creationId xmlns:p14="http://schemas.microsoft.com/office/powerpoint/2010/main" val="260133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「医療機関中心の臨床試験」から、疾患により来院が困難な場合等患者のニーズに沿って、患者が医療機関に来院しなくても実施可能な「患者中心の臨床試験」の構築も一つの選択肢として求められる。</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頁</a:t>
            </a:r>
            <a:r>
              <a:rPr kumimoji="1" lang="ja-JP" altLang="en-US" sz="1200" kern="1200" baseline="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　</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14</a:t>
            </a:fld>
            <a:endParaRPr kumimoji="1" lang="ja-JP" altLang="en-US"/>
          </a:p>
        </p:txBody>
      </p:sp>
    </p:spTree>
    <p:extLst>
      <p:ext uri="{BB962C8B-B14F-4D97-AF65-F5344CB8AC3E}">
        <p14:creationId xmlns:p14="http://schemas.microsoft.com/office/powerpoint/2010/main" val="3942710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・従来の臨床試験をプロセス毎に分解して考えると、いずれのプロセスも来院に依存しない臨床試験に置き換えることができる。</a:t>
            </a:r>
            <a:endParaRPr kumimoji="1" lang="en-US" altLang="ja-JP" dirty="0"/>
          </a:p>
          <a:p>
            <a:r>
              <a:rPr kumimoji="1" lang="ja-JP" altLang="en-US" dirty="0"/>
              <a:t>・本図でのエンゲージメントとは、臨床試験に参加する患者の臨床試験への積極的関与の促進や支援を目的とした活動を意図している。</a:t>
            </a:r>
          </a:p>
          <a:p>
            <a:r>
              <a:rPr kumimoji="1" lang="ja-JP" altLang="en-US" dirty="0"/>
              <a:t>・</a:t>
            </a:r>
            <a:r>
              <a:rPr kumimoji="1" lang="en-US" altLang="ja-JP" dirty="0"/>
              <a:t>DCT</a:t>
            </a:r>
            <a:r>
              <a:rPr kumimoji="1" lang="ja-JP" altLang="en-US" dirty="0"/>
              <a:t>に記載されている</a:t>
            </a:r>
            <a:r>
              <a:rPr kumimoji="1" lang="en-US" altLang="ja-JP" dirty="0"/>
              <a:t>Activity</a:t>
            </a:r>
            <a:r>
              <a:rPr kumimoji="1" lang="ja-JP" altLang="en-US" dirty="0"/>
              <a:t>の中には、現在の臨床試験においても行われているものがあるが、ここでは両臨床試験手法をより明確に対比するために、従来型の臨床試験から記載を除いている。</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25</a:t>
            </a:r>
            <a:r>
              <a:rPr kumimoji="1" lang="ja-JP" altLang="ja-JP" sz="1200" kern="1200" dirty="0">
                <a:solidFill>
                  <a:schemeClr val="tx1"/>
                </a:solidFill>
                <a:effectLst/>
                <a:latin typeface="+mn-lt"/>
                <a:ea typeface="+mn-ea"/>
                <a:cs typeface="+mn-cs"/>
              </a:rPr>
              <a:t>頁</a:t>
            </a:r>
            <a:r>
              <a:rPr kumimoji="1" lang="ja-JP" altLang="en-US" sz="1200" kern="1200" dirty="0">
                <a:solidFill>
                  <a:schemeClr val="tx1"/>
                </a:solidFill>
                <a:effectLst/>
                <a:latin typeface="+mn-lt"/>
                <a:ea typeface="+mn-ea"/>
                <a:cs typeface="+mn-cs"/>
              </a:rPr>
              <a:t>（報告書の図を参考にデザインを改変）</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15</a:t>
            </a:fld>
            <a:endParaRPr kumimoji="1" lang="ja-JP" altLang="en-US"/>
          </a:p>
        </p:txBody>
      </p:sp>
    </p:spTree>
    <p:extLst>
      <p:ext uri="{BB962C8B-B14F-4D97-AF65-F5344CB8AC3E}">
        <p14:creationId xmlns:p14="http://schemas.microsoft.com/office/powerpoint/2010/main" val="1166011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16</a:t>
            </a:fld>
            <a:endParaRPr kumimoji="1" lang="ja-JP" altLang="en-US"/>
          </a:p>
        </p:txBody>
      </p:sp>
    </p:spTree>
    <p:extLst>
      <p:ext uri="{BB962C8B-B14F-4D97-AF65-F5344CB8AC3E}">
        <p14:creationId xmlns:p14="http://schemas.microsoft.com/office/powerpoint/2010/main" val="3978708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頁</a:t>
            </a:r>
            <a:r>
              <a:rPr kumimoji="1" lang="ja-JP" altLang="en-US" sz="1200" kern="1200" baseline="0" dirty="0">
                <a:solidFill>
                  <a:schemeClr val="tx1"/>
                </a:solidFill>
                <a:effectLst/>
                <a:latin typeface="+mn-lt"/>
                <a:ea typeface="+mn-ea"/>
                <a:cs typeface="+mn-cs"/>
              </a:rPr>
              <a:t>　　</a:t>
            </a:r>
            <a:endParaRPr kumimoji="1" lang="en-US" altLang="ja-JP" sz="1200" kern="1200" baseline="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頁</a:t>
            </a:r>
            <a:r>
              <a:rPr kumimoji="1" lang="ja-JP" altLang="en-US" sz="1200" kern="1200" dirty="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17</a:t>
            </a:fld>
            <a:endParaRPr kumimoji="1" lang="ja-JP" altLang="en-US"/>
          </a:p>
        </p:txBody>
      </p:sp>
    </p:spTree>
    <p:extLst>
      <p:ext uri="{BB962C8B-B14F-4D97-AF65-F5344CB8AC3E}">
        <p14:creationId xmlns:p14="http://schemas.microsoft.com/office/powerpoint/2010/main" val="331130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実際に行われた事例として、来院せずに実施された</a:t>
            </a:r>
            <a:r>
              <a:rPr kumimoji="1" lang="en-US" altLang="ja-JP" dirty="0"/>
              <a:t>REMOTE</a:t>
            </a:r>
            <a:r>
              <a:rPr kumimoji="1" lang="ja-JP" altLang="en-US" dirty="0"/>
              <a:t>試験を紹介し、具体的なイメージをもっていただく。</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ja-JP" altLang="en-US" sz="1200" kern="1200" dirty="0">
                <a:solidFill>
                  <a:schemeClr val="tx1"/>
                </a:solidFill>
                <a:effectLst/>
                <a:latin typeface="+mn-lt"/>
                <a:ea typeface="+mn-ea"/>
                <a:cs typeface="+mn-cs"/>
              </a:rPr>
              <a:t>別添</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に上記事例を含む事例要約が記載。</a:t>
            </a:r>
            <a:r>
              <a:rPr kumimoji="1" lang="ja-JP" altLang="en-US" sz="1200" kern="1200" baseline="0" dirty="0">
                <a:solidFill>
                  <a:schemeClr val="tx1"/>
                </a:solidFill>
                <a:effectLst/>
                <a:latin typeface="+mn-lt"/>
                <a:ea typeface="+mn-ea"/>
                <a:cs typeface="+mn-cs"/>
              </a:rPr>
              <a:t>　</a:t>
            </a:r>
            <a:endParaRPr kumimoji="1" lang="en-US" altLang="ja-JP" sz="1200" kern="1200" baseline="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18</a:t>
            </a:fld>
            <a:endParaRPr kumimoji="1" lang="ja-JP" altLang="en-US"/>
          </a:p>
        </p:txBody>
      </p:sp>
    </p:spTree>
    <p:extLst>
      <p:ext uri="{BB962C8B-B14F-4D97-AF65-F5344CB8AC3E}">
        <p14:creationId xmlns:p14="http://schemas.microsoft.com/office/powerpoint/2010/main" val="421085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19</a:t>
            </a:fld>
            <a:endParaRPr kumimoji="1" lang="ja-JP" altLang="en-US"/>
          </a:p>
        </p:txBody>
      </p:sp>
    </p:spTree>
    <p:extLst>
      <p:ext uri="{BB962C8B-B14F-4D97-AF65-F5344CB8AC3E}">
        <p14:creationId xmlns:p14="http://schemas.microsoft.com/office/powerpoint/2010/main" val="186397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2</a:t>
            </a:fld>
            <a:endParaRPr kumimoji="1" lang="ja-JP" altLang="en-US"/>
          </a:p>
        </p:txBody>
      </p:sp>
    </p:spTree>
    <p:extLst>
      <p:ext uri="{BB962C8B-B14F-4D97-AF65-F5344CB8AC3E}">
        <p14:creationId xmlns:p14="http://schemas.microsoft.com/office/powerpoint/2010/main" val="896908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ChangeArrowheads="1" noTextEdit="1"/>
          </p:cNvSpPr>
          <p:nvPr>
            <p:ph type="sldImg"/>
          </p:nvPr>
        </p:nvSpPr>
        <p:spPr>
          <a:ln/>
        </p:spPr>
      </p:sp>
      <p:sp>
        <p:nvSpPr>
          <p:cNvPr id="14339"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■ポイント</a:t>
            </a:r>
            <a:endParaRPr lang="en-US" altLang="ja-JP" dirty="0">
              <a:latin typeface="Arial" panose="020B0604020202020204" pitchFamily="34" charset="0"/>
            </a:endParaRPr>
          </a:p>
          <a:p>
            <a:r>
              <a:rPr lang="ja-JP" altLang="en-US" dirty="0">
                <a:latin typeface="Arial" panose="020B0604020202020204" pitchFamily="34" charset="0"/>
              </a:rPr>
              <a:t>スライド</a:t>
            </a:r>
            <a:r>
              <a:rPr lang="en-US" altLang="ja-JP" dirty="0">
                <a:latin typeface="Arial" panose="020B0604020202020204" pitchFamily="34" charset="0"/>
              </a:rPr>
              <a:t>P21</a:t>
            </a:r>
            <a:r>
              <a:rPr lang="ja-JP" altLang="en-US" dirty="0">
                <a:latin typeface="Arial" panose="020B0604020202020204" pitchFamily="34" charset="0"/>
              </a:rPr>
              <a:t>～</a:t>
            </a:r>
            <a:r>
              <a:rPr lang="en-US" altLang="ja-JP" dirty="0">
                <a:latin typeface="Arial" panose="020B0604020202020204" pitchFamily="34" charset="0"/>
              </a:rPr>
              <a:t>31</a:t>
            </a:r>
            <a:r>
              <a:rPr lang="ja-JP" altLang="en-US" dirty="0">
                <a:latin typeface="Arial" panose="020B0604020202020204" pitchFamily="34" charset="0"/>
              </a:rPr>
              <a:t>は、本スライドの項目に沿って説明している（各スライドの見出しの色が対応している）。</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■参照情報</a:t>
            </a:r>
            <a:endParaRPr lang="en-US" altLang="ja-JP" dirty="0">
              <a:latin typeface="Arial" panose="020B0604020202020204" pitchFamily="34" charset="0"/>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頁</a:t>
            </a:r>
            <a:endParaRPr lang="ja-JP" altLang="en-US" dirty="0">
              <a:latin typeface="Arial" panose="020B0604020202020204" pitchFamily="34" charset="0"/>
            </a:endParaRPr>
          </a:p>
        </p:txBody>
      </p:sp>
      <p:sp>
        <p:nvSpPr>
          <p:cNvPr id="14340" name="スライド番号プレースホルダー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6B2DDD30-2061-4632-B83F-9597C520F4B1}" type="slidenum">
              <a:rPr lang="en-US" altLang="ja-JP">
                <a:solidFill>
                  <a:schemeClr val="tx1"/>
                </a:solidFill>
              </a:rPr>
              <a:pPr/>
              <a:t>20</a:t>
            </a:fld>
            <a:endParaRPr lang="en-US" altLang="ja-JP">
              <a:solidFill>
                <a:schemeClr val="tx1"/>
              </a:solidFill>
            </a:endParaRPr>
          </a:p>
        </p:txBody>
      </p:sp>
    </p:spTree>
    <p:extLst>
      <p:ext uri="{BB962C8B-B14F-4D97-AF65-F5344CB8AC3E}">
        <p14:creationId xmlns:p14="http://schemas.microsoft.com/office/powerpoint/2010/main" val="87519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ChangeArrowheads="1" noTextEdit="1"/>
          </p:cNvSpPr>
          <p:nvPr>
            <p:ph type="sldImg"/>
          </p:nvPr>
        </p:nvSpPr>
        <p:spPr>
          <a:ln/>
        </p:spPr>
      </p:sp>
      <p:sp>
        <p:nvSpPr>
          <p:cNvPr id="16387"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頁</a:t>
            </a:r>
            <a:endParaRPr lang="ja-JP" altLang="en-US" dirty="0">
              <a:latin typeface="Arial" panose="020B0604020202020204" pitchFamily="34" charset="0"/>
            </a:endParaRPr>
          </a:p>
        </p:txBody>
      </p:sp>
      <p:sp>
        <p:nvSpPr>
          <p:cNvPr id="16388" name="スライド番号プレースホルダー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E986D9CE-1BE2-456B-A8FB-B9F10A71C707}" type="slidenum">
              <a:rPr lang="en-US" altLang="ja-JP">
                <a:solidFill>
                  <a:schemeClr val="tx1"/>
                </a:solidFill>
              </a:rPr>
              <a:pPr/>
              <a:t>21</a:t>
            </a:fld>
            <a:endParaRPr lang="en-US" altLang="ja-JP">
              <a:solidFill>
                <a:schemeClr val="tx1"/>
              </a:solidFill>
            </a:endParaRPr>
          </a:p>
        </p:txBody>
      </p:sp>
    </p:spTree>
    <p:extLst>
      <p:ext uri="{BB962C8B-B14F-4D97-AF65-F5344CB8AC3E}">
        <p14:creationId xmlns:p14="http://schemas.microsoft.com/office/powerpoint/2010/main" val="2750475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■参照情報</a:t>
            </a:r>
            <a:endParaRPr lang="en-US" altLang="ja-JP" dirty="0">
              <a:latin typeface="Arial" panose="020B0604020202020204" pitchFamily="34" charset="0"/>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頁</a:t>
            </a:r>
            <a:endParaRPr lang="ja-JP" altLang="en-US"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22</a:t>
            </a:fld>
            <a:endParaRPr kumimoji="1" lang="ja-JP" altLang="en-US"/>
          </a:p>
        </p:txBody>
      </p:sp>
    </p:spTree>
    <p:extLst>
      <p:ext uri="{BB962C8B-B14F-4D97-AF65-F5344CB8AC3E}">
        <p14:creationId xmlns:p14="http://schemas.microsoft.com/office/powerpoint/2010/main" val="3685492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434343"/>
                </a:solidFill>
                <a:latin typeface="メイリオ" panose="020B0604030504040204" pitchFamily="50" charset="-128"/>
                <a:ea typeface="メイリオ" panose="020B0604030504040204" pitchFamily="50" charset="-128"/>
              </a:rPr>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医薬産業政策研究所 </a:t>
            </a:r>
            <a:r>
              <a:rPr kumimoji="1" lang="en-US" altLang="ja-JP" sz="1200" kern="1200" dirty="0">
                <a:solidFill>
                  <a:schemeClr val="tx1"/>
                </a:solidFill>
                <a:effectLst/>
                <a:latin typeface="+mn-lt"/>
                <a:ea typeface="+mn-ea"/>
                <a:cs typeface="+mn-cs"/>
              </a:rPr>
              <a:t>Patient-Centered </a:t>
            </a:r>
            <a:r>
              <a:rPr kumimoji="1" lang="ja-JP" altLang="ja-JP" sz="1200" kern="1200" dirty="0">
                <a:solidFill>
                  <a:schemeClr val="tx1"/>
                </a:solidFill>
                <a:effectLst/>
                <a:latin typeface="+mn-lt"/>
                <a:ea typeface="+mn-ea"/>
                <a:cs typeface="+mn-cs"/>
              </a:rPr>
              <a:t>の促進に伴う</a:t>
            </a:r>
            <a:r>
              <a:rPr kumimoji="1" lang="en-US" altLang="ja-JP" sz="1200" kern="1200" dirty="0">
                <a:solidFill>
                  <a:schemeClr val="tx1"/>
                </a:solidFill>
                <a:effectLst/>
                <a:latin typeface="+mn-lt"/>
                <a:ea typeface="+mn-ea"/>
                <a:cs typeface="+mn-cs"/>
              </a:rPr>
              <a:t> Patient Reported Outcome </a:t>
            </a:r>
            <a:r>
              <a:rPr kumimoji="1" lang="ja-JP" altLang="ja-JP" sz="1200" kern="1200" dirty="0">
                <a:solidFill>
                  <a:schemeClr val="tx1"/>
                </a:solidFill>
                <a:effectLst/>
                <a:latin typeface="+mn-lt"/>
                <a:ea typeface="+mn-ea"/>
                <a:cs typeface="+mn-cs"/>
              </a:rPr>
              <a:t>の新薬開発への適用に関する研究 リサーチペーパー・シリーズ</a:t>
            </a:r>
            <a:r>
              <a:rPr kumimoji="1" lang="en-US" altLang="ja-JP" sz="1200" kern="1200" dirty="0">
                <a:solidFill>
                  <a:schemeClr val="tx1"/>
                </a:solidFill>
                <a:effectLst/>
                <a:latin typeface="+mn-lt"/>
                <a:ea typeface="+mn-ea"/>
                <a:cs typeface="+mn-cs"/>
              </a:rPr>
              <a:t> No. 64</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https://www.jpma.or.jp/opir/research/rs_064/pb1snq0000001178-att/pdf_article_064_01.pdf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JPMA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製薬企業が </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Patient Centricity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に基づく活動を実施するためのガイドブック（</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2019</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9</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月）</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https://www.jpma.or.jp/information/evaluation/results/allotment/lofurc0000005m2b-att/patient_centricity2.pdf</a:t>
            </a:r>
            <a:endParaRPr lang="en-US" altLang="ja-JP" dirty="0">
              <a:latin typeface="Arial" panose="020B0604020202020204" pitchFamily="34" charset="0"/>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5</a:t>
            </a:r>
            <a:r>
              <a:rPr kumimoji="1" lang="ja-JP" altLang="en-US" sz="1200" kern="1200" dirty="0">
                <a:solidFill>
                  <a:schemeClr val="tx1"/>
                </a:solidFill>
                <a:effectLst/>
                <a:latin typeface="+mn-lt"/>
                <a:ea typeface="+mn-ea"/>
                <a:cs typeface="+mn-cs"/>
              </a:rPr>
              <a:t>頁</a:t>
            </a:r>
            <a:endParaRPr lang="ja-JP" altLang="en-US"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F8110113-36A0-4CAB-8849-CCC7A0673961}" type="slidenum">
              <a:rPr kumimoji="1" lang="ja-JP" altLang="en-US" smtClean="0"/>
              <a:t>23</a:t>
            </a:fld>
            <a:endParaRPr kumimoji="1" lang="ja-JP" altLang="en-US"/>
          </a:p>
        </p:txBody>
      </p:sp>
    </p:spTree>
    <p:extLst>
      <p:ext uri="{BB962C8B-B14F-4D97-AF65-F5344CB8AC3E}">
        <p14:creationId xmlns:p14="http://schemas.microsoft.com/office/powerpoint/2010/main" val="233675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■ポイント</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Arial" panose="020B0604020202020204" pitchFamily="34" charset="0"/>
              </a:rPr>
              <a:t>スライド中の「身の回りの環境」の例：医療機関から患者の自宅までの距離、患者の仕事の都合等をイメージしていただく。</a:t>
            </a:r>
            <a:endParaRPr kumimoji="1" lang="ja-JP" altLang="en-US" dirty="0"/>
          </a:p>
          <a:p>
            <a:endParaRPr lang="en-US" altLang="ja-JP" dirty="0">
              <a:latin typeface="Arial" panose="020B0604020202020204" pitchFamily="34" charset="0"/>
            </a:endParaRPr>
          </a:p>
          <a:p>
            <a:r>
              <a:rPr lang="ja-JP" altLang="en-US" dirty="0">
                <a:latin typeface="Arial" panose="020B0604020202020204" pitchFamily="34" charset="0"/>
              </a:rPr>
              <a:t>■参照情報</a:t>
            </a:r>
            <a:endParaRPr lang="en-US" altLang="ja-JP" dirty="0">
              <a:latin typeface="Arial" panose="020B0604020202020204" pitchFamily="34" charset="0"/>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5</a:t>
            </a:r>
            <a:r>
              <a:rPr kumimoji="1" lang="ja-JP" altLang="en-US"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lang="ja-JP" altLang="en-US" dirty="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24</a:t>
            </a:fld>
            <a:endParaRPr kumimoji="1" lang="ja-JP" altLang="en-US"/>
          </a:p>
        </p:txBody>
      </p:sp>
    </p:spTree>
    <p:extLst>
      <p:ext uri="{BB962C8B-B14F-4D97-AF65-F5344CB8AC3E}">
        <p14:creationId xmlns:p14="http://schemas.microsoft.com/office/powerpoint/2010/main" val="1479824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■ポイント</a:t>
            </a:r>
            <a:endParaRPr lang="en-US" altLang="ja-JP"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の手法の導入に際して、実施医療機関以外での有効性又は安全性を評価する体制を整えることが重要である。</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・デジタルデバイスは、来院のみでは得られない情報を取得できる。</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Arial" panose="020B0604020202020204" pitchFamily="34" charset="0"/>
                <a:ea typeface="+mn-ea"/>
              </a:rPr>
              <a:t>　現時点では、デジタルデバイスを用いた評価は探索的なものが多いため、検証試験の主要又は副次評価で使用する場合には、医薬品開発初期の段階から計画的に評価方法を確立していく必要がある。</a:t>
            </a:r>
            <a:endParaRPr lang="en-US" altLang="ja-JP" sz="1200" dirty="0">
              <a:solidFill>
                <a:schemeClr val="tx1"/>
              </a:solidFill>
              <a:latin typeface="Arial" panose="020B0604020202020204" pitchFamily="34" charset="0"/>
              <a:ea typeface="+mn-ea"/>
            </a:endParaRPr>
          </a:p>
          <a:p>
            <a:r>
              <a:rPr lang="ja-JP" altLang="en-US" sz="1200" dirty="0">
                <a:solidFill>
                  <a:schemeClr val="tx1"/>
                </a:solidFill>
                <a:latin typeface="Arial" panose="020B0604020202020204" pitchFamily="34" charset="0"/>
                <a:ea typeface="+mn-ea"/>
              </a:rPr>
              <a:t>・</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CTTI</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は、デジタルデバイス等を用いてデータ収集を行った臨床試験のデータベースを開設しており、新たな臨床評価の検討の際に参考にできる。</a:t>
            </a:r>
            <a:endParaRPr lang="en-US" altLang="ja-JP" dirty="0">
              <a:latin typeface="Arial" panose="020B0604020202020204" pitchFamily="34" charset="0"/>
            </a:endParaRPr>
          </a:p>
          <a:p>
            <a:endParaRPr lang="en-US" altLang="ja-JP" dirty="0">
              <a:latin typeface="Arial" panose="020B0604020202020204" pitchFamily="34" charset="0"/>
            </a:endParaRPr>
          </a:p>
          <a:p>
            <a:r>
              <a:rPr lang="ja-JP" altLang="en-US" dirty="0">
                <a:latin typeface="Arial" panose="020B0604020202020204" pitchFamily="34" charset="0"/>
              </a:rPr>
              <a:t>■参照情報</a:t>
            </a:r>
            <a:endParaRPr lang="en-US" altLang="ja-JP"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5</a:t>
            </a:r>
            <a:r>
              <a:rPr kumimoji="1" lang="ja-JP" altLang="en-US" sz="1200" kern="1200" dirty="0">
                <a:solidFill>
                  <a:schemeClr val="tx1"/>
                </a:solidFill>
                <a:effectLst/>
                <a:latin typeface="+mn-lt"/>
                <a:ea typeface="+mn-ea"/>
                <a:cs typeface="+mn-cs"/>
              </a:rPr>
              <a:t>頁</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CTTI Feasibility Studies Database</a:t>
            </a:r>
          </a:p>
          <a:p>
            <a:r>
              <a:rPr kumimoji="1" lang="ja-JP" altLang="en-US" sz="1200" b="0" i="0" u="none" strike="noStrike" kern="1200" baseline="0" dirty="0">
                <a:solidFill>
                  <a:schemeClr val="tx1"/>
                </a:solidFill>
                <a:latin typeface="+mn-lt"/>
                <a:ea typeface="+mn-ea"/>
                <a:cs typeface="+mn-cs"/>
              </a:rPr>
              <a:t>　</a:t>
            </a:r>
            <a:r>
              <a:rPr kumimoji="1" lang="en-US" altLang="ja-JP" sz="1200" b="0" i="0" u="none" strike="noStrike" kern="1200" baseline="0" dirty="0">
                <a:solidFill>
                  <a:schemeClr val="tx1"/>
                </a:solidFill>
                <a:latin typeface="+mn-lt"/>
                <a:ea typeface="+mn-ea"/>
                <a:cs typeface="+mn-cs"/>
              </a:rPr>
              <a:t>https://feasibility-studies.ctti-clinicaltrials.org/</a:t>
            </a:r>
          </a:p>
          <a:p>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err="1">
                <a:solidFill>
                  <a:schemeClr val="tx1"/>
                </a:solidFill>
                <a:latin typeface="+mn-lt"/>
                <a:ea typeface="+mn-ea"/>
                <a:cs typeface="+mn-cs"/>
              </a:rPr>
              <a:t>Trials@Home</a:t>
            </a:r>
            <a:r>
              <a:rPr kumimoji="1" lang="en-US" altLang="ja-JP" sz="1200" b="0" i="0" u="none" strike="noStrike" kern="1200" baseline="0" dirty="0">
                <a:solidFill>
                  <a:schemeClr val="tx1"/>
                </a:solidFill>
                <a:latin typeface="+mn-lt"/>
                <a:ea typeface="+mn-ea"/>
                <a:cs typeface="+mn-cs"/>
              </a:rPr>
              <a:t> First set of recommendations for RDCTs (D1.1) </a:t>
            </a:r>
          </a:p>
          <a:p>
            <a:r>
              <a:rPr kumimoji="1" lang="ja-JP" altLang="en-US" sz="1200" b="0" i="0" u="none" strike="noStrike" kern="1200" baseline="0" dirty="0">
                <a:solidFill>
                  <a:schemeClr val="tx1"/>
                </a:solidFill>
                <a:latin typeface="+mn-lt"/>
                <a:ea typeface="+mn-ea"/>
                <a:cs typeface="+mn-cs"/>
              </a:rPr>
              <a:t>　</a:t>
            </a:r>
            <a:r>
              <a:rPr kumimoji="1" lang="en-US" altLang="ja-JP" sz="1200" b="0" i="0" u="none" strike="noStrike" kern="1200" baseline="0" dirty="0">
                <a:solidFill>
                  <a:schemeClr val="tx1"/>
                </a:solidFill>
                <a:latin typeface="+mn-lt"/>
                <a:ea typeface="+mn-ea"/>
                <a:cs typeface="+mn-cs"/>
              </a:rPr>
              <a:t>https://trialsathome.com/first-set-of-recommendations-for-rdcts-d1-1/</a:t>
            </a:r>
          </a:p>
          <a:p>
            <a:pPr>
              <a:lnSpc>
                <a:spcPct val="120000"/>
              </a:lnSpc>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CTTI Recommendations executive summary: Advancing the use of mobile technologies for data capture &amp; improved clinical trials</a:t>
            </a:r>
          </a:p>
          <a:p>
            <a:pPr>
              <a:lnSpc>
                <a:spcPct val="120000"/>
              </a:lnSpc>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https://ctti-clinicaltrials.org/wp-content/uploads/2021/06/CTTI_Mobile_Technologies_Executive_Summary.pdf</a:t>
            </a:r>
          </a:p>
          <a:p>
            <a:endParaRPr lang="en-US" altLang="ja-JP"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F8110113-36A0-4CAB-8849-CCC7A0673961}" type="slidenum">
              <a:rPr kumimoji="1" lang="ja-JP" altLang="en-US" smtClean="0"/>
              <a:t>25</a:t>
            </a:fld>
            <a:endParaRPr kumimoji="1" lang="ja-JP" altLang="en-US"/>
          </a:p>
        </p:txBody>
      </p:sp>
    </p:spTree>
    <p:extLst>
      <p:ext uri="{BB962C8B-B14F-4D97-AF65-F5344CB8AC3E}">
        <p14:creationId xmlns:p14="http://schemas.microsoft.com/office/powerpoint/2010/main" val="886099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■ポイント</a:t>
            </a:r>
            <a:endParaRPr lang="en-US" altLang="ja-JP" dirty="0">
              <a:latin typeface="Arial" panose="020B0604020202020204" pitchFamily="34" charset="0"/>
            </a:endParaRPr>
          </a:p>
          <a:p>
            <a:r>
              <a:rPr lang="ja-JP" altLang="en-US" dirty="0">
                <a:latin typeface="Arial" panose="020B0604020202020204" pitchFamily="34" charset="0"/>
              </a:rPr>
              <a:t>取得する各データの承認審査における重要性等に応じて、</a:t>
            </a:r>
            <a:r>
              <a:rPr lang="en-US" altLang="ja-JP" dirty="0">
                <a:latin typeface="Arial" panose="020B0604020202020204" pitchFamily="34" charset="0"/>
              </a:rPr>
              <a:t>DCT</a:t>
            </a:r>
            <a:r>
              <a:rPr lang="ja-JP" altLang="en-US" dirty="0">
                <a:latin typeface="Arial" panose="020B0604020202020204" pitchFamily="34" charset="0"/>
              </a:rPr>
              <a:t>の手法を取り入れるかどうかを担当者が判断する。</a:t>
            </a:r>
            <a:endParaRPr lang="en-US" altLang="ja-JP" dirty="0">
              <a:latin typeface="Arial" panose="020B0604020202020204" pitchFamily="34" charset="0"/>
            </a:endParaRPr>
          </a:p>
          <a:p>
            <a:endParaRPr kumimoji="1" lang="en-US" altLang="ja-JP" dirty="0">
              <a:latin typeface="Arial" panose="020B0604020202020204" pitchFamily="34" charset="0"/>
            </a:endParaRPr>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27</a:t>
            </a:r>
            <a:r>
              <a:rPr kumimoji="1" lang="ja-JP" altLang="en-US"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34</a:t>
            </a:r>
            <a:r>
              <a:rPr kumimoji="1" lang="ja-JP" altLang="en-US"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47</a:t>
            </a:r>
            <a:r>
              <a:rPr kumimoji="1" lang="ja-JP" altLang="en-US"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48</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52</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10</a:t>
            </a:r>
            <a:r>
              <a:rPr kumimoji="1" lang="ja-JP" altLang="en-US"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29</a:t>
            </a:r>
            <a:r>
              <a:rPr kumimoji="1" lang="ja-JP" altLang="en-US" sz="1200" kern="1200" dirty="0">
                <a:solidFill>
                  <a:schemeClr val="tx1"/>
                </a:solidFill>
                <a:effectLst/>
                <a:latin typeface="+mn-lt"/>
                <a:ea typeface="+mn-ea"/>
                <a:cs typeface="+mn-cs"/>
              </a:rPr>
              <a:t>頁</a:t>
            </a:r>
            <a:endParaRPr lang="ja-JP" altLang="en-US" dirty="0">
              <a:latin typeface="Arial" panose="020B0604020202020204" pitchFamily="34" charset="0"/>
            </a:endParaRPr>
          </a:p>
          <a:p>
            <a:endParaRPr lang="ja-JP" altLang="en-US"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F8110113-36A0-4CAB-8849-CCC7A0673961}" type="slidenum">
              <a:rPr kumimoji="1" lang="ja-JP" altLang="en-US" smtClean="0"/>
              <a:t>26</a:t>
            </a:fld>
            <a:endParaRPr kumimoji="1" lang="ja-JP" altLang="en-US"/>
          </a:p>
        </p:txBody>
      </p:sp>
    </p:spTree>
    <p:extLst>
      <p:ext uri="{BB962C8B-B14F-4D97-AF65-F5344CB8AC3E}">
        <p14:creationId xmlns:p14="http://schemas.microsoft.com/office/powerpoint/2010/main" val="2923542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■参照情報</a:t>
            </a:r>
            <a:endParaRPr lang="en-US" altLang="ja-JP" dirty="0">
              <a:latin typeface="Arial" panose="020B0604020202020204" pitchFamily="34" charset="0"/>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6</a:t>
            </a:r>
            <a:r>
              <a:rPr kumimoji="1" lang="ja-JP" altLang="en-US" sz="1200" kern="1200" dirty="0">
                <a:solidFill>
                  <a:schemeClr val="tx1"/>
                </a:solidFill>
                <a:effectLst/>
                <a:latin typeface="+mn-lt"/>
                <a:ea typeface="+mn-ea"/>
                <a:cs typeface="+mn-cs"/>
              </a:rPr>
              <a:t>頁</a:t>
            </a:r>
            <a:endParaRPr lang="ja-JP" altLang="en-US"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27</a:t>
            </a:fld>
            <a:endParaRPr kumimoji="1" lang="ja-JP" altLang="en-US"/>
          </a:p>
        </p:txBody>
      </p:sp>
    </p:spTree>
    <p:extLst>
      <p:ext uri="{BB962C8B-B14F-4D97-AF65-F5344CB8AC3E}">
        <p14:creationId xmlns:p14="http://schemas.microsoft.com/office/powerpoint/2010/main" val="3102041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■ポイント</a:t>
            </a:r>
            <a:endParaRPr lang="en-US" altLang="ja-JP"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臨床開発計画時や試験骨子を検討する時期から、臨床試験企画、統計、薬事、安全性、データマネジメント、試験実施推進の担当者等、通常の臨床試験実施に関わる担当者と協議を始めた方がよい。また、社内で開発戦略の意思決定を担うシニアメンバー等に</a:t>
            </a:r>
            <a:r>
              <a:rPr kumimoji="1" lang="en-US" altLang="ja-JP" sz="1200" b="0" i="0" u="none" strike="noStrike" kern="1200" baseline="0" dirty="0">
                <a:solidFill>
                  <a:schemeClr val="tx1"/>
                </a:solidFill>
                <a:latin typeface="+mn-lt"/>
                <a:ea typeface="+mn-ea"/>
                <a:cs typeface="+mn-cs"/>
              </a:rPr>
              <a:t>DCT</a:t>
            </a:r>
            <a:r>
              <a:rPr kumimoji="1" lang="ja-JP" altLang="en-US" sz="1200" b="0" i="0" u="none" strike="noStrike" kern="1200" baseline="0" dirty="0">
                <a:solidFill>
                  <a:schemeClr val="tx1"/>
                </a:solidFill>
                <a:latin typeface="+mn-lt"/>
                <a:ea typeface="+mn-ea"/>
                <a:cs typeface="+mn-cs"/>
              </a:rPr>
              <a:t>の概念や手法の理解を促し、共通理解の基盤を醸成することも重要である。 </a:t>
            </a:r>
            <a:endParaRPr kumimoji="1" lang="en-US" altLang="ja-JP"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・本プロセスは、各製薬企業の組織体系や手順、導入する</a:t>
            </a:r>
            <a:r>
              <a:rPr kumimoji="1" lang="en-US" altLang="ja-JP" sz="1200" b="0" i="0" u="none" strike="noStrike" kern="1200" baseline="0" dirty="0">
                <a:solidFill>
                  <a:schemeClr val="tx1"/>
                </a:solidFill>
                <a:latin typeface="+mn-lt"/>
                <a:ea typeface="+mn-ea"/>
                <a:cs typeface="+mn-cs"/>
              </a:rPr>
              <a:t>DCT</a:t>
            </a:r>
            <a:r>
              <a:rPr kumimoji="1" lang="ja-JP" altLang="en-US" sz="1200" b="0" i="0" u="none" strike="noStrike" kern="1200" baseline="0" dirty="0">
                <a:solidFill>
                  <a:schemeClr val="tx1"/>
                </a:solidFill>
                <a:latin typeface="+mn-lt"/>
                <a:ea typeface="+mn-ea"/>
                <a:cs typeface="+mn-cs"/>
              </a:rPr>
              <a:t>の手法の種類等によって変わり得ることに留意する。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DCT</a:t>
            </a:r>
            <a:r>
              <a:rPr kumimoji="1" lang="ja-JP" altLang="en-US" sz="1200" b="0" i="0" u="none" strike="noStrike" kern="1200" baseline="0" dirty="0">
                <a:solidFill>
                  <a:schemeClr val="tx1"/>
                </a:solidFill>
                <a:latin typeface="+mn-lt"/>
                <a:ea typeface="+mn-ea"/>
                <a:cs typeface="+mn-cs"/>
              </a:rPr>
              <a:t>の手法のサービスは、開発業務受託機関が担う場合とサービスプロバイダーが担う場合がある。</a:t>
            </a:r>
            <a:endParaRPr kumimoji="1" lang="en-US" altLang="ja-JP" sz="1200" b="0" i="0" u="none" strike="noStrike" kern="1200" baseline="0" dirty="0">
              <a:solidFill>
                <a:schemeClr val="tx1"/>
              </a:solidFill>
              <a:latin typeface="+mn-lt"/>
              <a:ea typeface="+mn-ea"/>
              <a:cs typeface="+mn-cs"/>
            </a:endParaRPr>
          </a:p>
          <a:p>
            <a:endParaRPr lang="en-US" altLang="ja-JP" dirty="0">
              <a:latin typeface="Arial" panose="020B0604020202020204" pitchFamily="34" charset="0"/>
            </a:endParaRPr>
          </a:p>
          <a:p>
            <a:r>
              <a:rPr lang="ja-JP" altLang="en-US" dirty="0">
                <a:latin typeface="Arial" panose="020B0604020202020204" pitchFamily="34" charset="0"/>
              </a:rPr>
              <a:t>■参照情報</a:t>
            </a:r>
            <a:endParaRPr lang="en-US" altLang="ja-JP" dirty="0">
              <a:latin typeface="Arial" panose="020B0604020202020204" pitchFamily="34" charset="0"/>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6</a:t>
            </a:r>
            <a:r>
              <a:rPr kumimoji="1" lang="ja-JP" altLang="en-US" sz="1200" kern="1200" dirty="0">
                <a:solidFill>
                  <a:schemeClr val="tx1"/>
                </a:solidFill>
                <a:effectLst/>
                <a:latin typeface="+mn-lt"/>
                <a:ea typeface="+mn-ea"/>
                <a:cs typeface="+mn-cs"/>
              </a:rPr>
              <a:t>頁（報告書の図を参考にデザインを改変）</a:t>
            </a:r>
            <a:endParaRPr lang="ja-JP" altLang="en-US"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28</a:t>
            </a:fld>
            <a:endParaRPr kumimoji="1" lang="ja-JP" altLang="en-US"/>
          </a:p>
        </p:txBody>
      </p:sp>
    </p:spTree>
    <p:extLst>
      <p:ext uri="{BB962C8B-B14F-4D97-AF65-F5344CB8AC3E}">
        <p14:creationId xmlns:p14="http://schemas.microsoft.com/office/powerpoint/2010/main" val="2511692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Arial" panose="020B0604020202020204" pitchFamily="34" charset="0"/>
              </a:rPr>
              <a:t>■参照情報</a:t>
            </a:r>
            <a:endParaRPr lang="en-US" altLang="ja-JP" dirty="0">
              <a:latin typeface="Arial" panose="020B0604020202020204" pitchFamily="34" charset="0"/>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7</a:t>
            </a:r>
            <a:r>
              <a:rPr kumimoji="1" lang="ja-JP" altLang="en-US" sz="1200" kern="1200" dirty="0">
                <a:solidFill>
                  <a:schemeClr val="tx1"/>
                </a:solidFill>
                <a:effectLst/>
                <a:latin typeface="+mn-lt"/>
                <a:ea typeface="+mn-ea"/>
                <a:cs typeface="+mn-cs"/>
              </a:rPr>
              <a:t>頁</a:t>
            </a:r>
            <a:endParaRPr lang="ja-JP" altLang="en-US"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F8110113-36A0-4CAB-8849-CCC7A0673961}" type="slidenum">
              <a:rPr kumimoji="1" lang="ja-JP" altLang="en-US" smtClean="0"/>
              <a:t>29</a:t>
            </a:fld>
            <a:endParaRPr kumimoji="1" lang="ja-JP" altLang="en-US"/>
          </a:p>
        </p:txBody>
      </p:sp>
    </p:spTree>
    <p:extLst>
      <p:ext uri="{BB962C8B-B14F-4D97-AF65-F5344CB8AC3E}">
        <p14:creationId xmlns:p14="http://schemas.microsoft.com/office/powerpoint/2010/main" val="122965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3</a:t>
            </a:fld>
            <a:endParaRPr kumimoji="1" lang="ja-JP" altLang="en-US"/>
          </a:p>
        </p:txBody>
      </p:sp>
    </p:spTree>
    <p:extLst>
      <p:ext uri="{BB962C8B-B14F-4D97-AF65-F5344CB8AC3E}">
        <p14:creationId xmlns:p14="http://schemas.microsoft.com/office/powerpoint/2010/main" val="487984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434343"/>
                </a:solidFill>
                <a:latin typeface="メイリオ" panose="020B0604030504040204" pitchFamily="50" charset="-128"/>
                <a:ea typeface="メイリオ" panose="020B0604030504040204" pitchFamily="50" charset="-128"/>
              </a:rPr>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8</a:t>
            </a:r>
            <a:r>
              <a:rPr kumimoji="1" lang="ja-JP" altLang="en-US" sz="1200" kern="1200" dirty="0">
                <a:solidFill>
                  <a:schemeClr val="tx1"/>
                </a:solidFill>
                <a:effectLst/>
                <a:latin typeface="+mn-lt"/>
                <a:ea typeface="+mn-ea"/>
                <a:cs typeface="+mn-cs"/>
              </a:rPr>
              <a:t>頁</a:t>
            </a:r>
            <a:endParaRPr kumimoji="1" lang="en-US" altLang="ja-JP" dirty="0"/>
          </a:p>
          <a:p>
            <a:r>
              <a:rPr kumimoji="1" lang="ja-JP" altLang="en-US" dirty="0"/>
              <a:t>・</a:t>
            </a:r>
            <a:r>
              <a:rPr kumimoji="1" lang="en-US" altLang="ja-JP" dirty="0" err="1"/>
              <a:t>McAlindon</a:t>
            </a:r>
            <a:r>
              <a:rPr kumimoji="1" lang="en-US" altLang="ja-JP" dirty="0"/>
              <a:t> T</a:t>
            </a:r>
            <a:r>
              <a:rPr lang="en-US" altLang="en-US" sz="1200" dirty="0">
                <a:solidFill>
                  <a:srgbClr val="434343"/>
                </a:solidFill>
                <a:latin typeface="メイリオ" panose="020B0604030504040204" pitchFamily="50" charset="-128"/>
                <a:ea typeface="メイリオ" panose="020B0604030504040204" pitchFamily="50" charset="-128"/>
              </a:rPr>
              <a:t>et al.,</a:t>
            </a:r>
            <a:r>
              <a:rPr kumimoji="1" lang="en-US" altLang="ja-JP" dirty="0"/>
              <a:t> Conducting clinical trials over the</a:t>
            </a:r>
            <a:r>
              <a:rPr kumimoji="1" lang="ja-JP" altLang="en-US" baseline="0" dirty="0"/>
              <a:t> </a:t>
            </a:r>
            <a:r>
              <a:rPr kumimoji="1" lang="en-US" altLang="ja-JP" dirty="0"/>
              <a:t>internet: feasibility study. BMJ 2003 Aug; 327(7413): 484-7</a:t>
            </a:r>
          </a:p>
          <a:p>
            <a:r>
              <a:rPr kumimoji="1" lang="ja-JP" altLang="en-US" dirty="0"/>
              <a:t>・</a:t>
            </a:r>
            <a:r>
              <a:rPr kumimoji="1" lang="en-US" altLang="ja-JP" dirty="0" err="1"/>
              <a:t>Biophy</a:t>
            </a:r>
            <a:r>
              <a:rPr kumimoji="1" lang="en-US" altLang="ja-JP" dirty="0"/>
              <a:t> S</a:t>
            </a:r>
            <a:r>
              <a:rPr kumimoji="1" lang="en-US" altLang="ja-JP" baseline="0" dirty="0"/>
              <a:t> </a:t>
            </a:r>
            <a:r>
              <a:rPr lang="en-US" altLang="en-US" sz="1200" dirty="0">
                <a:solidFill>
                  <a:srgbClr val="434343"/>
                </a:solidFill>
                <a:latin typeface="メイリオ" panose="020B0604030504040204" pitchFamily="50" charset="-128"/>
                <a:ea typeface="メイリオ" panose="020B0604030504040204" pitchFamily="50" charset="-128"/>
              </a:rPr>
              <a:t>et al.,  </a:t>
            </a:r>
            <a:r>
              <a:rPr kumimoji="1" lang="en-US" altLang="ja-JP" dirty="0"/>
              <a:t>Internet-based randomized</a:t>
            </a:r>
            <a:r>
              <a:rPr kumimoji="1" lang="en-US" altLang="ja-JP" baseline="0" dirty="0"/>
              <a:t> </a:t>
            </a:r>
            <a:r>
              <a:rPr kumimoji="1" lang="en-US" altLang="ja-JP" dirty="0"/>
              <a:t>controlled trials for the evaluation of complementary and alternative medicines: probiotics in</a:t>
            </a:r>
            <a:r>
              <a:rPr kumimoji="1" lang="en-US" altLang="ja-JP" baseline="0" dirty="0"/>
              <a:t> </a:t>
            </a:r>
            <a:r>
              <a:rPr kumimoji="1" lang="en-US" altLang="ja-JP" dirty="0" err="1"/>
              <a:t>spondyloarthropathy</a:t>
            </a:r>
            <a:r>
              <a:rPr kumimoji="1" lang="en-US" altLang="ja-JP" dirty="0"/>
              <a:t>. BMC </a:t>
            </a:r>
            <a:r>
              <a:rPr kumimoji="1" lang="en-US" altLang="ja-JP" dirty="0" err="1"/>
              <a:t>Musculoskelet</a:t>
            </a:r>
            <a:r>
              <a:rPr kumimoji="1" lang="en-US" altLang="ja-JP" dirty="0"/>
              <a:t> </a:t>
            </a:r>
            <a:r>
              <a:rPr kumimoji="1" lang="en-US" altLang="ja-JP" dirty="0" err="1"/>
              <a:t>Disord</a:t>
            </a:r>
            <a:r>
              <a:rPr kumimoji="1" lang="en-US" altLang="ja-JP" dirty="0"/>
              <a:t>. 2008 Jan; 9: 4</a:t>
            </a:r>
          </a:p>
          <a:p>
            <a:r>
              <a:rPr kumimoji="1" lang="ja-JP" altLang="en-US" dirty="0"/>
              <a:t>・</a:t>
            </a:r>
            <a:r>
              <a:rPr kumimoji="1" lang="en-US" altLang="ja-JP" dirty="0" err="1"/>
              <a:t>Sommer</a:t>
            </a:r>
            <a:r>
              <a:rPr kumimoji="1" lang="en-US" altLang="ja-JP" dirty="0"/>
              <a:t> C </a:t>
            </a:r>
            <a:r>
              <a:rPr lang="en-US" altLang="en-US" sz="1200" dirty="0">
                <a:solidFill>
                  <a:srgbClr val="434343"/>
                </a:solidFill>
                <a:latin typeface="メイリオ" panose="020B0604030504040204" pitchFamily="50" charset="-128"/>
                <a:ea typeface="メイリオ" panose="020B0604030504040204" pitchFamily="50" charset="-128"/>
              </a:rPr>
              <a:t>et al., </a:t>
            </a:r>
            <a:r>
              <a:rPr kumimoji="1" lang="en-US" altLang="ja-JP" dirty="0"/>
              <a:t>Building clinical trials around patients: Evaluation and comparison of decentralized and conventional site models in patients with low back pain. Contemporary Clinical Trials Communications, 11: 120-6, 2018</a:t>
            </a:r>
          </a:p>
          <a:p>
            <a:endParaRPr kumimoji="1" lang="ja-JP" altLang="en-US" dirty="0"/>
          </a:p>
        </p:txBody>
      </p:sp>
      <p:sp>
        <p:nvSpPr>
          <p:cNvPr id="4" name="スライド番号プレースホルダー 3"/>
          <p:cNvSpPr>
            <a:spLocks noGrp="1"/>
          </p:cNvSpPr>
          <p:nvPr>
            <p:ph type="sldNum" sz="quarter" idx="10"/>
          </p:nvPr>
        </p:nvSpPr>
        <p:spPr/>
        <p:txBody>
          <a:bodyPr/>
          <a:lstStyle/>
          <a:p>
            <a:fld id="{F8110113-36A0-4CAB-8849-CCC7A0673961}" type="slidenum">
              <a:rPr kumimoji="1" lang="ja-JP" altLang="en-US" smtClean="0"/>
              <a:t>30</a:t>
            </a:fld>
            <a:endParaRPr kumimoji="1" lang="ja-JP" altLang="en-US"/>
          </a:p>
        </p:txBody>
      </p:sp>
    </p:spTree>
    <p:extLst>
      <p:ext uri="{BB962C8B-B14F-4D97-AF65-F5344CB8AC3E}">
        <p14:creationId xmlns:p14="http://schemas.microsoft.com/office/powerpoint/2010/main" val="4002938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434343"/>
                </a:solidFill>
                <a:latin typeface="メイリオ" panose="020B0604030504040204" pitchFamily="50" charset="-128"/>
                <a:ea typeface="メイリオ" panose="020B0604030504040204" pitchFamily="50" charset="-128"/>
              </a:rPr>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8</a:t>
            </a:r>
            <a:r>
              <a:rPr kumimoji="1" lang="ja-JP" altLang="en-US" sz="1200" kern="1200" dirty="0">
                <a:solidFill>
                  <a:schemeClr val="tx1"/>
                </a:solidFill>
                <a:effectLst/>
                <a:latin typeface="+mn-lt"/>
                <a:ea typeface="+mn-ea"/>
                <a:cs typeface="+mn-cs"/>
              </a:rPr>
              <a:t>頁</a:t>
            </a:r>
            <a:endParaRPr kumimoji="1" lang="en-US" altLang="ja-JP" dirty="0"/>
          </a:p>
        </p:txBody>
      </p:sp>
      <p:sp>
        <p:nvSpPr>
          <p:cNvPr id="4" name="スライド番号プレースホルダー 3"/>
          <p:cNvSpPr>
            <a:spLocks noGrp="1"/>
          </p:cNvSpPr>
          <p:nvPr>
            <p:ph type="sldNum" sz="quarter" idx="5"/>
          </p:nvPr>
        </p:nvSpPr>
        <p:spPr/>
        <p:txBody>
          <a:bodyPr/>
          <a:lstStyle/>
          <a:p>
            <a:fld id="{FADCEAE7-5116-4084-95F6-D6CC855B12C3}" type="slidenum">
              <a:rPr kumimoji="1" lang="ja-JP" altLang="en-US" smtClean="0"/>
              <a:t>31</a:t>
            </a:fld>
            <a:endParaRPr kumimoji="1" lang="ja-JP" altLang="en-US"/>
          </a:p>
        </p:txBody>
      </p:sp>
    </p:spTree>
    <p:extLst>
      <p:ext uri="{BB962C8B-B14F-4D97-AF65-F5344CB8AC3E}">
        <p14:creationId xmlns:p14="http://schemas.microsoft.com/office/powerpoint/2010/main" val="3329849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32</a:t>
            </a:fld>
            <a:endParaRPr kumimoji="1" lang="ja-JP" altLang="en-US"/>
          </a:p>
        </p:txBody>
      </p:sp>
    </p:spTree>
    <p:extLst>
      <p:ext uri="{BB962C8B-B14F-4D97-AF65-F5344CB8AC3E}">
        <p14:creationId xmlns:p14="http://schemas.microsoft.com/office/powerpoint/2010/main" val="4120339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33</a:t>
            </a:fld>
            <a:endParaRPr kumimoji="1" lang="ja-JP" altLang="en-US"/>
          </a:p>
        </p:txBody>
      </p:sp>
    </p:spTree>
    <p:extLst>
      <p:ext uri="{BB962C8B-B14F-4D97-AF65-F5344CB8AC3E}">
        <p14:creationId xmlns:p14="http://schemas.microsoft.com/office/powerpoint/2010/main" val="565918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pPr marL="0" indent="0">
              <a:buNone/>
            </a:pPr>
            <a:r>
              <a:rPr lang="ja-JP" altLang="en-US" sz="1200" dirty="0"/>
              <a:t>・厚生労働省 オンライン診療の適切な実施に関する指針（平成</a:t>
            </a:r>
            <a:r>
              <a:rPr lang="en-US" altLang="ja-JP" sz="1200" dirty="0"/>
              <a:t>30</a:t>
            </a:r>
            <a:r>
              <a:rPr lang="ja-JP" altLang="en-US" sz="1200" dirty="0"/>
              <a:t>年</a:t>
            </a:r>
            <a:r>
              <a:rPr lang="en-US" altLang="ja-JP" sz="1200" dirty="0"/>
              <a:t>3</a:t>
            </a:r>
            <a:r>
              <a:rPr lang="ja-JP" altLang="en-US" sz="1200" dirty="0"/>
              <a:t>月）（令和元年</a:t>
            </a:r>
            <a:r>
              <a:rPr lang="en-US" altLang="ja-JP" sz="1200" dirty="0"/>
              <a:t>7</a:t>
            </a:r>
            <a:r>
              <a:rPr lang="ja-JP" altLang="en-US" sz="1200" dirty="0"/>
              <a:t>月一部改訂）</a:t>
            </a:r>
            <a:endParaRPr lang="en-US" altLang="ja-JP" sz="1200" dirty="0"/>
          </a:p>
          <a:p>
            <a:pPr marL="0" indent="0">
              <a:buNone/>
            </a:pPr>
            <a:r>
              <a:rPr lang="ja-JP" altLang="en-US" sz="1200" dirty="0"/>
              <a:t>　</a:t>
            </a:r>
            <a:r>
              <a:rPr lang="en-US" altLang="ja-JP" sz="1200" dirty="0"/>
              <a:t>https://www.mhlw.go.jp/content/000534254.pdf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頁</a:t>
            </a:r>
            <a:endParaRPr kumimoji="1" lang="ja-JP" altLang="en-US" dirty="0"/>
          </a:p>
          <a:p>
            <a:pPr marL="0" indent="0">
              <a:buNone/>
            </a:pPr>
            <a:endParaRPr kumimoji="1" lang="en-US" altLang="ja-JP" sz="1200"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34</a:t>
            </a:fld>
            <a:endParaRPr kumimoji="1" lang="ja-JP" altLang="en-US"/>
          </a:p>
        </p:txBody>
      </p:sp>
    </p:spTree>
    <p:extLst>
      <p:ext uri="{BB962C8B-B14F-4D97-AF65-F5344CB8AC3E}">
        <p14:creationId xmlns:p14="http://schemas.microsoft.com/office/powerpoint/2010/main" val="1648459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a:t>
            </a:r>
            <a:r>
              <a:rPr kumimoji="1" lang="ja-JP" altLang="en-US" sz="1200" b="0" i="0" u="none" strike="noStrike" kern="1200" baseline="0" dirty="0">
                <a:solidFill>
                  <a:schemeClr val="tx1"/>
                </a:solidFill>
                <a:latin typeface="+mn-lt"/>
                <a:ea typeface="+mn-ea"/>
                <a:cs typeface="+mn-cs"/>
              </a:rPr>
              <a:t>オンライン診療ではリアルタイムの視覚及び聴覚の情報を含む情報通信手段を採用することが求められていることから、オンライン診療システム又はビデオ通話システム（</a:t>
            </a:r>
            <a:r>
              <a:rPr kumimoji="1" lang="en-US" altLang="ja-JP" sz="1200" b="0" i="0" u="none" strike="noStrike" kern="1200" baseline="0" dirty="0">
                <a:solidFill>
                  <a:schemeClr val="tx1"/>
                </a:solidFill>
                <a:latin typeface="+mn-lt"/>
                <a:ea typeface="+mn-ea"/>
                <a:cs typeface="+mn-cs"/>
              </a:rPr>
              <a:t>Teams</a:t>
            </a:r>
            <a:r>
              <a:rPr kumimoji="1" lang="ja-JP" altLang="en-US" sz="1200" b="0" i="0" u="none" strike="noStrike" kern="1200" baseline="0" dirty="0" err="1">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WebEx</a:t>
            </a:r>
            <a:r>
              <a:rPr kumimoji="1" lang="ja-JP" altLang="en-US" sz="1200" b="0" i="0" u="none" strike="noStrike" kern="1200" baseline="0" dirty="0" err="1">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ZOOM</a:t>
            </a:r>
            <a:r>
              <a:rPr kumimoji="1" lang="ja-JP" altLang="en-US" sz="1200" b="0" i="0" u="none" strike="noStrike" kern="1200" baseline="0" dirty="0">
                <a:solidFill>
                  <a:schemeClr val="tx1"/>
                </a:solidFill>
                <a:latin typeface="+mn-lt"/>
                <a:ea typeface="+mn-ea"/>
                <a:cs typeface="+mn-cs"/>
              </a:rPr>
              <a:t>等）による診療は、電話による診療と区別される。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・オンライン診療システムとビデオ通話システムは、画面を介したリアルタイムのコミュニケーションにより視覚的な情報が得られる点で共通であり、電話より多くの情報が得られる。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・本資材ではオンライン診療システム及びビデオ通話システムを用いた診療を対象とする。 </a:t>
            </a:r>
            <a:endParaRPr kumimoji="1" lang="en-US" altLang="ja-JP" dirty="0"/>
          </a:p>
          <a:p>
            <a:endParaRPr kumimoji="1" lang="en-US" altLang="ja-JP" dirty="0"/>
          </a:p>
          <a:p>
            <a:r>
              <a:rPr kumimoji="1" lang="ja-JP" altLang="en-US" dirty="0"/>
              <a:t>■参照情報</a:t>
            </a:r>
            <a:endParaRPr kumimoji="1" lang="en-US" altLang="ja-JP" dirty="0"/>
          </a:p>
          <a:p>
            <a:pPr marL="0" indent="0">
              <a:buNone/>
            </a:pPr>
            <a:r>
              <a:rPr lang="ja-JP" altLang="en-US" sz="1200" dirty="0"/>
              <a:t>・厚生労働省 オンライン診療の適切な実施に関する指針（平成</a:t>
            </a:r>
            <a:r>
              <a:rPr lang="en-US" altLang="ja-JP" sz="1200" dirty="0"/>
              <a:t>30</a:t>
            </a:r>
            <a:r>
              <a:rPr lang="ja-JP" altLang="en-US" sz="1200" dirty="0"/>
              <a:t>年</a:t>
            </a:r>
            <a:r>
              <a:rPr lang="en-US" altLang="ja-JP" sz="1200" dirty="0"/>
              <a:t>3</a:t>
            </a:r>
            <a:r>
              <a:rPr lang="ja-JP" altLang="en-US" sz="1200" dirty="0"/>
              <a:t>月）（令和元年</a:t>
            </a:r>
            <a:r>
              <a:rPr lang="en-US" altLang="ja-JP" sz="1200" dirty="0"/>
              <a:t>7</a:t>
            </a:r>
            <a:r>
              <a:rPr lang="ja-JP" altLang="en-US" sz="1200" dirty="0"/>
              <a:t>月一部改訂）</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r>
              <a:rPr lang="en-US" altLang="ja-JP" sz="1200" dirty="0"/>
              <a:t>https://www.mhlw.go.jp/content/000534254.pdf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35</a:t>
            </a:fld>
            <a:endParaRPr kumimoji="1" lang="ja-JP" altLang="en-US"/>
          </a:p>
        </p:txBody>
      </p:sp>
    </p:spTree>
    <p:extLst>
      <p:ext uri="{BB962C8B-B14F-4D97-AF65-F5344CB8AC3E}">
        <p14:creationId xmlns:p14="http://schemas.microsoft.com/office/powerpoint/2010/main" val="586614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27</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11</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36</a:t>
            </a:fld>
            <a:endParaRPr kumimoji="1" lang="ja-JP" altLang="en-US"/>
          </a:p>
        </p:txBody>
      </p:sp>
    </p:spTree>
    <p:extLst>
      <p:ext uri="{BB962C8B-B14F-4D97-AF65-F5344CB8AC3E}">
        <p14:creationId xmlns:p14="http://schemas.microsoft.com/office/powerpoint/2010/main" val="2559960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他の</a:t>
            </a:r>
            <a:r>
              <a:rPr kumimoji="1" lang="en-US" altLang="ja-JP" dirty="0"/>
              <a:t>DCT</a:t>
            </a:r>
            <a:r>
              <a:rPr kumimoji="1" lang="ja-JP" altLang="en-US" dirty="0"/>
              <a:t>の手法との組み合わせにおいて、オンライン診療は</a:t>
            </a:r>
            <a:r>
              <a:rPr kumimoji="1" lang="en-US" altLang="ja-JP" dirty="0"/>
              <a:t>DCT</a:t>
            </a:r>
            <a:r>
              <a:rPr kumimoji="1" lang="ja-JP" altLang="en-US" dirty="0"/>
              <a:t>のプラットフォームとして機能し、</a:t>
            </a:r>
            <a:r>
              <a:rPr kumimoji="1" lang="en-US" altLang="ja-JP" dirty="0"/>
              <a:t>DCT</a:t>
            </a:r>
            <a:r>
              <a:rPr kumimoji="1" lang="ja-JP" altLang="en-US" dirty="0"/>
              <a:t>の実施可能性を向上させることが期待される。</a:t>
            </a:r>
            <a:endParaRPr kumimoji="1" lang="en-US" altLang="ja-JP" dirty="0"/>
          </a:p>
          <a:p>
            <a:endParaRPr kumimoji="1" lang="en-US" altLang="ja-JP" dirty="0"/>
          </a:p>
          <a:p>
            <a:r>
              <a:rPr kumimoji="1" lang="ja-JP" altLang="en-US" dirty="0"/>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37</a:t>
            </a:fld>
            <a:endParaRPr kumimoji="1" lang="ja-JP" altLang="en-US"/>
          </a:p>
        </p:txBody>
      </p:sp>
    </p:spTree>
    <p:extLst>
      <p:ext uri="{BB962C8B-B14F-4D97-AF65-F5344CB8AC3E}">
        <p14:creationId xmlns:p14="http://schemas.microsoft.com/office/powerpoint/2010/main" val="3049305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オンライン診療を通じて得られたデータの信頼性の在り方やこれらデータに基づいた臨床評価の妥当性の検討：</a:t>
            </a:r>
            <a:br>
              <a:rPr kumimoji="1" lang="en-US" altLang="ja-JP" dirty="0"/>
            </a:br>
            <a:r>
              <a:rPr kumimoji="1" lang="en-US" altLang="ja-JP" dirty="0"/>
              <a:t>FDA</a:t>
            </a:r>
            <a:r>
              <a:rPr kumimoji="1" lang="ja-JP" altLang="en-US" dirty="0"/>
              <a:t>のガイダンス（以下参照）では、遠隔評価において一般的な留意点として</a:t>
            </a:r>
            <a:r>
              <a:rPr kumimoji="1" lang="en-US" altLang="ja-JP" dirty="0"/>
              <a:t>4</a:t>
            </a:r>
            <a:r>
              <a:rPr kumimoji="1" lang="ja-JP" altLang="en-US" dirty="0"/>
              <a:t>点挙げられているため、適宜参考にすること。</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en-US" altLang="ja-JP" sz="1200" b="0" i="0" u="none" strike="noStrike" kern="1200" baseline="0" dirty="0">
                <a:solidFill>
                  <a:schemeClr val="tx1"/>
                </a:solidFill>
                <a:latin typeface="+mn-lt"/>
                <a:ea typeface="+mn-ea"/>
                <a:cs typeface="+mn-cs"/>
              </a:rPr>
              <a:t>FDA Guidance on Conduct of Clinical Trials of Medical </a:t>
            </a:r>
            <a:r>
              <a:rPr kumimoji="1" lang="en-US" altLang="ja-JP" sz="1200" b="0" i="0" u="none" strike="noStrike" kern="1200" baseline="0">
                <a:solidFill>
                  <a:schemeClr val="tx1"/>
                </a:solidFill>
                <a:latin typeface="+mn-lt"/>
                <a:ea typeface="+mn-ea"/>
                <a:cs typeface="+mn-cs"/>
              </a:rPr>
              <a:t>Products During </a:t>
            </a:r>
            <a:r>
              <a:rPr kumimoji="1" lang="en-US" altLang="ja-JP" sz="1200" b="0" i="0" u="none" strike="noStrike" kern="1200" baseline="0" dirty="0">
                <a:solidFill>
                  <a:schemeClr val="tx1"/>
                </a:solidFill>
                <a:latin typeface="+mn-lt"/>
                <a:ea typeface="+mn-ea"/>
                <a:cs typeface="+mn-cs"/>
              </a:rPr>
              <a:t>the COVID-19 Public Health Emergency</a:t>
            </a:r>
          </a:p>
          <a:p>
            <a:r>
              <a:rPr kumimoji="1" lang="ja-JP" altLang="en-US" sz="1200" b="0" i="0" u="none" strike="noStrike" kern="1200" baseline="0" dirty="0">
                <a:solidFill>
                  <a:schemeClr val="tx1"/>
                </a:solidFill>
                <a:latin typeface="+mn-lt"/>
                <a:ea typeface="+mn-ea"/>
                <a:cs typeface="+mn-cs"/>
              </a:rPr>
              <a:t>　</a:t>
            </a:r>
            <a:r>
              <a:rPr kumimoji="1" lang="en-US" altLang="ja-JP" sz="1200" b="0" i="0" u="none" strike="noStrike" kern="1200" baseline="0" dirty="0">
                <a:solidFill>
                  <a:schemeClr val="tx1"/>
                </a:solidFill>
                <a:latin typeface="+mn-lt"/>
                <a:ea typeface="+mn-ea"/>
                <a:cs typeface="+mn-cs"/>
              </a:rPr>
              <a:t>https://www.fda.gov/regulatory-information/search-fda-guidance-documents/fda-guidance-conduct-clinical-trials-medical-products-during-covid-19-public-health-emergency</a:t>
            </a: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38</a:t>
            </a:fld>
            <a:endParaRPr kumimoji="1" lang="ja-JP" altLang="en-US"/>
          </a:p>
        </p:txBody>
      </p:sp>
    </p:spTree>
    <p:extLst>
      <p:ext uri="{BB962C8B-B14F-4D97-AF65-F5344CB8AC3E}">
        <p14:creationId xmlns:p14="http://schemas.microsoft.com/office/powerpoint/2010/main" val="2692433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39</a:t>
            </a:fld>
            <a:endParaRPr kumimoji="1" lang="ja-JP" altLang="en-US"/>
          </a:p>
        </p:txBody>
      </p:sp>
    </p:spTree>
    <p:extLst>
      <p:ext uri="{BB962C8B-B14F-4D97-AF65-F5344CB8AC3E}">
        <p14:creationId xmlns:p14="http://schemas.microsoft.com/office/powerpoint/2010/main" val="355506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■各スライドのノート欄に記載された情報に関する補足</a:t>
            </a:r>
            <a:endParaRPr kumimoji="1" lang="en-US" altLang="ja-JP" dirty="0"/>
          </a:p>
          <a:p>
            <a:r>
              <a:rPr kumimoji="1" lang="ja-JP" altLang="en-US" dirty="0"/>
              <a:t>・本資材の各スライドのノート欄に、スライドの記載内容の補足情報となる「ポイント」及び記載内容の参照元である「参照情報」を記載している。</a:t>
            </a:r>
            <a:endParaRPr kumimoji="1" lang="en-US" altLang="ja-JP" dirty="0"/>
          </a:p>
          <a:p>
            <a:r>
              <a:rPr kumimoji="1" lang="ja-JP" altLang="en-US" dirty="0"/>
              <a:t>・</a:t>
            </a:r>
            <a:r>
              <a:rPr lang="ja-JP" altLang="en-US" dirty="0"/>
              <a:t>参照情報のうち、</a:t>
            </a:r>
            <a:r>
              <a:rPr lang="zh-TW" altLang="en-US" dirty="0"/>
              <a:t>日本製薬工業協会</a:t>
            </a:r>
            <a:r>
              <a:rPr lang="ja-JP" altLang="en-US" dirty="0"/>
              <a:t> </a:t>
            </a:r>
            <a:r>
              <a:rPr lang="zh-TW" altLang="en-US" dirty="0"/>
              <a:t>医薬品評価委員会</a:t>
            </a:r>
            <a:r>
              <a:rPr lang="ja-JP" altLang="en-US" dirty="0"/>
              <a:t> </a:t>
            </a:r>
            <a:r>
              <a:rPr lang="zh-TW" altLang="en-US" dirty="0"/>
              <a:t>臨床評価部会</a:t>
            </a:r>
            <a:r>
              <a:rPr lang="ja-JP" altLang="en-US" dirty="0"/>
              <a:t>が発行した以下の報告書については、略称で記載し、</a:t>
            </a:r>
            <a:r>
              <a:rPr lang="en-US" altLang="ja-JP" dirty="0"/>
              <a:t>URL</a:t>
            </a:r>
            <a:r>
              <a:rPr lang="ja-JP" altLang="en-US" dirty="0"/>
              <a:t>の記載を省略する。</a:t>
            </a:r>
            <a:endParaRPr lang="en-US" altLang="ja-JP" dirty="0"/>
          </a:p>
          <a:p>
            <a:r>
              <a:rPr kumimoji="1" lang="ja-JP" altLang="en-US" dirty="0"/>
              <a:t>　・「医療機関への来院に依存しない臨床試験手法の導入及び活用に向けた検討」（</a:t>
            </a:r>
            <a:r>
              <a:rPr kumimoji="1" lang="en-US" altLang="ja-JP" dirty="0"/>
              <a:t>2020</a:t>
            </a:r>
            <a:r>
              <a:rPr kumimoji="1" lang="ja-JP" altLang="en-US" dirty="0"/>
              <a:t>年</a:t>
            </a:r>
            <a:r>
              <a:rPr kumimoji="1" lang="en-US" altLang="ja-JP" dirty="0"/>
              <a:t>9</a:t>
            </a:r>
            <a:r>
              <a:rPr kumimoji="1" lang="ja-JP" altLang="en-US" dirty="0"/>
              <a:t>月）　→　</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a:t>
            </a:r>
            <a:endParaRPr kumimoji="1" lang="en-US" altLang="ja-JP" sz="1200" kern="1200" dirty="0">
              <a:solidFill>
                <a:schemeClr val="tx1"/>
              </a:solidFill>
              <a:effectLst/>
              <a:latin typeface="+mn-lt"/>
              <a:ea typeface="+mn-ea"/>
              <a:cs typeface="+mn-cs"/>
            </a:endParaRPr>
          </a:p>
          <a:p>
            <a:r>
              <a:rPr kumimoji="1" lang="ja-JP" altLang="en-US" dirty="0"/>
              <a:t>　・「医療機関への来院に依存しない臨床試験手法の活用に向けた検討－日本での導入の手引き－」（</a:t>
            </a:r>
            <a:r>
              <a:rPr kumimoji="1" lang="en-US" altLang="ja-JP" dirty="0"/>
              <a:t>2021</a:t>
            </a:r>
            <a:r>
              <a:rPr kumimoji="1" lang="ja-JP" altLang="en-US" dirty="0"/>
              <a:t>年</a:t>
            </a:r>
            <a:r>
              <a:rPr kumimoji="1" lang="en-US" altLang="ja-JP" dirty="0"/>
              <a:t>7</a:t>
            </a:r>
            <a:r>
              <a:rPr kumimoji="1" lang="ja-JP" altLang="en-US" dirty="0"/>
              <a:t>月）　→　</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a:t>
            </a:r>
            <a:endParaRPr kumimoji="1" lang="en-US" altLang="ja-JP" sz="1200" kern="1200" dirty="0">
              <a:solidFill>
                <a:schemeClr val="tx1"/>
              </a:solidFill>
              <a:effectLst/>
              <a:latin typeface="+mn-lt"/>
              <a:ea typeface="+mn-ea"/>
              <a:cs typeface="+mn-cs"/>
            </a:endParaRPr>
          </a:p>
          <a:p>
            <a:r>
              <a:rPr lang="ja-JP" altLang="en-US" dirty="0"/>
              <a:t>・上記の</a:t>
            </a:r>
            <a:r>
              <a:rPr lang="en-US" altLang="ja-JP" dirty="0"/>
              <a:t>JPMA TF-3</a:t>
            </a:r>
            <a:r>
              <a:rPr lang="ja-JP" altLang="en-US" dirty="0"/>
              <a:t>報告書における参照箇所の検索性の向上を企図して、報告書名に加えて、報告書の中で該当情報が記載されている章や項等の、冒頭の頁数を記載している（例：</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頁</a:t>
            </a:r>
            <a:r>
              <a:rPr lang="ja-JP" altLang="en-US" dirty="0"/>
              <a:t>）。</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a:t>
            </a:fld>
            <a:endParaRPr kumimoji="1" lang="ja-JP" altLang="en-US"/>
          </a:p>
        </p:txBody>
      </p:sp>
    </p:spTree>
    <p:extLst>
      <p:ext uri="{BB962C8B-B14F-4D97-AF65-F5344CB8AC3E}">
        <p14:creationId xmlns:p14="http://schemas.microsoft.com/office/powerpoint/2010/main" val="542567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40</a:t>
            </a:fld>
            <a:endParaRPr kumimoji="1" lang="ja-JP" altLang="en-US"/>
          </a:p>
        </p:txBody>
      </p:sp>
    </p:spTree>
    <p:extLst>
      <p:ext uri="{BB962C8B-B14F-4D97-AF65-F5344CB8AC3E}">
        <p14:creationId xmlns:p14="http://schemas.microsoft.com/office/powerpoint/2010/main" val="4048060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32</a:t>
            </a:r>
            <a:r>
              <a:rPr kumimoji="1" lang="ja-JP" altLang="en-US"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41</a:t>
            </a:fld>
            <a:endParaRPr kumimoji="1" lang="ja-JP" altLang="en-US"/>
          </a:p>
        </p:txBody>
      </p:sp>
    </p:spTree>
    <p:extLst>
      <p:ext uri="{BB962C8B-B14F-4D97-AF65-F5344CB8AC3E}">
        <p14:creationId xmlns:p14="http://schemas.microsoft.com/office/powerpoint/2010/main" val="942577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34</a:t>
            </a:r>
            <a:r>
              <a:rPr kumimoji="1" lang="ja-JP" altLang="en-US"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16</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42</a:t>
            </a:fld>
            <a:endParaRPr kumimoji="1" lang="ja-JP" altLang="en-US"/>
          </a:p>
        </p:txBody>
      </p:sp>
    </p:spTree>
    <p:extLst>
      <p:ext uri="{BB962C8B-B14F-4D97-AF65-F5344CB8AC3E}">
        <p14:creationId xmlns:p14="http://schemas.microsoft.com/office/powerpoint/2010/main" val="1919596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36</a:t>
            </a:r>
            <a:r>
              <a:rPr kumimoji="1" lang="ja-JP" altLang="ja-JP" sz="1200" kern="1200" dirty="0">
                <a:solidFill>
                  <a:schemeClr val="tx1"/>
                </a:solidFill>
                <a:effectLst/>
                <a:latin typeface="+mn-lt"/>
                <a:ea typeface="+mn-ea"/>
                <a:cs typeface="+mn-cs"/>
              </a:rPr>
              <a:t>頁</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16</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43</a:t>
            </a:fld>
            <a:endParaRPr kumimoji="1" lang="ja-JP" altLang="en-US"/>
          </a:p>
        </p:txBody>
      </p:sp>
    </p:spTree>
    <p:extLst>
      <p:ext uri="{BB962C8B-B14F-4D97-AF65-F5344CB8AC3E}">
        <p14:creationId xmlns:p14="http://schemas.microsoft.com/office/powerpoint/2010/main" val="1842259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44</a:t>
            </a:fld>
            <a:endParaRPr kumimoji="1" lang="ja-JP" altLang="en-US"/>
          </a:p>
        </p:txBody>
      </p:sp>
    </p:spTree>
    <p:extLst>
      <p:ext uri="{BB962C8B-B14F-4D97-AF65-F5344CB8AC3E}">
        <p14:creationId xmlns:p14="http://schemas.microsoft.com/office/powerpoint/2010/main" val="2935129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期待される効果における「</a:t>
            </a:r>
            <a:r>
              <a:rPr kumimoji="1" lang="ja-JP" altLang="en-US" sz="12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従来の診察や検査では収集が難しかった評価指標の測定</a:t>
            </a:r>
            <a:r>
              <a:rPr kumimoji="1" lang="ja-JP" altLang="en-US" dirty="0"/>
              <a:t>」の補足：</a:t>
            </a:r>
            <a:br>
              <a:rPr kumimoji="1" lang="en-US" altLang="ja-JP" dirty="0"/>
            </a:br>
            <a:r>
              <a:rPr kumimoji="1" lang="ja-JP" altLang="en-US" dirty="0"/>
              <a:t>日常生活の生体反応（運動、睡眠、発作等）に関するデータを、連続的かつタイムリーに収集することを指す。具体的な</a:t>
            </a:r>
            <a:r>
              <a:rPr kumimoji="1" lang="en-US" altLang="ja-JP" dirty="0"/>
              <a:t>IoT</a:t>
            </a:r>
            <a:r>
              <a:rPr kumimoji="1" lang="ja-JP" altLang="en-US" dirty="0"/>
              <a:t>の活用事例は、参照情報に記載した</a:t>
            </a:r>
            <a:r>
              <a:rPr kumimoji="1" lang="en-US" altLang="ja-JP" dirty="0"/>
              <a:t>JPMA</a:t>
            </a:r>
            <a:r>
              <a:rPr lang="zh-TW" altLang="en-US" dirty="0"/>
              <a:t> 電子化情報部会</a:t>
            </a:r>
            <a:r>
              <a:rPr lang="ja-JP" altLang="en-US" dirty="0"/>
              <a:t>の報告書を参照。</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r>
              <a:rPr lang="ja-JP" altLang="en-US" dirty="0"/>
              <a:t>・</a:t>
            </a:r>
            <a:r>
              <a:rPr lang="en-US" altLang="ja-JP" dirty="0"/>
              <a:t>JPMA</a:t>
            </a:r>
            <a:r>
              <a:rPr lang="ja-JP" altLang="en-US" dirty="0"/>
              <a:t> 電子化情報部会  医薬品開発における</a:t>
            </a:r>
            <a:r>
              <a:rPr lang="en-US" altLang="ja-JP" dirty="0"/>
              <a:t>IoT</a:t>
            </a:r>
            <a:r>
              <a:rPr lang="ja-JP" altLang="en-US" dirty="0"/>
              <a:t>活用の現状と課題（</a:t>
            </a:r>
            <a:r>
              <a:rPr lang="en-US" altLang="ja-JP" dirty="0"/>
              <a:t>2018</a:t>
            </a:r>
            <a:r>
              <a:rPr lang="ja-JP" altLang="en-US" dirty="0"/>
              <a:t>年</a:t>
            </a:r>
            <a:r>
              <a:rPr lang="en-US" altLang="ja-JP" dirty="0"/>
              <a:t>3</a:t>
            </a:r>
            <a:r>
              <a:rPr lang="ja-JP" altLang="en-US" dirty="0"/>
              <a:t>月）</a:t>
            </a:r>
            <a:endParaRPr lang="en-US" altLang="ja-JP" dirty="0"/>
          </a:p>
          <a:p>
            <a:r>
              <a:rPr kumimoji="1" lang="ja-JP" altLang="en-US" dirty="0"/>
              <a:t>　</a:t>
            </a:r>
            <a:r>
              <a:rPr kumimoji="1" lang="en-US" altLang="ja-JP" dirty="0"/>
              <a:t>https://www.jpma.or.jp/information/evaluation/results/allotment/lofurc0000005gid-att/iot.pdf</a:t>
            </a:r>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45</a:t>
            </a:fld>
            <a:endParaRPr kumimoji="1" lang="ja-JP" altLang="en-US"/>
          </a:p>
        </p:txBody>
      </p:sp>
    </p:spTree>
    <p:extLst>
      <p:ext uri="{BB962C8B-B14F-4D97-AF65-F5344CB8AC3E}">
        <p14:creationId xmlns:p14="http://schemas.microsoft.com/office/powerpoint/2010/main" val="3888109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46</a:t>
            </a:fld>
            <a:endParaRPr kumimoji="1" lang="ja-JP" altLang="en-US"/>
          </a:p>
        </p:txBody>
      </p:sp>
    </p:spTree>
    <p:extLst>
      <p:ext uri="{BB962C8B-B14F-4D97-AF65-F5344CB8AC3E}">
        <p14:creationId xmlns:p14="http://schemas.microsoft.com/office/powerpoint/2010/main" val="4179562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・準備期間については、臨床試験での使用実績のないウェアラブルデバイスを使用する際には、体制構築のスケジューリングに注意する必要がある。</a:t>
            </a:r>
            <a:endParaRPr kumimoji="1" lang="en-US" altLang="ja-JP" dirty="0"/>
          </a:p>
          <a:p>
            <a:r>
              <a:rPr kumimoji="1" lang="ja-JP" altLang="en-US" dirty="0"/>
              <a:t>・費用については、算出時に考慮すべき事項を列挙した。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・ヘルプデスクの設定内容については、日本語で適切に応対ができること等、治験依頼者が求める要件を満たしているかどうかの検討が必要である。</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18</a:t>
            </a:r>
            <a:r>
              <a:rPr kumimoji="1" lang="ja-JP" altLang="ja-JP" sz="1200" kern="1200" dirty="0">
                <a:solidFill>
                  <a:schemeClr val="tx1"/>
                </a:solidFill>
                <a:effectLst/>
                <a:latin typeface="+mn-lt"/>
                <a:ea typeface="+mn-ea"/>
                <a:cs typeface="+mn-cs"/>
              </a:rPr>
              <a:t>頁</a:t>
            </a:r>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47</a:t>
            </a:fld>
            <a:endParaRPr kumimoji="1" lang="ja-JP" altLang="en-US"/>
          </a:p>
        </p:txBody>
      </p:sp>
    </p:spTree>
    <p:extLst>
      <p:ext uri="{BB962C8B-B14F-4D97-AF65-F5344CB8AC3E}">
        <p14:creationId xmlns:p14="http://schemas.microsoft.com/office/powerpoint/2010/main" val="6786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19</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・端末機器の技術基準適合認定等に関する規則（平成</a:t>
            </a:r>
            <a:r>
              <a:rPr kumimoji="1" lang="en-US" altLang="ja-JP" sz="1200" kern="1200" dirty="0">
                <a:solidFill>
                  <a:schemeClr val="tx1"/>
                </a:solidFill>
                <a:effectLst/>
                <a:latin typeface="+mn-lt"/>
                <a:ea typeface="+mn-ea"/>
                <a:cs typeface="+mn-cs"/>
              </a:rPr>
              <a:t>16</a:t>
            </a:r>
            <a:r>
              <a:rPr kumimoji="1" lang="ja-JP" altLang="en-US"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26</a:t>
            </a:r>
            <a:r>
              <a:rPr kumimoji="1" lang="ja-JP" altLang="en-US" sz="1200" kern="1200" dirty="0">
                <a:solidFill>
                  <a:schemeClr val="tx1"/>
                </a:solidFill>
                <a:effectLst/>
                <a:latin typeface="+mn-lt"/>
                <a:ea typeface="+mn-ea"/>
                <a:cs typeface="+mn-cs"/>
              </a:rPr>
              <a:t>日総務省令第</a:t>
            </a:r>
            <a:r>
              <a:rPr kumimoji="1" lang="en-US" altLang="ja-JP" sz="1200" kern="1200" dirty="0">
                <a:solidFill>
                  <a:schemeClr val="tx1"/>
                </a:solidFill>
                <a:effectLst/>
                <a:latin typeface="+mn-lt"/>
                <a:ea typeface="+mn-ea"/>
                <a:cs typeface="+mn-cs"/>
              </a:rPr>
              <a:t>15</a:t>
            </a:r>
            <a:r>
              <a:rPr kumimoji="1" lang="ja-JP" altLang="en-US" sz="1200" kern="1200" dirty="0">
                <a:solidFill>
                  <a:schemeClr val="tx1"/>
                </a:solidFill>
                <a:effectLst/>
                <a:latin typeface="+mn-lt"/>
                <a:ea typeface="+mn-ea"/>
                <a:cs typeface="+mn-cs"/>
              </a:rPr>
              <a:t>号）</a:t>
            </a:r>
          </a:p>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https://elaws.e-gov.go.jp/search/elawsSearch/elaws_search/lsg0500/detail?lawId=416M60000008015</a:t>
            </a:r>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48</a:t>
            </a:fld>
            <a:endParaRPr kumimoji="1" lang="ja-JP" altLang="en-US"/>
          </a:p>
        </p:txBody>
      </p:sp>
    </p:spTree>
    <p:extLst>
      <p:ext uri="{BB962C8B-B14F-4D97-AF65-F5344CB8AC3E}">
        <p14:creationId xmlns:p14="http://schemas.microsoft.com/office/powerpoint/2010/main" val="1557384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・データの信頼性の確保：</a:t>
            </a:r>
            <a:endParaRPr kumimoji="1" lang="en-US" altLang="ja-JP" dirty="0"/>
          </a:p>
          <a:p>
            <a:r>
              <a:rPr kumimoji="1" lang="ja-JP" altLang="en-US" sz="1200" b="0" i="0" u="none" strike="noStrike" kern="1200" baseline="0" dirty="0">
                <a:solidFill>
                  <a:schemeClr val="tx1"/>
                </a:solidFill>
                <a:latin typeface="+mn-lt"/>
                <a:ea typeface="+mn-ea"/>
                <a:cs typeface="+mn-cs"/>
              </a:rPr>
              <a:t>ウェアラブルデバイスで電子的に取得するデータは、それ自体が原資料となり得る。原資料は、</a:t>
            </a:r>
            <a:r>
              <a:rPr kumimoji="1" lang="en-US" altLang="ja-JP" sz="1200" b="0" i="0" u="none" strike="noStrike" kern="1200" baseline="0" dirty="0">
                <a:solidFill>
                  <a:schemeClr val="tx1"/>
                </a:solidFill>
                <a:latin typeface="+mn-lt"/>
                <a:ea typeface="+mn-ea"/>
                <a:cs typeface="+mn-cs"/>
              </a:rPr>
              <a:t>ALCOA-C</a:t>
            </a:r>
            <a:r>
              <a:rPr kumimoji="1" lang="ja-JP" altLang="en-US" sz="1200" b="0" i="0" u="none" strike="noStrike" kern="1200" baseline="0" dirty="0">
                <a:solidFill>
                  <a:schemeClr val="tx1"/>
                </a:solidFill>
                <a:latin typeface="+mn-lt"/>
                <a:ea typeface="+mn-ea"/>
                <a:cs typeface="+mn-cs"/>
              </a:rPr>
              <a:t>（</a:t>
            </a:r>
            <a:r>
              <a:rPr kumimoji="1" lang="en-US" altLang="ja-JP" sz="1200" b="0" i="0" u="none" strike="noStrike" kern="1200" baseline="0" dirty="0">
                <a:solidFill>
                  <a:schemeClr val="tx1"/>
                </a:solidFill>
                <a:latin typeface="+mn-lt"/>
                <a:ea typeface="+mn-ea"/>
                <a:cs typeface="+mn-cs"/>
              </a:rPr>
              <a:t>EMA</a:t>
            </a:r>
            <a:r>
              <a:rPr kumimoji="1" lang="ja-JP" altLang="en-US" sz="1200" b="0" i="0" u="none" strike="noStrike" kern="1200" baseline="0" dirty="0">
                <a:solidFill>
                  <a:schemeClr val="tx1"/>
                </a:solidFill>
                <a:latin typeface="+mn-lt"/>
                <a:ea typeface="+mn-ea"/>
                <a:cs typeface="+mn-cs"/>
              </a:rPr>
              <a:t>では</a:t>
            </a:r>
            <a:r>
              <a:rPr kumimoji="1" lang="en-US" altLang="ja-JP" sz="1200" b="0" i="0" u="none" strike="noStrike" kern="1200" baseline="0" dirty="0">
                <a:solidFill>
                  <a:schemeClr val="tx1"/>
                </a:solidFill>
                <a:latin typeface="+mn-lt"/>
                <a:ea typeface="+mn-ea"/>
                <a:cs typeface="+mn-cs"/>
              </a:rPr>
              <a:t>ALCOA-CCEA</a:t>
            </a:r>
            <a:r>
              <a:rPr kumimoji="1" lang="ja-JP" altLang="en-US" sz="1200" b="0" i="0" u="none" strike="noStrike" kern="1200" baseline="0" dirty="0">
                <a:solidFill>
                  <a:schemeClr val="tx1"/>
                </a:solidFill>
                <a:latin typeface="+mn-lt"/>
                <a:ea typeface="+mn-ea"/>
                <a:cs typeface="+mn-cs"/>
              </a:rPr>
              <a:t>）に則っていなければならないため、システムとして電子的に取得するデータはこれら基準を満たさなければならない。また、日本では、電子データは</a:t>
            </a:r>
            <a:r>
              <a:rPr kumimoji="1" lang="en-US" altLang="ja-JP" sz="1200" b="0" i="0" u="none" strike="noStrike" kern="1200" baseline="0" dirty="0">
                <a:solidFill>
                  <a:schemeClr val="tx1"/>
                </a:solidFill>
                <a:latin typeface="+mn-lt"/>
                <a:ea typeface="+mn-ea"/>
                <a:cs typeface="+mn-cs"/>
              </a:rPr>
              <a:t>ER/ES</a:t>
            </a:r>
            <a:r>
              <a:rPr kumimoji="1" lang="ja-JP" altLang="en-US" sz="1200" b="0" i="0" u="none" strike="noStrike" kern="1200" baseline="0" dirty="0">
                <a:solidFill>
                  <a:schemeClr val="tx1"/>
                </a:solidFill>
                <a:latin typeface="+mn-lt"/>
                <a:ea typeface="+mn-ea"/>
                <a:cs typeface="+mn-cs"/>
              </a:rPr>
              <a:t>指針の要求事項を遵守する必要がある。</a:t>
            </a:r>
            <a:r>
              <a:rPr kumimoji="1" lang="en-US" altLang="ja-JP" sz="1200" b="0" i="0" u="none" strike="noStrike" kern="1200" baseline="0" dirty="0">
                <a:solidFill>
                  <a:schemeClr val="tx1"/>
                </a:solidFill>
                <a:latin typeface="+mn-lt"/>
                <a:ea typeface="+mn-ea"/>
                <a:cs typeface="+mn-cs"/>
              </a:rPr>
              <a:t>ER/ES</a:t>
            </a:r>
            <a:r>
              <a:rPr kumimoji="1" lang="ja-JP" altLang="en-US" sz="1200" b="0" i="0" u="none" strike="noStrike" kern="1200" baseline="0" dirty="0">
                <a:solidFill>
                  <a:schemeClr val="tx1"/>
                </a:solidFill>
                <a:latin typeface="+mn-lt"/>
                <a:ea typeface="+mn-ea"/>
                <a:cs typeface="+mn-cs"/>
              </a:rPr>
              <a:t>指針の要件を満たす前提条件として、データを収集するシステムはコンピュータ化システムバリデーションにより信頼性が確保されている必要がある。</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・本スライドに示す事項の他に、データの欠測が生じた場合の対応方法や、なりすまし対策等も検討が必要である。</a:t>
            </a:r>
            <a:endParaRPr kumimoji="1" lang="en-US" altLang="ja-JP" sz="1200" b="0" i="0" u="none" strike="noStrike" kern="1200" baseline="0" dirty="0">
              <a:solidFill>
                <a:schemeClr val="tx1"/>
              </a:solidFill>
              <a:latin typeface="+mn-lt"/>
              <a:ea typeface="+mn-ea"/>
              <a:cs typeface="+mn-cs"/>
            </a:endParaRPr>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46</a:t>
            </a:r>
            <a:r>
              <a:rPr kumimoji="1" lang="ja-JP" altLang="ja-JP" sz="1200" kern="1200" dirty="0">
                <a:solidFill>
                  <a:schemeClr val="tx1"/>
                </a:solidFill>
                <a:effectLst/>
                <a:latin typeface="+mn-lt"/>
                <a:ea typeface="+mn-ea"/>
                <a:cs typeface="+mn-cs"/>
              </a:rPr>
              <a:t>頁</a:t>
            </a:r>
            <a:r>
              <a:rPr kumimoji="1" lang="ja-JP" altLang="en-US" sz="1200" kern="1200" baseline="0" dirty="0">
                <a:solidFill>
                  <a:schemeClr val="tx1"/>
                </a:solidFill>
                <a:effectLst/>
                <a:latin typeface="+mn-lt"/>
                <a:ea typeface="+mn-ea"/>
                <a:cs typeface="+mn-cs"/>
              </a:rPr>
              <a:t>　　</a:t>
            </a:r>
            <a:endParaRPr kumimoji="1" lang="en-US" altLang="ja-JP"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19</a:t>
            </a:r>
            <a:r>
              <a:rPr kumimoji="1" lang="ja-JP" altLang="ja-JP" sz="1200" kern="1200" dirty="0">
                <a:solidFill>
                  <a:schemeClr val="tx1"/>
                </a:solidFill>
                <a:effectLst/>
                <a:latin typeface="+mn-lt"/>
                <a:ea typeface="+mn-ea"/>
                <a:cs typeface="+mn-cs"/>
              </a:rPr>
              <a:t>頁</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29</a:t>
            </a:r>
            <a:r>
              <a:rPr kumimoji="1" lang="ja-JP" altLang="en-US"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en-US" sz="1200" b="0" i="0" u="none" strike="noStrike" kern="1200" baseline="0" dirty="0">
                <a:solidFill>
                  <a:schemeClr val="tx1"/>
                </a:solidFill>
                <a:latin typeface="+mn-lt"/>
                <a:ea typeface="+mn-ea"/>
                <a:cs typeface="+mn-cs"/>
              </a:rPr>
              <a:t>厚生労働省 医薬品等の承認又は許可等に係る申請等における電磁的記録及び電子署名の利用について（平成</a:t>
            </a:r>
            <a:r>
              <a:rPr kumimoji="1" lang="en-US" altLang="ja-JP" sz="1200" b="0" i="0" u="none" strike="noStrike" kern="1200" baseline="0" dirty="0">
                <a:solidFill>
                  <a:schemeClr val="tx1"/>
                </a:solidFill>
                <a:latin typeface="+mn-lt"/>
                <a:ea typeface="+mn-ea"/>
                <a:cs typeface="+mn-cs"/>
              </a:rPr>
              <a:t>17</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4</a:t>
            </a:r>
            <a:r>
              <a:rPr kumimoji="1" lang="ja-JP" altLang="en-US" sz="1200" b="0" i="0" u="none" strike="noStrike" kern="1200" baseline="0" dirty="0">
                <a:solidFill>
                  <a:schemeClr val="tx1"/>
                </a:solidFill>
                <a:latin typeface="+mn-lt"/>
                <a:ea typeface="+mn-ea"/>
                <a:cs typeface="+mn-cs"/>
              </a:rPr>
              <a:t>月）</a:t>
            </a:r>
            <a:endParaRPr kumimoji="1" lang="en-US" altLang="ja-JP" sz="1200" b="0" i="0" u="none" strike="noStrike" kern="1200" baseline="0" dirty="0">
              <a:solidFill>
                <a:schemeClr val="tx1"/>
              </a:solidFill>
              <a:latin typeface="+mn-lt"/>
              <a:ea typeface="+mn-ea"/>
              <a:cs typeface="+mn-cs"/>
            </a:endParaRPr>
          </a:p>
          <a:p>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https://www.pmda.go.jp/files/000158308.pdf</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49</a:t>
            </a:fld>
            <a:endParaRPr kumimoji="1" lang="ja-JP" altLang="en-US"/>
          </a:p>
        </p:txBody>
      </p:sp>
    </p:spTree>
    <p:extLst>
      <p:ext uri="{BB962C8B-B14F-4D97-AF65-F5344CB8AC3E}">
        <p14:creationId xmlns:p14="http://schemas.microsoft.com/office/powerpoint/2010/main" val="422576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5</a:t>
            </a:fld>
            <a:endParaRPr kumimoji="1" lang="ja-JP" altLang="en-US"/>
          </a:p>
        </p:txBody>
      </p:sp>
    </p:spTree>
    <p:extLst>
      <p:ext uri="{BB962C8B-B14F-4D97-AF65-F5344CB8AC3E}">
        <p14:creationId xmlns:p14="http://schemas.microsoft.com/office/powerpoint/2010/main" val="4287091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50</a:t>
            </a:fld>
            <a:endParaRPr kumimoji="1" lang="ja-JP" altLang="en-US"/>
          </a:p>
        </p:txBody>
      </p:sp>
    </p:spTree>
    <p:extLst>
      <p:ext uri="{BB962C8B-B14F-4D97-AF65-F5344CB8AC3E}">
        <p14:creationId xmlns:p14="http://schemas.microsoft.com/office/powerpoint/2010/main" val="3620392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en-US" altLang="ja-JP" dirty="0"/>
              <a:t>ePRO</a:t>
            </a:r>
            <a:r>
              <a:rPr kumimoji="1" lang="ja-JP" altLang="en-US" dirty="0"/>
              <a:t>とウェアラブルデバイスは考慮すべき点が類似しているため、</a:t>
            </a:r>
            <a:r>
              <a:rPr lang="zh-TW" altLang="en-US" dirty="0"/>
              <a:t>日本製薬工業協会</a:t>
            </a:r>
            <a:r>
              <a:rPr lang="ja-JP" altLang="en-US" dirty="0"/>
              <a:t>が発行した</a:t>
            </a:r>
            <a:r>
              <a:rPr kumimoji="1" lang="en-US" altLang="ja-JP" dirty="0" err="1"/>
              <a:t>ePRO</a:t>
            </a:r>
            <a:r>
              <a:rPr kumimoji="1" lang="ja-JP" altLang="en-US" dirty="0"/>
              <a:t>に関する報告書を参照することを推奨する。</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47</a:t>
            </a:r>
            <a:r>
              <a:rPr kumimoji="1" lang="ja-JP" altLang="ja-JP" sz="1200" kern="1200" dirty="0">
                <a:solidFill>
                  <a:schemeClr val="tx1"/>
                </a:solidFill>
                <a:effectLst/>
                <a:latin typeface="+mn-lt"/>
                <a:ea typeface="+mn-ea"/>
                <a:cs typeface="+mn-cs"/>
              </a:rPr>
              <a:t>頁</a:t>
            </a:r>
            <a:r>
              <a:rPr kumimoji="1" lang="ja-JP" altLang="en-US" sz="1200" kern="1200" baseline="0" dirty="0">
                <a:solidFill>
                  <a:schemeClr val="tx1"/>
                </a:solidFill>
                <a:effectLst/>
                <a:latin typeface="+mn-lt"/>
                <a:ea typeface="+mn-ea"/>
                <a:cs typeface="+mn-cs"/>
              </a:rPr>
              <a:t>　　</a:t>
            </a:r>
            <a:endParaRPr kumimoji="1" lang="en-US" altLang="ja-JP" sz="1200" kern="1200" baseline="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a:t>
            </a:r>
            <a:r>
              <a:rPr kumimoji="1" lang="ja-JP" altLang="en-US" sz="1200" kern="1200" dirty="0">
                <a:solidFill>
                  <a:schemeClr val="tx1"/>
                </a:solidFill>
                <a:effectLst/>
                <a:latin typeface="+mn-lt"/>
                <a:ea typeface="+mn-ea"/>
                <a:cs typeface="+mn-cs"/>
              </a:rPr>
              <a:t>電子化情報部会　</a:t>
            </a:r>
            <a:r>
              <a:rPr lang="en-US" altLang="ja-JP" sz="1200" dirty="0" err="1">
                <a:solidFill>
                  <a:schemeClr val="tx1">
                    <a:lumMod val="75000"/>
                    <a:lumOff val="25000"/>
                  </a:schemeClr>
                </a:solidFill>
                <a:latin typeface="メイリオ" panose="020B0604030504040204" pitchFamily="50" charset="-128"/>
                <a:ea typeface="メイリオ" panose="020B0604030504040204" pitchFamily="50" charset="-128"/>
              </a:rPr>
              <a:t>ePRO</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の普及に向けて</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2016</a:t>
            </a:r>
            <a:r>
              <a:rPr kumimoji="1" lang="ja-JP" altLang="en-US"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月）</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https://www.jpma.or.jp/information/evaluation/results/allotment/lofurc0000005mry-att/epro.pdf</a:t>
            </a:r>
          </a:p>
          <a:p>
            <a:pPr>
              <a:lnSpc>
                <a:spcPct val="120000"/>
              </a:lnSpc>
            </a:pPr>
            <a:r>
              <a:rPr kumimoji="1" lang="ja-JP" altLang="en-US" sz="12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200" kern="1200" dirty="0">
                <a:solidFill>
                  <a:schemeClr val="tx1"/>
                </a:solidFill>
                <a:effectLst/>
                <a:latin typeface="+mn-lt"/>
                <a:ea typeface="+mn-ea"/>
                <a:cs typeface="+mn-cs"/>
              </a:rPr>
              <a:t>JPMA</a:t>
            </a:r>
            <a:r>
              <a:rPr kumimoji="1" lang="en-US" altLang="ja-JP" sz="1200" kern="1200" baseline="0" dirty="0">
                <a:solidFill>
                  <a:schemeClr val="tx1"/>
                </a:solidFill>
                <a:effectLst/>
                <a:latin typeface="+mn-lt"/>
                <a:ea typeface="+mn-ea"/>
                <a:cs typeface="+mn-cs"/>
              </a:rPr>
              <a:t> </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臨床試験データの電子的取得に関するガイダンス追補</a:t>
            </a:r>
            <a:r>
              <a:rPr lang="ja-JP" altLang="en-US" sz="1200" baseline="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2012</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月）</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20000"/>
              </a:lnSpc>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https://www.jpma.or.jp/basis/guide/lofurc0000001ywz-att/20120110guidance.pdf</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51</a:t>
            </a:fld>
            <a:endParaRPr kumimoji="1" lang="ja-JP" altLang="en-US"/>
          </a:p>
        </p:txBody>
      </p:sp>
    </p:spTree>
    <p:extLst>
      <p:ext uri="{BB962C8B-B14F-4D97-AF65-F5344CB8AC3E}">
        <p14:creationId xmlns:p14="http://schemas.microsoft.com/office/powerpoint/2010/main" val="643274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52</a:t>
            </a:fld>
            <a:endParaRPr kumimoji="1" lang="ja-JP" altLang="en-US"/>
          </a:p>
        </p:txBody>
      </p:sp>
    </p:spTree>
    <p:extLst>
      <p:ext uri="{BB962C8B-B14F-4D97-AF65-F5344CB8AC3E}">
        <p14:creationId xmlns:p14="http://schemas.microsoft.com/office/powerpoint/2010/main" val="3502444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a:t>
            </a:r>
            <a:r>
              <a:rPr kumimoji="1" lang="en-US" altLang="ja-JP" dirty="0"/>
              <a:t>JPMA TF-3</a:t>
            </a:r>
            <a:r>
              <a:rPr kumimoji="1" lang="ja-JP" altLang="en-US" dirty="0"/>
              <a:t>参加企業（</a:t>
            </a:r>
            <a:r>
              <a:rPr kumimoji="1" lang="en-US" altLang="ja-JP" dirty="0"/>
              <a:t>23</a:t>
            </a:r>
            <a:r>
              <a:rPr kumimoji="1" lang="ja-JP" altLang="en-US" dirty="0"/>
              <a:t>社）に治験依頼者から被験者の自宅等の実施医療機関以外への治験薬の交付、又はその回収事例を質問したところ、治験薬の直接配送・直接収集事例が「あり」と回答した企業は</a:t>
            </a:r>
            <a:r>
              <a:rPr kumimoji="1" lang="en-US" altLang="ja-JP" dirty="0"/>
              <a:t>1</a:t>
            </a:r>
            <a:r>
              <a:rPr kumimoji="1" lang="ja-JP" altLang="en-US" dirty="0"/>
              <a:t>社であった。当該企業が</a:t>
            </a:r>
            <a:r>
              <a:rPr kumimoji="1" lang="en-US" altLang="ja-JP" dirty="0"/>
              <a:t>GCP</a:t>
            </a:r>
            <a:r>
              <a:rPr kumimoji="1" lang="ja-JP" altLang="en-US" dirty="0"/>
              <a:t>をどのように解釈して被験者の自宅への直接交付を行ったのかは明確ではないが、実施医療機関の責任下で、直接交付されたものと推察される。詳細は</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a:t>
            </a:r>
            <a:r>
              <a:rPr kumimoji="1" lang="ja-JP" altLang="en-US" sz="1200" kern="1200" dirty="0">
                <a:solidFill>
                  <a:schemeClr val="tx1"/>
                </a:solidFill>
                <a:effectLst/>
                <a:latin typeface="+mn-lt"/>
                <a:ea typeface="+mn-ea"/>
                <a:cs typeface="+mn-cs"/>
              </a:rPr>
              <a:t>を参照。</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2021</a:t>
            </a:r>
            <a:r>
              <a:rPr kumimoji="1" lang="ja-JP" altLang="en-US"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en-US"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30</a:t>
            </a:r>
            <a:r>
              <a:rPr kumimoji="1" lang="ja-JP" altLang="en-US" sz="1200" kern="1200" dirty="0">
                <a:solidFill>
                  <a:schemeClr val="tx1"/>
                </a:solidFill>
                <a:effectLst/>
                <a:latin typeface="+mn-lt"/>
                <a:ea typeface="+mn-ea"/>
                <a:cs typeface="+mn-cs"/>
              </a:rPr>
              <a:t>日に改正された</a:t>
            </a:r>
            <a:r>
              <a:rPr lang="en-US" altLang="ja-JP" sz="1200" dirty="0">
                <a:solidFill>
                  <a:srgbClr val="040404">
                    <a:lumMod val="75000"/>
                    <a:lumOff val="25000"/>
                  </a:srgbClr>
                </a:solidFill>
              </a:rPr>
              <a:t>GCP</a:t>
            </a:r>
            <a:r>
              <a:rPr lang="ja-JP" altLang="en-US" sz="1200" dirty="0">
                <a:solidFill>
                  <a:srgbClr val="040404">
                    <a:lumMod val="75000"/>
                    <a:lumOff val="25000"/>
                  </a:srgbClr>
                </a:solidFill>
              </a:rPr>
              <a:t>ガイダンスの</a:t>
            </a:r>
            <a:r>
              <a:rPr lang="en-US" altLang="ja-JP" sz="1200" dirty="0">
                <a:solidFill>
                  <a:srgbClr val="040404">
                    <a:lumMod val="75000"/>
                    <a:lumOff val="25000"/>
                  </a:srgbClr>
                </a:solidFill>
              </a:rPr>
              <a:t>GCP</a:t>
            </a:r>
            <a:r>
              <a:rPr lang="ja-JP" altLang="en-US" sz="1200" dirty="0">
                <a:solidFill>
                  <a:srgbClr val="040404">
                    <a:lumMod val="75000"/>
                    <a:lumOff val="25000"/>
                  </a:srgbClr>
                </a:solidFill>
              </a:rPr>
              <a:t>第</a:t>
            </a:r>
            <a:r>
              <a:rPr lang="en-US" altLang="ja-JP" sz="1200" dirty="0">
                <a:solidFill>
                  <a:srgbClr val="040404">
                    <a:lumMod val="75000"/>
                    <a:lumOff val="25000"/>
                  </a:srgbClr>
                </a:solidFill>
              </a:rPr>
              <a:t>39</a:t>
            </a:r>
            <a:r>
              <a:rPr lang="ja-JP" altLang="en-US" sz="1200" dirty="0">
                <a:solidFill>
                  <a:srgbClr val="040404">
                    <a:lumMod val="75000"/>
                    <a:lumOff val="25000"/>
                  </a:srgbClr>
                </a:solidFill>
              </a:rPr>
              <a:t>条において、一定の要件を満たすことで治験責任医師の責任のもと実施医療機関から被験者宅に治験薬を届けることができる旨が追記されている。</a:t>
            </a:r>
            <a:endParaRPr lang="en-US" altLang="ja-JP" sz="1200" dirty="0">
              <a:solidFill>
                <a:srgbClr val="040404">
                  <a:lumMod val="75000"/>
                  <a:lumOff val="25000"/>
                </a:srgbClr>
              </a:solidFill>
            </a:endParaRPr>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頁</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21</a:t>
            </a:r>
            <a:r>
              <a:rPr kumimoji="1" lang="ja-JP" altLang="ja-JP" sz="1200" kern="1200" dirty="0">
                <a:solidFill>
                  <a:schemeClr val="tx1"/>
                </a:solidFill>
                <a:effectLst/>
                <a:latin typeface="+mn-lt"/>
                <a:ea typeface="+mn-ea"/>
                <a:cs typeface="+mn-cs"/>
              </a:rPr>
              <a:t>頁</a:t>
            </a:r>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53</a:t>
            </a:fld>
            <a:endParaRPr kumimoji="1" lang="ja-JP" altLang="en-US"/>
          </a:p>
        </p:txBody>
      </p:sp>
    </p:spTree>
    <p:extLst>
      <p:ext uri="{BB962C8B-B14F-4D97-AF65-F5344CB8AC3E}">
        <p14:creationId xmlns:p14="http://schemas.microsoft.com/office/powerpoint/2010/main" val="1526733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日本で</a:t>
            </a:r>
            <a:r>
              <a:rPr kumimoji="1" lang="en-US" altLang="ja-JP" dirty="0"/>
              <a:t>Depot to Patient</a:t>
            </a:r>
            <a:r>
              <a:rPr kumimoji="1" lang="ja-JP" altLang="en-US" dirty="0"/>
              <a:t>を導入する場合、</a:t>
            </a:r>
            <a:r>
              <a:rPr kumimoji="1" lang="en-US" altLang="ja-JP" dirty="0"/>
              <a:t>GCP</a:t>
            </a:r>
            <a:r>
              <a:rPr kumimoji="1" lang="ja-JP" altLang="en-US" dirty="0"/>
              <a:t>第</a:t>
            </a:r>
            <a:r>
              <a:rPr kumimoji="1" lang="en-US" altLang="ja-JP" dirty="0"/>
              <a:t>17</a:t>
            </a:r>
            <a:r>
              <a:rPr kumimoji="1" lang="ja-JP" altLang="en-US" dirty="0"/>
              <a:t>条「治験薬の交付」及び第</a:t>
            </a:r>
            <a:r>
              <a:rPr kumimoji="1" lang="en-US" altLang="ja-JP" dirty="0"/>
              <a:t>39</a:t>
            </a:r>
            <a:r>
              <a:rPr kumimoji="1" lang="ja-JP" altLang="en-US" dirty="0"/>
              <a:t>条「治験薬の管理」の規定を踏まえ、その配送方法を選択する妥当性と</a:t>
            </a:r>
            <a:r>
              <a:rPr kumimoji="1" lang="en-US" altLang="ja-JP" dirty="0"/>
              <a:t>GCP</a:t>
            </a:r>
            <a:r>
              <a:rPr kumimoji="1" lang="ja-JP" altLang="en-US" dirty="0"/>
              <a:t>の規定に逸脱しない相応の根拠を規制当局に説明する準備が必要と考えられる。</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21</a:t>
            </a:r>
            <a:r>
              <a:rPr kumimoji="1" lang="ja-JP" altLang="ja-JP" sz="1200" kern="1200" dirty="0">
                <a:solidFill>
                  <a:schemeClr val="tx1"/>
                </a:solidFill>
                <a:effectLst/>
                <a:latin typeface="+mn-lt"/>
                <a:ea typeface="+mn-ea"/>
                <a:cs typeface="+mn-cs"/>
              </a:rPr>
              <a:t>頁</a:t>
            </a:r>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54</a:t>
            </a:fld>
            <a:endParaRPr kumimoji="1" lang="ja-JP" altLang="en-US"/>
          </a:p>
        </p:txBody>
      </p:sp>
    </p:spTree>
    <p:extLst>
      <p:ext uri="{BB962C8B-B14F-4D97-AF65-F5344CB8AC3E}">
        <p14:creationId xmlns:p14="http://schemas.microsoft.com/office/powerpoint/2010/main" val="235482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頁</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22</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55</a:t>
            </a:fld>
            <a:endParaRPr kumimoji="1" lang="ja-JP" altLang="en-US"/>
          </a:p>
        </p:txBody>
      </p:sp>
    </p:spTree>
    <p:extLst>
      <p:ext uri="{BB962C8B-B14F-4D97-AF65-F5344CB8AC3E}">
        <p14:creationId xmlns:p14="http://schemas.microsoft.com/office/powerpoint/2010/main" val="26271737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56</a:t>
            </a:fld>
            <a:endParaRPr kumimoji="1" lang="ja-JP" altLang="en-US"/>
          </a:p>
        </p:txBody>
      </p:sp>
    </p:spTree>
    <p:extLst>
      <p:ext uri="{BB962C8B-B14F-4D97-AF65-F5344CB8AC3E}">
        <p14:creationId xmlns:p14="http://schemas.microsoft.com/office/powerpoint/2010/main" val="1405651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sz="1200" kern="1200" dirty="0" err="1">
                <a:solidFill>
                  <a:schemeClr val="tx1"/>
                </a:solidFill>
                <a:effectLst/>
                <a:latin typeface="+mn-lt"/>
                <a:ea typeface="+mn-ea"/>
                <a:cs typeface="+mn-cs"/>
              </a:rPr>
              <a:t>eConsent</a:t>
            </a:r>
            <a:r>
              <a:rPr kumimoji="1" lang="ja-JP" altLang="en-US" sz="1200" kern="1200" dirty="0">
                <a:solidFill>
                  <a:schemeClr val="tx1"/>
                </a:solidFill>
                <a:effectLst/>
                <a:latin typeface="+mn-lt"/>
                <a:ea typeface="+mn-ea"/>
                <a:cs typeface="+mn-cs"/>
              </a:rPr>
              <a:t>の定義は以下の</a:t>
            </a:r>
            <a:r>
              <a:rPr kumimoji="1" lang="en-US" altLang="ja-JP" sz="1200" kern="1200" dirty="0">
                <a:solidFill>
                  <a:schemeClr val="tx1"/>
                </a:solidFill>
                <a:effectLst/>
                <a:latin typeface="+mn-lt"/>
                <a:ea typeface="+mn-ea"/>
                <a:cs typeface="+mn-cs"/>
              </a:rPr>
              <a:t>FDA</a:t>
            </a:r>
            <a:r>
              <a:rPr kumimoji="1" lang="ja-JP" altLang="en-US" sz="1200" kern="1200" dirty="0">
                <a:solidFill>
                  <a:schemeClr val="tx1"/>
                </a:solidFill>
                <a:effectLst/>
                <a:latin typeface="+mn-lt"/>
                <a:ea typeface="+mn-ea"/>
                <a:cs typeface="+mn-cs"/>
              </a:rPr>
              <a:t>ガイダンスを参照している。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・試験デザインや対象患者に応じて、</a:t>
            </a:r>
            <a:r>
              <a:rPr kumimoji="1" lang="en-US" altLang="ja-JP" dirty="0"/>
              <a:t>eConsent</a:t>
            </a:r>
            <a:r>
              <a:rPr kumimoji="1" lang="ja-JP" altLang="en-US" dirty="0"/>
              <a:t>に設定する機能を検討することが重要である。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23</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FDA</a:t>
            </a:r>
            <a:r>
              <a:rPr kumimoji="1" lang="ja-JP" altLang="ja-JP" sz="1200" kern="1200" dirty="0">
                <a:solidFill>
                  <a:schemeClr val="tx1"/>
                </a:solidFill>
                <a:effectLst/>
                <a:latin typeface="+mn-lt"/>
                <a:ea typeface="+mn-ea"/>
                <a:cs typeface="+mn-cs"/>
              </a:rPr>
              <a:t>等 </a:t>
            </a:r>
            <a:r>
              <a:rPr kumimoji="1" lang="en-US" altLang="ja-JP" sz="1200" kern="1200" dirty="0">
                <a:solidFill>
                  <a:schemeClr val="tx1"/>
                </a:solidFill>
                <a:effectLst/>
                <a:latin typeface="+mn-lt"/>
                <a:ea typeface="+mn-ea"/>
                <a:cs typeface="+mn-cs"/>
              </a:rPr>
              <a:t>Use of Electronic Informed Consent Questions and Answers</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https://www.fda.gov/media/116850/download</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ADCEAE7-5116-4084-95F6-D6CC855B12C3}" type="slidenum">
              <a:rPr lang="ja-JP" altLang="en-US" smtClean="0"/>
              <a:pPr/>
              <a:t>57</a:t>
            </a:fld>
            <a:endParaRPr lang="ja-JP" altLang="en-US"/>
          </a:p>
        </p:txBody>
      </p:sp>
    </p:spTree>
    <p:extLst>
      <p:ext uri="{BB962C8B-B14F-4D97-AF65-F5344CB8AC3E}">
        <p14:creationId xmlns:p14="http://schemas.microsoft.com/office/powerpoint/2010/main" val="42319024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en-US" altLang="ja-JP" dirty="0"/>
              <a:t>2021</a:t>
            </a:r>
            <a:r>
              <a:rPr kumimoji="1" lang="ja-JP" altLang="en-US" dirty="0"/>
              <a:t>年</a:t>
            </a:r>
            <a:r>
              <a:rPr kumimoji="1" lang="en-US" altLang="ja-JP" dirty="0"/>
              <a:t>3</a:t>
            </a:r>
            <a:r>
              <a:rPr kumimoji="1" lang="ja-JP" altLang="en-US" dirty="0"/>
              <a:t>月に、厚生労働省、経済産業省、文部科学省が告示した「人を対象とする生命科学・医学系研究に関する倫理指針」で、医学研究等における患者への説明及び同意プロセスに関して、電磁的方法（デジタルデバイスやオンライン診療等）を用いることが可能である旨、及びその際に留意すべき事項について言及された。現時点では、治験では、このような指針はないものの、将来的に治験においても同様の指針が示されることを期待したい。</a:t>
            </a:r>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23</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lang="ja-JP" altLang="en-US" smtClean="0"/>
              <a:pPr/>
              <a:t>58</a:t>
            </a:fld>
            <a:endParaRPr lang="ja-JP" altLang="en-US"/>
          </a:p>
        </p:txBody>
      </p:sp>
    </p:spTree>
    <p:extLst>
      <p:ext uri="{BB962C8B-B14F-4D97-AF65-F5344CB8AC3E}">
        <p14:creationId xmlns:p14="http://schemas.microsoft.com/office/powerpoint/2010/main" val="3435679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a:t>
            </a:r>
            <a:r>
              <a:rPr kumimoji="1" lang="en-US" altLang="ja-JP" dirty="0"/>
              <a:t>GCP</a:t>
            </a:r>
            <a:r>
              <a:rPr kumimoji="1" lang="ja-JP" altLang="en-US" dirty="0"/>
              <a:t>第</a:t>
            </a:r>
            <a:r>
              <a:rPr kumimoji="1" lang="en-US" altLang="ja-JP" dirty="0"/>
              <a:t>50</a:t>
            </a:r>
            <a:r>
              <a:rPr kumimoji="1" lang="ja-JP" altLang="en-US" dirty="0"/>
              <a:t>条「文書による説明と同意の取得」から第</a:t>
            </a:r>
            <a:r>
              <a:rPr kumimoji="1" lang="en-US" altLang="ja-JP" dirty="0"/>
              <a:t>55</a:t>
            </a:r>
            <a:r>
              <a:rPr kumimoji="1" lang="ja-JP" altLang="en-US" dirty="0"/>
              <a:t>条「緊急状況下における致命的知見」まで、被験者の同意について記載されている。</a:t>
            </a:r>
          </a:p>
          <a:p>
            <a:r>
              <a:rPr kumimoji="1" lang="ja-JP" altLang="en-US" dirty="0"/>
              <a:t>・</a:t>
            </a:r>
            <a:r>
              <a:rPr kumimoji="1" lang="en-US" altLang="ja-JP" dirty="0"/>
              <a:t>GCP</a:t>
            </a:r>
            <a:r>
              <a:rPr kumimoji="1" lang="ja-JP" altLang="en-US" dirty="0"/>
              <a:t>は、被験者と治験責任（分担）医師が対面で治験の説明及び同意のプロセスを行うことを想定して記載されているが、被験者と治験責任（分担）医師が遠隔で同プロセスを行うことの可否について記載はない。</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64</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23</a:t>
            </a:r>
            <a:r>
              <a:rPr kumimoji="1" lang="ja-JP" altLang="ja-JP" sz="1200" kern="1200" dirty="0">
                <a:solidFill>
                  <a:schemeClr val="tx1"/>
                </a:solidFill>
                <a:effectLst/>
                <a:latin typeface="+mn-lt"/>
                <a:ea typeface="+mn-ea"/>
                <a:cs typeface="+mn-cs"/>
              </a:rPr>
              <a:t>頁</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FDA</a:t>
            </a:r>
            <a:r>
              <a:rPr kumimoji="1" lang="ja-JP" altLang="ja-JP" sz="1200" kern="1200" dirty="0">
                <a:solidFill>
                  <a:schemeClr val="tx1"/>
                </a:solidFill>
                <a:effectLst/>
                <a:latin typeface="+mn-lt"/>
                <a:ea typeface="+mn-ea"/>
                <a:cs typeface="+mn-cs"/>
              </a:rPr>
              <a:t>等 </a:t>
            </a:r>
            <a:r>
              <a:rPr kumimoji="1" lang="en-US" altLang="ja-JP" sz="1200" kern="1200" dirty="0">
                <a:solidFill>
                  <a:schemeClr val="tx1"/>
                </a:solidFill>
                <a:effectLst/>
                <a:latin typeface="+mn-lt"/>
                <a:ea typeface="+mn-ea"/>
                <a:cs typeface="+mn-cs"/>
              </a:rPr>
              <a:t>Use of Electronic Informed Consent Questions and Answers</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https://www.fda.gov/media/116850/download</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ADCEAE7-5116-4084-95F6-D6CC855B12C3}" type="slidenum">
              <a:rPr lang="ja-JP" altLang="en-US" smtClean="0"/>
              <a:pPr/>
              <a:t>59</a:t>
            </a:fld>
            <a:endParaRPr lang="ja-JP" altLang="en-US"/>
          </a:p>
        </p:txBody>
      </p:sp>
    </p:spTree>
    <p:extLst>
      <p:ext uri="{BB962C8B-B14F-4D97-AF65-F5344CB8AC3E}">
        <p14:creationId xmlns:p14="http://schemas.microsoft.com/office/powerpoint/2010/main" val="312009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kumimoji="1" lang="ja-JP" altLang="en-US" smtClean="0"/>
              <a:t>6</a:t>
            </a:fld>
            <a:endParaRPr kumimoji="1" lang="ja-JP" altLang="en-US"/>
          </a:p>
        </p:txBody>
      </p:sp>
    </p:spTree>
    <p:extLst>
      <p:ext uri="{BB962C8B-B14F-4D97-AF65-F5344CB8AC3E}">
        <p14:creationId xmlns:p14="http://schemas.microsoft.com/office/powerpoint/2010/main" val="4155159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sz="1200" kern="1200" dirty="0">
                <a:solidFill>
                  <a:schemeClr val="tx1"/>
                </a:solidFill>
                <a:effectLst/>
                <a:latin typeface="+mn-lt"/>
                <a:ea typeface="+mn-ea"/>
                <a:cs typeface="+mn-cs"/>
              </a:rPr>
              <a:t>製薬企業へのアンケートの結果、</a:t>
            </a:r>
            <a:r>
              <a:rPr kumimoji="1" lang="en-US" altLang="ja-JP" dirty="0"/>
              <a:t>eConsent</a:t>
            </a:r>
            <a:r>
              <a:rPr kumimoji="1" lang="ja-JP" altLang="en-US" dirty="0"/>
              <a:t>を導入したときの</a:t>
            </a:r>
            <a:r>
              <a:rPr kumimoji="1" lang="ja-JP" altLang="en-US" sz="1200" kern="1200" dirty="0">
                <a:solidFill>
                  <a:schemeClr val="tx1"/>
                </a:solidFill>
                <a:effectLst/>
                <a:latin typeface="+mn-lt"/>
                <a:ea typeface="+mn-ea"/>
                <a:cs typeface="+mn-cs"/>
              </a:rPr>
              <a:t>デメリットとして以下が挙げられている。</a:t>
            </a:r>
            <a:endParaRPr kumimoji="1" lang="en-US" altLang="ja-JP" sz="1200" kern="1200" dirty="0">
              <a:solidFill>
                <a:schemeClr val="tx1"/>
              </a:solidFill>
              <a:effectLst/>
              <a:latin typeface="+mn-lt"/>
              <a:ea typeface="+mn-ea"/>
              <a:cs typeface="+mn-cs"/>
            </a:endParaRPr>
          </a:p>
          <a:p>
            <a:r>
              <a:rPr kumimoji="1" lang="ja-JP" altLang="en-US" dirty="0"/>
              <a:t>　・リリースまでのリソースの負担</a:t>
            </a:r>
            <a:endParaRPr kumimoji="1" lang="en-US" altLang="ja-JP" dirty="0"/>
          </a:p>
          <a:p>
            <a:r>
              <a:rPr kumimoji="1" lang="ja-JP" altLang="en-US" dirty="0"/>
              <a:t>　・患者にとって動画の説明時間が長いと感じることがある</a:t>
            </a:r>
            <a:endParaRPr kumimoji="1" lang="en-US" altLang="ja-JP" dirty="0"/>
          </a:p>
          <a:p>
            <a:r>
              <a:rPr kumimoji="1" lang="ja-JP" altLang="en-US" dirty="0"/>
              <a:t>　・インターネットの通信環境</a:t>
            </a:r>
            <a:endParaRPr kumimoji="1" lang="en-US" altLang="ja-JP" dirty="0"/>
          </a:p>
          <a:p>
            <a:r>
              <a:rPr kumimoji="1" lang="ja-JP" altLang="en-US" dirty="0"/>
              <a:t>　・ページの往来における不便さ</a:t>
            </a:r>
            <a:endParaRPr kumimoji="1" lang="en-US" altLang="ja-JP" dirty="0"/>
          </a:p>
          <a:p>
            <a:endParaRPr kumimoji="1" lang="en-US" altLang="ja-JP" dirty="0"/>
          </a:p>
          <a:p>
            <a:r>
              <a:rPr kumimoji="1" lang="ja-JP" altLang="en-US" dirty="0"/>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62</a:t>
            </a:r>
            <a:r>
              <a:rPr kumimoji="1" lang="ja-JP" altLang="ja-JP" sz="1200" kern="1200" dirty="0">
                <a:solidFill>
                  <a:schemeClr val="tx1"/>
                </a:solidFill>
                <a:effectLst/>
                <a:latin typeface="+mn-lt"/>
                <a:ea typeface="+mn-ea"/>
                <a:cs typeface="+mn-cs"/>
              </a:rPr>
              <a:t>頁</a:t>
            </a:r>
            <a:r>
              <a:rPr kumimoji="1" lang="ja-JP" altLang="en-US" sz="1200" kern="1200" dirty="0">
                <a:solidFill>
                  <a:schemeClr val="tx1"/>
                </a:solidFill>
                <a:effectLst/>
                <a:latin typeface="+mn-lt"/>
                <a:ea typeface="+mn-ea"/>
                <a:cs typeface="+mn-cs"/>
              </a:rPr>
              <a:t>（デメリットに関するアンケートの結果）</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24</a:t>
            </a:r>
            <a:r>
              <a:rPr kumimoji="1" lang="ja-JP" altLang="ja-JP" sz="1200" kern="1200" dirty="0">
                <a:solidFill>
                  <a:schemeClr val="tx1"/>
                </a:solidFill>
                <a:effectLst/>
                <a:latin typeface="+mn-lt"/>
                <a:ea typeface="+mn-ea"/>
                <a:cs typeface="+mn-cs"/>
              </a:rPr>
              <a:t>頁</a:t>
            </a:r>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lang="ja-JP" altLang="en-US" smtClean="0"/>
              <a:pPr/>
              <a:t>60</a:t>
            </a:fld>
            <a:endParaRPr lang="ja-JP" altLang="en-US"/>
          </a:p>
        </p:txBody>
      </p:sp>
    </p:spTree>
    <p:extLst>
      <p:ext uri="{BB962C8B-B14F-4D97-AF65-F5344CB8AC3E}">
        <p14:creationId xmlns:p14="http://schemas.microsoft.com/office/powerpoint/2010/main" val="35657106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r>
              <a:rPr kumimoji="1" lang="ja-JP" altLang="en-US" dirty="0"/>
              <a:t>準備期間、費用、導入時の留意点は試験デザインや対象疾患等によっても異なるため留意すること。</a:t>
            </a:r>
            <a:endParaRPr kumimoji="1" lang="en-US" altLang="ja-JP" dirty="0"/>
          </a:p>
          <a:p>
            <a:endParaRPr kumimoji="1" lang="en-US" altLang="ja-JP" dirty="0"/>
          </a:p>
          <a:p>
            <a:r>
              <a:rPr kumimoji="1" lang="ja-JP" altLang="en-US" dirty="0"/>
              <a:t>■参照情報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25</a:t>
            </a:r>
            <a:r>
              <a:rPr kumimoji="1" lang="ja-JP" altLang="ja-JP" sz="1200" kern="1200" dirty="0">
                <a:solidFill>
                  <a:schemeClr val="tx1"/>
                </a:solidFill>
                <a:effectLst/>
                <a:latin typeface="+mn-lt"/>
                <a:ea typeface="+mn-ea"/>
                <a:cs typeface="+mn-cs"/>
              </a:rPr>
              <a:t>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ADCEAE7-5116-4084-95F6-D6CC855B12C3}" type="slidenum">
              <a:rPr lang="ja-JP" altLang="en-US" smtClean="0"/>
              <a:pPr/>
              <a:t>61</a:t>
            </a:fld>
            <a:endParaRPr lang="ja-JP" altLang="en-US"/>
          </a:p>
        </p:txBody>
      </p:sp>
    </p:spTree>
    <p:extLst>
      <p:ext uri="{BB962C8B-B14F-4D97-AF65-F5344CB8AC3E}">
        <p14:creationId xmlns:p14="http://schemas.microsoft.com/office/powerpoint/2010/main" val="4193221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62</a:t>
            </a:fld>
            <a:endParaRPr kumimoji="1" lang="ja-JP" altLang="en-US"/>
          </a:p>
        </p:txBody>
      </p:sp>
    </p:spTree>
    <p:extLst>
      <p:ext uri="{BB962C8B-B14F-4D97-AF65-F5344CB8AC3E}">
        <p14:creationId xmlns:p14="http://schemas.microsoft.com/office/powerpoint/2010/main" val="235777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solidFill>
                  <a:srgbClr val="FF0000"/>
                </a:solidFill>
                <a:effectLst/>
                <a:latin typeface="Calibri" panose="020F0502020204030204" pitchFamily="34" charset="0"/>
                <a:ea typeface="ＭＳ Ｐゴシック" panose="020B0600070205080204" pitchFamily="50" charset="-128"/>
              </a:rPr>
              <a:t>■ポイント</a:t>
            </a:r>
            <a:endParaRPr lang="en-US" altLang="ja-JP" sz="1800" dirty="0">
              <a:solidFill>
                <a:srgbClr val="FF0000"/>
              </a:solidFill>
              <a:effectLst/>
              <a:latin typeface="Calibri" panose="020F0502020204030204" pitchFamily="34" charset="0"/>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rgbClr val="FF0000"/>
                </a:solidFill>
                <a:effectLst/>
                <a:ea typeface="ＭＳ Ｐゴシック" panose="020B0600070205080204" pitchFamily="50" charset="-128"/>
              </a:rPr>
              <a:t>サテライト医療機関をどのような目的に位置付けるかによって、適用される</a:t>
            </a:r>
            <a:r>
              <a:rPr kumimoji="1" lang="en-US" altLang="ja-JP" sz="1800" dirty="0">
                <a:solidFill>
                  <a:srgbClr val="FF0000"/>
                </a:solidFill>
                <a:effectLst/>
                <a:ea typeface="ＭＳ Ｐゴシック" panose="020B0600070205080204" pitchFamily="50" charset="-128"/>
              </a:rPr>
              <a:t>GCP</a:t>
            </a:r>
            <a:r>
              <a:rPr kumimoji="1" lang="ja-JP" altLang="en-US" sz="1800" dirty="0">
                <a:solidFill>
                  <a:srgbClr val="FF0000"/>
                </a:solidFill>
                <a:effectLst/>
                <a:ea typeface="ＭＳ Ｐゴシック" panose="020B0600070205080204" pitchFamily="50" charset="-128"/>
              </a:rPr>
              <a:t>の条項、契約形態や考慮しておくべき点が異なる。</a:t>
            </a:r>
            <a:endParaRPr kumimoji="1" lang="ja-JP" altLang="en-US" sz="1800" dirty="0"/>
          </a:p>
          <a:p>
            <a:endParaRPr lang="en-US" altLang="ja-JP" sz="1800" dirty="0">
              <a:solidFill>
                <a:srgbClr val="FF0000"/>
              </a:solidFill>
              <a:effectLst/>
              <a:latin typeface="Calibri" panose="020F0502020204030204" pitchFamily="34" charset="0"/>
              <a:ea typeface="ＭＳ Ｐゴシック" panose="020B0600070205080204" pitchFamily="50" charset="-128"/>
            </a:endParaRPr>
          </a:p>
          <a:p>
            <a:r>
              <a:rPr lang="ja-JP" altLang="en-US" sz="1800" dirty="0">
                <a:solidFill>
                  <a:srgbClr val="FF0000"/>
                </a:solidFill>
                <a:effectLst/>
                <a:latin typeface="Calibri" panose="020F0502020204030204" pitchFamily="34" charset="0"/>
                <a:ea typeface="ＭＳ Ｐゴシック" panose="020B0600070205080204" pitchFamily="50" charset="-128"/>
              </a:rPr>
              <a:t>■参照情報</a:t>
            </a:r>
            <a:endParaRPr lang="en-US" altLang="ja-JP" sz="1800" dirty="0">
              <a:solidFill>
                <a:srgbClr val="FF0000"/>
              </a:solidFill>
              <a:effectLst/>
              <a:latin typeface="Calibri" panose="020F0502020204030204" pitchFamily="34" charset="0"/>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tx1"/>
                </a:solidFill>
                <a:effectLst/>
                <a:latin typeface="+mn-lt"/>
                <a:ea typeface="+mn-ea"/>
                <a:cs typeface="+mn-cs"/>
              </a:rPr>
              <a:t>・</a:t>
            </a:r>
            <a:r>
              <a:rPr kumimoji="1" lang="en-US" altLang="ja-JP" sz="1800" kern="1200" dirty="0">
                <a:solidFill>
                  <a:schemeClr val="tx1"/>
                </a:solidFill>
                <a:effectLst/>
                <a:latin typeface="+mn-lt"/>
                <a:ea typeface="+mn-ea"/>
                <a:cs typeface="+mn-cs"/>
              </a:rPr>
              <a:t>JPMA TF-3 </a:t>
            </a:r>
            <a:r>
              <a:rPr kumimoji="1" lang="ja-JP" altLang="ja-JP" sz="1800" kern="1200" dirty="0">
                <a:solidFill>
                  <a:schemeClr val="tx1"/>
                </a:solidFill>
                <a:effectLst/>
                <a:latin typeface="+mn-lt"/>
                <a:ea typeface="+mn-ea"/>
                <a:cs typeface="+mn-cs"/>
              </a:rPr>
              <a:t>報告書</a:t>
            </a:r>
            <a:r>
              <a:rPr kumimoji="1" lang="en-US" altLang="ja-JP" sz="1800" kern="1200" dirty="0">
                <a:solidFill>
                  <a:schemeClr val="tx1"/>
                </a:solidFill>
                <a:effectLst/>
                <a:latin typeface="+mn-lt"/>
                <a:ea typeface="+mn-ea"/>
                <a:cs typeface="+mn-cs"/>
              </a:rPr>
              <a:t>2020</a:t>
            </a:r>
            <a:r>
              <a:rPr kumimoji="1" lang="ja-JP" altLang="ja-JP" sz="1800" kern="1200" dirty="0">
                <a:solidFill>
                  <a:schemeClr val="tx1"/>
                </a:solidFill>
                <a:effectLst/>
                <a:latin typeface="+mn-lt"/>
                <a:ea typeface="+mn-ea"/>
                <a:cs typeface="+mn-cs"/>
              </a:rPr>
              <a:t>年</a:t>
            </a:r>
            <a:r>
              <a:rPr kumimoji="1" lang="en-US" altLang="ja-JP" sz="1800" kern="1200" dirty="0">
                <a:solidFill>
                  <a:schemeClr val="tx1"/>
                </a:solidFill>
                <a:effectLst/>
                <a:latin typeface="+mn-lt"/>
                <a:ea typeface="+mn-ea"/>
                <a:cs typeface="+mn-cs"/>
              </a:rPr>
              <a:t>9</a:t>
            </a:r>
            <a:r>
              <a:rPr kumimoji="1" lang="ja-JP" altLang="ja-JP" sz="1800" kern="1200" dirty="0">
                <a:solidFill>
                  <a:schemeClr val="tx1"/>
                </a:solidFill>
                <a:effectLst/>
                <a:latin typeface="+mn-lt"/>
                <a:ea typeface="+mn-ea"/>
                <a:cs typeface="+mn-cs"/>
              </a:rPr>
              <a:t>月　</a:t>
            </a:r>
            <a:r>
              <a:rPr kumimoji="1" lang="en-US" altLang="ja-JP" sz="1800" kern="1200" dirty="0">
                <a:solidFill>
                  <a:schemeClr val="tx1"/>
                </a:solidFill>
                <a:effectLst/>
                <a:latin typeface="+mn-lt"/>
                <a:ea typeface="+mn-ea"/>
                <a:cs typeface="+mn-cs"/>
              </a:rPr>
              <a:t>33</a:t>
            </a:r>
            <a:r>
              <a:rPr kumimoji="1" lang="ja-JP" altLang="ja-JP" sz="1800" kern="1200" dirty="0">
                <a:solidFill>
                  <a:schemeClr val="tx1"/>
                </a:solidFill>
                <a:effectLst/>
                <a:latin typeface="+mn-lt"/>
                <a:ea typeface="+mn-ea"/>
                <a:cs typeface="+mn-cs"/>
              </a:rPr>
              <a:t>頁</a:t>
            </a:r>
            <a:endParaRPr lang="en-US" altLang="ja-JP" sz="1800" dirty="0">
              <a:solidFill>
                <a:srgbClr val="FF0000"/>
              </a:solidFill>
              <a:effectLst/>
              <a:latin typeface="Calibri" panose="020F0502020204030204" pitchFamily="34" charset="0"/>
              <a:ea typeface="ＭＳ Ｐゴシック" panose="020B0600070205080204" pitchFamily="50" charset="-128"/>
            </a:endParaRPr>
          </a:p>
          <a:p>
            <a:r>
              <a:rPr lang="ja-JP" altLang="en-US" sz="1800" dirty="0">
                <a:solidFill>
                  <a:srgbClr val="FF0000"/>
                </a:solidFill>
                <a:effectLst/>
                <a:latin typeface="Calibri" panose="020F0502020204030204" pitchFamily="34" charset="0"/>
                <a:ea typeface="ＭＳ Ｐゴシック" panose="020B0600070205080204" pitchFamily="50" charset="-128"/>
              </a:rPr>
              <a:t>・</a:t>
            </a:r>
            <a:r>
              <a:rPr lang="en-US" altLang="ja-JP" sz="1800" dirty="0">
                <a:solidFill>
                  <a:srgbClr val="FF0000"/>
                </a:solidFill>
                <a:effectLst/>
                <a:latin typeface="Calibri" panose="020F0502020204030204" pitchFamily="34" charset="0"/>
                <a:ea typeface="ＭＳ Ｐゴシック" panose="020B0600070205080204" pitchFamily="50" charset="-128"/>
              </a:rPr>
              <a:t>JPMA TF-3 </a:t>
            </a:r>
            <a:r>
              <a:rPr lang="ja-JP" altLang="ja-JP" sz="1800" dirty="0">
                <a:solidFill>
                  <a:srgbClr val="FF0000"/>
                </a:solidFill>
                <a:effectLst/>
                <a:ea typeface="ＭＳ Ｐゴシック" panose="020B0600070205080204" pitchFamily="50" charset="-128"/>
                <a:cs typeface="ＭＳ Ｐゴシック" panose="020B0600070205080204" pitchFamily="50" charset="-128"/>
              </a:rPr>
              <a:t>報告書</a:t>
            </a:r>
            <a:r>
              <a:rPr lang="en-US" altLang="ja-JP" sz="1800" dirty="0">
                <a:solidFill>
                  <a:srgbClr val="FF0000"/>
                </a:solidFill>
                <a:effectLst/>
                <a:latin typeface="Calibri" panose="020F0502020204030204" pitchFamily="34" charset="0"/>
                <a:ea typeface="ＭＳ Ｐゴシック" panose="020B0600070205080204" pitchFamily="50" charset="-128"/>
              </a:rPr>
              <a:t>2021</a:t>
            </a:r>
            <a:r>
              <a:rPr lang="ja-JP" altLang="ja-JP" sz="1800" dirty="0">
                <a:solidFill>
                  <a:srgbClr val="FF0000"/>
                </a:solidFill>
                <a:effectLst/>
                <a:ea typeface="ＭＳ Ｐゴシック" panose="020B0600070205080204" pitchFamily="50" charset="-128"/>
                <a:cs typeface="ＭＳ Ｐゴシック" panose="020B0600070205080204" pitchFamily="50" charset="-128"/>
              </a:rPr>
              <a:t>年</a:t>
            </a:r>
            <a:r>
              <a:rPr lang="en-US" altLang="ja-JP" sz="1800" dirty="0">
                <a:solidFill>
                  <a:srgbClr val="FF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7</a:t>
            </a:r>
            <a:r>
              <a:rPr lang="ja-JP" altLang="ja-JP" sz="1800" dirty="0">
                <a:solidFill>
                  <a:srgbClr val="FF0000"/>
                </a:solidFill>
                <a:effectLst/>
                <a:ea typeface="ＭＳ Ｐゴシック" panose="020B0600070205080204" pitchFamily="50" charset="-128"/>
                <a:cs typeface="ＭＳ Ｐゴシック" panose="020B0600070205080204" pitchFamily="50" charset="-128"/>
              </a:rPr>
              <a:t>月　</a:t>
            </a:r>
            <a:r>
              <a:rPr lang="en-US" altLang="ja-JP" sz="1800" dirty="0">
                <a:solidFill>
                  <a:srgbClr val="FF0000"/>
                </a:solidFill>
                <a:effectLst/>
                <a:ea typeface="ＭＳ Ｐゴシック" panose="020B0600070205080204" pitchFamily="50" charset="-128"/>
                <a:cs typeface="ＭＳ Ｐゴシック" panose="020B0600070205080204" pitchFamily="50" charset="-128"/>
              </a:rPr>
              <a:t>26</a:t>
            </a:r>
            <a:r>
              <a:rPr lang="ja-JP" altLang="ja-JP" sz="1800" dirty="0">
                <a:solidFill>
                  <a:srgbClr val="FF0000"/>
                </a:solidFill>
                <a:effectLst/>
                <a:ea typeface="ＭＳ Ｐゴシック" panose="020B0600070205080204" pitchFamily="50" charset="-128"/>
                <a:cs typeface="ＭＳ Ｐゴシック" panose="020B0600070205080204" pitchFamily="50" charset="-128"/>
              </a:rPr>
              <a:t>頁</a:t>
            </a:r>
            <a:endParaRPr lang="en-US" altLang="ja-JP" sz="1800" dirty="0">
              <a:solidFill>
                <a:srgbClr val="FF0000"/>
              </a:solidFill>
              <a:effectLst/>
              <a:ea typeface="ＭＳ Ｐゴシック" panose="020B0600070205080204"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FADCEAE7-5116-4084-95F6-D6CC855B12C3}" type="slidenum">
              <a:rPr kumimoji="1" lang="ja-JP" altLang="en-US" smtClean="0"/>
              <a:t>63</a:t>
            </a:fld>
            <a:endParaRPr kumimoji="1" lang="ja-JP" altLang="en-US"/>
          </a:p>
        </p:txBody>
      </p:sp>
    </p:spTree>
    <p:extLst>
      <p:ext uri="{BB962C8B-B14F-4D97-AF65-F5344CB8AC3E}">
        <p14:creationId xmlns:p14="http://schemas.microsoft.com/office/powerpoint/2010/main" val="13471981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治験依頼者のメリット「</a:t>
            </a:r>
            <a:r>
              <a:rPr lang="ja-JP" altLang="en-US"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実施医療機関に</a:t>
            </a:r>
            <a:r>
              <a:rPr lang="ja-JP" altLang="ja-JP"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被験者の来院制限</a:t>
            </a:r>
            <a:r>
              <a:rPr lang="ja-JP" altLang="en-US"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があった場合でも、</a:t>
            </a:r>
            <a:r>
              <a:rPr lang="ja-JP" altLang="ja-JP"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治験進捗</a:t>
            </a:r>
            <a:r>
              <a:rPr lang="ja-JP" altLang="en-US"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の</a:t>
            </a:r>
            <a:r>
              <a:rPr lang="ja-JP" altLang="ja-JP"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遅延</a:t>
            </a:r>
            <a:r>
              <a:rPr lang="ja-JP" altLang="en-US"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に対する</a:t>
            </a:r>
            <a:r>
              <a:rPr lang="ja-JP" altLang="ja-JP"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影響を</a:t>
            </a:r>
            <a:r>
              <a:rPr lang="ja-JP" altLang="en-US"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軽減</a:t>
            </a:r>
            <a:r>
              <a:rPr lang="ja-JP" altLang="ja-JP" sz="12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できる</a:t>
            </a:r>
            <a:r>
              <a:rPr kumimoji="1" lang="ja-JP" altLang="en-US" dirty="0"/>
              <a:t>」は、サテライト医療機関への訪問制限がない場合を想定している。</a:t>
            </a:r>
            <a:endParaRPr kumimoji="1" lang="en-US" altLang="ja-JP" dirty="0"/>
          </a:p>
          <a:p>
            <a:endParaRPr lang="en-US" altLang="ja-JP" sz="1200" dirty="0">
              <a:solidFill>
                <a:srgbClr val="FF0000"/>
              </a:solidFill>
              <a:effectLst/>
              <a:latin typeface="Calibri" panose="020F0502020204030204" pitchFamily="34" charset="0"/>
              <a:ea typeface="ＭＳ Ｐゴシック" panose="020B0600070205080204" pitchFamily="50" charset="-128"/>
            </a:endParaRPr>
          </a:p>
          <a:p>
            <a:r>
              <a:rPr lang="ja-JP" altLang="en-US" sz="1200" dirty="0">
                <a:solidFill>
                  <a:srgbClr val="FF0000"/>
                </a:solidFill>
                <a:effectLst/>
                <a:latin typeface="Calibri" panose="020F0502020204030204" pitchFamily="34" charset="0"/>
                <a:ea typeface="ＭＳ Ｐゴシック" panose="020B0600070205080204" pitchFamily="50" charset="-128"/>
              </a:rPr>
              <a:t>■参照情報</a:t>
            </a:r>
            <a:endParaRPr lang="en-US" altLang="ja-JP" sz="1200" dirty="0">
              <a:solidFill>
                <a:srgbClr val="FF0000"/>
              </a:solidFill>
              <a:effectLst/>
              <a:latin typeface="Calibri" panose="020F0502020204030204" pitchFamily="34" charset="0"/>
              <a:ea typeface="ＭＳ Ｐゴシック" panose="020B0600070205080204" pitchFamily="50" charset="-128"/>
            </a:endParaRPr>
          </a:p>
          <a:p>
            <a:r>
              <a:rPr lang="ja-JP" altLang="en-US" sz="1200" dirty="0">
                <a:solidFill>
                  <a:srgbClr val="FF0000"/>
                </a:solidFill>
                <a:effectLst/>
                <a:latin typeface="Calibri" panose="020F0502020204030204" pitchFamily="34" charset="0"/>
                <a:ea typeface="ＭＳ Ｐゴシック" panose="020B0600070205080204" pitchFamily="50" charset="-128"/>
              </a:rPr>
              <a:t>・</a:t>
            </a:r>
            <a:r>
              <a:rPr lang="en-US" altLang="ja-JP" sz="1200" dirty="0">
                <a:solidFill>
                  <a:srgbClr val="FF0000"/>
                </a:solidFill>
                <a:effectLst/>
                <a:latin typeface="Calibri" panose="020F0502020204030204" pitchFamily="34" charset="0"/>
                <a:ea typeface="ＭＳ Ｐゴシック" panose="020B0600070205080204" pitchFamily="50" charset="-128"/>
              </a:rPr>
              <a:t>JPMA TF-3 </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報告書</a:t>
            </a:r>
            <a:r>
              <a:rPr lang="en-US" altLang="ja-JP" sz="1200" dirty="0">
                <a:solidFill>
                  <a:srgbClr val="FF0000"/>
                </a:solidFill>
                <a:effectLst/>
                <a:latin typeface="Calibri" panose="020F0502020204030204" pitchFamily="34" charset="0"/>
                <a:ea typeface="ＭＳ Ｐゴシック" panose="020B0600070205080204" pitchFamily="50" charset="-128"/>
              </a:rPr>
              <a:t>2021</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年</a:t>
            </a:r>
            <a:r>
              <a:rPr lang="en-US" altLang="ja-JP" sz="1200" dirty="0">
                <a:solidFill>
                  <a:srgbClr val="FF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7</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月　</a:t>
            </a:r>
            <a:r>
              <a:rPr lang="en-US" altLang="ja-JP" sz="1200" dirty="0">
                <a:solidFill>
                  <a:srgbClr val="FF0000"/>
                </a:solidFill>
                <a:effectLst/>
                <a:ea typeface="ＭＳ Ｐゴシック" panose="020B0600070205080204" pitchFamily="50" charset="-128"/>
                <a:cs typeface="ＭＳ Ｐゴシック" panose="020B0600070205080204" pitchFamily="50" charset="-128"/>
              </a:rPr>
              <a:t>26</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頁</a:t>
            </a:r>
            <a:endParaRPr lang="en-US" altLang="ja-JP" sz="1200" dirty="0">
              <a:solidFill>
                <a:srgbClr val="FF0000"/>
              </a:solidFill>
              <a:effectLst/>
              <a:ea typeface="ＭＳ Ｐゴシック" panose="020B0600070205080204"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FADCEAE7-5116-4084-95F6-D6CC855B12C3}" type="slidenum">
              <a:rPr kumimoji="1" lang="ja-JP" altLang="en-US" smtClean="0"/>
              <a:t>64</a:t>
            </a:fld>
            <a:endParaRPr kumimoji="1" lang="ja-JP" altLang="en-US"/>
          </a:p>
        </p:txBody>
      </p:sp>
    </p:spTree>
    <p:extLst>
      <p:ext uri="{BB962C8B-B14F-4D97-AF65-F5344CB8AC3E}">
        <p14:creationId xmlns:p14="http://schemas.microsoft.com/office/powerpoint/2010/main" val="890819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effectLst/>
                <a:latin typeface="Calibri" panose="020F0502020204030204" pitchFamily="34" charset="0"/>
                <a:ea typeface="ＭＳ Ｐゴシック" panose="020B0600070205080204" pitchFamily="50" charset="-128"/>
              </a:rPr>
              <a:t>■参照情報</a:t>
            </a:r>
            <a:endParaRPr lang="en-US" altLang="ja-JP" sz="1200" dirty="0">
              <a:solidFill>
                <a:srgbClr val="FF0000"/>
              </a:solidFill>
              <a:effectLst/>
              <a:latin typeface="Calibri" panose="020F0502020204030204" pitchFamily="34" charset="0"/>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effectLst/>
                <a:latin typeface="Calibri" panose="020F0502020204030204" pitchFamily="34" charset="0"/>
                <a:ea typeface="ＭＳ Ｐゴシック" panose="020B0600070205080204" pitchFamily="50" charset="-128"/>
              </a:rPr>
              <a:t>・</a:t>
            </a:r>
            <a:r>
              <a:rPr lang="en-US" altLang="ja-JP" sz="1200" dirty="0">
                <a:solidFill>
                  <a:srgbClr val="FF0000"/>
                </a:solidFill>
                <a:effectLst/>
                <a:latin typeface="Calibri" panose="020F0502020204030204" pitchFamily="34" charset="0"/>
                <a:ea typeface="ＭＳ Ｐゴシック" panose="020B0600070205080204" pitchFamily="50" charset="-128"/>
              </a:rPr>
              <a:t>JPMA TF-3 </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報告書</a:t>
            </a:r>
            <a:r>
              <a:rPr lang="en-US" altLang="ja-JP" sz="1200" dirty="0">
                <a:solidFill>
                  <a:srgbClr val="FF0000"/>
                </a:solidFill>
                <a:effectLst/>
                <a:latin typeface="Calibri" panose="020F0502020204030204" pitchFamily="34" charset="0"/>
                <a:ea typeface="ＭＳ Ｐゴシック" panose="020B0600070205080204" pitchFamily="50" charset="-128"/>
              </a:rPr>
              <a:t>2021</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年</a:t>
            </a:r>
            <a:r>
              <a:rPr lang="en-US" altLang="ja-JP" sz="1200" dirty="0">
                <a:solidFill>
                  <a:srgbClr val="FF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7</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月　</a:t>
            </a:r>
            <a:r>
              <a:rPr lang="en-US" altLang="ja-JP" sz="1200" dirty="0">
                <a:solidFill>
                  <a:srgbClr val="FF0000"/>
                </a:solidFill>
                <a:effectLst/>
                <a:ea typeface="ＭＳ Ｐゴシック" panose="020B0600070205080204" pitchFamily="50" charset="-128"/>
                <a:cs typeface="ＭＳ Ｐゴシック" panose="020B0600070205080204" pitchFamily="50" charset="-128"/>
              </a:rPr>
              <a:t>26</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頁</a:t>
            </a:r>
            <a:endParaRPr lang="en-US" altLang="ja-JP" sz="1200" dirty="0">
              <a:solidFill>
                <a:srgbClr val="FF0000"/>
              </a:solidFill>
              <a:effectLst/>
              <a:ea typeface="ＭＳ Ｐゴシック" panose="020B0600070205080204" pitchFamily="50" charset="-128"/>
              <a:cs typeface="ＭＳ Ｐゴシック" panose="020B0600070205080204" pitchFamily="50" charset="-128"/>
            </a:endParaRPr>
          </a:p>
          <a:p>
            <a:r>
              <a:rPr lang="ja-JP" altLang="en-US" sz="1800" b="0" i="0" u="none" strike="noStrike" baseline="0" dirty="0">
                <a:solidFill>
                  <a:srgbClr val="000000"/>
                </a:solidFill>
                <a:latin typeface="ＭＳ"/>
              </a:rPr>
              <a:t>・日本製薬工業協会 医薬品評価委員会 治験</a:t>
            </a:r>
            <a:r>
              <a:rPr lang="en-US" altLang="ja-JP" sz="1800" b="0" i="0" u="none" strike="noStrike" baseline="0" dirty="0">
                <a:solidFill>
                  <a:srgbClr val="000000"/>
                </a:solidFill>
                <a:latin typeface="Times New Roman" panose="02020603050405020304" pitchFamily="18" charset="0"/>
              </a:rPr>
              <a:t>119</a:t>
            </a:r>
            <a:r>
              <a:rPr lang="ja-JP" altLang="en-US" sz="1800" b="0" i="0" u="none" strike="noStrike" baseline="0" dirty="0">
                <a:solidFill>
                  <a:srgbClr val="000000"/>
                </a:solidFill>
                <a:latin typeface="Times New Roman" panose="02020603050405020304" pitchFamily="18" charset="0"/>
              </a:rPr>
              <a:t>番</a:t>
            </a:r>
            <a:endParaRPr lang="ja-JP" altLang="en-US" sz="1800" b="0" i="0" u="none" strike="noStrike" baseline="0" dirty="0">
              <a:solidFill>
                <a:srgbClr val="000000"/>
              </a:solidFill>
              <a:latin typeface="ＭＳ"/>
            </a:endParaRPr>
          </a:p>
          <a:p>
            <a:r>
              <a:rPr lang="ja-JP" altLang="en-US" sz="1800" b="0" i="0" u="none" strike="noStrike" baseline="0" dirty="0">
                <a:solidFill>
                  <a:srgbClr val="000000"/>
                </a:solidFill>
                <a:latin typeface="Times New Roman" panose="02020603050405020304" pitchFamily="18" charset="0"/>
              </a:rPr>
              <a:t>　</a:t>
            </a:r>
            <a:r>
              <a:rPr lang="en-US" altLang="ja-JP" sz="1800" b="0" i="0" u="none" strike="noStrike" baseline="0" dirty="0">
                <a:solidFill>
                  <a:srgbClr val="000000"/>
                </a:solidFill>
                <a:latin typeface="Times New Roman" panose="02020603050405020304" pitchFamily="18" charset="0"/>
              </a:rPr>
              <a:t>https://www.jpma.or.jp/information/evaluation/tiken119/index.html </a:t>
            </a:r>
          </a:p>
          <a:p>
            <a:r>
              <a:rPr lang="ja-JP" altLang="en-US" sz="1800" b="0" i="0" u="none" strike="noStrike" baseline="0" dirty="0">
                <a:solidFill>
                  <a:srgbClr val="000000"/>
                </a:solidFill>
                <a:latin typeface="Times New Roman" panose="02020603050405020304" pitchFamily="18" charset="0"/>
              </a:rPr>
              <a:t>・</a:t>
            </a:r>
            <a:r>
              <a:rPr lang="ja-JP" altLang="en-US" sz="1800" b="0" i="0" u="none" strike="noStrike" baseline="0" dirty="0">
                <a:solidFill>
                  <a:srgbClr val="000000"/>
                </a:solidFill>
                <a:latin typeface="ＭＳ"/>
              </a:rPr>
              <a:t>日本製薬工業協会 医薬品評価委員会 臨床評価部会 我が国における適正な治験費用の実現に向けて ～</a:t>
            </a:r>
            <a:r>
              <a:rPr lang="en-US" altLang="ja-JP" sz="1800" b="0" i="0" u="none" strike="noStrike" baseline="0" dirty="0">
                <a:solidFill>
                  <a:srgbClr val="000000"/>
                </a:solidFill>
                <a:latin typeface="Times New Roman" panose="02020603050405020304" pitchFamily="18" charset="0"/>
              </a:rPr>
              <a:t>Fair Market Value</a:t>
            </a:r>
            <a:r>
              <a:rPr lang="ja-JP" altLang="en-US" sz="1800" b="0" i="0" u="none" strike="noStrike" baseline="0" dirty="0">
                <a:solidFill>
                  <a:srgbClr val="000000"/>
                </a:solidFill>
                <a:latin typeface="ＭＳ"/>
              </a:rPr>
              <a:t>に基づいた治験費用算定プロセス～（</a:t>
            </a:r>
            <a:r>
              <a:rPr lang="en-US" altLang="ja-JP" sz="1800" b="0" i="0" u="none" strike="noStrike" baseline="0" dirty="0">
                <a:solidFill>
                  <a:srgbClr val="000000"/>
                </a:solidFill>
                <a:latin typeface="Times New Roman" panose="02020603050405020304" pitchFamily="18" charset="0"/>
              </a:rPr>
              <a:t>2019</a:t>
            </a:r>
            <a:r>
              <a:rPr lang="ja-JP" altLang="en-US" sz="1800" b="0" i="0" u="none" strike="noStrike" baseline="0" dirty="0">
                <a:solidFill>
                  <a:srgbClr val="000000"/>
                </a:solidFill>
                <a:latin typeface="ＭＳ"/>
              </a:rPr>
              <a:t>年</a:t>
            </a:r>
            <a:r>
              <a:rPr lang="en-US" altLang="ja-JP" sz="1800" b="0" i="0" u="none" strike="noStrike" baseline="0" dirty="0">
                <a:solidFill>
                  <a:srgbClr val="000000"/>
                </a:solidFill>
                <a:latin typeface="Times New Roman" panose="02020603050405020304" pitchFamily="18" charset="0"/>
              </a:rPr>
              <a:t>5</a:t>
            </a:r>
            <a:r>
              <a:rPr lang="ja-JP" altLang="en-US" sz="1800" b="0" i="0" u="none" strike="noStrike" baseline="0" dirty="0">
                <a:solidFill>
                  <a:srgbClr val="000000"/>
                </a:solidFill>
                <a:latin typeface="ＭＳ"/>
              </a:rPr>
              <a:t>月） </a:t>
            </a:r>
            <a:endParaRPr lang="en-US" altLang="ja-JP" sz="1800" b="0" i="0" u="none" strike="noStrike" baseline="0" dirty="0">
              <a:solidFill>
                <a:srgbClr val="000000"/>
              </a:solidFill>
              <a:latin typeface="ＭＳ"/>
            </a:endParaRPr>
          </a:p>
          <a:p>
            <a:r>
              <a:rPr lang="ja-JP" altLang="en-US" sz="1800" b="0" i="0" u="none" strike="noStrike" baseline="0" dirty="0">
                <a:solidFill>
                  <a:srgbClr val="000000"/>
                </a:solidFill>
                <a:latin typeface="ＭＳ"/>
              </a:rPr>
              <a:t>　</a:t>
            </a:r>
            <a:r>
              <a:rPr lang="en-US" altLang="ja-JP" sz="1800" b="0" i="0" u="none" strike="noStrike" baseline="0" dirty="0">
                <a:solidFill>
                  <a:srgbClr val="000000"/>
                </a:solidFill>
                <a:latin typeface="ＭＳ"/>
              </a:rPr>
              <a:t>https://www.jpma.or.jp/information/evaluation/results/allotment/lofurc0000005kl5-att/fmv.pdf</a:t>
            </a:r>
            <a:endParaRPr lang="en-US" altLang="ja-JP" sz="1200" dirty="0">
              <a:solidFill>
                <a:srgbClr val="FF0000"/>
              </a:solidFill>
              <a:effectLst/>
              <a:ea typeface="ＭＳ Ｐゴシック" panose="020B0600070205080204"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FADCEAE7-5116-4084-95F6-D6CC855B12C3}" type="slidenum">
              <a:rPr kumimoji="1" lang="ja-JP" altLang="en-US" smtClean="0"/>
              <a:t>65</a:t>
            </a:fld>
            <a:endParaRPr kumimoji="1" lang="ja-JP" altLang="en-US"/>
          </a:p>
        </p:txBody>
      </p:sp>
    </p:spTree>
    <p:extLst>
      <p:ext uri="{BB962C8B-B14F-4D97-AF65-F5344CB8AC3E}">
        <p14:creationId xmlns:p14="http://schemas.microsoft.com/office/powerpoint/2010/main" val="1903046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66</a:t>
            </a:fld>
            <a:endParaRPr kumimoji="1" lang="ja-JP" altLang="en-US"/>
          </a:p>
        </p:txBody>
      </p:sp>
    </p:spTree>
    <p:extLst>
      <p:ext uri="{BB962C8B-B14F-4D97-AF65-F5344CB8AC3E}">
        <p14:creationId xmlns:p14="http://schemas.microsoft.com/office/powerpoint/2010/main" val="14173477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ChangeArrowheads="1" noTextEdit="1"/>
          </p:cNvSpPr>
          <p:nvPr>
            <p:ph type="sldImg"/>
          </p:nvPr>
        </p:nvSpPr>
        <p:spPr>
          <a:ln/>
        </p:spPr>
      </p:sp>
      <p:sp>
        <p:nvSpPr>
          <p:cNvPr id="33795"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a:t>■ポイント</a:t>
            </a:r>
            <a:endParaRPr kumimoji="1" lang="en-US" altLang="ja-JP" dirty="0"/>
          </a:p>
          <a:p>
            <a:r>
              <a:rPr kumimoji="1" lang="ja-JP" altLang="en-US" dirty="0"/>
              <a:t>これらの課題を解決するためは、積極的な</a:t>
            </a:r>
            <a:r>
              <a:rPr kumimoji="1" lang="en-US" altLang="ja-JP" dirty="0"/>
              <a:t>DCT</a:t>
            </a:r>
            <a:r>
              <a:rPr kumimoji="1" lang="ja-JP" altLang="en-US" dirty="0"/>
              <a:t>の導入や、各ステークホルダーとの対話や議論が重要であると考えられる。詳細は以下の報告書を参考にしていただきたい。</a:t>
            </a:r>
            <a:endParaRPr kumimoji="1" lang="en-US" altLang="ja-JP" dirty="0"/>
          </a:p>
          <a:p>
            <a:endParaRPr kumimoji="1" lang="en-US" altLang="ja-JP" dirty="0"/>
          </a:p>
          <a:p>
            <a:r>
              <a:rPr kumimoji="1" lang="ja-JP" altLang="en-US" dirty="0"/>
              <a:t>■参照情報</a:t>
            </a:r>
            <a:endParaRPr kumimoji="1" lang="en-US" altLang="ja-JP" dirty="0"/>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JPMA TF-3 </a:t>
            </a:r>
            <a:r>
              <a:rPr kumimoji="1" lang="ja-JP" altLang="ja-JP" sz="1200" kern="1200" dirty="0">
                <a:solidFill>
                  <a:schemeClr val="tx1"/>
                </a:solidFill>
                <a:effectLst/>
                <a:latin typeface="+mn-lt"/>
                <a:ea typeface="+mn-ea"/>
                <a:cs typeface="+mn-cs"/>
              </a:rPr>
              <a:t>報告書</a:t>
            </a:r>
            <a:r>
              <a:rPr kumimoji="1" lang="en-US" altLang="ja-JP" sz="1200" kern="1200" dirty="0">
                <a:solidFill>
                  <a:schemeClr val="tx1"/>
                </a:solidFill>
                <a:effectLst/>
                <a:latin typeface="+mn-lt"/>
                <a:ea typeface="+mn-ea"/>
                <a:cs typeface="+mn-cs"/>
              </a:rPr>
              <a:t>2021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月　</a:t>
            </a:r>
            <a:r>
              <a:rPr kumimoji="1" lang="en-US" altLang="ja-JP" sz="1200" kern="1200" dirty="0">
                <a:solidFill>
                  <a:schemeClr val="tx1"/>
                </a:solidFill>
                <a:effectLst/>
                <a:latin typeface="+mn-lt"/>
                <a:ea typeface="+mn-ea"/>
                <a:cs typeface="+mn-cs"/>
              </a:rPr>
              <a:t>28</a:t>
            </a:r>
            <a:r>
              <a:rPr kumimoji="1" lang="ja-JP" altLang="ja-JP" sz="1200" kern="1200" dirty="0">
                <a:solidFill>
                  <a:schemeClr val="tx1"/>
                </a:solidFill>
                <a:effectLst/>
                <a:latin typeface="+mn-lt"/>
                <a:ea typeface="+mn-ea"/>
                <a:cs typeface="+mn-cs"/>
              </a:rPr>
              <a:t>頁</a:t>
            </a:r>
            <a:endParaRPr kumimoji="1" lang="ja-JP" altLang="en-US" dirty="0"/>
          </a:p>
          <a:p>
            <a:endParaRPr lang="ja-JP" altLang="en-US" dirty="0">
              <a:latin typeface="Arial" panose="020B0604020202020204" pitchFamily="34" charset="0"/>
            </a:endParaRPr>
          </a:p>
        </p:txBody>
      </p:sp>
      <p:sp>
        <p:nvSpPr>
          <p:cNvPr id="33796" name="スライド番号プレースホルダー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1AD4A78F-DDAF-43FF-A91F-0048DE5CA565}" type="slidenum">
              <a:rPr lang="en-US" altLang="ja-JP">
                <a:solidFill>
                  <a:schemeClr val="tx1"/>
                </a:solidFill>
              </a:rPr>
              <a:pPr/>
              <a:t>67</a:t>
            </a:fld>
            <a:endParaRPr lang="en-US" altLang="ja-JP">
              <a:solidFill>
                <a:schemeClr val="tx1"/>
              </a:solidFill>
            </a:endParaRPr>
          </a:p>
        </p:txBody>
      </p:sp>
    </p:spTree>
    <p:extLst>
      <p:ext uri="{BB962C8B-B14F-4D97-AF65-F5344CB8AC3E}">
        <p14:creationId xmlns:p14="http://schemas.microsoft.com/office/powerpoint/2010/main" val="13110280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50000"/>
              </a:spcBef>
              <a:spcAft>
                <a:spcPct val="0"/>
              </a:spcAft>
              <a:buClrTx/>
              <a:buSzTx/>
              <a:buFontTx/>
              <a:buNone/>
              <a:tabLst/>
            </a:pPr>
            <a:r>
              <a:rPr lang="ja-JP" altLang="en-US" sz="1200" dirty="0">
                <a:solidFill>
                  <a:srgbClr val="FF0000"/>
                </a:solidFill>
                <a:effectLst/>
                <a:latin typeface="Calibri" panose="020F0502020204030204" pitchFamily="34" charset="0"/>
                <a:ea typeface="ＭＳ Ｐゴシック" panose="020B0600070205080204" pitchFamily="50" charset="-128"/>
              </a:rPr>
              <a:t>■ポイント</a:t>
            </a:r>
            <a:endParaRPr lang="en-US" altLang="ja-JP" sz="1200" b="0" dirty="0">
              <a:solidFill>
                <a:schemeClr val="tx1"/>
              </a:solidFill>
              <a:effectLst/>
              <a:latin typeface="Arial" charset="0"/>
              <a:ea typeface="+mn-ea"/>
            </a:endParaRPr>
          </a:p>
          <a:p>
            <a:pPr marL="0" marR="0" indent="0" algn="l" defTabSz="914400" rtl="0" eaLnBrk="1" fontAlgn="base" latinLnBrk="0" hangingPunct="1">
              <a:lnSpc>
                <a:spcPct val="100000"/>
              </a:lnSpc>
              <a:spcBef>
                <a:spcPct val="50000"/>
              </a:spcBef>
              <a:spcAft>
                <a:spcPct val="0"/>
              </a:spcAft>
              <a:buClrTx/>
              <a:buSzTx/>
              <a:buFontTx/>
              <a:buNone/>
              <a:tabLst/>
            </a:pPr>
            <a:r>
              <a:rPr lang="ja-JP" altLang="en-US" sz="1200" b="0" dirty="0">
                <a:latin typeface="Arial" charset="0"/>
              </a:rPr>
              <a:t>・</a:t>
            </a:r>
            <a:r>
              <a:rPr lang="en-US" altLang="ja-JP" sz="1200" b="0" dirty="0">
                <a:latin typeface="Arial" charset="0"/>
              </a:rPr>
              <a:t>DCT</a:t>
            </a:r>
            <a:r>
              <a:rPr lang="ja-JP" altLang="en-US" sz="1200" b="0" dirty="0">
                <a:latin typeface="Arial" charset="0"/>
              </a:rPr>
              <a:t>の浸透のための第一歩は、</a:t>
            </a:r>
            <a:r>
              <a:rPr lang="en-US" altLang="ja-JP" sz="1200" b="0" dirty="0">
                <a:latin typeface="Arial" charset="0"/>
              </a:rPr>
              <a:t>DCT</a:t>
            </a:r>
            <a:r>
              <a:rPr lang="ja-JP" altLang="en-US" sz="1200" b="0" dirty="0">
                <a:latin typeface="Arial" charset="0"/>
              </a:rPr>
              <a:t>に関わる方が実践して経験してみることだと考えていただき、是非積極的に実践を検討していただきたい。</a:t>
            </a:r>
            <a:endParaRPr kumimoji="1" lang="en-US" altLang="ja-JP" sz="1200" b="0" i="0" u="none" strike="noStrike" cap="none" normalizeH="0" baseline="0" dirty="0">
              <a:ln>
                <a:noFill/>
              </a:ln>
              <a:solidFill>
                <a:srgbClr val="33CC33"/>
              </a:solidFill>
              <a:effectLst/>
              <a:latin typeface="Arial" charset="0"/>
              <a:ea typeface="ＭＳ Ｐゴシック" pitchFamily="50" charset="-128"/>
            </a:endParaRPr>
          </a:p>
          <a:p>
            <a:pPr marL="0" marR="0" indent="0" algn="l"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rgbClr val="33CC33"/>
                </a:solidFill>
                <a:effectLst/>
                <a:latin typeface="Arial" charset="0"/>
                <a:ea typeface="ＭＳ Ｐゴシック" pitchFamily="50" charset="-128"/>
              </a:rPr>
              <a:t>・「</a:t>
            </a:r>
            <a:r>
              <a:rPr kumimoji="1" lang="en-US" altLang="ja-JP" sz="1200" b="0" i="0" u="none" strike="noStrike" cap="none" normalizeH="0" baseline="0" dirty="0">
                <a:ln>
                  <a:noFill/>
                </a:ln>
                <a:solidFill>
                  <a:srgbClr val="33CC33"/>
                </a:solidFill>
                <a:effectLst/>
                <a:latin typeface="Arial" charset="0"/>
                <a:ea typeface="ＭＳ Ｐゴシック" pitchFamily="50" charset="-128"/>
              </a:rPr>
              <a:t>DCT</a:t>
            </a:r>
            <a:r>
              <a:rPr kumimoji="1" lang="ja-JP" altLang="en-US" sz="1200" b="0" i="0" u="none" strike="noStrike" cap="none" normalizeH="0" baseline="0" dirty="0">
                <a:ln>
                  <a:noFill/>
                </a:ln>
                <a:solidFill>
                  <a:srgbClr val="33CC33"/>
                </a:solidFill>
                <a:effectLst/>
                <a:latin typeface="Arial" charset="0"/>
                <a:ea typeface="ＭＳ Ｐゴシック" pitchFamily="50" charset="-128"/>
              </a:rPr>
              <a:t>の経験の共有・活用」における、得た経験を可能であれば社外にも発信することの補足：</a:t>
            </a:r>
            <a:br>
              <a:rPr kumimoji="1" lang="en-US" altLang="ja-JP" sz="1200" b="0" i="0" u="none" strike="noStrike" cap="none" normalizeH="0" baseline="0" dirty="0">
                <a:ln>
                  <a:noFill/>
                </a:ln>
                <a:solidFill>
                  <a:srgbClr val="33CC33"/>
                </a:solidFill>
                <a:effectLst/>
                <a:latin typeface="Arial" charset="0"/>
                <a:ea typeface="ＭＳ Ｐゴシック" pitchFamily="50" charset="-128"/>
              </a:rPr>
            </a:br>
            <a:r>
              <a:rPr kumimoji="1" lang="ja-JP" altLang="en-US" sz="1200" b="0" i="0" u="none" strike="noStrike" cap="none" normalizeH="0" baseline="0" dirty="0">
                <a:ln>
                  <a:noFill/>
                </a:ln>
                <a:solidFill>
                  <a:srgbClr val="33CC33"/>
                </a:solidFill>
                <a:effectLst/>
                <a:latin typeface="Arial" charset="0"/>
                <a:ea typeface="ＭＳ Ｐゴシック" pitchFamily="50" charset="-128"/>
              </a:rPr>
              <a:t>　業界一丸となって</a:t>
            </a:r>
            <a:r>
              <a:rPr kumimoji="1" lang="en-US" altLang="ja-JP" sz="1200" b="0" i="0" u="none" strike="noStrike" cap="none" normalizeH="0" baseline="0" dirty="0">
                <a:ln>
                  <a:noFill/>
                </a:ln>
                <a:solidFill>
                  <a:srgbClr val="33CC33"/>
                </a:solidFill>
                <a:effectLst/>
                <a:latin typeface="Arial" charset="0"/>
                <a:ea typeface="ＭＳ Ｐゴシック" pitchFamily="50" charset="-128"/>
              </a:rPr>
              <a:t>DCT</a:t>
            </a:r>
            <a:r>
              <a:rPr kumimoji="1" lang="ja-JP" altLang="en-US" sz="1200" b="0" i="0" u="none" strike="noStrike" cap="none" normalizeH="0" baseline="0" dirty="0">
                <a:ln>
                  <a:noFill/>
                </a:ln>
                <a:solidFill>
                  <a:srgbClr val="33CC33"/>
                </a:solidFill>
                <a:effectLst/>
                <a:latin typeface="Arial" charset="0"/>
                <a:ea typeface="ＭＳ Ｐゴシック" pitchFamily="50" charset="-128"/>
              </a:rPr>
              <a:t>の早期の浸透を実現させるべく、</a:t>
            </a:r>
            <a:r>
              <a:rPr kumimoji="1" lang="en-US" altLang="ja-JP" sz="1200" b="0" i="0" u="none" strike="noStrike" cap="none" normalizeH="0" baseline="0" dirty="0">
                <a:ln>
                  <a:noFill/>
                </a:ln>
                <a:solidFill>
                  <a:srgbClr val="33CC33"/>
                </a:solidFill>
                <a:effectLst/>
                <a:latin typeface="Arial" charset="0"/>
                <a:ea typeface="ＭＳ Ｐゴシック" pitchFamily="50" charset="-128"/>
              </a:rPr>
              <a:t>DCT</a:t>
            </a:r>
            <a:r>
              <a:rPr kumimoji="1" lang="ja-JP" altLang="en-US" sz="1200" b="0" i="0" u="none" strike="noStrike" cap="none" normalizeH="0" baseline="0" dirty="0">
                <a:ln>
                  <a:noFill/>
                </a:ln>
                <a:solidFill>
                  <a:srgbClr val="33CC33"/>
                </a:solidFill>
                <a:effectLst/>
                <a:latin typeface="Arial" charset="0"/>
                <a:ea typeface="ＭＳ Ｐゴシック" pitchFamily="50" charset="-128"/>
              </a:rPr>
              <a:t>の経験や学びを社内のみならず社外にも発信し共有することで、日本における</a:t>
            </a:r>
            <a:r>
              <a:rPr kumimoji="1" lang="en-US" altLang="ja-JP" sz="1200" b="0" i="0" u="none" strike="noStrike" cap="none" normalizeH="0" baseline="0" dirty="0">
                <a:ln>
                  <a:noFill/>
                </a:ln>
                <a:solidFill>
                  <a:srgbClr val="33CC33"/>
                </a:solidFill>
                <a:effectLst/>
                <a:latin typeface="Arial" charset="0"/>
                <a:ea typeface="ＭＳ Ｐゴシック" pitchFamily="50" charset="-128"/>
              </a:rPr>
              <a:t>DCT</a:t>
            </a:r>
            <a:r>
              <a:rPr kumimoji="1" lang="ja-JP" altLang="en-US" sz="1200" b="0" i="0" u="none" strike="noStrike" cap="none" normalizeH="0" baseline="0" dirty="0">
                <a:ln>
                  <a:noFill/>
                </a:ln>
                <a:solidFill>
                  <a:srgbClr val="33CC33"/>
                </a:solidFill>
                <a:effectLst/>
                <a:latin typeface="Arial" charset="0"/>
                <a:ea typeface="ＭＳ Ｐゴシック" pitchFamily="50" charset="-128"/>
              </a:rPr>
              <a:t>の手法が導入された試験の実施件数を増やしていくことが望ましい。</a:t>
            </a:r>
            <a:endParaRPr kumimoji="1" lang="en-US" altLang="ja-JP" sz="1200" b="0" i="0" u="none" strike="noStrike" cap="none" normalizeH="0" baseline="0" dirty="0">
              <a:ln>
                <a:noFill/>
              </a:ln>
              <a:solidFill>
                <a:srgbClr val="33CC33"/>
              </a:solidFill>
              <a:effectLst/>
              <a:latin typeface="Arial" charset="0"/>
              <a:ea typeface="ＭＳ Ｐゴシック"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ffectLst/>
              <a:latin typeface="Calibri" panose="020F0502020204030204" pitchFamily="34" charset="0"/>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effectLst/>
                <a:latin typeface="Calibri" panose="020F0502020204030204" pitchFamily="34" charset="0"/>
                <a:ea typeface="ＭＳ Ｐゴシック" panose="020B0600070205080204" pitchFamily="50" charset="-128"/>
              </a:rPr>
              <a:t>■参照情報</a:t>
            </a:r>
            <a:endParaRPr lang="en-US" altLang="ja-JP" sz="1200" dirty="0">
              <a:solidFill>
                <a:srgbClr val="FF0000"/>
              </a:solidFill>
              <a:effectLst/>
              <a:latin typeface="Calibri" panose="020F0502020204030204" pitchFamily="34" charset="0"/>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effectLst/>
                <a:latin typeface="Calibri" panose="020F0502020204030204" pitchFamily="34" charset="0"/>
                <a:ea typeface="ＭＳ Ｐゴシック" panose="020B0600070205080204" pitchFamily="50" charset="-128"/>
              </a:rPr>
              <a:t>・</a:t>
            </a:r>
            <a:r>
              <a:rPr lang="en-US" altLang="ja-JP" sz="1200" dirty="0">
                <a:solidFill>
                  <a:srgbClr val="FF0000"/>
                </a:solidFill>
                <a:effectLst/>
                <a:latin typeface="Calibri" panose="020F0502020204030204" pitchFamily="34" charset="0"/>
                <a:ea typeface="ＭＳ Ｐゴシック" panose="020B0600070205080204" pitchFamily="50" charset="-128"/>
              </a:rPr>
              <a:t>JPMA TF-3 </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報告書</a:t>
            </a:r>
            <a:r>
              <a:rPr lang="en-US" altLang="ja-JP" sz="1200" dirty="0">
                <a:solidFill>
                  <a:srgbClr val="FF0000"/>
                </a:solidFill>
                <a:effectLst/>
                <a:latin typeface="Calibri" panose="020F0502020204030204" pitchFamily="34" charset="0"/>
                <a:ea typeface="ＭＳ Ｐゴシック" panose="020B0600070205080204" pitchFamily="50" charset="-128"/>
              </a:rPr>
              <a:t>2021</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年</a:t>
            </a:r>
            <a:r>
              <a:rPr lang="en-US" altLang="ja-JP" sz="1200" dirty="0">
                <a:solidFill>
                  <a:srgbClr val="FF0000"/>
                </a:solidFill>
                <a:effectLst/>
                <a:latin typeface="Calibri" panose="020F0502020204030204" pitchFamily="34" charset="0"/>
                <a:ea typeface="ＭＳ Ｐゴシック" panose="020B0600070205080204" pitchFamily="50" charset="-128"/>
                <a:cs typeface="ＭＳ Ｐゴシック" panose="020B0600070205080204" pitchFamily="50" charset="-128"/>
              </a:rPr>
              <a:t>7</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月　</a:t>
            </a:r>
            <a:r>
              <a:rPr lang="en-US" altLang="ja-JP" sz="1200" dirty="0">
                <a:solidFill>
                  <a:srgbClr val="FF0000"/>
                </a:solidFill>
                <a:effectLst/>
                <a:ea typeface="ＭＳ Ｐゴシック" panose="020B0600070205080204" pitchFamily="50" charset="-128"/>
                <a:cs typeface="ＭＳ Ｐゴシック" panose="020B0600070205080204" pitchFamily="50" charset="-128"/>
              </a:rPr>
              <a:t>29</a:t>
            </a:r>
            <a:r>
              <a:rPr lang="ja-JP" altLang="ja-JP" sz="1200" dirty="0">
                <a:solidFill>
                  <a:srgbClr val="FF0000"/>
                </a:solidFill>
                <a:effectLst/>
                <a:ea typeface="ＭＳ Ｐゴシック" panose="020B0600070205080204" pitchFamily="50" charset="-128"/>
                <a:cs typeface="ＭＳ Ｐゴシック" panose="020B0600070205080204" pitchFamily="50" charset="-128"/>
              </a:rPr>
              <a:t>頁</a:t>
            </a:r>
          </a:p>
        </p:txBody>
      </p:sp>
      <p:sp>
        <p:nvSpPr>
          <p:cNvPr id="4" name="スライド番号プレースホルダー 3"/>
          <p:cNvSpPr>
            <a:spLocks noGrp="1"/>
          </p:cNvSpPr>
          <p:nvPr>
            <p:ph type="sldNum" sz="quarter" idx="5"/>
          </p:nvPr>
        </p:nvSpPr>
        <p:spPr/>
        <p:txBody>
          <a:bodyPr/>
          <a:lstStyle/>
          <a:p>
            <a:fld id="{FADCEAE7-5116-4084-95F6-D6CC855B12C3}" type="slidenum">
              <a:rPr kumimoji="1" lang="ja-JP" altLang="en-US" smtClean="0"/>
              <a:t>68</a:t>
            </a:fld>
            <a:endParaRPr kumimoji="1" lang="ja-JP" altLang="en-US"/>
          </a:p>
        </p:txBody>
      </p:sp>
    </p:spTree>
    <p:extLst>
      <p:ext uri="{BB962C8B-B14F-4D97-AF65-F5344CB8AC3E}">
        <p14:creationId xmlns:p14="http://schemas.microsoft.com/office/powerpoint/2010/main" val="30444720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69</a:t>
            </a:fld>
            <a:endParaRPr kumimoji="1" lang="ja-JP" altLang="en-US"/>
          </a:p>
        </p:txBody>
      </p:sp>
    </p:spTree>
    <p:extLst>
      <p:ext uri="{BB962C8B-B14F-4D97-AF65-F5344CB8AC3E}">
        <p14:creationId xmlns:p14="http://schemas.microsoft.com/office/powerpoint/2010/main" val="323445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FADCEAE7-5116-4084-95F6-D6CC855B12C3}" type="slidenum">
              <a:rPr kumimoji="1" lang="ja-JP" altLang="en-US" smtClean="0"/>
              <a:t>7</a:t>
            </a:fld>
            <a:endParaRPr kumimoji="1" lang="ja-JP" altLang="en-US"/>
          </a:p>
        </p:txBody>
      </p:sp>
    </p:spTree>
    <p:extLst>
      <p:ext uri="{BB962C8B-B14F-4D97-AF65-F5344CB8AC3E}">
        <p14:creationId xmlns:p14="http://schemas.microsoft.com/office/powerpoint/2010/main" val="350779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110113-36A0-4CAB-8849-CCC7A0673961}" type="slidenum">
              <a:rPr kumimoji="1" lang="ja-JP" altLang="en-US" smtClean="0"/>
              <a:t>8</a:t>
            </a:fld>
            <a:endParaRPr kumimoji="1" lang="ja-JP" altLang="en-US"/>
          </a:p>
        </p:txBody>
      </p:sp>
    </p:spTree>
    <p:extLst>
      <p:ext uri="{BB962C8B-B14F-4D97-AF65-F5344CB8AC3E}">
        <p14:creationId xmlns:p14="http://schemas.microsoft.com/office/powerpoint/2010/main" val="157257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110113-36A0-4CAB-8849-CCC7A0673961}" type="slidenum">
              <a:rPr kumimoji="1" lang="ja-JP" altLang="en-US" smtClean="0"/>
              <a:t>9</a:t>
            </a:fld>
            <a:endParaRPr kumimoji="1" lang="ja-JP" altLang="en-US"/>
          </a:p>
        </p:txBody>
      </p:sp>
    </p:spTree>
    <p:extLst>
      <p:ext uri="{BB962C8B-B14F-4D97-AF65-F5344CB8AC3E}">
        <p14:creationId xmlns:p14="http://schemas.microsoft.com/office/powerpoint/2010/main" val="223750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13"/>
          <p:cNvSpPr>
            <a:spLocks noGrp="1" noChangeArrowheads="1"/>
          </p:cNvSpPr>
          <p:nvPr>
            <p:ph type="sldNum" sz="quarter" idx="10"/>
          </p:nvPr>
        </p:nvSpPr>
        <p:spPr>
          <a:ln/>
        </p:spPr>
        <p:txBody>
          <a:bodyPr/>
          <a:lstStyle>
            <a:lvl1pPr>
              <a:defRPr/>
            </a:lvl1pPr>
          </a:lstStyle>
          <a:p>
            <a:fld id="{D750EBAD-CAF1-4757-A481-4EBC91D5505F}" type="slidenum">
              <a:rPr lang="en-US" altLang="ja-JP"/>
              <a:pPr/>
              <a:t>‹#›</a:t>
            </a:fld>
            <a:endParaRPr lang="en-US" altLang="ja-JP"/>
          </a:p>
        </p:txBody>
      </p:sp>
    </p:spTree>
    <p:extLst>
      <p:ext uri="{BB962C8B-B14F-4D97-AF65-F5344CB8AC3E}">
        <p14:creationId xmlns:p14="http://schemas.microsoft.com/office/powerpoint/2010/main" val="221336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fld id="{38D205D0-7047-4BF1-905F-139FA53C7CE2}" type="slidenum">
              <a:rPr lang="en-US" altLang="ja-JP"/>
              <a:pPr/>
              <a:t>‹#›</a:t>
            </a:fld>
            <a:endParaRPr lang="en-US" altLang="ja-JP"/>
          </a:p>
        </p:txBody>
      </p:sp>
    </p:spTree>
    <p:extLst>
      <p:ext uri="{BB962C8B-B14F-4D97-AF65-F5344CB8AC3E}">
        <p14:creationId xmlns:p14="http://schemas.microsoft.com/office/powerpoint/2010/main" val="24913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2400"/>
            <a:ext cx="2057400" cy="62484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52400"/>
            <a:ext cx="6019800" cy="6248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fld id="{FA692E49-5522-4F81-9BD0-74C7F08C6E26}" type="slidenum">
              <a:rPr lang="en-US" altLang="ja-JP"/>
              <a:pPr/>
              <a:t>‹#›</a:t>
            </a:fld>
            <a:endParaRPr lang="en-US" altLang="ja-JP"/>
          </a:p>
        </p:txBody>
      </p:sp>
    </p:spTree>
    <p:extLst>
      <p:ext uri="{BB962C8B-B14F-4D97-AF65-F5344CB8AC3E}">
        <p14:creationId xmlns:p14="http://schemas.microsoft.com/office/powerpoint/2010/main" val="210382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802821"/>
          </a:xfrm>
        </p:spPr>
        <p:txBody>
          <a:bodyPr/>
          <a:lstStyle/>
          <a:p>
            <a:r>
              <a:rPr lang="ja-JP" altLang="en-US"/>
              <a:t>マスター タイトルの書式設定</a:t>
            </a:r>
          </a:p>
        </p:txBody>
      </p:sp>
      <p:sp>
        <p:nvSpPr>
          <p:cNvPr id="3" name="表プレースホルダ 2"/>
          <p:cNvSpPr>
            <a:spLocks noGrp="1"/>
          </p:cNvSpPr>
          <p:nvPr>
            <p:ph type="tbl" idx="1"/>
          </p:nvPr>
        </p:nvSpPr>
        <p:spPr>
          <a:xfrm>
            <a:off x="457200" y="1284514"/>
            <a:ext cx="8229600" cy="4953000"/>
          </a:xfrm>
        </p:spPr>
        <p:txBody>
          <a:bodyPr/>
          <a:lstStyle/>
          <a:p>
            <a:pPr lvl="0"/>
            <a:r>
              <a:rPr lang="ja-JP" altLang="en-US" noProof="0"/>
              <a:t>表を追加</a:t>
            </a:r>
          </a:p>
        </p:txBody>
      </p:sp>
      <p:sp>
        <p:nvSpPr>
          <p:cNvPr id="4" name="Rectangle 13"/>
          <p:cNvSpPr>
            <a:spLocks noGrp="1" noChangeArrowheads="1"/>
          </p:cNvSpPr>
          <p:nvPr>
            <p:ph type="sldNum" sz="quarter" idx="10"/>
          </p:nvPr>
        </p:nvSpPr>
        <p:spPr>
          <a:ln/>
        </p:spPr>
        <p:txBody>
          <a:bodyPr/>
          <a:lstStyle>
            <a:lvl1pPr>
              <a:defRPr/>
            </a:lvl1pPr>
          </a:lstStyle>
          <a:p>
            <a:fld id="{A5971225-B99A-4E9B-8B97-1C6887A7F1F6}" type="slidenum">
              <a:rPr lang="en-US" altLang="ja-JP"/>
              <a:pPr/>
              <a:t>‹#›</a:t>
            </a:fld>
            <a:endParaRPr lang="en-US" altLang="ja-JP"/>
          </a:p>
        </p:txBody>
      </p:sp>
    </p:spTree>
    <p:extLst>
      <p:ext uri="{BB962C8B-B14F-4D97-AF65-F5344CB8AC3E}">
        <p14:creationId xmlns:p14="http://schemas.microsoft.com/office/powerpoint/2010/main" val="3686952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802821"/>
          </a:xfrm>
        </p:spPr>
        <p:txBody>
          <a:bodyPr/>
          <a:lstStyle/>
          <a:p>
            <a:r>
              <a:rPr lang="ja-JP" altLang="en-US"/>
              <a:t>マスター タイトルの書式設定</a:t>
            </a:r>
          </a:p>
        </p:txBody>
      </p:sp>
      <p:sp>
        <p:nvSpPr>
          <p:cNvPr id="3" name="グラフ プレースホルダ 2"/>
          <p:cNvSpPr>
            <a:spLocks noGrp="1"/>
          </p:cNvSpPr>
          <p:nvPr>
            <p:ph type="chart" idx="1"/>
          </p:nvPr>
        </p:nvSpPr>
        <p:spPr>
          <a:xfrm>
            <a:off x="457200" y="1170214"/>
            <a:ext cx="8229600" cy="4953000"/>
          </a:xfrm>
        </p:spPr>
        <p:txBody>
          <a:bodyPr/>
          <a:lstStyle/>
          <a:p>
            <a:pPr lvl="0"/>
            <a:r>
              <a:rPr lang="ja-JP" altLang="en-US" noProof="0"/>
              <a:t>グラフを追加</a:t>
            </a:r>
          </a:p>
        </p:txBody>
      </p:sp>
      <p:sp>
        <p:nvSpPr>
          <p:cNvPr id="4" name="Rectangle 13"/>
          <p:cNvSpPr>
            <a:spLocks noGrp="1" noChangeArrowheads="1"/>
          </p:cNvSpPr>
          <p:nvPr>
            <p:ph type="sldNum" sz="quarter" idx="10"/>
          </p:nvPr>
        </p:nvSpPr>
        <p:spPr>
          <a:ln/>
        </p:spPr>
        <p:txBody>
          <a:bodyPr/>
          <a:lstStyle>
            <a:lvl1pPr>
              <a:defRPr/>
            </a:lvl1pPr>
          </a:lstStyle>
          <a:p>
            <a:fld id="{88544204-4E20-4A31-AE4C-422F212FEAC6}" type="slidenum">
              <a:rPr lang="en-US" altLang="ja-JP"/>
              <a:pPr/>
              <a:t>‹#›</a:t>
            </a:fld>
            <a:endParaRPr lang="en-US" altLang="ja-JP"/>
          </a:p>
        </p:txBody>
      </p:sp>
    </p:spTree>
    <p:extLst>
      <p:ext uri="{BB962C8B-B14F-4D97-AF65-F5344CB8AC3E}">
        <p14:creationId xmlns:p14="http://schemas.microsoft.com/office/powerpoint/2010/main" val="92400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786493"/>
          </a:xfrm>
        </p:spPr>
        <p:txBody>
          <a:bodyPr/>
          <a:lstStyle/>
          <a:p>
            <a:r>
              <a:rPr lang="ja-JP" altLang="en-US" dirty="0"/>
              <a:t>マスター タイトルの書式設定</a:t>
            </a:r>
          </a:p>
        </p:txBody>
      </p:sp>
      <p:sp>
        <p:nvSpPr>
          <p:cNvPr id="3" name="テキスト プレースホルダ 2"/>
          <p:cNvSpPr>
            <a:spLocks noGrp="1"/>
          </p:cNvSpPr>
          <p:nvPr>
            <p:ph type="body" sz="half" idx="1"/>
          </p:nvPr>
        </p:nvSpPr>
        <p:spPr>
          <a:xfrm>
            <a:off x="457200" y="1447800"/>
            <a:ext cx="40386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447800"/>
            <a:ext cx="40386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fld id="{C0772562-DBDE-4DAF-A888-3F3276FC3AD6}" type="slidenum">
              <a:rPr lang="en-US" altLang="ja-JP"/>
              <a:pPr/>
              <a:t>‹#›</a:t>
            </a:fld>
            <a:endParaRPr lang="en-US" altLang="ja-JP"/>
          </a:p>
        </p:txBody>
      </p:sp>
    </p:spTree>
    <p:extLst>
      <p:ext uri="{BB962C8B-B14F-4D97-AF65-F5344CB8AC3E}">
        <p14:creationId xmlns:p14="http://schemas.microsoft.com/office/powerpoint/2010/main" val="1058950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13"/>
          <p:cNvSpPr>
            <a:spLocks noGrp="1" noChangeArrowheads="1"/>
          </p:cNvSpPr>
          <p:nvPr>
            <p:ph type="sldNum" sz="quarter" idx="10"/>
          </p:nvPr>
        </p:nvSpPr>
        <p:spPr>
          <a:ln/>
        </p:spPr>
        <p:txBody>
          <a:bodyPr/>
          <a:lstStyle>
            <a:lvl1pPr>
              <a:defRPr/>
            </a:lvl1pPr>
          </a:lstStyle>
          <a:p>
            <a:fld id="{D750EBAD-CAF1-4757-A481-4EBC91D5505F}"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217409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lvl1pPr indent="-248400">
              <a:buSzPct val="75000"/>
              <a:defRPr/>
            </a:lvl1pPr>
            <a:lvl2pPr indent="-226800">
              <a:buSzPct val="70000"/>
              <a:defRPr/>
            </a:lvl2pPr>
            <a:lvl3pPr indent="-226800">
              <a:buSzPct val="65000"/>
              <a:defRPr/>
            </a:lvl3pPr>
            <a:lvl4pPr indent="-226800">
              <a:buSzPct val="60000"/>
              <a:defRPr/>
            </a:lvl4pPr>
            <a:lvl5pPr indent="-226800">
              <a:buSzPct val="5500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3"/>
          <p:cNvSpPr>
            <a:spLocks noGrp="1" noChangeArrowheads="1"/>
          </p:cNvSpPr>
          <p:nvPr>
            <p:ph type="sldNum" sz="quarter" idx="10"/>
          </p:nvPr>
        </p:nvSpPr>
        <p:spPr>
          <a:ln/>
        </p:spPr>
        <p:txBody>
          <a:bodyPr/>
          <a:lstStyle>
            <a:lvl1pPr>
              <a:defRPr/>
            </a:lvl1pPr>
          </a:lstStyle>
          <a:p>
            <a:fld id="{6F27C96C-9ADE-4927-B4ED-181194419584}"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2620797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3"/>
          <p:cNvSpPr>
            <a:spLocks noGrp="1" noChangeArrowheads="1"/>
          </p:cNvSpPr>
          <p:nvPr>
            <p:ph type="sldNum" sz="quarter" idx="10"/>
          </p:nvPr>
        </p:nvSpPr>
        <p:spPr>
          <a:ln/>
        </p:spPr>
        <p:txBody>
          <a:bodyPr/>
          <a:lstStyle>
            <a:lvl1pPr>
              <a:defRPr/>
            </a:lvl1pPr>
          </a:lstStyle>
          <a:p>
            <a:fld id="{AB6F38CD-444C-4536-AA4B-5E0A1A27E704}"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143527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fld id="{8C05F801-1BB4-4105-B34B-69ED5A0C9EAA}"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1300151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64255"/>
          </a:xfrm>
        </p:spPr>
        <p:txBody>
          <a:bodyPr/>
          <a:lstStyle>
            <a:lvl1pPr>
              <a:defRPr/>
            </a:lvl1pPr>
          </a:lstStyle>
          <a:p>
            <a:r>
              <a:rPr lang="ja-JP" altLang="en-US" dirty="0"/>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fld id="{EE92EDD6-A2FE-473B-A17E-83483140F609}"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347658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lvl1pPr indent="-248400">
              <a:buSzPct val="75000"/>
              <a:defRPr/>
            </a:lvl1pPr>
            <a:lvl2pPr indent="-226800">
              <a:buSzPct val="70000"/>
              <a:defRPr/>
            </a:lvl2pPr>
            <a:lvl3pPr indent="-226800">
              <a:buSzPct val="65000"/>
              <a:defRPr/>
            </a:lvl3pPr>
            <a:lvl4pPr indent="-226800">
              <a:buSzPct val="60000"/>
              <a:defRPr/>
            </a:lvl4pPr>
            <a:lvl5pPr indent="-226800">
              <a:buSzPct val="5500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3"/>
          <p:cNvSpPr>
            <a:spLocks noGrp="1" noChangeArrowheads="1"/>
          </p:cNvSpPr>
          <p:nvPr>
            <p:ph type="sldNum" sz="quarter" idx="10"/>
          </p:nvPr>
        </p:nvSpPr>
        <p:spPr>
          <a:ln/>
        </p:spPr>
        <p:txBody>
          <a:bodyPr/>
          <a:lstStyle>
            <a:lvl1pPr>
              <a:defRPr/>
            </a:lvl1pPr>
          </a:lstStyle>
          <a:p>
            <a:fld id="{6F27C96C-9ADE-4927-B4ED-181194419584}" type="slidenum">
              <a:rPr lang="en-US" altLang="ja-JP"/>
              <a:pPr/>
              <a:t>‹#›</a:t>
            </a:fld>
            <a:endParaRPr lang="en-US" altLang="ja-JP"/>
          </a:p>
        </p:txBody>
      </p:sp>
    </p:spTree>
    <p:extLst>
      <p:ext uri="{BB962C8B-B14F-4D97-AF65-F5344CB8AC3E}">
        <p14:creationId xmlns:p14="http://schemas.microsoft.com/office/powerpoint/2010/main" val="2422543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3"/>
          <p:cNvSpPr>
            <a:spLocks noGrp="1" noChangeArrowheads="1"/>
          </p:cNvSpPr>
          <p:nvPr>
            <p:ph type="sldNum" sz="quarter" idx="10"/>
          </p:nvPr>
        </p:nvSpPr>
        <p:spPr>
          <a:ln/>
        </p:spPr>
        <p:txBody>
          <a:bodyPr/>
          <a:lstStyle>
            <a:lvl1pPr>
              <a:defRPr/>
            </a:lvl1pPr>
          </a:lstStyle>
          <a:p>
            <a:fld id="{4310DA93-FBC0-4B7F-892A-558756944FB1}"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2353358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121015DA-9EDC-4E70-ACDD-29CDB51B6601}"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505816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731157"/>
          </a:xfrm>
        </p:spPr>
        <p:txBody>
          <a:bodyPr/>
          <a:lstStyle>
            <a:lvl1pPr algn="l">
              <a:defRPr sz="2000" b="1"/>
            </a:lvl1pPr>
          </a:lstStyle>
          <a:p>
            <a:r>
              <a:rPr lang="ja-JP" altLang="en-US" dirty="0"/>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3"/>
          <p:cNvSpPr>
            <a:spLocks noGrp="1" noChangeArrowheads="1"/>
          </p:cNvSpPr>
          <p:nvPr>
            <p:ph type="sldNum" sz="quarter" idx="10"/>
          </p:nvPr>
        </p:nvSpPr>
        <p:spPr>
          <a:ln/>
        </p:spPr>
        <p:txBody>
          <a:bodyPr/>
          <a:lstStyle>
            <a:lvl1pPr>
              <a:defRPr/>
            </a:lvl1pPr>
          </a:lstStyle>
          <a:p>
            <a:fld id="{CD4D0F41-4017-4C3A-82D5-0A2BDD8C22B7}"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4114718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3"/>
          <p:cNvSpPr>
            <a:spLocks noGrp="1" noChangeArrowheads="1"/>
          </p:cNvSpPr>
          <p:nvPr>
            <p:ph type="sldNum" sz="quarter" idx="10"/>
          </p:nvPr>
        </p:nvSpPr>
        <p:spPr>
          <a:ln/>
        </p:spPr>
        <p:txBody>
          <a:bodyPr/>
          <a:lstStyle>
            <a:lvl1pPr>
              <a:defRPr/>
            </a:lvl1pPr>
          </a:lstStyle>
          <a:p>
            <a:fld id="{F0AD45D8-9BEF-44B8-92C8-8BDD2FAD920F}"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3575784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fld id="{38D205D0-7047-4BF1-905F-139FA53C7CE2}"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495397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2400"/>
            <a:ext cx="2057400" cy="62484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52400"/>
            <a:ext cx="6019800" cy="6248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fld id="{FA692E49-5522-4F81-9BD0-74C7F08C6E26}"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3861914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802821"/>
          </a:xfrm>
        </p:spPr>
        <p:txBody>
          <a:bodyPr/>
          <a:lstStyle/>
          <a:p>
            <a:r>
              <a:rPr lang="ja-JP" altLang="en-US"/>
              <a:t>マスター タイトルの書式設定</a:t>
            </a:r>
          </a:p>
        </p:txBody>
      </p:sp>
      <p:sp>
        <p:nvSpPr>
          <p:cNvPr id="3" name="表プレースホルダ 2"/>
          <p:cNvSpPr>
            <a:spLocks noGrp="1"/>
          </p:cNvSpPr>
          <p:nvPr>
            <p:ph type="tbl" idx="1"/>
          </p:nvPr>
        </p:nvSpPr>
        <p:spPr>
          <a:xfrm>
            <a:off x="457200" y="1284514"/>
            <a:ext cx="8229600" cy="4953000"/>
          </a:xfrm>
        </p:spPr>
        <p:txBody>
          <a:bodyPr/>
          <a:lstStyle/>
          <a:p>
            <a:pPr lvl="0"/>
            <a:r>
              <a:rPr lang="ja-JP" altLang="en-US" noProof="0"/>
              <a:t>表を追加</a:t>
            </a:r>
          </a:p>
        </p:txBody>
      </p:sp>
      <p:sp>
        <p:nvSpPr>
          <p:cNvPr id="4" name="Rectangle 13"/>
          <p:cNvSpPr>
            <a:spLocks noGrp="1" noChangeArrowheads="1"/>
          </p:cNvSpPr>
          <p:nvPr>
            <p:ph type="sldNum" sz="quarter" idx="10"/>
          </p:nvPr>
        </p:nvSpPr>
        <p:spPr>
          <a:ln/>
        </p:spPr>
        <p:txBody>
          <a:bodyPr/>
          <a:lstStyle>
            <a:lvl1pPr>
              <a:defRPr/>
            </a:lvl1pPr>
          </a:lstStyle>
          <a:p>
            <a:fld id="{A5971225-B99A-4E9B-8B97-1C6887A7F1F6}"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672514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802821"/>
          </a:xfrm>
        </p:spPr>
        <p:txBody>
          <a:bodyPr/>
          <a:lstStyle/>
          <a:p>
            <a:r>
              <a:rPr lang="ja-JP" altLang="en-US"/>
              <a:t>マスター タイトルの書式設定</a:t>
            </a:r>
          </a:p>
        </p:txBody>
      </p:sp>
      <p:sp>
        <p:nvSpPr>
          <p:cNvPr id="3" name="グラフ プレースホルダ 2"/>
          <p:cNvSpPr>
            <a:spLocks noGrp="1"/>
          </p:cNvSpPr>
          <p:nvPr>
            <p:ph type="chart" idx="1"/>
          </p:nvPr>
        </p:nvSpPr>
        <p:spPr>
          <a:xfrm>
            <a:off x="457200" y="1170214"/>
            <a:ext cx="8229600" cy="4953000"/>
          </a:xfrm>
        </p:spPr>
        <p:txBody>
          <a:bodyPr/>
          <a:lstStyle/>
          <a:p>
            <a:pPr lvl="0"/>
            <a:r>
              <a:rPr lang="ja-JP" altLang="en-US" noProof="0"/>
              <a:t>グラフを追加</a:t>
            </a:r>
          </a:p>
        </p:txBody>
      </p:sp>
      <p:sp>
        <p:nvSpPr>
          <p:cNvPr id="4" name="Rectangle 13"/>
          <p:cNvSpPr>
            <a:spLocks noGrp="1" noChangeArrowheads="1"/>
          </p:cNvSpPr>
          <p:nvPr>
            <p:ph type="sldNum" sz="quarter" idx="10"/>
          </p:nvPr>
        </p:nvSpPr>
        <p:spPr>
          <a:ln/>
        </p:spPr>
        <p:txBody>
          <a:bodyPr/>
          <a:lstStyle>
            <a:lvl1pPr>
              <a:defRPr/>
            </a:lvl1pPr>
          </a:lstStyle>
          <a:p>
            <a:fld id="{88544204-4E20-4A31-AE4C-422F212FEAC6}"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1794649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786493"/>
          </a:xfrm>
        </p:spPr>
        <p:txBody>
          <a:bodyPr/>
          <a:lstStyle/>
          <a:p>
            <a:r>
              <a:rPr lang="ja-JP" altLang="en-US" dirty="0"/>
              <a:t>マスター タイトルの書式設定</a:t>
            </a:r>
          </a:p>
        </p:txBody>
      </p:sp>
      <p:sp>
        <p:nvSpPr>
          <p:cNvPr id="3" name="テキスト プレースホルダ 2"/>
          <p:cNvSpPr>
            <a:spLocks noGrp="1"/>
          </p:cNvSpPr>
          <p:nvPr>
            <p:ph type="body" sz="half" idx="1"/>
          </p:nvPr>
        </p:nvSpPr>
        <p:spPr>
          <a:xfrm>
            <a:off x="457200" y="1447800"/>
            <a:ext cx="40386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447800"/>
            <a:ext cx="40386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fld id="{C0772562-DBDE-4DAF-A888-3F3276FC3AD6}"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4001622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13"/>
          <p:cNvSpPr>
            <a:spLocks noGrp="1" noChangeArrowheads="1"/>
          </p:cNvSpPr>
          <p:nvPr>
            <p:ph type="sldNum" sz="quarter" idx="10"/>
          </p:nvPr>
        </p:nvSpPr>
        <p:spPr>
          <a:ln/>
        </p:spPr>
        <p:txBody>
          <a:bodyPr/>
          <a:lstStyle>
            <a:lvl1pPr>
              <a:defRPr/>
            </a:lvl1pPr>
          </a:lstStyle>
          <a:p>
            <a:fld id="{D750EBAD-CAF1-4757-A481-4EBC91D5505F}"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403689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3"/>
          <p:cNvSpPr>
            <a:spLocks noGrp="1" noChangeArrowheads="1"/>
          </p:cNvSpPr>
          <p:nvPr>
            <p:ph type="sldNum" sz="quarter" idx="10"/>
          </p:nvPr>
        </p:nvSpPr>
        <p:spPr>
          <a:ln/>
        </p:spPr>
        <p:txBody>
          <a:bodyPr/>
          <a:lstStyle>
            <a:lvl1pPr>
              <a:defRPr/>
            </a:lvl1pPr>
          </a:lstStyle>
          <a:p>
            <a:fld id="{AB6F38CD-444C-4536-AA4B-5E0A1A27E704}" type="slidenum">
              <a:rPr lang="en-US" altLang="ja-JP"/>
              <a:pPr/>
              <a:t>‹#›</a:t>
            </a:fld>
            <a:endParaRPr lang="en-US" altLang="ja-JP"/>
          </a:p>
        </p:txBody>
      </p:sp>
    </p:spTree>
    <p:extLst>
      <p:ext uri="{BB962C8B-B14F-4D97-AF65-F5344CB8AC3E}">
        <p14:creationId xmlns:p14="http://schemas.microsoft.com/office/powerpoint/2010/main" val="752053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lvl1pPr indent="-248400">
              <a:buSzPct val="75000"/>
              <a:defRPr/>
            </a:lvl1pPr>
            <a:lvl2pPr indent="-226800">
              <a:buSzPct val="70000"/>
              <a:defRPr/>
            </a:lvl2pPr>
            <a:lvl3pPr indent="-226800">
              <a:buSzPct val="65000"/>
              <a:defRPr/>
            </a:lvl3pPr>
            <a:lvl4pPr indent="-226800">
              <a:buSzPct val="60000"/>
              <a:defRPr/>
            </a:lvl4pPr>
            <a:lvl5pPr indent="-226800">
              <a:buSzPct val="5500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3"/>
          <p:cNvSpPr>
            <a:spLocks noGrp="1" noChangeArrowheads="1"/>
          </p:cNvSpPr>
          <p:nvPr>
            <p:ph type="sldNum" sz="quarter" idx="10"/>
          </p:nvPr>
        </p:nvSpPr>
        <p:spPr>
          <a:ln/>
        </p:spPr>
        <p:txBody>
          <a:bodyPr/>
          <a:lstStyle>
            <a:lvl1pPr>
              <a:defRPr/>
            </a:lvl1pPr>
          </a:lstStyle>
          <a:p>
            <a:fld id="{6F27C96C-9ADE-4927-B4ED-181194419584}"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2498193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3"/>
          <p:cNvSpPr>
            <a:spLocks noGrp="1" noChangeArrowheads="1"/>
          </p:cNvSpPr>
          <p:nvPr>
            <p:ph type="sldNum" sz="quarter" idx="10"/>
          </p:nvPr>
        </p:nvSpPr>
        <p:spPr>
          <a:ln/>
        </p:spPr>
        <p:txBody>
          <a:bodyPr/>
          <a:lstStyle>
            <a:lvl1pPr>
              <a:defRPr/>
            </a:lvl1pPr>
          </a:lstStyle>
          <a:p>
            <a:fld id="{AB6F38CD-444C-4536-AA4B-5E0A1A27E704}"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2625932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fld id="{8C05F801-1BB4-4105-B34B-69ED5A0C9EAA}"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1670932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64255"/>
          </a:xfrm>
        </p:spPr>
        <p:txBody>
          <a:bodyPr/>
          <a:lstStyle>
            <a:lvl1pPr>
              <a:defRPr/>
            </a:lvl1pPr>
          </a:lstStyle>
          <a:p>
            <a:r>
              <a:rPr lang="ja-JP" altLang="en-US" dirty="0"/>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fld id="{EE92EDD6-A2FE-473B-A17E-83483140F609}"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2564300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3"/>
          <p:cNvSpPr>
            <a:spLocks noGrp="1" noChangeArrowheads="1"/>
          </p:cNvSpPr>
          <p:nvPr>
            <p:ph type="sldNum" sz="quarter" idx="10"/>
          </p:nvPr>
        </p:nvSpPr>
        <p:spPr>
          <a:ln/>
        </p:spPr>
        <p:txBody>
          <a:bodyPr/>
          <a:lstStyle>
            <a:lvl1pPr>
              <a:defRPr/>
            </a:lvl1pPr>
          </a:lstStyle>
          <a:p>
            <a:fld id="{4310DA93-FBC0-4B7F-892A-558756944FB1}"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3451132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121015DA-9EDC-4E70-ACDD-29CDB51B6601}"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3188943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731157"/>
          </a:xfrm>
        </p:spPr>
        <p:txBody>
          <a:bodyPr/>
          <a:lstStyle>
            <a:lvl1pPr algn="l">
              <a:defRPr sz="2000" b="1"/>
            </a:lvl1pPr>
          </a:lstStyle>
          <a:p>
            <a:r>
              <a:rPr lang="ja-JP" altLang="en-US" dirty="0"/>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3"/>
          <p:cNvSpPr>
            <a:spLocks noGrp="1" noChangeArrowheads="1"/>
          </p:cNvSpPr>
          <p:nvPr>
            <p:ph type="sldNum" sz="quarter" idx="10"/>
          </p:nvPr>
        </p:nvSpPr>
        <p:spPr>
          <a:ln/>
        </p:spPr>
        <p:txBody>
          <a:bodyPr/>
          <a:lstStyle>
            <a:lvl1pPr>
              <a:defRPr/>
            </a:lvl1pPr>
          </a:lstStyle>
          <a:p>
            <a:fld id="{CD4D0F41-4017-4C3A-82D5-0A2BDD8C22B7}"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2252283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3"/>
          <p:cNvSpPr>
            <a:spLocks noGrp="1" noChangeArrowheads="1"/>
          </p:cNvSpPr>
          <p:nvPr>
            <p:ph type="sldNum" sz="quarter" idx="10"/>
          </p:nvPr>
        </p:nvSpPr>
        <p:spPr>
          <a:ln/>
        </p:spPr>
        <p:txBody>
          <a:bodyPr/>
          <a:lstStyle>
            <a:lvl1pPr>
              <a:defRPr/>
            </a:lvl1pPr>
          </a:lstStyle>
          <a:p>
            <a:fld id="{F0AD45D8-9BEF-44B8-92C8-8BDD2FAD920F}"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2882978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fld id="{38D205D0-7047-4BF1-905F-139FA53C7CE2}"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3646911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2400"/>
            <a:ext cx="2057400" cy="6248400"/>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52400"/>
            <a:ext cx="6019800" cy="6248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fld id="{FA692E49-5522-4F81-9BD0-74C7F08C6E26}"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126324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fld id="{8C05F801-1BB4-4105-B34B-69ED5A0C9EAA}" type="slidenum">
              <a:rPr lang="en-US" altLang="ja-JP"/>
              <a:pPr/>
              <a:t>‹#›</a:t>
            </a:fld>
            <a:endParaRPr lang="en-US" altLang="ja-JP"/>
          </a:p>
        </p:txBody>
      </p:sp>
    </p:spTree>
    <p:extLst>
      <p:ext uri="{BB962C8B-B14F-4D97-AF65-F5344CB8AC3E}">
        <p14:creationId xmlns:p14="http://schemas.microsoft.com/office/powerpoint/2010/main" val="910429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802821"/>
          </a:xfrm>
        </p:spPr>
        <p:txBody>
          <a:bodyPr/>
          <a:lstStyle/>
          <a:p>
            <a:r>
              <a:rPr lang="ja-JP" altLang="en-US"/>
              <a:t>マスター タイトルの書式設定</a:t>
            </a:r>
          </a:p>
        </p:txBody>
      </p:sp>
      <p:sp>
        <p:nvSpPr>
          <p:cNvPr id="3" name="表プレースホルダ 2"/>
          <p:cNvSpPr>
            <a:spLocks noGrp="1"/>
          </p:cNvSpPr>
          <p:nvPr>
            <p:ph type="tbl" idx="1"/>
          </p:nvPr>
        </p:nvSpPr>
        <p:spPr>
          <a:xfrm>
            <a:off x="457200" y="1284514"/>
            <a:ext cx="8229600" cy="4953000"/>
          </a:xfrm>
        </p:spPr>
        <p:txBody>
          <a:bodyPr/>
          <a:lstStyle/>
          <a:p>
            <a:pPr lvl="0"/>
            <a:r>
              <a:rPr lang="ja-JP" altLang="en-US" noProof="0"/>
              <a:t>表を追加</a:t>
            </a:r>
          </a:p>
        </p:txBody>
      </p:sp>
      <p:sp>
        <p:nvSpPr>
          <p:cNvPr id="4" name="Rectangle 13"/>
          <p:cNvSpPr>
            <a:spLocks noGrp="1" noChangeArrowheads="1"/>
          </p:cNvSpPr>
          <p:nvPr>
            <p:ph type="sldNum" sz="quarter" idx="10"/>
          </p:nvPr>
        </p:nvSpPr>
        <p:spPr>
          <a:ln/>
        </p:spPr>
        <p:txBody>
          <a:bodyPr/>
          <a:lstStyle>
            <a:lvl1pPr>
              <a:defRPr/>
            </a:lvl1pPr>
          </a:lstStyle>
          <a:p>
            <a:fld id="{A5971225-B99A-4E9B-8B97-1C6887A7F1F6}"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1296189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802821"/>
          </a:xfrm>
        </p:spPr>
        <p:txBody>
          <a:bodyPr/>
          <a:lstStyle/>
          <a:p>
            <a:r>
              <a:rPr lang="ja-JP" altLang="en-US"/>
              <a:t>マスター タイトルの書式設定</a:t>
            </a:r>
          </a:p>
        </p:txBody>
      </p:sp>
      <p:sp>
        <p:nvSpPr>
          <p:cNvPr id="3" name="グラフ プレースホルダ 2"/>
          <p:cNvSpPr>
            <a:spLocks noGrp="1"/>
          </p:cNvSpPr>
          <p:nvPr>
            <p:ph type="chart" idx="1"/>
          </p:nvPr>
        </p:nvSpPr>
        <p:spPr>
          <a:xfrm>
            <a:off x="457200" y="1170214"/>
            <a:ext cx="8229600" cy="4953000"/>
          </a:xfrm>
        </p:spPr>
        <p:txBody>
          <a:bodyPr/>
          <a:lstStyle/>
          <a:p>
            <a:pPr lvl="0"/>
            <a:r>
              <a:rPr lang="ja-JP" altLang="en-US" noProof="0"/>
              <a:t>グラフを追加</a:t>
            </a:r>
          </a:p>
        </p:txBody>
      </p:sp>
      <p:sp>
        <p:nvSpPr>
          <p:cNvPr id="4" name="Rectangle 13"/>
          <p:cNvSpPr>
            <a:spLocks noGrp="1" noChangeArrowheads="1"/>
          </p:cNvSpPr>
          <p:nvPr>
            <p:ph type="sldNum" sz="quarter" idx="10"/>
          </p:nvPr>
        </p:nvSpPr>
        <p:spPr>
          <a:ln/>
        </p:spPr>
        <p:txBody>
          <a:bodyPr/>
          <a:lstStyle>
            <a:lvl1pPr>
              <a:defRPr/>
            </a:lvl1pPr>
          </a:lstStyle>
          <a:p>
            <a:fld id="{88544204-4E20-4A31-AE4C-422F212FEAC6}"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673348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400"/>
            <a:ext cx="7793038" cy="786493"/>
          </a:xfrm>
        </p:spPr>
        <p:txBody>
          <a:bodyPr/>
          <a:lstStyle/>
          <a:p>
            <a:r>
              <a:rPr lang="ja-JP" altLang="en-US" dirty="0"/>
              <a:t>マスター タイトルの書式設定</a:t>
            </a:r>
          </a:p>
        </p:txBody>
      </p:sp>
      <p:sp>
        <p:nvSpPr>
          <p:cNvPr id="3" name="テキスト プレースホルダ 2"/>
          <p:cNvSpPr>
            <a:spLocks noGrp="1"/>
          </p:cNvSpPr>
          <p:nvPr>
            <p:ph type="body" sz="half" idx="1"/>
          </p:nvPr>
        </p:nvSpPr>
        <p:spPr>
          <a:xfrm>
            <a:off x="457200" y="1447800"/>
            <a:ext cx="40386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447800"/>
            <a:ext cx="4038600" cy="4953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fld id="{C0772562-DBDE-4DAF-A888-3F3276FC3AD6}" type="slidenum">
              <a:rPr lang="en-US" altLang="ja-JP">
                <a:solidFill>
                  <a:srgbClr val="040404"/>
                </a:solidFill>
              </a:rPr>
              <a:pPr/>
              <a:t>‹#›</a:t>
            </a:fld>
            <a:endParaRPr lang="en-US" altLang="ja-JP">
              <a:solidFill>
                <a:srgbClr val="040404"/>
              </a:solidFill>
            </a:endParaRPr>
          </a:p>
        </p:txBody>
      </p:sp>
    </p:spTree>
    <p:extLst>
      <p:ext uri="{BB962C8B-B14F-4D97-AF65-F5344CB8AC3E}">
        <p14:creationId xmlns:p14="http://schemas.microsoft.com/office/powerpoint/2010/main" val="153268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64255"/>
          </a:xfrm>
        </p:spPr>
        <p:txBody>
          <a:bodyPr/>
          <a:lstStyle>
            <a:lvl1pPr>
              <a:defRPr/>
            </a:lvl1pPr>
          </a:lstStyle>
          <a:p>
            <a:r>
              <a:rPr lang="ja-JP" altLang="en-US" dirty="0"/>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fld id="{EE92EDD6-A2FE-473B-A17E-83483140F609}" type="slidenum">
              <a:rPr lang="en-US" altLang="ja-JP"/>
              <a:pPr/>
              <a:t>‹#›</a:t>
            </a:fld>
            <a:endParaRPr lang="en-US" altLang="ja-JP"/>
          </a:p>
        </p:txBody>
      </p:sp>
    </p:spTree>
    <p:extLst>
      <p:ext uri="{BB962C8B-B14F-4D97-AF65-F5344CB8AC3E}">
        <p14:creationId xmlns:p14="http://schemas.microsoft.com/office/powerpoint/2010/main" val="410558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3"/>
          <p:cNvSpPr>
            <a:spLocks noGrp="1" noChangeArrowheads="1"/>
          </p:cNvSpPr>
          <p:nvPr>
            <p:ph type="sldNum" sz="quarter" idx="10"/>
          </p:nvPr>
        </p:nvSpPr>
        <p:spPr>
          <a:ln/>
        </p:spPr>
        <p:txBody>
          <a:bodyPr/>
          <a:lstStyle>
            <a:lvl1pPr>
              <a:defRPr/>
            </a:lvl1pPr>
          </a:lstStyle>
          <a:p>
            <a:fld id="{4310DA93-FBC0-4B7F-892A-558756944FB1}" type="slidenum">
              <a:rPr lang="en-US" altLang="ja-JP"/>
              <a:pPr/>
              <a:t>‹#›</a:t>
            </a:fld>
            <a:endParaRPr lang="en-US" altLang="ja-JP"/>
          </a:p>
        </p:txBody>
      </p:sp>
    </p:spTree>
    <p:extLst>
      <p:ext uri="{BB962C8B-B14F-4D97-AF65-F5344CB8AC3E}">
        <p14:creationId xmlns:p14="http://schemas.microsoft.com/office/powerpoint/2010/main" val="36364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121015DA-9EDC-4E70-ACDD-29CDB51B6601}" type="slidenum">
              <a:rPr lang="en-US" altLang="ja-JP"/>
              <a:pPr/>
              <a:t>‹#›</a:t>
            </a:fld>
            <a:endParaRPr lang="en-US" altLang="ja-JP"/>
          </a:p>
        </p:txBody>
      </p:sp>
    </p:spTree>
    <p:extLst>
      <p:ext uri="{BB962C8B-B14F-4D97-AF65-F5344CB8AC3E}">
        <p14:creationId xmlns:p14="http://schemas.microsoft.com/office/powerpoint/2010/main" val="99627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731157"/>
          </a:xfrm>
        </p:spPr>
        <p:txBody>
          <a:bodyPr/>
          <a:lstStyle>
            <a:lvl1pPr algn="l">
              <a:defRPr sz="2000" b="1"/>
            </a:lvl1pPr>
          </a:lstStyle>
          <a:p>
            <a:r>
              <a:rPr lang="ja-JP" altLang="en-US" dirty="0"/>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3"/>
          <p:cNvSpPr>
            <a:spLocks noGrp="1" noChangeArrowheads="1"/>
          </p:cNvSpPr>
          <p:nvPr>
            <p:ph type="sldNum" sz="quarter" idx="10"/>
          </p:nvPr>
        </p:nvSpPr>
        <p:spPr>
          <a:ln/>
        </p:spPr>
        <p:txBody>
          <a:bodyPr/>
          <a:lstStyle>
            <a:lvl1pPr>
              <a:defRPr/>
            </a:lvl1pPr>
          </a:lstStyle>
          <a:p>
            <a:fld id="{CD4D0F41-4017-4C3A-82D5-0A2BDD8C22B7}" type="slidenum">
              <a:rPr lang="en-US" altLang="ja-JP"/>
              <a:pPr/>
              <a:t>‹#›</a:t>
            </a:fld>
            <a:endParaRPr lang="en-US" altLang="ja-JP"/>
          </a:p>
        </p:txBody>
      </p:sp>
    </p:spTree>
    <p:extLst>
      <p:ext uri="{BB962C8B-B14F-4D97-AF65-F5344CB8AC3E}">
        <p14:creationId xmlns:p14="http://schemas.microsoft.com/office/powerpoint/2010/main" val="235459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3"/>
          <p:cNvSpPr>
            <a:spLocks noGrp="1" noChangeArrowheads="1"/>
          </p:cNvSpPr>
          <p:nvPr>
            <p:ph type="sldNum" sz="quarter" idx="10"/>
          </p:nvPr>
        </p:nvSpPr>
        <p:spPr>
          <a:ln/>
        </p:spPr>
        <p:txBody>
          <a:bodyPr/>
          <a:lstStyle>
            <a:lvl1pPr>
              <a:defRPr/>
            </a:lvl1pPr>
          </a:lstStyle>
          <a:p>
            <a:fld id="{F0AD45D8-9BEF-44B8-92C8-8BDD2FAD920F}" type="slidenum">
              <a:rPr lang="en-US" altLang="ja-JP"/>
              <a:pPr/>
              <a:t>‹#›</a:t>
            </a:fld>
            <a:endParaRPr lang="en-US" altLang="ja-JP"/>
          </a:p>
        </p:txBody>
      </p:sp>
    </p:spTree>
    <p:extLst>
      <p:ext uri="{BB962C8B-B14F-4D97-AF65-F5344CB8AC3E}">
        <p14:creationId xmlns:p14="http://schemas.microsoft.com/office/powerpoint/2010/main" val="245292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gray">
          <a:xfrm>
            <a:off x="314325" y="919843"/>
            <a:ext cx="8226425" cy="74613"/>
          </a:xfrm>
          <a:prstGeom prst="rect">
            <a:avLst/>
          </a:prstGeom>
          <a:gradFill rotWithShape="0">
            <a:gsLst>
              <a:gs pos="0">
                <a:srgbClr val="000099"/>
              </a:gs>
              <a:gs pos="100000">
                <a:schemeClr val="bg1"/>
              </a:gs>
            </a:gsLst>
            <a:lin ang="0" scaled="1"/>
          </a:gradFill>
          <a:ln>
            <a:noFill/>
          </a:ln>
        </p:spPr>
        <p:txBody>
          <a:bodyPr wrap="none" anchor="ctr"/>
          <a:lstStyle>
            <a:lvl1pPr eaLnBrk="0" hangingPunct="0">
              <a:defRPr kumimoji="1">
                <a:solidFill>
                  <a:srgbClr val="33CC33"/>
                </a:solidFill>
                <a:latin typeface="Arial" charset="0"/>
                <a:ea typeface="ＭＳ Ｐゴシック" pitchFamily="50" charset="-128"/>
              </a:defRPr>
            </a:lvl1pPr>
            <a:lvl2pPr marL="742950" indent="-285750" eaLnBrk="0" hangingPunct="0">
              <a:defRPr kumimoji="1">
                <a:solidFill>
                  <a:srgbClr val="33CC33"/>
                </a:solidFill>
                <a:latin typeface="Arial" charset="0"/>
                <a:ea typeface="ＭＳ Ｐゴシック" pitchFamily="50" charset="-128"/>
              </a:defRPr>
            </a:lvl2pPr>
            <a:lvl3pPr marL="1143000" indent="-228600" eaLnBrk="0" hangingPunct="0">
              <a:defRPr kumimoji="1">
                <a:solidFill>
                  <a:srgbClr val="33CC33"/>
                </a:solidFill>
                <a:latin typeface="Arial" charset="0"/>
                <a:ea typeface="ＭＳ Ｐゴシック" pitchFamily="50" charset="-128"/>
              </a:defRPr>
            </a:lvl3pPr>
            <a:lvl4pPr marL="1600200" indent="-228600" eaLnBrk="0" hangingPunct="0">
              <a:defRPr kumimoji="1">
                <a:solidFill>
                  <a:srgbClr val="33CC33"/>
                </a:solidFill>
                <a:latin typeface="Arial" charset="0"/>
                <a:ea typeface="ＭＳ Ｐゴシック" pitchFamily="50" charset="-128"/>
              </a:defRPr>
            </a:lvl4pPr>
            <a:lvl5pPr marL="2057400" indent="-228600" eaLnBrk="0" hangingPunct="0">
              <a:defRPr kumimoji="1">
                <a:solidFill>
                  <a:srgbClr val="33CC33"/>
                </a:solidFill>
                <a:latin typeface="Arial" charset="0"/>
                <a:ea typeface="ＭＳ Ｐゴシック" pitchFamily="50" charset="-128"/>
              </a:defRPr>
            </a:lvl5pPr>
            <a:lvl6pPr marL="2514600" indent="-228600" eaLnBrk="0" fontAlgn="base" hangingPunct="0">
              <a:spcBef>
                <a:spcPct val="50000"/>
              </a:spcBef>
              <a:spcAft>
                <a:spcPct val="0"/>
              </a:spcAft>
              <a:defRPr kumimoji="1">
                <a:solidFill>
                  <a:srgbClr val="33CC33"/>
                </a:solidFill>
                <a:latin typeface="Arial" charset="0"/>
                <a:ea typeface="ＭＳ Ｐゴシック" pitchFamily="50" charset="-128"/>
              </a:defRPr>
            </a:lvl6pPr>
            <a:lvl7pPr marL="2971800" indent="-228600" eaLnBrk="0" fontAlgn="base" hangingPunct="0">
              <a:spcBef>
                <a:spcPct val="50000"/>
              </a:spcBef>
              <a:spcAft>
                <a:spcPct val="0"/>
              </a:spcAft>
              <a:defRPr kumimoji="1">
                <a:solidFill>
                  <a:srgbClr val="33CC33"/>
                </a:solidFill>
                <a:latin typeface="Arial" charset="0"/>
                <a:ea typeface="ＭＳ Ｐゴシック" pitchFamily="50" charset="-128"/>
              </a:defRPr>
            </a:lvl7pPr>
            <a:lvl8pPr marL="3429000" indent="-228600" eaLnBrk="0" fontAlgn="base" hangingPunct="0">
              <a:spcBef>
                <a:spcPct val="50000"/>
              </a:spcBef>
              <a:spcAft>
                <a:spcPct val="0"/>
              </a:spcAft>
              <a:defRPr kumimoji="1">
                <a:solidFill>
                  <a:srgbClr val="33CC33"/>
                </a:solidFill>
                <a:latin typeface="Arial" charset="0"/>
                <a:ea typeface="ＭＳ Ｐゴシック" pitchFamily="50" charset="-128"/>
              </a:defRPr>
            </a:lvl8pPr>
            <a:lvl9pPr marL="3886200" indent="-228600" eaLnBrk="0" fontAlgn="base" hangingPunct="0">
              <a:spcBef>
                <a:spcPct val="50000"/>
              </a:spcBef>
              <a:spcAft>
                <a:spcPct val="0"/>
              </a:spcAft>
              <a:defRPr kumimoji="1">
                <a:solidFill>
                  <a:srgbClr val="33CC33"/>
                </a:solidFill>
                <a:latin typeface="Arial" charset="0"/>
                <a:ea typeface="ＭＳ Ｐゴシック" pitchFamily="50" charset="-128"/>
              </a:defRPr>
            </a:lvl9pPr>
          </a:lstStyle>
          <a:p>
            <a:pPr algn="ctr" eaLnBrk="1" hangingPunct="1">
              <a:defRPr/>
            </a:pPr>
            <a:endParaRPr lang="ja-JP" altLang="ja-JP" sz="2400">
              <a:solidFill>
                <a:schemeClr val="tx1"/>
              </a:solidFill>
              <a:latin typeface="Tahoma" pitchFamily="34" charset="0"/>
            </a:endParaRPr>
          </a:p>
        </p:txBody>
      </p:sp>
      <p:sp>
        <p:nvSpPr>
          <p:cNvPr id="1027" name="Rectangle 9"/>
          <p:cNvSpPr>
            <a:spLocks noGrp="1" noChangeArrowheads="1"/>
          </p:cNvSpPr>
          <p:nvPr>
            <p:ph type="title"/>
          </p:nvPr>
        </p:nvSpPr>
        <p:spPr bwMode="auto">
          <a:xfrm>
            <a:off x="457200" y="152400"/>
            <a:ext cx="7793038" cy="8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dirty="0"/>
              <a:t>タイトル</a:t>
            </a:r>
            <a:br>
              <a:rPr lang="en-US" altLang="ja-JP" dirty="0"/>
            </a:br>
            <a:r>
              <a:rPr lang="ja-JP" altLang="en-US" dirty="0"/>
              <a:t>タイトル２</a:t>
            </a:r>
          </a:p>
        </p:txBody>
      </p:sp>
      <p:sp>
        <p:nvSpPr>
          <p:cNvPr id="1028" name="Rectangle 10"/>
          <p:cNvSpPr>
            <a:spLocks noGrp="1" noChangeArrowheads="1"/>
          </p:cNvSpPr>
          <p:nvPr>
            <p:ph type="body" idx="1"/>
          </p:nvPr>
        </p:nvSpPr>
        <p:spPr bwMode="auto">
          <a:xfrm>
            <a:off x="457200" y="1186543"/>
            <a:ext cx="8229600" cy="269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9" name="Rectangle 13"/>
          <p:cNvSpPr>
            <a:spLocks noGrp="1" noChangeArrowheads="1"/>
          </p:cNvSpPr>
          <p:nvPr>
            <p:ph type="sldNum" sz="quarter" idx="4"/>
          </p:nvPr>
        </p:nvSpPr>
        <p:spPr bwMode="auto">
          <a:xfrm>
            <a:off x="71628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solidFill>
                  <a:schemeClr val="tx1"/>
                </a:solidFill>
                <a:latin typeface="Tahoma" panose="020B0604030504040204" pitchFamily="34" charset="0"/>
              </a:defRPr>
            </a:lvl1pPr>
          </a:lstStyle>
          <a:p>
            <a:fld id="{B0862A0A-1145-45A9-AAC0-3FDBCF21D39E}" type="slidenum">
              <a:rPr lang="en-US" altLang="ja-JP" smtClean="0"/>
              <a:pPr/>
              <a:t>‹#›</a:t>
            </a:fld>
            <a:endParaRPr lang="en-US" altLang="ja-JP"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l" rtl="0" eaLnBrk="1" fontAlgn="base" hangingPunct="1">
        <a:spcBef>
          <a:spcPct val="0"/>
        </a:spcBef>
        <a:spcAft>
          <a:spcPct val="0"/>
        </a:spcAft>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2pPr>
      <a:lvl3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3pPr>
      <a:lvl4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4pPr>
      <a:lvl5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5pPr>
      <a:lvl6pPr marL="4572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9pPr>
    </p:titleStyle>
    <p:bodyStyle>
      <a:lvl1pPr marL="211138" indent="-211138" algn="l" rtl="0" eaLnBrk="1" fontAlgn="base" hangingPunct="1">
        <a:lnSpc>
          <a:spcPct val="120000"/>
        </a:lnSpc>
        <a:spcBef>
          <a:spcPct val="20000"/>
        </a:spcBef>
        <a:spcAft>
          <a:spcPct val="0"/>
        </a:spcAft>
        <a:buClr>
          <a:schemeClr val="accent1"/>
        </a:buClr>
        <a:buSzPct val="8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188913" algn="l" rtl="0" eaLnBrk="1" fontAlgn="base" hangingPunct="1">
        <a:lnSpc>
          <a:spcPct val="120000"/>
        </a:lnSpc>
        <a:spcBef>
          <a:spcPct val="20000"/>
        </a:spcBef>
        <a:spcAft>
          <a:spcPct val="0"/>
        </a:spcAft>
        <a:buClr>
          <a:srgbClr val="00B0F0"/>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188913" algn="l" rtl="0" eaLnBrk="1" fontAlgn="base" hangingPunct="1">
        <a:lnSpc>
          <a:spcPct val="120000"/>
        </a:lnSpc>
        <a:spcBef>
          <a:spcPct val="20000"/>
        </a:spcBef>
        <a:spcAft>
          <a:spcPct val="0"/>
        </a:spcAft>
        <a:buClr>
          <a:schemeClr val="accent3"/>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188913" algn="l" rtl="0" eaLnBrk="1" fontAlgn="base" hangingPunct="1">
        <a:lnSpc>
          <a:spcPct val="120000"/>
        </a:lnSpc>
        <a:spcBef>
          <a:spcPct val="20000"/>
        </a:spcBef>
        <a:spcAft>
          <a:spcPct val="0"/>
        </a:spcAft>
        <a:buClr>
          <a:schemeClr val="accent2"/>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188913" algn="l" rtl="0" eaLnBrk="1" fontAlgn="base" hangingPunct="1">
        <a:lnSpc>
          <a:spcPct val="120000"/>
        </a:lnSpc>
        <a:spcBef>
          <a:spcPct val="20000"/>
        </a:spcBef>
        <a:spcAft>
          <a:spcPct val="0"/>
        </a:spcAft>
        <a:buClr>
          <a:schemeClr val="accent6"/>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gray">
          <a:xfrm>
            <a:off x="314325" y="919843"/>
            <a:ext cx="8226425" cy="74613"/>
          </a:xfrm>
          <a:prstGeom prst="rect">
            <a:avLst/>
          </a:prstGeom>
          <a:gradFill rotWithShape="0">
            <a:gsLst>
              <a:gs pos="0">
                <a:srgbClr val="000099"/>
              </a:gs>
              <a:gs pos="100000">
                <a:schemeClr val="bg1"/>
              </a:gs>
            </a:gsLst>
            <a:lin ang="0" scaled="1"/>
          </a:gradFill>
          <a:ln>
            <a:noFill/>
          </a:ln>
        </p:spPr>
        <p:txBody>
          <a:bodyPr wrap="none" anchor="ctr"/>
          <a:lstStyle>
            <a:lvl1pPr eaLnBrk="0" hangingPunct="0">
              <a:defRPr kumimoji="1">
                <a:solidFill>
                  <a:srgbClr val="33CC33"/>
                </a:solidFill>
                <a:latin typeface="Arial" charset="0"/>
                <a:ea typeface="ＭＳ Ｐゴシック" pitchFamily="50" charset="-128"/>
              </a:defRPr>
            </a:lvl1pPr>
            <a:lvl2pPr marL="742950" indent="-285750" eaLnBrk="0" hangingPunct="0">
              <a:defRPr kumimoji="1">
                <a:solidFill>
                  <a:srgbClr val="33CC33"/>
                </a:solidFill>
                <a:latin typeface="Arial" charset="0"/>
                <a:ea typeface="ＭＳ Ｐゴシック" pitchFamily="50" charset="-128"/>
              </a:defRPr>
            </a:lvl2pPr>
            <a:lvl3pPr marL="1143000" indent="-228600" eaLnBrk="0" hangingPunct="0">
              <a:defRPr kumimoji="1">
                <a:solidFill>
                  <a:srgbClr val="33CC33"/>
                </a:solidFill>
                <a:latin typeface="Arial" charset="0"/>
                <a:ea typeface="ＭＳ Ｐゴシック" pitchFamily="50" charset="-128"/>
              </a:defRPr>
            </a:lvl3pPr>
            <a:lvl4pPr marL="1600200" indent="-228600" eaLnBrk="0" hangingPunct="0">
              <a:defRPr kumimoji="1">
                <a:solidFill>
                  <a:srgbClr val="33CC33"/>
                </a:solidFill>
                <a:latin typeface="Arial" charset="0"/>
                <a:ea typeface="ＭＳ Ｐゴシック" pitchFamily="50" charset="-128"/>
              </a:defRPr>
            </a:lvl4pPr>
            <a:lvl5pPr marL="2057400" indent="-228600" eaLnBrk="0" hangingPunct="0">
              <a:defRPr kumimoji="1">
                <a:solidFill>
                  <a:srgbClr val="33CC33"/>
                </a:solidFill>
                <a:latin typeface="Arial" charset="0"/>
                <a:ea typeface="ＭＳ Ｐゴシック" pitchFamily="50" charset="-128"/>
              </a:defRPr>
            </a:lvl5pPr>
            <a:lvl6pPr marL="2514600" indent="-228600" eaLnBrk="0" fontAlgn="base" hangingPunct="0">
              <a:spcBef>
                <a:spcPct val="50000"/>
              </a:spcBef>
              <a:spcAft>
                <a:spcPct val="0"/>
              </a:spcAft>
              <a:defRPr kumimoji="1">
                <a:solidFill>
                  <a:srgbClr val="33CC33"/>
                </a:solidFill>
                <a:latin typeface="Arial" charset="0"/>
                <a:ea typeface="ＭＳ Ｐゴシック" pitchFamily="50" charset="-128"/>
              </a:defRPr>
            </a:lvl6pPr>
            <a:lvl7pPr marL="2971800" indent="-228600" eaLnBrk="0" fontAlgn="base" hangingPunct="0">
              <a:spcBef>
                <a:spcPct val="50000"/>
              </a:spcBef>
              <a:spcAft>
                <a:spcPct val="0"/>
              </a:spcAft>
              <a:defRPr kumimoji="1">
                <a:solidFill>
                  <a:srgbClr val="33CC33"/>
                </a:solidFill>
                <a:latin typeface="Arial" charset="0"/>
                <a:ea typeface="ＭＳ Ｐゴシック" pitchFamily="50" charset="-128"/>
              </a:defRPr>
            </a:lvl7pPr>
            <a:lvl8pPr marL="3429000" indent="-228600" eaLnBrk="0" fontAlgn="base" hangingPunct="0">
              <a:spcBef>
                <a:spcPct val="50000"/>
              </a:spcBef>
              <a:spcAft>
                <a:spcPct val="0"/>
              </a:spcAft>
              <a:defRPr kumimoji="1">
                <a:solidFill>
                  <a:srgbClr val="33CC33"/>
                </a:solidFill>
                <a:latin typeface="Arial" charset="0"/>
                <a:ea typeface="ＭＳ Ｐゴシック" pitchFamily="50" charset="-128"/>
              </a:defRPr>
            </a:lvl8pPr>
            <a:lvl9pPr marL="3886200" indent="-228600" eaLnBrk="0" fontAlgn="base" hangingPunct="0">
              <a:spcBef>
                <a:spcPct val="50000"/>
              </a:spcBef>
              <a:spcAft>
                <a:spcPct val="0"/>
              </a:spcAft>
              <a:defRPr kumimoji="1">
                <a:solidFill>
                  <a:srgbClr val="33CC33"/>
                </a:solidFill>
                <a:latin typeface="Arial" charset="0"/>
                <a:ea typeface="ＭＳ Ｐゴシック" pitchFamily="50" charset="-128"/>
              </a:defRPr>
            </a:lvl9pPr>
          </a:lstStyle>
          <a:p>
            <a:pPr algn="ctr" eaLnBrk="1" hangingPunct="1">
              <a:defRPr/>
            </a:pPr>
            <a:endParaRPr lang="ja-JP" altLang="ja-JP" sz="2400">
              <a:solidFill>
                <a:srgbClr val="040404"/>
              </a:solidFill>
              <a:latin typeface="Tahoma" pitchFamily="34" charset="0"/>
            </a:endParaRPr>
          </a:p>
        </p:txBody>
      </p:sp>
      <p:sp>
        <p:nvSpPr>
          <p:cNvPr id="1027" name="Rectangle 9"/>
          <p:cNvSpPr>
            <a:spLocks noGrp="1" noChangeArrowheads="1"/>
          </p:cNvSpPr>
          <p:nvPr>
            <p:ph type="title"/>
          </p:nvPr>
        </p:nvSpPr>
        <p:spPr bwMode="auto">
          <a:xfrm>
            <a:off x="457200" y="152400"/>
            <a:ext cx="7793038" cy="8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dirty="0"/>
              <a:t>タイトル</a:t>
            </a:r>
            <a:br>
              <a:rPr lang="en-US" altLang="ja-JP" dirty="0"/>
            </a:br>
            <a:r>
              <a:rPr lang="ja-JP" altLang="en-US" dirty="0"/>
              <a:t>タイトル２</a:t>
            </a:r>
          </a:p>
        </p:txBody>
      </p:sp>
      <p:sp>
        <p:nvSpPr>
          <p:cNvPr id="1028" name="Rectangle 10"/>
          <p:cNvSpPr>
            <a:spLocks noGrp="1" noChangeArrowheads="1"/>
          </p:cNvSpPr>
          <p:nvPr>
            <p:ph type="body" idx="1"/>
          </p:nvPr>
        </p:nvSpPr>
        <p:spPr bwMode="auto">
          <a:xfrm>
            <a:off x="457200" y="1186543"/>
            <a:ext cx="8229600" cy="269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9" name="Rectangle 13"/>
          <p:cNvSpPr>
            <a:spLocks noGrp="1" noChangeArrowheads="1"/>
          </p:cNvSpPr>
          <p:nvPr>
            <p:ph type="sldNum" sz="quarter" idx="4"/>
          </p:nvPr>
        </p:nvSpPr>
        <p:spPr bwMode="auto">
          <a:xfrm>
            <a:off x="71628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solidFill>
                  <a:schemeClr val="tx1"/>
                </a:solidFill>
                <a:latin typeface="Tahoma" panose="020B0604030504040204" pitchFamily="34" charset="0"/>
              </a:defRPr>
            </a:lvl1pPr>
          </a:lstStyle>
          <a:p>
            <a:fld id="{B0862A0A-1145-45A9-AAC0-3FDBCF21D39E}" type="slidenum">
              <a:rPr lang="en-US" altLang="ja-JP" smtClean="0">
                <a:solidFill>
                  <a:srgbClr val="040404"/>
                </a:solidFill>
                <a:ea typeface="ＭＳ Ｐゴシック"/>
              </a:rPr>
              <a:pPr/>
              <a:t>‹#›</a:t>
            </a:fld>
            <a:endParaRPr lang="en-US" altLang="ja-JP" dirty="0">
              <a:solidFill>
                <a:srgbClr val="040404"/>
              </a:solidFill>
              <a:ea typeface="ＭＳ Ｐゴシック"/>
            </a:endParaRPr>
          </a:p>
        </p:txBody>
      </p:sp>
    </p:spTree>
    <p:extLst>
      <p:ext uri="{BB962C8B-B14F-4D97-AF65-F5344CB8AC3E}">
        <p14:creationId xmlns:p14="http://schemas.microsoft.com/office/powerpoint/2010/main" val="4185883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rtl="0" eaLnBrk="1" fontAlgn="base" hangingPunct="1">
        <a:spcBef>
          <a:spcPct val="0"/>
        </a:spcBef>
        <a:spcAft>
          <a:spcPct val="0"/>
        </a:spcAft>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2pPr>
      <a:lvl3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3pPr>
      <a:lvl4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4pPr>
      <a:lvl5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5pPr>
      <a:lvl6pPr marL="4572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9pPr>
    </p:titleStyle>
    <p:bodyStyle>
      <a:lvl1pPr marL="211138" indent="-211138" algn="l" rtl="0" eaLnBrk="1" fontAlgn="base" hangingPunct="1">
        <a:spcBef>
          <a:spcPct val="20000"/>
        </a:spcBef>
        <a:spcAft>
          <a:spcPct val="0"/>
        </a:spcAft>
        <a:buClr>
          <a:schemeClr val="accent1"/>
        </a:buClr>
        <a:buSzPct val="8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188913" algn="l" rtl="0" eaLnBrk="1" fontAlgn="base" hangingPunct="1">
        <a:spcBef>
          <a:spcPct val="20000"/>
        </a:spcBef>
        <a:spcAft>
          <a:spcPct val="0"/>
        </a:spcAft>
        <a:buClr>
          <a:srgbClr val="00B0F0"/>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188913" algn="l" rtl="0" eaLnBrk="1" fontAlgn="base" hangingPunct="1">
        <a:spcBef>
          <a:spcPct val="20000"/>
        </a:spcBef>
        <a:spcAft>
          <a:spcPct val="0"/>
        </a:spcAft>
        <a:buClr>
          <a:schemeClr val="accent3"/>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188913" algn="l" rtl="0" eaLnBrk="1" fontAlgn="base" hangingPunct="1">
        <a:spcBef>
          <a:spcPct val="20000"/>
        </a:spcBef>
        <a:spcAft>
          <a:spcPct val="0"/>
        </a:spcAft>
        <a:buClr>
          <a:schemeClr val="accent2"/>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188913" algn="l" rtl="0" eaLnBrk="1" fontAlgn="base" hangingPunct="1">
        <a:spcBef>
          <a:spcPct val="20000"/>
        </a:spcBef>
        <a:spcAft>
          <a:spcPct val="0"/>
        </a:spcAft>
        <a:buClr>
          <a:schemeClr val="accent6"/>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gray">
          <a:xfrm>
            <a:off x="314325" y="919843"/>
            <a:ext cx="8226425" cy="74613"/>
          </a:xfrm>
          <a:prstGeom prst="rect">
            <a:avLst/>
          </a:prstGeom>
          <a:gradFill rotWithShape="0">
            <a:gsLst>
              <a:gs pos="0">
                <a:srgbClr val="000099"/>
              </a:gs>
              <a:gs pos="100000">
                <a:schemeClr val="bg1"/>
              </a:gs>
            </a:gsLst>
            <a:lin ang="0" scaled="1"/>
          </a:gradFill>
          <a:ln>
            <a:noFill/>
          </a:ln>
        </p:spPr>
        <p:txBody>
          <a:bodyPr wrap="none" anchor="ctr"/>
          <a:lstStyle>
            <a:lvl1pPr eaLnBrk="0" hangingPunct="0">
              <a:defRPr kumimoji="1">
                <a:solidFill>
                  <a:srgbClr val="33CC33"/>
                </a:solidFill>
                <a:latin typeface="Arial" charset="0"/>
                <a:ea typeface="ＭＳ Ｐゴシック" pitchFamily="50" charset="-128"/>
              </a:defRPr>
            </a:lvl1pPr>
            <a:lvl2pPr marL="742950" indent="-285750" eaLnBrk="0" hangingPunct="0">
              <a:defRPr kumimoji="1">
                <a:solidFill>
                  <a:srgbClr val="33CC33"/>
                </a:solidFill>
                <a:latin typeface="Arial" charset="0"/>
                <a:ea typeface="ＭＳ Ｐゴシック" pitchFamily="50" charset="-128"/>
              </a:defRPr>
            </a:lvl2pPr>
            <a:lvl3pPr marL="1143000" indent="-228600" eaLnBrk="0" hangingPunct="0">
              <a:defRPr kumimoji="1">
                <a:solidFill>
                  <a:srgbClr val="33CC33"/>
                </a:solidFill>
                <a:latin typeface="Arial" charset="0"/>
                <a:ea typeface="ＭＳ Ｐゴシック" pitchFamily="50" charset="-128"/>
              </a:defRPr>
            </a:lvl3pPr>
            <a:lvl4pPr marL="1600200" indent="-228600" eaLnBrk="0" hangingPunct="0">
              <a:defRPr kumimoji="1">
                <a:solidFill>
                  <a:srgbClr val="33CC33"/>
                </a:solidFill>
                <a:latin typeface="Arial" charset="0"/>
                <a:ea typeface="ＭＳ Ｐゴシック" pitchFamily="50" charset="-128"/>
              </a:defRPr>
            </a:lvl4pPr>
            <a:lvl5pPr marL="2057400" indent="-228600" eaLnBrk="0" hangingPunct="0">
              <a:defRPr kumimoji="1">
                <a:solidFill>
                  <a:srgbClr val="33CC33"/>
                </a:solidFill>
                <a:latin typeface="Arial" charset="0"/>
                <a:ea typeface="ＭＳ Ｐゴシック" pitchFamily="50" charset="-128"/>
              </a:defRPr>
            </a:lvl5pPr>
            <a:lvl6pPr marL="2514600" indent="-228600" eaLnBrk="0" fontAlgn="base" hangingPunct="0">
              <a:spcBef>
                <a:spcPct val="50000"/>
              </a:spcBef>
              <a:spcAft>
                <a:spcPct val="0"/>
              </a:spcAft>
              <a:defRPr kumimoji="1">
                <a:solidFill>
                  <a:srgbClr val="33CC33"/>
                </a:solidFill>
                <a:latin typeface="Arial" charset="0"/>
                <a:ea typeface="ＭＳ Ｐゴシック" pitchFamily="50" charset="-128"/>
              </a:defRPr>
            </a:lvl6pPr>
            <a:lvl7pPr marL="2971800" indent="-228600" eaLnBrk="0" fontAlgn="base" hangingPunct="0">
              <a:spcBef>
                <a:spcPct val="50000"/>
              </a:spcBef>
              <a:spcAft>
                <a:spcPct val="0"/>
              </a:spcAft>
              <a:defRPr kumimoji="1">
                <a:solidFill>
                  <a:srgbClr val="33CC33"/>
                </a:solidFill>
                <a:latin typeface="Arial" charset="0"/>
                <a:ea typeface="ＭＳ Ｐゴシック" pitchFamily="50" charset="-128"/>
              </a:defRPr>
            </a:lvl7pPr>
            <a:lvl8pPr marL="3429000" indent="-228600" eaLnBrk="0" fontAlgn="base" hangingPunct="0">
              <a:spcBef>
                <a:spcPct val="50000"/>
              </a:spcBef>
              <a:spcAft>
                <a:spcPct val="0"/>
              </a:spcAft>
              <a:defRPr kumimoji="1">
                <a:solidFill>
                  <a:srgbClr val="33CC33"/>
                </a:solidFill>
                <a:latin typeface="Arial" charset="0"/>
                <a:ea typeface="ＭＳ Ｐゴシック" pitchFamily="50" charset="-128"/>
              </a:defRPr>
            </a:lvl8pPr>
            <a:lvl9pPr marL="3886200" indent="-228600" eaLnBrk="0" fontAlgn="base" hangingPunct="0">
              <a:spcBef>
                <a:spcPct val="50000"/>
              </a:spcBef>
              <a:spcAft>
                <a:spcPct val="0"/>
              </a:spcAft>
              <a:defRPr kumimoji="1">
                <a:solidFill>
                  <a:srgbClr val="33CC33"/>
                </a:solidFill>
                <a:latin typeface="Arial" charset="0"/>
                <a:ea typeface="ＭＳ Ｐゴシック" pitchFamily="50" charset="-128"/>
              </a:defRPr>
            </a:lvl9pPr>
          </a:lstStyle>
          <a:p>
            <a:pPr algn="ctr" eaLnBrk="1" hangingPunct="1">
              <a:defRPr/>
            </a:pPr>
            <a:endParaRPr lang="ja-JP" altLang="ja-JP" sz="2400">
              <a:solidFill>
                <a:srgbClr val="040404"/>
              </a:solidFill>
              <a:latin typeface="Tahoma" pitchFamily="34" charset="0"/>
            </a:endParaRPr>
          </a:p>
        </p:txBody>
      </p:sp>
      <p:sp>
        <p:nvSpPr>
          <p:cNvPr id="1027" name="Rectangle 9"/>
          <p:cNvSpPr>
            <a:spLocks noGrp="1" noChangeArrowheads="1"/>
          </p:cNvSpPr>
          <p:nvPr>
            <p:ph type="title"/>
          </p:nvPr>
        </p:nvSpPr>
        <p:spPr bwMode="auto">
          <a:xfrm>
            <a:off x="457200" y="152400"/>
            <a:ext cx="7793038" cy="8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dirty="0"/>
              <a:t>タイトル</a:t>
            </a:r>
            <a:br>
              <a:rPr lang="en-US" altLang="ja-JP" dirty="0"/>
            </a:br>
            <a:r>
              <a:rPr lang="ja-JP" altLang="en-US" dirty="0"/>
              <a:t>タイトル２</a:t>
            </a:r>
          </a:p>
        </p:txBody>
      </p:sp>
      <p:sp>
        <p:nvSpPr>
          <p:cNvPr id="1028" name="Rectangle 10"/>
          <p:cNvSpPr>
            <a:spLocks noGrp="1" noChangeArrowheads="1"/>
          </p:cNvSpPr>
          <p:nvPr>
            <p:ph type="body" idx="1"/>
          </p:nvPr>
        </p:nvSpPr>
        <p:spPr bwMode="auto">
          <a:xfrm>
            <a:off x="457200" y="1186543"/>
            <a:ext cx="8229600" cy="269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9" name="Rectangle 13"/>
          <p:cNvSpPr>
            <a:spLocks noGrp="1" noChangeArrowheads="1"/>
          </p:cNvSpPr>
          <p:nvPr>
            <p:ph type="sldNum" sz="quarter" idx="4"/>
          </p:nvPr>
        </p:nvSpPr>
        <p:spPr bwMode="auto">
          <a:xfrm>
            <a:off x="71628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a:solidFill>
                  <a:schemeClr val="tx1"/>
                </a:solidFill>
                <a:latin typeface="Tahoma" panose="020B0604030504040204" pitchFamily="34" charset="0"/>
              </a:defRPr>
            </a:lvl1pPr>
          </a:lstStyle>
          <a:p>
            <a:fld id="{B0862A0A-1145-45A9-AAC0-3FDBCF21D39E}" type="slidenum">
              <a:rPr lang="en-US" altLang="ja-JP" smtClean="0">
                <a:solidFill>
                  <a:srgbClr val="040404"/>
                </a:solidFill>
                <a:ea typeface="ＭＳ Ｐゴシック"/>
              </a:rPr>
              <a:pPr/>
              <a:t>‹#›</a:t>
            </a:fld>
            <a:endParaRPr lang="en-US" altLang="ja-JP" dirty="0">
              <a:solidFill>
                <a:srgbClr val="040404"/>
              </a:solidFill>
              <a:ea typeface="ＭＳ Ｐゴシック"/>
            </a:endParaRPr>
          </a:p>
        </p:txBody>
      </p:sp>
    </p:spTree>
    <p:extLst>
      <p:ext uri="{BB962C8B-B14F-4D97-AF65-F5344CB8AC3E}">
        <p14:creationId xmlns:p14="http://schemas.microsoft.com/office/powerpoint/2010/main" val="96655272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l" rtl="0" eaLnBrk="1" fontAlgn="base" hangingPunct="1">
        <a:spcBef>
          <a:spcPct val="0"/>
        </a:spcBef>
        <a:spcAft>
          <a:spcPct val="0"/>
        </a:spcAft>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2pPr>
      <a:lvl3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3pPr>
      <a:lvl4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4pPr>
      <a:lvl5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5pPr>
      <a:lvl6pPr marL="4572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9pPr>
    </p:titleStyle>
    <p:bodyStyle>
      <a:lvl1pPr marL="211138" indent="-211138" algn="l" rtl="0" eaLnBrk="1" fontAlgn="base" hangingPunct="1">
        <a:spcBef>
          <a:spcPct val="20000"/>
        </a:spcBef>
        <a:spcAft>
          <a:spcPct val="0"/>
        </a:spcAft>
        <a:buClr>
          <a:schemeClr val="accent1"/>
        </a:buClr>
        <a:buSzPct val="8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188913" algn="l" rtl="0" eaLnBrk="1" fontAlgn="base" hangingPunct="1">
        <a:spcBef>
          <a:spcPct val="20000"/>
        </a:spcBef>
        <a:spcAft>
          <a:spcPct val="0"/>
        </a:spcAft>
        <a:buClr>
          <a:srgbClr val="00B0F0"/>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188913" algn="l" rtl="0" eaLnBrk="1" fontAlgn="base" hangingPunct="1">
        <a:spcBef>
          <a:spcPct val="20000"/>
        </a:spcBef>
        <a:spcAft>
          <a:spcPct val="0"/>
        </a:spcAft>
        <a:buClr>
          <a:schemeClr val="accent3"/>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188913" algn="l" rtl="0" eaLnBrk="1" fontAlgn="base" hangingPunct="1">
        <a:spcBef>
          <a:spcPct val="20000"/>
        </a:spcBef>
        <a:spcAft>
          <a:spcPct val="0"/>
        </a:spcAft>
        <a:buClr>
          <a:schemeClr val="accent2"/>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188913" algn="l" rtl="0" eaLnBrk="1" fontAlgn="base" hangingPunct="1">
        <a:spcBef>
          <a:spcPct val="20000"/>
        </a:spcBef>
        <a:spcAft>
          <a:spcPct val="0"/>
        </a:spcAft>
        <a:buClr>
          <a:schemeClr val="accent6"/>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jpma.or.jp/information/evaluation/results/allotment/lofurc0000005jr6-att/tf3-cdt_0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jpma.or.jp/information/evaluation/results/allotment/lofurc000000kuxj-att/pdf-dct-02-01.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feasibility-studies.ctti-clinicaltrials.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jpma.or.jp/information/evaluation/results/allotment/lofurc0000005mry-att/epro.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jpma.or.jp/basis/guide/lofurc0000001ywz-att/20120110guidance.pd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30.xml"/><Relationship Id="rId5" Type="http://schemas.openxmlformats.org/officeDocument/2006/relationships/image" Target="../media/image35.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30.xml"/><Relationship Id="rId5" Type="http://schemas.openxmlformats.org/officeDocument/2006/relationships/image" Target="../media/image36.png"/><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8.png"/><Relationship Id="rId4" Type="http://schemas.openxmlformats.org/officeDocument/2006/relationships/diagramLayout" Target="../diagrams/layout5.xml"/><Relationship Id="rId9" Type="http://schemas.openxmlformats.org/officeDocument/2006/relationships/image" Target="../media/image47.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D750EBAD-CAF1-4757-A481-4EBC91D5505F}" type="slidenum">
              <a:rPr lang="en-US" altLang="ja-JP" smtClean="0"/>
              <a:pPr/>
              <a:t>1</a:t>
            </a:fld>
            <a:endParaRPr lang="en-US" altLang="ja-JP" dirty="0"/>
          </a:p>
        </p:txBody>
      </p:sp>
      <p:sp>
        <p:nvSpPr>
          <p:cNvPr id="8" name="タイトル 1"/>
          <p:cNvSpPr>
            <a:spLocks noGrp="1"/>
          </p:cNvSpPr>
          <p:nvPr>
            <p:ph type="ctrTitle"/>
          </p:nvPr>
        </p:nvSpPr>
        <p:spPr>
          <a:xfrm>
            <a:off x="194873" y="2130425"/>
            <a:ext cx="8814216" cy="1261168"/>
          </a:xfrm>
        </p:spPr>
        <p:txBody>
          <a:bodyPr anchor="ctr"/>
          <a:lstStyle/>
          <a:p>
            <a:pPr algn="ctr">
              <a:lnSpc>
                <a:spcPct val="120000"/>
              </a:lnSpc>
            </a:pPr>
            <a:r>
              <a:rPr lang="ja-JP" altLang="en-US" dirty="0"/>
              <a:t>医療機関への来院に依存しない臨床試験手法の</a:t>
            </a:r>
            <a:br>
              <a:rPr lang="en-US" altLang="ja-JP" dirty="0"/>
            </a:br>
            <a:r>
              <a:rPr lang="ja-JP" altLang="en-US" dirty="0"/>
              <a:t>導入及び活用の方法に関する説明スライド集</a:t>
            </a:r>
            <a:endParaRPr kumimoji="1" lang="ja-JP" altLang="en-US" dirty="0"/>
          </a:p>
        </p:txBody>
      </p:sp>
      <p:sp>
        <p:nvSpPr>
          <p:cNvPr id="9" name="サブタイトル 2"/>
          <p:cNvSpPr>
            <a:spLocks noGrp="1"/>
          </p:cNvSpPr>
          <p:nvPr>
            <p:ph type="subTitle" idx="1"/>
          </p:nvPr>
        </p:nvSpPr>
        <p:spPr>
          <a:xfrm>
            <a:off x="1371600" y="3886200"/>
            <a:ext cx="6400800" cy="2342322"/>
          </a:xfrm>
        </p:spPr>
        <p:txBody>
          <a:bodyPr/>
          <a:lstStyle/>
          <a:p>
            <a:r>
              <a:rPr lang="en-US" altLang="ja-JP" sz="2000" dirty="0"/>
              <a:t>2022</a:t>
            </a:r>
            <a:r>
              <a:rPr lang="ja-JP" altLang="en-US" sz="2000" dirty="0"/>
              <a:t>年</a:t>
            </a:r>
            <a:r>
              <a:rPr lang="en-US" altLang="ja-JP" sz="2000" dirty="0"/>
              <a:t>1</a:t>
            </a:r>
            <a:r>
              <a:rPr lang="ja-JP" altLang="en-US" sz="2000" dirty="0"/>
              <a:t>月</a:t>
            </a:r>
            <a:endParaRPr lang="en-US" altLang="ja-JP" sz="2000" dirty="0"/>
          </a:p>
          <a:p>
            <a:endParaRPr kumimoji="1" lang="en-US" altLang="ja-JP" sz="2000" dirty="0"/>
          </a:p>
          <a:p>
            <a:r>
              <a:rPr lang="ja-JP" altLang="en-US" sz="2000" dirty="0"/>
              <a:t>日本</a:t>
            </a:r>
            <a:r>
              <a:rPr lang="zh-TW" altLang="en-US" sz="2000" dirty="0"/>
              <a:t>製薬工業協会</a:t>
            </a:r>
          </a:p>
          <a:p>
            <a:r>
              <a:rPr lang="zh-TW" altLang="en-US" sz="2000" dirty="0"/>
              <a:t>医薬品評価委員会 臨床評価部会</a:t>
            </a:r>
            <a:endParaRPr lang="en-US" altLang="zh-TW" sz="2000" dirty="0"/>
          </a:p>
          <a:p>
            <a:r>
              <a:rPr lang="en-US" altLang="ja-JP" sz="2000" dirty="0"/>
              <a:t>2021</a:t>
            </a:r>
            <a:r>
              <a:rPr lang="ja-JP" altLang="en-US" sz="2000" dirty="0"/>
              <a:t>年度タスクフォース</a:t>
            </a:r>
            <a:r>
              <a:rPr lang="en-US" altLang="ja-JP" sz="2000" dirty="0"/>
              <a:t>3</a:t>
            </a:r>
            <a:endParaRPr kumimoji="1" lang="ja-JP" altLang="en-US" sz="2000" dirty="0"/>
          </a:p>
        </p:txBody>
      </p:sp>
      <p:pic>
        <p:nvPicPr>
          <p:cNvPr id="6" name="Picture 14">
            <a:extLst>
              <a:ext uri="{FF2B5EF4-FFF2-40B4-BE49-F238E27FC236}">
                <a16:creationId xmlns:a16="http://schemas.microsoft.com/office/drawing/2014/main" id="{68EDD73D-C037-4F66-AFB9-E1996DE24C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9984" y="150814"/>
            <a:ext cx="817815" cy="8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5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kumimoji="1" lang="ja-JP" altLang="en-US" dirty="0"/>
              <a:t>背景</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10</a:t>
            </a:fld>
            <a:endParaRPr lang="en-US" altLang="ja-JP"/>
          </a:p>
        </p:txBody>
      </p:sp>
    </p:spTree>
    <p:extLst>
      <p:ext uri="{BB962C8B-B14F-4D97-AF65-F5344CB8AC3E}">
        <p14:creationId xmlns:p14="http://schemas.microsoft.com/office/powerpoint/2010/main" val="164526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117" y="1116035"/>
            <a:ext cx="8999765" cy="4171217"/>
          </a:xfrm>
        </p:spPr>
        <p:txBody>
          <a:bodyPr/>
          <a:lstStyle/>
          <a:p>
            <a:pPr>
              <a:lnSpc>
                <a:spcPct val="100000"/>
              </a:lnSpc>
            </a:pPr>
            <a:r>
              <a:rPr lang="ja-JP" altLang="en-US" sz="2000" dirty="0"/>
              <a:t>患者への調査</a:t>
            </a:r>
            <a:endParaRPr lang="en-US" altLang="ja-JP" sz="2000" dirty="0"/>
          </a:p>
          <a:p>
            <a:pPr lvl="1">
              <a:lnSpc>
                <a:spcPct val="100000"/>
              </a:lnSpc>
            </a:pPr>
            <a:r>
              <a:rPr lang="ja-JP" altLang="en-US" sz="2000" dirty="0"/>
              <a:t>米国（</a:t>
            </a:r>
            <a:r>
              <a:rPr lang="en-US" altLang="ja-JP" sz="2000" dirty="0"/>
              <a:t>2017</a:t>
            </a:r>
            <a:r>
              <a:rPr lang="ja-JP" altLang="en-US" sz="2000" dirty="0"/>
              <a:t>年）</a:t>
            </a:r>
            <a:r>
              <a:rPr lang="en-US" altLang="ja-JP" sz="2000" baseline="30000" dirty="0"/>
              <a:t>1</a:t>
            </a:r>
            <a:r>
              <a:rPr lang="ja-JP" altLang="en-US" sz="2000" dirty="0"/>
              <a:t>：治験参加に重要なことは？</a:t>
            </a:r>
          </a:p>
          <a:p>
            <a:pPr lvl="2">
              <a:lnSpc>
                <a:spcPct val="100000"/>
              </a:lnSpc>
            </a:pPr>
            <a:r>
              <a:rPr lang="ja-JP" altLang="en-US" sz="2000" dirty="0"/>
              <a:t>医療機関の立地　</a:t>
            </a:r>
            <a:r>
              <a:rPr lang="en-US" altLang="ja-JP" sz="2000" dirty="0"/>
              <a:t>60%</a:t>
            </a:r>
          </a:p>
          <a:p>
            <a:pPr lvl="2">
              <a:lnSpc>
                <a:spcPct val="100000"/>
              </a:lnSpc>
            </a:pPr>
            <a:r>
              <a:rPr lang="ja-JP" altLang="en-US" sz="2000" dirty="0"/>
              <a:t>来院間隔　</a:t>
            </a:r>
            <a:r>
              <a:rPr lang="en-US" altLang="ja-JP" sz="2000" dirty="0"/>
              <a:t>49.5%</a:t>
            </a:r>
          </a:p>
          <a:p>
            <a:pPr lvl="1">
              <a:lnSpc>
                <a:spcPct val="100000"/>
              </a:lnSpc>
            </a:pPr>
            <a:r>
              <a:rPr lang="ja-JP" altLang="en-US" sz="2000" dirty="0">
                <a:cs typeface="+mj-cs"/>
              </a:rPr>
              <a:t>日本（</a:t>
            </a:r>
            <a:r>
              <a:rPr lang="en-US" altLang="ja-JP" sz="2000" dirty="0">
                <a:cs typeface="+mj-cs"/>
              </a:rPr>
              <a:t>2018</a:t>
            </a:r>
            <a:r>
              <a:rPr lang="ja-JP" altLang="en-US" sz="2000" dirty="0">
                <a:cs typeface="+mj-cs"/>
              </a:rPr>
              <a:t>年）</a:t>
            </a:r>
            <a:r>
              <a:rPr lang="en-US" altLang="ja-JP" sz="2000" baseline="30000" dirty="0">
                <a:cs typeface="+mj-cs"/>
              </a:rPr>
              <a:t>2</a:t>
            </a:r>
            <a:r>
              <a:rPr lang="ja-JP" altLang="en-US" sz="2000" dirty="0"/>
              <a:t> ：</a:t>
            </a:r>
            <a:r>
              <a:rPr lang="ja-JP" altLang="en-US" sz="2000" dirty="0">
                <a:cs typeface="+mj-cs"/>
              </a:rPr>
              <a:t>治験に参加して悪かったことは？</a:t>
            </a:r>
            <a:endParaRPr lang="en-US" altLang="ja-JP" sz="2000" baseline="30000" dirty="0">
              <a:cs typeface="+mj-cs"/>
            </a:endParaRPr>
          </a:p>
          <a:p>
            <a:pPr lvl="2">
              <a:lnSpc>
                <a:spcPct val="100000"/>
              </a:lnSpc>
            </a:pPr>
            <a:r>
              <a:rPr lang="ja-JP" altLang="en-US" sz="2000" dirty="0">
                <a:cs typeface="+mj-cs"/>
              </a:rPr>
              <a:t>拘束時間の負担</a:t>
            </a:r>
            <a:r>
              <a:rPr lang="ja-JP" altLang="en-US" sz="2000" dirty="0"/>
              <a:t>　</a:t>
            </a:r>
            <a:r>
              <a:rPr lang="en-US" altLang="ja-JP" sz="2000" dirty="0">
                <a:cs typeface="+mj-cs"/>
              </a:rPr>
              <a:t>23.4%</a:t>
            </a:r>
            <a:r>
              <a:rPr lang="ja-JP" altLang="en-US" sz="2000" dirty="0">
                <a:cs typeface="+mj-cs"/>
              </a:rPr>
              <a:t>（</a:t>
            </a:r>
            <a:r>
              <a:rPr lang="en-US" altLang="ja-JP" sz="2000" dirty="0">
                <a:cs typeface="+mj-cs"/>
              </a:rPr>
              <a:t>1</a:t>
            </a:r>
            <a:r>
              <a:rPr lang="ja-JP" altLang="en-US" sz="2000" dirty="0">
                <a:cs typeface="+mj-cs"/>
              </a:rPr>
              <a:t>位）</a:t>
            </a:r>
            <a:endParaRPr lang="en-US" altLang="ja-JP" sz="2000" dirty="0">
              <a:cs typeface="+mj-cs"/>
            </a:endParaRPr>
          </a:p>
          <a:p>
            <a:pPr lvl="2">
              <a:lnSpc>
                <a:spcPct val="100000"/>
              </a:lnSpc>
            </a:pPr>
            <a:r>
              <a:rPr lang="ja-JP" altLang="en-US" sz="2000" dirty="0">
                <a:cs typeface="+mj-cs"/>
              </a:rPr>
              <a:t>通院の負担</a:t>
            </a:r>
            <a:r>
              <a:rPr lang="ja-JP" altLang="en-US" sz="2000" dirty="0"/>
              <a:t>　</a:t>
            </a:r>
            <a:r>
              <a:rPr lang="en-US" altLang="ja-JP" sz="2000" dirty="0">
                <a:cs typeface="+mj-cs"/>
              </a:rPr>
              <a:t>22.3%</a:t>
            </a:r>
            <a:r>
              <a:rPr lang="ja-JP" altLang="en-US" sz="2000" dirty="0">
                <a:cs typeface="+mj-cs"/>
              </a:rPr>
              <a:t>（</a:t>
            </a:r>
            <a:r>
              <a:rPr lang="en-US" altLang="ja-JP" sz="2000" dirty="0">
                <a:cs typeface="+mj-cs"/>
              </a:rPr>
              <a:t>2</a:t>
            </a:r>
            <a:r>
              <a:rPr lang="ja-JP" altLang="en-US" sz="2000" dirty="0">
                <a:cs typeface="+mj-cs"/>
              </a:rPr>
              <a:t>位）</a:t>
            </a:r>
            <a:endParaRPr lang="en-US" altLang="ja-JP" sz="2000" dirty="0">
              <a:cs typeface="+mj-cs"/>
            </a:endParaRPr>
          </a:p>
          <a:p>
            <a:pPr marL="0" indent="-15662">
              <a:lnSpc>
                <a:spcPct val="100000"/>
              </a:lnSpc>
              <a:buNone/>
            </a:pPr>
            <a:r>
              <a:rPr lang="ja-JP" altLang="en-US" sz="2000" dirty="0">
                <a:solidFill>
                  <a:schemeClr val="accent2"/>
                </a:solidFill>
              </a:rPr>
              <a:t>⇒ 患者が臨床試験に参加する際に「距離的」「時間的」課題がある</a:t>
            </a:r>
            <a:endParaRPr lang="en-US" altLang="ja-JP" sz="2000" dirty="0">
              <a:solidFill>
                <a:schemeClr val="accent2"/>
              </a:solidFill>
              <a:cs typeface="+mj-cs"/>
            </a:endParaRPr>
          </a:p>
          <a:p>
            <a:pPr marL="0" indent="0">
              <a:lnSpc>
                <a:spcPct val="100000"/>
              </a:lnSpc>
              <a:buNone/>
              <a:defRPr/>
            </a:pPr>
            <a:endParaRPr lang="en-US" altLang="ja-JP" sz="700" dirty="0"/>
          </a:p>
          <a:p>
            <a:pPr>
              <a:lnSpc>
                <a:spcPct val="100000"/>
              </a:lnSpc>
              <a:defRPr/>
            </a:pPr>
            <a:r>
              <a:rPr lang="ja-JP" altLang="en-US" sz="2000" dirty="0"/>
              <a:t>テクノロジーの発展と活用</a:t>
            </a:r>
            <a:endParaRPr lang="en-US" altLang="ja-JP" sz="2000" dirty="0"/>
          </a:p>
          <a:p>
            <a:pPr lvl="1">
              <a:lnSpc>
                <a:spcPct val="100000"/>
              </a:lnSpc>
              <a:defRPr/>
            </a:pPr>
            <a:r>
              <a:rPr lang="ja-JP" altLang="en-US" sz="2000" dirty="0">
                <a:cs typeface="+mn-cs"/>
              </a:rPr>
              <a:t>オンライン診療等の</a:t>
            </a:r>
            <a:r>
              <a:rPr lang="ja-JP" altLang="en-US" sz="2000" dirty="0"/>
              <a:t>遠隔医療</a:t>
            </a:r>
            <a:r>
              <a:rPr lang="ja-JP" altLang="en-US" sz="2000" dirty="0">
                <a:cs typeface="+mn-cs"/>
              </a:rPr>
              <a:t>の実用化が進展</a:t>
            </a:r>
            <a:endParaRPr lang="en-US" altLang="ja-JP" sz="2000" dirty="0">
              <a:cs typeface="+mn-cs"/>
            </a:endParaRPr>
          </a:p>
          <a:p>
            <a:pPr lvl="1">
              <a:lnSpc>
                <a:spcPct val="100000"/>
              </a:lnSpc>
              <a:defRPr/>
            </a:pPr>
            <a:r>
              <a:rPr lang="en-US" altLang="ja-JP" sz="2000" dirty="0" err="1">
                <a:cs typeface="+mn-cs"/>
              </a:rPr>
              <a:t>IoT</a:t>
            </a:r>
            <a:r>
              <a:rPr lang="ja-JP" altLang="en-US" sz="2000" dirty="0">
                <a:cs typeface="+mn-cs"/>
              </a:rPr>
              <a:t>機器等による場所や時間に依存しない健康情報の収集の実用化が進展</a:t>
            </a:r>
            <a:endParaRPr lang="en-US" altLang="ja-JP" sz="2000" dirty="0">
              <a:cs typeface="+mn-cs"/>
            </a:endParaRP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11</a:t>
            </a:fld>
            <a:endParaRPr lang="en-US" altLang="ja-JP" dirty="0"/>
          </a:p>
        </p:txBody>
      </p:sp>
      <p:sp>
        <p:nvSpPr>
          <p:cNvPr id="5" name="タイトル 4"/>
          <p:cNvSpPr>
            <a:spLocks noGrp="1"/>
          </p:cNvSpPr>
          <p:nvPr>
            <p:ph type="title"/>
          </p:nvPr>
        </p:nvSpPr>
        <p:spPr/>
        <p:txBody>
          <a:bodyPr/>
          <a:lstStyle/>
          <a:p>
            <a:r>
              <a:rPr lang="ja-JP" altLang="en-US" dirty="0"/>
              <a:t>背景</a:t>
            </a:r>
            <a:br>
              <a:rPr lang="ja-JP" altLang="en-US" dirty="0"/>
            </a:br>
            <a:r>
              <a:rPr lang="en-US" altLang="ja-JP" dirty="0"/>
              <a:t>-</a:t>
            </a:r>
            <a:r>
              <a:rPr lang="ja-JP" altLang="en-US" dirty="0"/>
              <a:t>患者が抱える課題とテクノロジーの発展</a:t>
            </a:r>
            <a:r>
              <a:rPr lang="en-US" altLang="ja-JP" dirty="0"/>
              <a:t>-</a:t>
            </a:r>
            <a:endParaRPr kumimoji="1" lang="ja-JP" altLang="en-US" dirty="0"/>
          </a:p>
        </p:txBody>
      </p:sp>
      <p:sp>
        <p:nvSpPr>
          <p:cNvPr id="11" name="テキスト ボックス 10">
            <a:extLst>
              <a:ext uri="{FF2B5EF4-FFF2-40B4-BE49-F238E27FC236}">
                <a16:creationId xmlns:a16="http://schemas.microsoft.com/office/drawing/2014/main" id="{FCB9C1DD-4F43-4906-A75F-D89B48B783F9}"/>
              </a:ext>
            </a:extLst>
          </p:cNvPr>
          <p:cNvSpPr txBox="1"/>
          <p:nvPr/>
        </p:nvSpPr>
        <p:spPr>
          <a:xfrm>
            <a:off x="0" y="6512429"/>
            <a:ext cx="8104909" cy="338554"/>
          </a:xfrm>
          <a:prstGeom prst="rect">
            <a:avLst/>
          </a:prstGeom>
          <a:noFill/>
        </p:spPr>
        <p:txBody>
          <a:bodyPr wrap="square" rtlCol="0">
            <a:spAutoFit/>
          </a:bodyPr>
          <a:lstStyle/>
          <a:p>
            <a:pPr marL="228600" indent="-228600">
              <a:buFont typeface="+mj-lt"/>
              <a:buAutoNum type="arabicPeriod"/>
            </a:pPr>
            <a:r>
              <a:rPr lang="en-US" altLang="en-US" sz="800" dirty="0">
                <a:solidFill>
                  <a:srgbClr val="434343"/>
                </a:solidFill>
                <a:latin typeface="メイリオ" panose="020B0604030504040204" pitchFamily="50" charset="-128"/>
                <a:ea typeface="メイリオ" panose="020B0604030504040204" pitchFamily="50" charset="-128"/>
              </a:rPr>
              <a:t>Anderson A et al., Global Public Attitudes About Clinical Research and Patient Experiences With Clinical Trials, JAMA </a:t>
            </a:r>
            <a:r>
              <a:rPr lang="en-US" altLang="en-US" sz="800" dirty="0" err="1">
                <a:solidFill>
                  <a:srgbClr val="434343"/>
                </a:solidFill>
                <a:latin typeface="メイリオ" panose="020B0604030504040204" pitchFamily="50" charset="-128"/>
                <a:ea typeface="メイリオ" panose="020B0604030504040204" pitchFamily="50" charset="-128"/>
              </a:rPr>
              <a:t>Netw</a:t>
            </a:r>
            <a:r>
              <a:rPr lang="en-US" altLang="en-US" sz="800" dirty="0">
                <a:solidFill>
                  <a:srgbClr val="434343"/>
                </a:solidFill>
                <a:latin typeface="メイリオ" panose="020B0604030504040204" pitchFamily="50" charset="-128"/>
                <a:ea typeface="メイリオ" panose="020B0604030504040204" pitchFamily="50" charset="-128"/>
              </a:rPr>
              <a:t> Open. 2018 Oct; 1(6).</a:t>
            </a:r>
          </a:p>
          <a:p>
            <a:pPr marL="228600" indent="-228600">
              <a:buFont typeface="+mj-lt"/>
              <a:buAutoNum type="arabicPeriod"/>
            </a:pPr>
            <a:r>
              <a:rPr lang="ja-JP" altLang="en-US" sz="800" dirty="0">
                <a:solidFill>
                  <a:srgbClr val="434343"/>
                </a:solidFill>
                <a:latin typeface="メイリオ" panose="020B0604030504040204" pitchFamily="50" charset="-128"/>
                <a:ea typeface="メイリオ" panose="020B0604030504040204" pitchFamily="50" charset="-128"/>
              </a:rPr>
              <a:t>延山 宗能</a:t>
            </a:r>
            <a:r>
              <a:rPr lang="en-US" altLang="en-US" sz="800" dirty="0">
                <a:solidFill>
                  <a:srgbClr val="434343"/>
                </a:solidFill>
                <a:latin typeface="メイリオ" panose="020B0604030504040204" pitchFamily="50" charset="-128"/>
                <a:ea typeface="メイリオ" panose="020B0604030504040204" pitchFamily="50" charset="-128"/>
              </a:rPr>
              <a:t>. </a:t>
            </a:r>
            <a:r>
              <a:rPr lang="ja-JP" altLang="en-US" sz="800" dirty="0">
                <a:solidFill>
                  <a:srgbClr val="434343"/>
                </a:solidFill>
                <a:latin typeface="メイリオ" panose="020B0604030504040204" pitchFamily="50" charset="-128"/>
                <a:ea typeface="メイリオ" panose="020B0604030504040204" pitchFamily="50" charset="-128"/>
              </a:rPr>
              <a:t>わが国における治験実態および患者満足度調査</a:t>
            </a:r>
            <a:r>
              <a:rPr lang="en-US" altLang="en-US" sz="800" dirty="0">
                <a:solidFill>
                  <a:srgbClr val="434343"/>
                </a:solidFill>
                <a:latin typeface="メイリオ" panose="020B0604030504040204" pitchFamily="50" charset="-128"/>
                <a:ea typeface="メイリオ" panose="020B0604030504040204" pitchFamily="50" charset="-128"/>
              </a:rPr>
              <a:t>—</a:t>
            </a:r>
            <a:r>
              <a:rPr lang="ja-JP" altLang="en-US" sz="800" dirty="0">
                <a:solidFill>
                  <a:srgbClr val="434343"/>
                </a:solidFill>
                <a:latin typeface="メイリオ" panose="020B0604030504040204" pitchFamily="50" charset="-128"/>
                <a:ea typeface="メイリオ" panose="020B0604030504040204" pitchFamily="50" charset="-128"/>
              </a:rPr>
              <a:t>治験参加前，治験参加後，今後の治験への期待</a:t>
            </a:r>
            <a:r>
              <a:rPr lang="en-US" altLang="en-US" sz="800" dirty="0">
                <a:solidFill>
                  <a:srgbClr val="434343"/>
                </a:solidFill>
                <a:latin typeface="メイリオ" panose="020B0604030504040204" pitchFamily="50" charset="-128"/>
                <a:ea typeface="メイリオ" panose="020B0604030504040204" pitchFamily="50" charset="-128"/>
              </a:rPr>
              <a:t>—. THERAPEUTIC RESEARCH 2019 40 </a:t>
            </a:r>
            <a:r>
              <a:rPr lang="ja-JP" altLang="en-US" sz="800" dirty="0">
                <a:solidFill>
                  <a:srgbClr val="434343"/>
                </a:solidFill>
                <a:latin typeface="メイリオ" panose="020B0604030504040204" pitchFamily="50" charset="-128"/>
                <a:ea typeface="メイリオ" panose="020B0604030504040204" pitchFamily="50" charset="-128"/>
              </a:rPr>
              <a:t>（</a:t>
            </a:r>
            <a:r>
              <a:rPr lang="en-US" altLang="en-US" sz="800" dirty="0">
                <a:solidFill>
                  <a:srgbClr val="434343"/>
                </a:solidFill>
                <a:latin typeface="メイリオ" panose="020B0604030504040204" pitchFamily="50" charset="-128"/>
                <a:ea typeface="メイリオ" panose="020B0604030504040204" pitchFamily="50" charset="-128"/>
              </a:rPr>
              <a:t>12</a:t>
            </a:r>
            <a:r>
              <a:rPr lang="ja-JP" altLang="en-US" sz="800" dirty="0">
                <a:solidFill>
                  <a:srgbClr val="434343"/>
                </a:solidFill>
                <a:latin typeface="メイリオ" panose="020B0604030504040204" pitchFamily="50" charset="-128"/>
                <a:ea typeface="メイリオ" panose="020B0604030504040204" pitchFamily="50" charset="-128"/>
              </a:rPr>
              <a:t>）</a:t>
            </a:r>
            <a:r>
              <a:rPr lang="en-US" altLang="en-US" sz="800" dirty="0">
                <a:solidFill>
                  <a:srgbClr val="434343"/>
                </a:solidFill>
                <a:latin typeface="メイリオ" panose="020B0604030504040204" pitchFamily="50" charset="-128"/>
                <a:ea typeface="メイリオ" panose="020B0604030504040204" pitchFamily="50" charset="-128"/>
              </a:rPr>
              <a:t> 961-80.</a:t>
            </a:r>
          </a:p>
        </p:txBody>
      </p:sp>
      <p:sp>
        <p:nvSpPr>
          <p:cNvPr id="12" name="四角形: 角を丸くする 11">
            <a:extLst>
              <a:ext uri="{FF2B5EF4-FFF2-40B4-BE49-F238E27FC236}">
                <a16:creationId xmlns:a16="http://schemas.microsoft.com/office/drawing/2014/main" id="{AA7D1DB3-7519-458E-BBA0-9468AE59E1CA}"/>
              </a:ext>
            </a:extLst>
          </p:cNvPr>
          <p:cNvSpPr>
            <a:spLocks/>
          </p:cNvSpPr>
          <p:nvPr/>
        </p:nvSpPr>
        <p:spPr bwMode="auto">
          <a:xfrm>
            <a:off x="72118" y="5369870"/>
            <a:ext cx="8999765" cy="9893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eaLnBrk="1" hangingPunct="1">
              <a:lnSpc>
                <a:spcPct val="120000"/>
              </a:lnSpc>
              <a:spcBef>
                <a:spcPct val="50000"/>
              </a:spcBef>
            </a:pP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新しい技術や手法の活用により、</a:t>
            </a:r>
            <a:b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従来の臨床試験で患者が抱える課題を解決し、</a:t>
            </a:r>
            <a:r>
              <a:rPr lang="ja-JP" altLang="en-US" sz="2000" b="1" dirty="0">
                <a:solidFill>
                  <a:schemeClr val="accent2"/>
                </a:solidFill>
                <a:latin typeface="メイリオ" panose="020B0604030504040204" pitchFamily="50" charset="-128"/>
                <a:ea typeface="メイリオ" panose="020B0604030504040204" pitchFamily="50" charset="-128"/>
              </a:rPr>
              <a:t>患者中心の臨床試験</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の実現へ</a:t>
            </a:r>
            <a:endParaRPr kumimoji="1" lang="ja-JP" altLang="en-US" sz="2000" b="1"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113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2"/>
            <a:ext cx="5509309" cy="1272445"/>
          </a:xfrm>
        </p:spPr>
        <p:txBody>
          <a:bodyPr/>
          <a:lstStyle/>
          <a:p>
            <a:pPr algn="ctr"/>
            <a:r>
              <a:rPr lang="en-US" altLang="ja-JP" dirty="0"/>
              <a:t>DCT</a:t>
            </a:r>
            <a:r>
              <a:rPr lang="ja-JP" altLang="en-US" dirty="0"/>
              <a:t>の概要</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12</a:t>
            </a:fld>
            <a:endParaRPr lang="en-US" altLang="ja-JP"/>
          </a:p>
        </p:txBody>
      </p:sp>
    </p:spTree>
    <p:extLst>
      <p:ext uri="{BB962C8B-B14F-4D97-AF65-F5344CB8AC3E}">
        <p14:creationId xmlns:p14="http://schemas.microsoft.com/office/powerpoint/2010/main" val="76309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chemeClr val="tx1">
                    <a:lumMod val="75000"/>
                    <a:lumOff val="25000"/>
                  </a:schemeClr>
                </a:solidFill>
              </a:rPr>
              <a:pPr/>
              <a:t>13</a:t>
            </a:fld>
            <a:endParaRPr lang="en-US" altLang="ja-JP">
              <a:solidFill>
                <a:schemeClr val="tx1">
                  <a:lumMod val="75000"/>
                  <a:lumOff val="25000"/>
                </a:schemeClr>
              </a:solidFill>
            </a:endParaRPr>
          </a:p>
        </p:txBody>
      </p:sp>
      <p:sp>
        <p:nvSpPr>
          <p:cNvPr id="7" name="テキスト ボックス 1"/>
          <p:cNvSpPr txBox="1">
            <a:spLocks noChangeArrowheads="1"/>
          </p:cNvSpPr>
          <p:nvPr/>
        </p:nvSpPr>
        <p:spPr bwMode="auto">
          <a:xfrm>
            <a:off x="234043" y="4983676"/>
            <a:ext cx="8675915" cy="118494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pPr>
              <a:lnSpc>
                <a:spcPct val="120000"/>
              </a:lnSpc>
            </a:pPr>
            <a:r>
              <a:rPr lang="ja-JP" altLang="en-US" sz="2000" dirty="0">
                <a:solidFill>
                  <a:schemeClr val="tx1">
                    <a:lumMod val="75000"/>
                    <a:lumOff val="25000"/>
                  </a:schemeClr>
                </a:solidFill>
                <a:latin typeface="+mj-ea"/>
                <a:ea typeface="メイリオ" panose="020B0604030504040204" pitchFamily="50" charset="-128"/>
                <a:cs typeface="+mj-cs"/>
              </a:rPr>
              <a:t>実施医療機関への来院に依存せず、新しい技術や手法を使って、</a:t>
            </a:r>
            <a:br>
              <a:rPr lang="en-US" altLang="ja-JP" sz="2000" dirty="0">
                <a:solidFill>
                  <a:schemeClr val="tx1">
                    <a:lumMod val="75000"/>
                    <a:lumOff val="25000"/>
                  </a:schemeClr>
                </a:solidFill>
                <a:latin typeface="+mj-ea"/>
                <a:ea typeface="メイリオ" panose="020B0604030504040204" pitchFamily="50" charset="-128"/>
                <a:cs typeface="+mj-cs"/>
              </a:rPr>
            </a:br>
            <a:r>
              <a:rPr lang="ja-JP" altLang="en-US" sz="2000" dirty="0">
                <a:solidFill>
                  <a:schemeClr val="tx1">
                    <a:lumMod val="75000"/>
                    <a:lumOff val="25000"/>
                  </a:schemeClr>
                </a:solidFill>
                <a:latin typeface="+mj-ea"/>
                <a:ea typeface="メイリオ" panose="020B0604030504040204" pitchFamily="50" charset="-128"/>
                <a:cs typeface="+mj-cs"/>
              </a:rPr>
              <a:t>計画通りに質を保ち、必要なデータを収集し、被験者の安全性を担保し、</a:t>
            </a:r>
            <a:br>
              <a:rPr lang="en-US" altLang="ja-JP" sz="2000" dirty="0">
                <a:solidFill>
                  <a:schemeClr val="tx1">
                    <a:lumMod val="75000"/>
                    <a:lumOff val="25000"/>
                  </a:schemeClr>
                </a:solidFill>
                <a:latin typeface="+mj-ea"/>
                <a:ea typeface="メイリオ" panose="020B0604030504040204" pitchFamily="50" charset="-128"/>
                <a:cs typeface="+mj-cs"/>
              </a:rPr>
            </a:br>
            <a:r>
              <a:rPr lang="ja-JP" altLang="en-US" sz="2000" dirty="0">
                <a:solidFill>
                  <a:schemeClr val="tx1">
                    <a:lumMod val="75000"/>
                    <a:lumOff val="25000"/>
                  </a:schemeClr>
                </a:solidFill>
                <a:latin typeface="+mj-ea"/>
                <a:ea typeface="メイリオ" panose="020B0604030504040204" pitchFamily="50" charset="-128"/>
                <a:cs typeface="+mj-cs"/>
              </a:rPr>
              <a:t>かつ負担を減らし、実施する臨床試験</a:t>
            </a:r>
          </a:p>
        </p:txBody>
      </p:sp>
      <p:sp>
        <p:nvSpPr>
          <p:cNvPr id="3" name="タイトル 2"/>
          <p:cNvSpPr>
            <a:spLocks noGrp="1"/>
          </p:cNvSpPr>
          <p:nvPr>
            <p:ph type="title"/>
          </p:nvPr>
        </p:nvSpPr>
        <p:spPr/>
        <p:txBody>
          <a:bodyPr/>
          <a:lstStyle/>
          <a:p>
            <a:r>
              <a:rPr lang="en-US" altLang="ja-JP" dirty="0"/>
              <a:t>DCT</a:t>
            </a:r>
            <a:r>
              <a:rPr lang="ja-JP" altLang="en-US" dirty="0"/>
              <a:t>の概要</a:t>
            </a:r>
            <a:br>
              <a:rPr lang="ja-JP" altLang="en-US" dirty="0"/>
            </a:br>
            <a:r>
              <a:rPr lang="en-US" altLang="ja-JP" dirty="0"/>
              <a:t>-</a:t>
            </a:r>
            <a:r>
              <a:rPr lang="ja-JP" altLang="en-US" dirty="0"/>
              <a:t>定義</a:t>
            </a:r>
            <a:r>
              <a:rPr lang="en-US" altLang="ja-JP" dirty="0"/>
              <a:t>-</a:t>
            </a:r>
            <a:endParaRPr kumimoji="1" lang="ja-JP" altLang="en-US" dirty="0"/>
          </a:p>
        </p:txBody>
      </p:sp>
      <p:sp>
        <p:nvSpPr>
          <p:cNvPr id="5" name="テキスト ボックス 4"/>
          <p:cNvSpPr txBox="1"/>
          <p:nvPr/>
        </p:nvSpPr>
        <p:spPr>
          <a:xfrm>
            <a:off x="5119746" y="2478812"/>
            <a:ext cx="3776604" cy="1184940"/>
          </a:xfrm>
          <a:prstGeom prst="rect">
            <a:avLst/>
          </a:prstGeom>
          <a:noFill/>
        </p:spPr>
        <p:txBody>
          <a:bodyPr wrap="square" rtlCol="0">
            <a:spAutoFit/>
          </a:bodyPr>
          <a:lstStyle/>
          <a:p>
            <a:pPr algn="ctr">
              <a:lnSpc>
                <a:spcPct val="120000"/>
              </a:lnSpc>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cs typeface="+mj-cs"/>
              </a:rPr>
              <a:t>本資材で使用する用語</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cs typeface="+mj-cs"/>
            </a:endParaRPr>
          </a:p>
          <a:p>
            <a:pPr algn="ctr">
              <a:lnSpc>
                <a:spcPct val="120000"/>
              </a:lnSpc>
            </a:pPr>
            <a:r>
              <a:rPr lang="en-US" altLang="ja-JP" sz="2000" dirty="0">
                <a:solidFill>
                  <a:schemeClr val="accent1"/>
                </a:solidFill>
                <a:latin typeface="メイリオ" panose="020B0604030504040204" pitchFamily="50" charset="-128"/>
                <a:ea typeface="メイリオ" panose="020B0604030504040204" pitchFamily="50" charset="-128"/>
                <a:cs typeface="+mj-cs"/>
              </a:rPr>
              <a:t>Decentralized Clinical Trial</a:t>
            </a:r>
          </a:p>
          <a:p>
            <a:pPr algn="ctr">
              <a:lnSpc>
                <a:spcPct val="120000"/>
              </a:lnSpc>
            </a:pPr>
            <a:r>
              <a:rPr lang="ja-JP" altLang="en-US" sz="2000" dirty="0">
                <a:solidFill>
                  <a:schemeClr val="accent1"/>
                </a:solidFill>
                <a:latin typeface="メイリオ" panose="020B0604030504040204" pitchFamily="50" charset="-128"/>
                <a:ea typeface="メイリオ" panose="020B0604030504040204" pitchFamily="50" charset="-128"/>
                <a:cs typeface="+mj-cs"/>
              </a:rPr>
              <a:t>（</a:t>
            </a:r>
            <a:r>
              <a:rPr lang="en-US" altLang="ja-JP" sz="2000" dirty="0">
                <a:solidFill>
                  <a:schemeClr val="accent1"/>
                </a:solidFill>
                <a:latin typeface="メイリオ" panose="020B0604030504040204" pitchFamily="50" charset="-128"/>
                <a:ea typeface="メイリオ" panose="020B0604030504040204" pitchFamily="50" charset="-128"/>
                <a:cs typeface="+mj-cs"/>
              </a:rPr>
              <a:t>DCT</a:t>
            </a:r>
            <a:r>
              <a:rPr lang="ja-JP" altLang="en-US" sz="2000" dirty="0">
                <a:solidFill>
                  <a:schemeClr val="accent1"/>
                </a:solidFill>
                <a:latin typeface="メイリオ" panose="020B0604030504040204" pitchFamily="50" charset="-128"/>
                <a:ea typeface="メイリオ" panose="020B0604030504040204" pitchFamily="50" charset="-128"/>
                <a:cs typeface="+mj-cs"/>
              </a:rPr>
              <a:t>）</a:t>
            </a:r>
          </a:p>
        </p:txBody>
      </p:sp>
      <p:sp>
        <p:nvSpPr>
          <p:cNvPr id="9" name="正方形/長方形 8"/>
          <p:cNvSpPr/>
          <p:nvPr/>
        </p:nvSpPr>
        <p:spPr bwMode="auto">
          <a:xfrm>
            <a:off x="455984" y="1727708"/>
            <a:ext cx="3868366" cy="2510917"/>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285750" indent="-285750">
              <a:lnSpc>
                <a:spcPct val="120000"/>
              </a:lnSpc>
              <a:buFont typeface="Arial" panose="020B0604020202020204" pitchFamily="34" charset="0"/>
              <a:buChar char="•"/>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Decentralized Clinical Trial</a:t>
            </a:r>
          </a:p>
          <a:p>
            <a:pPr marL="285750" indent="-285750">
              <a:lnSpc>
                <a:spcPct val="120000"/>
              </a:lnSpc>
              <a:buFont typeface="Arial" panose="020B0604020202020204" pitchFamily="34" charset="0"/>
              <a:buChar char="•"/>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Virtual Clinical Trial</a:t>
            </a:r>
          </a:p>
          <a:p>
            <a:pPr marL="285750" indent="-285750">
              <a:lnSpc>
                <a:spcPct val="120000"/>
              </a:lnSpc>
              <a:buFont typeface="Arial" panose="020B0604020202020204" pitchFamily="34" charset="0"/>
              <a:buChar char="•"/>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Home-Based Clinical Trial</a:t>
            </a:r>
          </a:p>
          <a:p>
            <a:pPr marL="285750" indent="-285750">
              <a:lnSpc>
                <a:spcPct val="120000"/>
              </a:lnSpc>
              <a:buFont typeface="Arial" panose="020B0604020202020204" pitchFamily="34" charset="0"/>
              <a:buChar char="•"/>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Web-Based Clinical Trial</a:t>
            </a:r>
          </a:p>
          <a:p>
            <a:pPr marL="285750" indent="-285750">
              <a:lnSpc>
                <a:spcPct val="120000"/>
              </a:lnSpc>
              <a:buFont typeface="Arial" panose="020B0604020202020204" pitchFamily="34" charset="0"/>
              <a:buChar char="•"/>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Location Flexible Clinical Trial</a:t>
            </a:r>
          </a:p>
          <a:p>
            <a:pPr marL="285750" indent="-285750">
              <a:lnSpc>
                <a:spcPct val="120000"/>
              </a:lnSpc>
              <a:buFont typeface="Arial" panose="020B0604020202020204" pitchFamily="34" charset="0"/>
              <a:buChar char="•"/>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Site-Less Clinical Trial</a:t>
            </a:r>
          </a:p>
          <a:p>
            <a:pPr marL="285750" indent="-285750">
              <a:lnSpc>
                <a:spcPct val="120000"/>
              </a:lnSpc>
              <a:buFont typeface="Arial" panose="020B0604020202020204" pitchFamily="34" charset="0"/>
              <a:buChar char="•"/>
            </a:pP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Remote Clinical Trial</a:t>
            </a:r>
          </a:p>
        </p:txBody>
      </p:sp>
      <p:sp>
        <p:nvSpPr>
          <p:cNvPr id="11" name="右矢印 10"/>
          <p:cNvSpPr/>
          <p:nvPr/>
        </p:nvSpPr>
        <p:spPr bwMode="auto">
          <a:xfrm>
            <a:off x="4537721" y="2617471"/>
            <a:ext cx="612842" cy="700247"/>
          </a:xfrm>
          <a:prstGeom prst="rightArrow">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sp>
        <p:nvSpPr>
          <p:cNvPr id="12" name="コンテンツ プレースホルダー 2"/>
          <p:cNvSpPr>
            <a:spLocks noGrp="1"/>
          </p:cNvSpPr>
          <p:nvPr>
            <p:ph idx="1"/>
          </p:nvPr>
        </p:nvSpPr>
        <p:spPr>
          <a:xfrm>
            <a:off x="144235" y="1154705"/>
            <a:ext cx="8999765" cy="431932"/>
          </a:xfrm>
        </p:spPr>
        <p:txBody>
          <a:bodyPr/>
          <a:lstStyle/>
          <a:p>
            <a:pPr>
              <a:lnSpc>
                <a:spcPct val="100000"/>
              </a:lnSpc>
            </a:pPr>
            <a:r>
              <a:rPr lang="ja-JP" altLang="en-US" sz="2000" dirty="0"/>
              <a:t>現状では様々な用語が使用されている</a:t>
            </a:r>
            <a:endParaRPr lang="en-US" altLang="ja-JP" sz="2000" dirty="0"/>
          </a:p>
        </p:txBody>
      </p:sp>
      <p:sp>
        <p:nvSpPr>
          <p:cNvPr id="13" name="コンテンツ プレースホルダー 2"/>
          <p:cNvSpPr txBox="1">
            <a:spLocks/>
          </p:cNvSpPr>
          <p:nvPr/>
        </p:nvSpPr>
        <p:spPr bwMode="auto">
          <a:xfrm>
            <a:off x="144235" y="4537091"/>
            <a:ext cx="8999765" cy="4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138" indent="-248400" algn="l" rtl="0" eaLnBrk="1" fontAlgn="base" hangingPunct="1">
              <a:lnSpc>
                <a:spcPct val="120000"/>
              </a:lnSpc>
              <a:spcBef>
                <a:spcPct val="20000"/>
              </a:spcBef>
              <a:spcAft>
                <a:spcPct val="0"/>
              </a:spcAft>
              <a:buClr>
                <a:schemeClr val="accent1"/>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226800" algn="l" rtl="0" eaLnBrk="1" fontAlgn="base" hangingPunct="1">
              <a:lnSpc>
                <a:spcPct val="120000"/>
              </a:lnSpc>
              <a:spcBef>
                <a:spcPct val="20000"/>
              </a:spcBef>
              <a:spcAft>
                <a:spcPct val="0"/>
              </a:spcAft>
              <a:buClr>
                <a:srgbClr val="00B0F0"/>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226800" algn="l" rtl="0" eaLnBrk="1" fontAlgn="base" hangingPunct="1">
              <a:lnSpc>
                <a:spcPct val="120000"/>
              </a:lnSpc>
              <a:spcBef>
                <a:spcPct val="20000"/>
              </a:spcBef>
              <a:spcAft>
                <a:spcPct val="0"/>
              </a:spcAft>
              <a:buClr>
                <a:schemeClr val="accent3"/>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226800" algn="l" rtl="0" eaLnBrk="1" fontAlgn="base" hangingPunct="1">
              <a:lnSpc>
                <a:spcPct val="120000"/>
              </a:lnSpc>
              <a:spcBef>
                <a:spcPct val="20000"/>
              </a:spcBef>
              <a:spcAft>
                <a:spcPct val="0"/>
              </a:spcAft>
              <a:buClr>
                <a:schemeClr val="accent2"/>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226800" algn="l" rtl="0" eaLnBrk="1" fontAlgn="base" hangingPunct="1">
              <a:lnSpc>
                <a:spcPct val="120000"/>
              </a:lnSpc>
              <a:spcBef>
                <a:spcPct val="20000"/>
              </a:spcBef>
              <a:spcAft>
                <a:spcPct val="0"/>
              </a:spcAft>
              <a:buClr>
                <a:schemeClr val="accent6"/>
              </a:buClr>
              <a:buSzPct val="5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nSpc>
                <a:spcPct val="100000"/>
              </a:lnSpc>
            </a:pPr>
            <a:r>
              <a:rPr lang="ja-JP" altLang="en-US" sz="2000" kern="0" dirty="0"/>
              <a:t>本資材における</a:t>
            </a:r>
            <a:r>
              <a:rPr lang="en-US" altLang="ja-JP" sz="2000" kern="0" dirty="0"/>
              <a:t>DCT</a:t>
            </a:r>
            <a:r>
              <a:rPr lang="ja-JP" altLang="en-US" sz="2000" kern="0" dirty="0"/>
              <a:t>の定義</a:t>
            </a:r>
            <a:endParaRPr lang="en-US" altLang="ja-JP" sz="2000" kern="0" dirty="0"/>
          </a:p>
        </p:txBody>
      </p:sp>
    </p:spTree>
    <p:extLst>
      <p:ext uri="{BB962C8B-B14F-4D97-AF65-F5344CB8AC3E}">
        <p14:creationId xmlns:p14="http://schemas.microsoft.com/office/powerpoint/2010/main" val="330745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chemeClr val="tx1">
                    <a:lumMod val="75000"/>
                    <a:lumOff val="25000"/>
                  </a:schemeClr>
                </a:solidFill>
              </a:rPr>
              <a:pPr/>
              <a:t>14</a:t>
            </a:fld>
            <a:endParaRPr lang="en-US" altLang="ja-JP">
              <a:solidFill>
                <a:schemeClr val="tx1">
                  <a:lumMod val="75000"/>
                  <a:lumOff val="25000"/>
                </a:schemeClr>
              </a:solidFill>
            </a:endParaRPr>
          </a:p>
        </p:txBody>
      </p:sp>
      <p:sp>
        <p:nvSpPr>
          <p:cNvPr id="7" name="テキスト ボックス 1"/>
          <p:cNvSpPr txBox="1">
            <a:spLocks noChangeArrowheads="1"/>
          </p:cNvSpPr>
          <p:nvPr/>
        </p:nvSpPr>
        <p:spPr bwMode="auto">
          <a:xfrm>
            <a:off x="962026" y="1244782"/>
            <a:ext cx="7429500"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anchor="ctr">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pPr algn="ctr"/>
            <a:r>
              <a:rPr lang="ja-JP" altLang="en-US" sz="2400" dirty="0">
                <a:solidFill>
                  <a:schemeClr val="tx1">
                    <a:lumMod val="75000"/>
                    <a:lumOff val="25000"/>
                  </a:schemeClr>
                </a:solidFill>
                <a:latin typeface="+mj-ea"/>
                <a:ea typeface="メイリオ" panose="020B0604030504040204" pitchFamily="50" charset="-128"/>
                <a:cs typeface="+mj-cs"/>
              </a:rPr>
              <a:t>医療機関中心から患者中心の臨床試験へ</a:t>
            </a:r>
          </a:p>
        </p:txBody>
      </p:sp>
      <p:pic>
        <p:nvPicPr>
          <p:cNvPr id="6" name="図 5"/>
          <p:cNvPicPr>
            <a:picLocks noChangeAspect="1"/>
          </p:cNvPicPr>
          <p:nvPr/>
        </p:nvPicPr>
        <p:blipFill>
          <a:blip r:embed="rId3"/>
          <a:stretch>
            <a:fillRect/>
          </a:stretch>
        </p:blipFill>
        <p:spPr>
          <a:xfrm>
            <a:off x="219800" y="1928895"/>
            <a:ext cx="8622356" cy="4624305"/>
          </a:xfrm>
          <a:prstGeom prst="rect">
            <a:avLst/>
          </a:prstGeom>
        </p:spPr>
      </p:pic>
      <p:sp>
        <p:nvSpPr>
          <p:cNvPr id="3" name="タイトル 2"/>
          <p:cNvSpPr>
            <a:spLocks noGrp="1"/>
          </p:cNvSpPr>
          <p:nvPr>
            <p:ph type="title"/>
          </p:nvPr>
        </p:nvSpPr>
        <p:spPr/>
        <p:txBody>
          <a:bodyPr/>
          <a:lstStyle/>
          <a:p>
            <a:r>
              <a:rPr lang="en-US" altLang="ja-JP" dirty="0"/>
              <a:t>DCT</a:t>
            </a:r>
            <a:r>
              <a:rPr lang="ja-JP" altLang="en-US" dirty="0"/>
              <a:t>の概要</a:t>
            </a:r>
            <a:br>
              <a:rPr lang="ja-JP" altLang="en-US" dirty="0"/>
            </a:br>
            <a:r>
              <a:rPr lang="en-US" altLang="ja-JP" dirty="0"/>
              <a:t>-</a:t>
            </a:r>
            <a:r>
              <a:rPr lang="ja-JP" altLang="en-US" dirty="0"/>
              <a:t>従来の臨床試験と</a:t>
            </a:r>
            <a:r>
              <a:rPr lang="en-US" altLang="ja-JP" dirty="0"/>
              <a:t>DCT</a:t>
            </a:r>
            <a:r>
              <a:rPr lang="ja-JP" altLang="en-US" dirty="0"/>
              <a:t>との比較</a:t>
            </a:r>
            <a:r>
              <a:rPr lang="en-US" altLang="ja-JP" dirty="0"/>
              <a:t>-</a:t>
            </a:r>
            <a:endParaRPr kumimoji="1" lang="ja-JP" altLang="en-US" dirty="0"/>
          </a:p>
        </p:txBody>
      </p:sp>
    </p:spTree>
    <p:extLst>
      <p:ext uri="{BB962C8B-B14F-4D97-AF65-F5344CB8AC3E}">
        <p14:creationId xmlns:p14="http://schemas.microsoft.com/office/powerpoint/2010/main" val="408731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DCT</a:t>
            </a:r>
            <a:r>
              <a:rPr lang="ja-JP" altLang="en-US" dirty="0"/>
              <a:t>の概要</a:t>
            </a:r>
            <a:br>
              <a:rPr lang="en-US" altLang="ja-JP" dirty="0"/>
            </a:br>
            <a:r>
              <a:rPr lang="en-US" altLang="ja-JP" dirty="0"/>
              <a:t>-</a:t>
            </a:r>
            <a:r>
              <a:rPr lang="ja-JP" altLang="en-US" dirty="0"/>
              <a:t>従来の臨床試験と</a:t>
            </a:r>
            <a:r>
              <a:rPr lang="en-US" altLang="ja-JP" dirty="0"/>
              <a:t>DCT</a:t>
            </a:r>
            <a:r>
              <a:rPr lang="ja-JP" altLang="en-US" dirty="0"/>
              <a:t>との比較</a:t>
            </a:r>
            <a:r>
              <a:rPr lang="en-US" altLang="ja-JP" dirty="0"/>
              <a:t>-</a:t>
            </a:r>
            <a:endParaRPr kumimoji="1" lang="ja-JP" altLang="en-US" dirty="0"/>
          </a:p>
        </p:txBody>
      </p:sp>
      <p:sp>
        <p:nvSpPr>
          <p:cNvPr id="3" name="コンテンツ プレースホルダー 2"/>
          <p:cNvSpPr>
            <a:spLocks noGrp="1"/>
          </p:cNvSpPr>
          <p:nvPr>
            <p:ph idx="1"/>
          </p:nvPr>
        </p:nvSpPr>
        <p:spPr>
          <a:xfrm>
            <a:off x="143669" y="1115704"/>
            <a:ext cx="8229600" cy="404131"/>
          </a:xfrm>
        </p:spPr>
        <p:txBody>
          <a:bodyPr/>
          <a:lstStyle/>
          <a:p>
            <a:r>
              <a:rPr lang="ja-JP" altLang="en-US" sz="2000" dirty="0"/>
              <a:t>従来の臨床試験と</a:t>
            </a:r>
            <a:r>
              <a:rPr lang="en-US" altLang="ja-JP" sz="2000" dirty="0"/>
              <a:t>DCT</a:t>
            </a:r>
            <a:r>
              <a:rPr lang="ja-JP" altLang="en-US" sz="2000" dirty="0"/>
              <a:t>のプロセスの比較</a:t>
            </a:r>
            <a:endParaRPr lang="en-US" altLang="ja-JP" sz="2000"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15</a:t>
            </a:fld>
            <a:endParaRPr lang="en-US" altLang="ja-JP"/>
          </a:p>
        </p:txBody>
      </p:sp>
      <p:pic>
        <p:nvPicPr>
          <p:cNvPr id="5" name="図 4">
            <a:extLst>
              <a:ext uri="{FF2B5EF4-FFF2-40B4-BE49-F238E27FC236}">
                <a16:creationId xmlns:a16="http://schemas.microsoft.com/office/drawing/2014/main" id="{82ACDF04-DFF4-46D0-AB06-C9F3A30E7241}"/>
              </a:ext>
            </a:extLst>
          </p:cNvPr>
          <p:cNvPicPr>
            <a:picLocks noChangeAspect="1"/>
          </p:cNvPicPr>
          <p:nvPr/>
        </p:nvPicPr>
        <p:blipFill>
          <a:blip r:embed="rId3"/>
          <a:stretch>
            <a:fillRect/>
          </a:stretch>
        </p:blipFill>
        <p:spPr>
          <a:xfrm>
            <a:off x="219808" y="1675336"/>
            <a:ext cx="8704385" cy="4971767"/>
          </a:xfrm>
          <a:prstGeom prst="rect">
            <a:avLst/>
          </a:prstGeom>
        </p:spPr>
      </p:pic>
    </p:spTree>
    <p:extLst>
      <p:ext uri="{BB962C8B-B14F-4D97-AF65-F5344CB8AC3E}">
        <p14:creationId xmlns:p14="http://schemas.microsoft.com/office/powerpoint/2010/main" val="337670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519473" y="2896883"/>
            <a:ext cx="6105054" cy="710384"/>
          </a:xfrm>
        </p:spPr>
        <p:txBody>
          <a:bodyPr/>
          <a:lstStyle/>
          <a:p>
            <a:pPr algn="ctr"/>
            <a:r>
              <a:rPr lang="en-US" altLang="ja-JP" dirty="0"/>
              <a:t>DCT</a:t>
            </a:r>
            <a:r>
              <a:rPr lang="ja-JP" altLang="en-US" dirty="0"/>
              <a:t>の変遷</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16</a:t>
            </a:fld>
            <a:endParaRPr lang="en-US" altLang="ja-JP"/>
          </a:p>
        </p:txBody>
      </p:sp>
    </p:spTree>
    <p:extLst>
      <p:ext uri="{BB962C8B-B14F-4D97-AF65-F5344CB8AC3E}">
        <p14:creationId xmlns:p14="http://schemas.microsoft.com/office/powerpoint/2010/main" val="1561123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DCT</a:t>
            </a:r>
            <a:r>
              <a:rPr lang="ja-JP" altLang="en-US" dirty="0"/>
              <a:t>の変遷</a:t>
            </a:r>
            <a:br>
              <a:rPr lang="en-US" altLang="ja-JP" dirty="0"/>
            </a:br>
            <a:r>
              <a:rPr lang="en-US" altLang="ja-JP" dirty="0"/>
              <a:t>-</a:t>
            </a:r>
            <a:r>
              <a:rPr lang="ja-JP" altLang="en-US" dirty="0"/>
              <a:t>インターネット及び</a:t>
            </a:r>
            <a:r>
              <a:rPr lang="en-US" altLang="ja-JP" dirty="0" err="1"/>
              <a:t>IoT</a:t>
            </a:r>
            <a:r>
              <a:rPr lang="ja-JP" altLang="en-US" dirty="0"/>
              <a:t>の発展と</a:t>
            </a:r>
            <a:r>
              <a:rPr lang="en-US" altLang="ja-JP" dirty="0"/>
              <a:t>DCT</a:t>
            </a:r>
            <a:r>
              <a:rPr lang="ja-JP" altLang="en-US" dirty="0"/>
              <a:t>の変遷</a:t>
            </a:r>
            <a:r>
              <a:rPr lang="en-US" altLang="ja-JP" dirty="0"/>
              <a:t>-</a:t>
            </a:r>
            <a:endParaRPr kumimoji="1" lang="ja-JP" altLang="en-US" dirty="0"/>
          </a:p>
        </p:txBody>
      </p:sp>
      <p:sp>
        <p:nvSpPr>
          <p:cNvPr id="3" name="コンテンツ プレースホルダー 2"/>
          <p:cNvSpPr>
            <a:spLocks noGrp="1"/>
          </p:cNvSpPr>
          <p:nvPr>
            <p:ph idx="1"/>
          </p:nvPr>
        </p:nvSpPr>
        <p:spPr>
          <a:xfrm>
            <a:off x="282571" y="1107553"/>
            <a:ext cx="8409600" cy="1601442"/>
          </a:xfrm>
        </p:spPr>
        <p:txBody>
          <a:bodyPr/>
          <a:lstStyle/>
          <a:p>
            <a:r>
              <a:rPr lang="ja-JP" altLang="en-US" sz="2000" dirty="0"/>
              <a:t>インターネット及び</a:t>
            </a:r>
            <a:r>
              <a:rPr lang="en-US" altLang="ja-JP" sz="2000" dirty="0" err="1"/>
              <a:t>IoT</a:t>
            </a:r>
            <a:r>
              <a:rPr lang="ja-JP" altLang="en-US" sz="2000" dirty="0"/>
              <a:t>の発展に伴い、</a:t>
            </a:r>
            <a:r>
              <a:rPr lang="en-US" altLang="ja-JP" sz="2000" dirty="0"/>
              <a:t>DCT</a:t>
            </a:r>
            <a:r>
              <a:rPr lang="ja-JP" altLang="en-US" sz="2000" dirty="0"/>
              <a:t>の手法を取り入れた</a:t>
            </a:r>
            <a:br>
              <a:rPr lang="en-US" altLang="ja-JP" sz="2000" dirty="0"/>
            </a:br>
            <a:r>
              <a:rPr lang="ja-JP" altLang="en-US" sz="2000" dirty="0"/>
              <a:t>臨床研究や臨床試験が実施されるようになった</a:t>
            </a:r>
            <a:endParaRPr lang="en-US" altLang="ja-JP" sz="2000" dirty="0"/>
          </a:p>
          <a:p>
            <a:r>
              <a:rPr lang="ja-JP" altLang="en-US" sz="2000" dirty="0"/>
              <a:t>新型コロナウイルス感染症が世界的に流行したことに伴い、</a:t>
            </a:r>
            <a:br>
              <a:rPr lang="en-US" altLang="ja-JP" sz="2000" dirty="0"/>
            </a:br>
            <a:r>
              <a:rPr lang="en-US" altLang="ja-JP" sz="2000" dirty="0"/>
              <a:t>Dx</a:t>
            </a:r>
            <a:r>
              <a:rPr lang="ja-JP" altLang="en-US" sz="2000" dirty="0"/>
              <a:t>の加速がおこり、</a:t>
            </a:r>
            <a:r>
              <a:rPr lang="en-US" altLang="ja-JP" sz="2000" dirty="0"/>
              <a:t>DCT</a:t>
            </a:r>
            <a:r>
              <a:rPr lang="ja-JP" altLang="en-US" sz="2000" dirty="0"/>
              <a:t>のニーズがより高くなった</a:t>
            </a:r>
            <a:endParaRPr lang="en-US" altLang="ja-JP" sz="2000" dirty="0"/>
          </a:p>
        </p:txBody>
      </p:sp>
      <p:pic>
        <p:nvPicPr>
          <p:cNvPr id="7" name="図 6"/>
          <p:cNvPicPr>
            <a:picLocks noChangeAspect="1"/>
          </p:cNvPicPr>
          <p:nvPr/>
        </p:nvPicPr>
        <p:blipFill>
          <a:blip r:embed="rId3"/>
          <a:stretch>
            <a:fillRect/>
          </a:stretch>
        </p:blipFill>
        <p:spPr>
          <a:xfrm>
            <a:off x="1176796" y="2836834"/>
            <a:ext cx="6790408" cy="3744505"/>
          </a:xfrm>
          <a:prstGeom prst="rect">
            <a:avLst/>
          </a:prstGeom>
        </p:spPr>
      </p:pic>
      <p:sp>
        <p:nvSpPr>
          <p:cNvPr id="5" name="スライド番号プレースホルダー 3"/>
          <p:cNvSpPr>
            <a:spLocks noGrp="1"/>
          </p:cNvSpPr>
          <p:nvPr>
            <p:ph type="sldNum" sz="quarter" idx="10"/>
          </p:nvPr>
        </p:nvSpPr>
        <p:spPr>
          <a:xfrm>
            <a:off x="7162800" y="6553200"/>
            <a:ext cx="1905000" cy="304800"/>
          </a:xfrm>
        </p:spPr>
        <p:txBody>
          <a:bodyPr/>
          <a:lstStyle/>
          <a:p>
            <a:fld id="{6F27C96C-9ADE-4927-B4ED-181194419584}" type="slidenum">
              <a:rPr lang="en-US" altLang="ja-JP" smtClean="0"/>
              <a:pPr/>
              <a:t>17</a:t>
            </a:fld>
            <a:endParaRPr lang="en-US" altLang="ja-JP"/>
          </a:p>
        </p:txBody>
      </p:sp>
    </p:spTree>
    <p:extLst>
      <p:ext uri="{BB962C8B-B14F-4D97-AF65-F5344CB8AC3E}">
        <p14:creationId xmlns:p14="http://schemas.microsoft.com/office/powerpoint/2010/main" val="14792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DCT</a:t>
            </a:r>
            <a:r>
              <a:rPr kumimoji="1" lang="ja-JP" altLang="en-US" dirty="0"/>
              <a:t>の変遷</a:t>
            </a:r>
            <a:br>
              <a:rPr kumimoji="1" lang="en-US" altLang="ja-JP" dirty="0"/>
            </a:br>
            <a:r>
              <a:rPr lang="en-US" altLang="ja-JP" dirty="0"/>
              <a:t>-</a:t>
            </a:r>
            <a:r>
              <a:rPr lang="ja-JP" altLang="en-US" dirty="0"/>
              <a:t>来院せずに実施された</a:t>
            </a:r>
            <a:r>
              <a:rPr lang="en-US" altLang="ja-JP" dirty="0"/>
              <a:t>DCT</a:t>
            </a:r>
            <a:r>
              <a:rPr kumimoji="1" lang="ja-JP" altLang="en-US" dirty="0"/>
              <a:t>の事例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18</a:t>
            </a:fld>
            <a:endParaRPr lang="en-US" altLang="ja-JP"/>
          </a:p>
        </p:txBody>
      </p:sp>
      <p:sp>
        <p:nvSpPr>
          <p:cNvPr id="6" name="テキスト ボックス 5"/>
          <p:cNvSpPr txBox="1"/>
          <p:nvPr/>
        </p:nvSpPr>
        <p:spPr>
          <a:xfrm>
            <a:off x="82617" y="6506882"/>
            <a:ext cx="8283037" cy="369332"/>
          </a:xfrm>
          <a:prstGeom prst="rect">
            <a:avLst/>
          </a:prstGeom>
          <a:noFill/>
        </p:spPr>
        <p:txBody>
          <a:bodyPr wrap="square" rtlCol="0">
            <a:spAutoFit/>
          </a:body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900" dirty="0" err="1">
                <a:solidFill>
                  <a:schemeClr val="tx1">
                    <a:lumMod val="75000"/>
                    <a:lumOff val="25000"/>
                  </a:schemeClr>
                </a:solidFill>
                <a:latin typeface="メイリオ" panose="020B0604030504040204" pitchFamily="50" charset="-128"/>
                <a:ea typeface="メイリオ" panose="020B0604030504040204" pitchFamily="50" charset="-128"/>
              </a:rPr>
              <a:t>Orri</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 M et al., Web-based trial to evaluate the efficacy and safety of tolterodine ER 4 mg in participants with overactive bladder: REMOTE trial.</a:t>
            </a:r>
          </a:p>
          <a:p>
            <a:r>
              <a:rPr lang="en-US" altLang="ja-JP" sz="900" dirty="0" err="1">
                <a:solidFill>
                  <a:schemeClr val="tx1">
                    <a:lumMod val="75000"/>
                    <a:lumOff val="25000"/>
                  </a:schemeClr>
                </a:solidFill>
                <a:latin typeface="メイリオ" panose="020B0604030504040204" pitchFamily="50" charset="-128"/>
                <a:ea typeface="メイリオ" panose="020B0604030504040204" pitchFamily="50" charset="-128"/>
              </a:rPr>
              <a:t>Contemp</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 Clin Trials. 2014 Jul;38(2):190-7.</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」をもとに作図</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フローチャート: 結合子 8"/>
          <p:cNvSpPr>
            <a:spLocks noChangeAspect="1"/>
          </p:cNvSpPr>
          <p:nvPr/>
        </p:nvSpPr>
        <p:spPr>
          <a:xfrm>
            <a:off x="3672599" y="3238683"/>
            <a:ext cx="1512257" cy="1526313"/>
          </a:xfrm>
          <a:prstGeom prst="flowChartConnector">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6521" y="3623398"/>
            <a:ext cx="538600" cy="564655"/>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282" y="3686926"/>
            <a:ext cx="591730" cy="620355"/>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178" y="3776476"/>
            <a:ext cx="550786" cy="577430"/>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1056" y="1873413"/>
            <a:ext cx="457371" cy="483938"/>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8364" y="3614051"/>
            <a:ext cx="676796" cy="709537"/>
          </a:xfrm>
          <a:prstGeom prst="rect">
            <a:avLst/>
          </a:prstGeom>
        </p:spPr>
      </p:pic>
      <p:sp>
        <p:nvSpPr>
          <p:cNvPr id="22" name="正方形/長方形 21"/>
          <p:cNvSpPr>
            <a:spLocks noChangeAspect="1"/>
          </p:cNvSpPr>
          <p:nvPr/>
        </p:nvSpPr>
        <p:spPr>
          <a:xfrm>
            <a:off x="1902505" y="2389445"/>
            <a:ext cx="2031325" cy="338554"/>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rPr>
              <a:t>サテライト医療機関</a:t>
            </a:r>
          </a:p>
        </p:txBody>
      </p:sp>
      <p:sp>
        <p:nvSpPr>
          <p:cNvPr id="24" name="正方形/長方形 23"/>
          <p:cNvSpPr>
            <a:spLocks noChangeAspect="1"/>
          </p:cNvSpPr>
          <p:nvPr/>
        </p:nvSpPr>
        <p:spPr>
          <a:xfrm>
            <a:off x="1094448" y="4417478"/>
            <a:ext cx="1415772" cy="584775"/>
          </a:xfrm>
          <a:prstGeom prst="rect">
            <a:avLst/>
          </a:prstGeom>
        </p:spPr>
        <p:txBody>
          <a:bodyPr wrap="none">
            <a:spAutoFit/>
          </a:bodyPr>
          <a:lstStyle/>
          <a:p>
            <a:pPr algn="ctr"/>
            <a:r>
              <a:rPr lang="ja-JP" altLang="en-US" sz="1600" b="1" dirty="0">
                <a:latin typeface="メイリオ" panose="020B0604030504040204" pitchFamily="50" charset="-128"/>
                <a:ea typeface="メイリオ" panose="020B0604030504040204" pitchFamily="50" charset="-128"/>
              </a:rPr>
              <a:t>訪問看護</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（採血のみ）</a:t>
            </a:r>
          </a:p>
        </p:txBody>
      </p:sp>
      <p:sp>
        <p:nvSpPr>
          <p:cNvPr id="25" name="テキスト ボックス 24"/>
          <p:cNvSpPr txBox="1">
            <a:spLocks noChangeAspect="1"/>
          </p:cNvSpPr>
          <p:nvPr/>
        </p:nvSpPr>
        <p:spPr>
          <a:xfrm>
            <a:off x="5898735" y="4338477"/>
            <a:ext cx="1765981" cy="584775"/>
          </a:xfrm>
          <a:prstGeom prst="rect">
            <a:avLst/>
          </a:prstGeom>
          <a:noFill/>
        </p:spPr>
        <p:txBody>
          <a:bodyPr wrap="square" rtlCol="0">
            <a:spAutoFit/>
          </a:bodyPr>
          <a:lstStyle/>
          <a:p>
            <a:pPr algn="ctr"/>
            <a:r>
              <a:rPr kumimoji="1" lang="en-US" altLang="ja-JP" sz="1600" b="1" dirty="0" err="1">
                <a:latin typeface="メイリオ" panose="020B0604030504040204" pitchFamily="50" charset="-128"/>
                <a:ea typeface="メイリオ" panose="020B0604030504040204" pitchFamily="50" charset="-128"/>
              </a:rPr>
              <a:t>ePRO</a:t>
            </a:r>
            <a:endParaRPr kumimoji="1" lang="en-US" altLang="ja-JP" sz="1600" b="1" dirty="0">
              <a:latin typeface="メイリオ" panose="020B0604030504040204" pitchFamily="50" charset="-128"/>
              <a:ea typeface="メイリオ" panose="020B0604030504040204" pitchFamily="50" charset="-128"/>
            </a:endParaRPr>
          </a:p>
          <a:p>
            <a:pPr algn="ctr"/>
            <a:r>
              <a:rPr lang="en-US" altLang="ja-JP" sz="1600" b="1" dirty="0">
                <a:latin typeface="メイリオ" panose="020B0604030504040204" pitchFamily="50" charset="-128"/>
                <a:ea typeface="メイリオ" panose="020B0604030504040204" pitchFamily="50" charset="-128"/>
              </a:rPr>
              <a:t>(e-Diary)</a:t>
            </a:r>
          </a:p>
        </p:txBody>
      </p:sp>
      <p:sp>
        <p:nvSpPr>
          <p:cNvPr id="31" name="テキスト ボックス 56"/>
          <p:cNvSpPr txBox="1">
            <a:spLocks noChangeAspect="1"/>
          </p:cNvSpPr>
          <p:nvPr/>
        </p:nvSpPr>
        <p:spPr>
          <a:xfrm>
            <a:off x="5334123" y="6095792"/>
            <a:ext cx="1218603" cy="338554"/>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治験薬配送</a:t>
            </a:r>
            <a:endParaRPr kumimoji="1" lang="ja-JP" altLang="en-US" sz="1600" b="1" dirty="0">
              <a:latin typeface="メイリオ" panose="020B0604030504040204" pitchFamily="50" charset="-128"/>
              <a:ea typeface="メイリオ" panose="020B0604030504040204" pitchFamily="50" charset="-128"/>
            </a:endParaRPr>
          </a:p>
        </p:txBody>
      </p:sp>
      <p:pic>
        <p:nvPicPr>
          <p:cNvPr id="32" name="図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1487" y="1704981"/>
            <a:ext cx="817357" cy="788341"/>
          </a:xfrm>
          <a:prstGeom prst="rect">
            <a:avLst/>
          </a:prstGeom>
        </p:spPr>
      </p:pic>
      <p:sp>
        <p:nvSpPr>
          <p:cNvPr id="33" name="テキスト ボックス 48"/>
          <p:cNvSpPr txBox="1">
            <a:spLocks noChangeAspect="1"/>
          </p:cNvSpPr>
          <p:nvPr/>
        </p:nvSpPr>
        <p:spPr>
          <a:xfrm>
            <a:off x="5334123" y="2393174"/>
            <a:ext cx="1680075" cy="338554"/>
          </a:xfrm>
          <a:prstGeom prst="rect">
            <a:avLst/>
          </a:prstGeom>
          <a:noFill/>
        </p:spPr>
        <p:txBody>
          <a:bodyPr wrap="none" rtlCol="0">
            <a:spAutoFit/>
          </a:bodyPr>
          <a:lstStyle/>
          <a:p>
            <a:pPr algn="ctr"/>
            <a:r>
              <a:rPr lang="en-US" altLang="ja-JP" sz="1600" b="1" dirty="0">
                <a:latin typeface="メイリオ" panose="020B0604030504040204" pitchFamily="50" charset="-128"/>
                <a:ea typeface="メイリオ" panose="020B0604030504040204" pitchFamily="50" charset="-128"/>
              </a:rPr>
              <a:t>Web</a:t>
            </a:r>
            <a:r>
              <a:rPr lang="ja-JP" altLang="en-US" sz="1600" b="1" dirty="0">
                <a:latin typeface="メイリオ" panose="020B0604030504040204" pitchFamily="50" charset="-128"/>
                <a:ea typeface="メイリオ" panose="020B0604030504040204" pitchFamily="50" charset="-128"/>
              </a:rPr>
              <a:t>リクルート</a:t>
            </a:r>
            <a:endParaRPr kumimoji="1" lang="ja-JP" altLang="en-US" sz="16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8772" y="5430294"/>
            <a:ext cx="510352" cy="510352"/>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6100" y="1664704"/>
            <a:ext cx="626922" cy="632728"/>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6422" y="3460760"/>
            <a:ext cx="368567" cy="368567"/>
          </a:xfrm>
          <a:prstGeom prst="rect">
            <a:avLst/>
          </a:prstGeom>
        </p:spPr>
      </p:pic>
      <p:pic>
        <p:nvPicPr>
          <p:cNvPr id="39" name="図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84360" y="3900449"/>
            <a:ext cx="417974" cy="417974"/>
          </a:xfrm>
          <a:prstGeom prst="rect">
            <a:avLst/>
          </a:prstGeom>
        </p:spPr>
      </p:pic>
      <p:pic>
        <p:nvPicPr>
          <p:cNvPr id="40" name="図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9281" y="1796000"/>
            <a:ext cx="439083" cy="439083"/>
          </a:xfrm>
          <a:prstGeom prst="rect">
            <a:avLst/>
          </a:prstGeom>
        </p:spPr>
      </p:pic>
      <p:sp>
        <p:nvSpPr>
          <p:cNvPr id="42" name="正方形/長方形 41"/>
          <p:cNvSpPr>
            <a:spLocks noChangeAspect="1"/>
          </p:cNvSpPr>
          <p:nvPr/>
        </p:nvSpPr>
        <p:spPr>
          <a:xfrm>
            <a:off x="2454938" y="6079407"/>
            <a:ext cx="1191352" cy="338554"/>
          </a:xfrm>
          <a:prstGeom prst="rect">
            <a:avLst/>
          </a:prstGeom>
        </p:spPr>
        <p:txBody>
          <a:bodyPr wrap="none">
            <a:spAutoFit/>
          </a:bodyPr>
          <a:lstStyle/>
          <a:p>
            <a:pPr algn="ctr"/>
            <a:r>
              <a:rPr lang="en-US" altLang="ja-JP" sz="1600" b="1" dirty="0">
                <a:latin typeface="メイリオ" panose="020B0604030504040204" pitchFamily="50" charset="-128"/>
                <a:ea typeface="メイリオ" panose="020B0604030504040204" pitchFamily="50" charset="-128"/>
              </a:rPr>
              <a:t>eConsent</a:t>
            </a:r>
            <a:endParaRPr lang="ja-JP" altLang="en-US" sz="1600" b="1" dirty="0">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975" y="5386255"/>
            <a:ext cx="892896" cy="709537"/>
          </a:xfrm>
          <a:prstGeom prst="rect">
            <a:avLst/>
          </a:prstGeom>
        </p:spPr>
      </p:pic>
      <p:pic>
        <p:nvPicPr>
          <p:cNvPr id="45" name="図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4036" y="5412380"/>
            <a:ext cx="486752" cy="486752"/>
          </a:xfrm>
          <a:prstGeom prst="rect">
            <a:avLst/>
          </a:prstGeom>
        </p:spPr>
      </p:pic>
      <p:sp>
        <p:nvSpPr>
          <p:cNvPr id="38" name="右矢印 37"/>
          <p:cNvSpPr/>
          <p:nvPr/>
        </p:nvSpPr>
        <p:spPr>
          <a:xfrm rot="2734329">
            <a:off x="3171300" y="2767524"/>
            <a:ext cx="637141" cy="561604"/>
          </a:xfrm>
          <a:prstGeom prst="rightArrow">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2852730" y="3756819"/>
            <a:ext cx="637141" cy="561604"/>
          </a:xfrm>
          <a:prstGeom prst="rightArrow">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rot="7761828">
            <a:off x="4938263" y="2682171"/>
            <a:ext cx="637141" cy="561604"/>
          </a:xfrm>
          <a:prstGeom prst="rightArrow">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rot="13478719">
            <a:off x="4912208" y="4773709"/>
            <a:ext cx="637141" cy="561604"/>
          </a:xfrm>
          <a:prstGeom prst="rightArrow">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右矢印 53"/>
          <p:cNvSpPr/>
          <p:nvPr/>
        </p:nvSpPr>
        <p:spPr>
          <a:xfrm rot="10800000">
            <a:off x="5505377" y="3800793"/>
            <a:ext cx="637141" cy="561604"/>
          </a:xfrm>
          <a:prstGeom prst="rightArrow">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4"/>
          <p:cNvSpPr/>
          <p:nvPr/>
        </p:nvSpPr>
        <p:spPr>
          <a:xfrm rot="18655718">
            <a:off x="3327720" y="4746694"/>
            <a:ext cx="637141" cy="561604"/>
          </a:xfrm>
          <a:prstGeom prst="rightArrow">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コンテンツ プレースホルダー 2">
            <a:extLst>
              <a:ext uri="{FF2B5EF4-FFF2-40B4-BE49-F238E27FC236}">
                <a16:creationId xmlns:a16="http://schemas.microsoft.com/office/drawing/2014/main" id="{E0834F85-6797-4BEC-8D1E-86B6530B540F}"/>
              </a:ext>
            </a:extLst>
          </p:cNvPr>
          <p:cNvSpPr txBox="1">
            <a:spLocks/>
          </p:cNvSpPr>
          <p:nvPr/>
        </p:nvSpPr>
        <p:spPr bwMode="auto">
          <a:xfrm>
            <a:off x="282571" y="1107553"/>
            <a:ext cx="8409600" cy="4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138" indent="-248400" algn="l" rtl="0" eaLnBrk="1" fontAlgn="base" hangingPunct="1">
              <a:lnSpc>
                <a:spcPct val="120000"/>
              </a:lnSpc>
              <a:spcBef>
                <a:spcPct val="20000"/>
              </a:spcBef>
              <a:spcAft>
                <a:spcPct val="0"/>
              </a:spcAft>
              <a:buClr>
                <a:schemeClr val="accent1"/>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226800" algn="l" rtl="0" eaLnBrk="1" fontAlgn="base" hangingPunct="1">
              <a:lnSpc>
                <a:spcPct val="120000"/>
              </a:lnSpc>
              <a:spcBef>
                <a:spcPct val="20000"/>
              </a:spcBef>
              <a:spcAft>
                <a:spcPct val="0"/>
              </a:spcAft>
              <a:buClr>
                <a:srgbClr val="00B0F0"/>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226800" algn="l" rtl="0" eaLnBrk="1" fontAlgn="base" hangingPunct="1">
              <a:lnSpc>
                <a:spcPct val="120000"/>
              </a:lnSpc>
              <a:spcBef>
                <a:spcPct val="20000"/>
              </a:spcBef>
              <a:spcAft>
                <a:spcPct val="0"/>
              </a:spcAft>
              <a:buClr>
                <a:schemeClr val="accent3"/>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226800" algn="l" rtl="0" eaLnBrk="1" fontAlgn="base" hangingPunct="1">
              <a:lnSpc>
                <a:spcPct val="120000"/>
              </a:lnSpc>
              <a:spcBef>
                <a:spcPct val="20000"/>
              </a:spcBef>
              <a:spcAft>
                <a:spcPct val="0"/>
              </a:spcAft>
              <a:buClr>
                <a:schemeClr val="accent2"/>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226800" algn="l" rtl="0" eaLnBrk="1" fontAlgn="base" hangingPunct="1">
              <a:lnSpc>
                <a:spcPct val="120000"/>
              </a:lnSpc>
              <a:spcBef>
                <a:spcPct val="20000"/>
              </a:spcBef>
              <a:spcAft>
                <a:spcPct val="0"/>
              </a:spcAft>
              <a:buClr>
                <a:schemeClr val="accent6"/>
              </a:buClr>
              <a:buSzPct val="5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r>
              <a:rPr lang="ja-JP" altLang="en-US" sz="2000" dirty="0"/>
              <a:t>トルテロジンで行われた臨床試験（</a:t>
            </a:r>
            <a:r>
              <a:rPr lang="en-US" altLang="ja-JP" sz="2000" dirty="0"/>
              <a:t>REMOTE</a:t>
            </a:r>
            <a:r>
              <a:rPr lang="ja-JP" altLang="en-US" sz="2000" dirty="0"/>
              <a:t>試験）の事例</a:t>
            </a:r>
            <a:endParaRPr lang="en-US" altLang="ja-JP" sz="2000" dirty="0"/>
          </a:p>
        </p:txBody>
      </p:sp>
    </p:spTree>
    <p:extLst>
      <p:ext uri="{BB962C8B-B14F-4D97-AF65-F5344CB8AC3E}">
        <p14:creationId xmlns:p14="http://schemas.microsoft.com/office/powerpoint/2010/main" val="365835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kumimoji="1" lang="en-US" altLang="ja-JP" dirty="0"/>
              <a:t>DCT</a:t>
            </a:r>
            <a:r>
              <a:rPr kumimoji="1" lang="ja-JP" altLang="en-US" dirty="0"/>
              <a:t>の導入</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19</a:t>
            </a:fld>
            <a:endParaRPr lang="en-US" altLang="ja-JP"/>
          </a:p>
        </p:txBody>
      </p:sp>
    </p:spTree>
    <p:extLst>
      <p:ext uri="{BB962C8B-B14F-4D97-AF65-F5344CB8AC3E}">
        <p14:creationId xmlns:p14="http://schemas.microsoft.com/office/powerpoint/2010/main" val="412238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3" name="コンテンツ プレースホルダー 2"/>
          <p:cNvSpPr>
            <a:spLocks noGrp="1"/>
          </p:cNvSpPr>
          <p:nvPr>
            <p:ph idx="1"/>
          </p:nvPr>
        </p:nvSpPr>
        <p:spPr>
          <a:xfrm>
            <a:off x="457199" y="1186543"/>
            <a:ext cx="4033319" cy="5630946"/>
          </a:xfrm>
        </p:spPr>
        <p:txBody>
          <a:bodyPr>
            <a:normAutofit fontScale="92500" lnSpcReduction="10000"/>
          </a:bodyPr>
          <a:lstStyle/>
          <a:p>
            <a:r>
              <a:rPr lang="ja-JP" altLang="en-US" sz="2000" dirty="0"/>
              <a:t>まえがき</a:t>
            </a:r>
          </a:p>
          <a:p>
            <a:r>
              <a:rPr lang="ja-JP" altLang="en-US" sz="2000" dirty="0"/>
              <a:t>用語の定義・略語一覧</a:t>
            </a:r>
          </a:p>
          <a:p>
            <a:r>
              <a:rPr lang="ja-JP" altLang="en-US" sz="2000" dirty="0"/>
              <a:t>背景</a:t>
            </a:r>
          </a:p>
          <a:p>
            <a:r>
              <a:rPr lang="en-US" altLang="ja-JP" sz="2000" dirty="0"/>
              <a:t>DCT</a:t>
            </a:r>
            <a:r>
              <a:rPr lang="ja-JP" altLang="en-US" sz="2000" dirty="0"/>
              <a:t>の概要</a:t>
            </a:r>
            <a:endParaRPr lang="en-US" altLang="ja-JP" sz="2000" dirty="0"/>
          </a:p>
          <a:p>
            <a:r>
              <a:rPr lang="en-US" altLang="ja-JP" sz="2000" dirty="0"/>
              <a:t>DCT</a:t>
            </a:r>
            <a:r>
              <a:rPr lang="ja-JP" altLang="en-US" sz="2000" dirty="0"/>
              <a:t>の変遷</a:t>
            </a:r>
            <a:endParaRPr lang="en-US" altLang="ja-JP" sz="2000" dirty="0"/>
          </a:p>
          <a:p>
            <a:r>
              <a:rPr lang="en-US" altLang="ja-JP" sz="2000" dirty="0"/>
              <a:t>DCT</a:t>
            </a:r>
            <a:r>
              <a:rPr lang="ja-JP" altLang="en-US" sz="2000" dirty="0"/>
              <a:t>の導入</a:t>
            </a:r>
            <a:endParaRPr lang="en-US" altLang="ja-JP" sz="2000" dirty="0"/>
          </a:p>
          <a:p>
            <a:r>
              <a:rPr lang="en-US" altLang="ja-JP" sz="2000" dirty="0"/>
              <a:t>DCT</a:t>
            </a:r>
            <a:r>
              <a:rPr lang="ja-JP" altLang="en-US" sz="2000" dirty="0"/>
              <a:t>の手法の紹介</a:t>
            </a:r>
            <a:endParaRPr lang="en-US" altLang="ja-JP" sz="2000" dirty="0"/>
          </a:p>
          <a:p>
            <a:pPr lvl="1"/>
            <a:r>
              <a:rPr lang="ja-JP" altLang="en-US" sz="1800" dirty="0"/>
              <a:t>オンライン診療</a:t>
            </a:r>
          </a:p>
          <a:p>
            <a:pPr lvl="1"/>
            <a:r>
              <a:rPr lang="ja-JP" altLang="en-US" sz="1800" dirty="0"/>
              <a:t>訪問看護</a:t>
            </a:r>
          </a:p>
          <a:p>
            <a:pPr lvl="1"/>
            <a:r>
              <a:rPr lang="ja-JP" altLang="en-US" sz="1800" dirty="0"/>
              <a:t>ウェアラブルデバイス</a:t>
            </a:r>
            <a:endParaRPr lang="en-US" altLang="ja-JP" sz="1800" dirty="0"/>
          </a:p>
          <a:p>
            <a:pPr lvl="1"/>
            <a:r>
              <a:rPr lang="en-US" altLang="ja-JP" sz="1800" dirty="0"/>
              <a:t>ePRO</a:t>
            </a:r>
          </a:p>
          <a:p>
            <a:pPr lvl="1"/>
            <a:r>
              <a:rPr lang="ja-JP" altLang="en-US" sz="1800" dirty="0"/>
              <a:t>治験薬の被験者への配送</a:t>
            </a:r>
          </a:p>
          <a:p>
            <a:pPr lvl="1"/>
            <a:r>
              <a:rPr lang="en-US" altLang="ja-JP" sz="1800" dirty="0"/>
              <a:t>eConsent</a:t>
            </a:r>
          </a:p>
          <a:p>
            <a:pPr lvl="1"/>
            <a:r>
              <a:rPr lang="ja-JP" altLang="en-US" sz="1800" dirty="0"/>
              <a:t>サテライト医療機関</a:t>
            </a:r>
          </a:p>
          <a:p>
            <a:r>
              <a:rPr lang="en-US" altLang="ja-JP" sz="2000" dirty="0"/>
              <a:t>DCT</a:t>
            </a:r>
            <a:r>
              <a:rPr lang="ja-JP" altLang="en-US" sz="2000" dirty="0"/>
              <a:t>の浸透に向けて</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2</a:t>
            </a:fld>
            <a:endParaRPr lang="en-US" altLang="ja-JP"/>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470" y="3594565"/>
            <a:ext cx="2786250" cy="2786250"/>
          </a:xfrm>
          <a:prstGeom prst="rect">
            <a:avLst/>
          </a:prstGeom>
        </p:spPr>
      </p:pic>
      <p:pic>
        <p:nvPicPr>
          <p:cNvPr id="6" name="Picture 14">
            <a:extLst>
              <a:ext uri="{FF2B5EF4-FFF2-40B4-BE49-F238E27FC236}">
                <a16:creationId xmlns:a16="http://schemas.microsoft.com/office/drawing/2014/main" id="{40B46BD6-C439-4B8E-AF6A-14C1F16038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984" y="150814"/>
            <a:ext cx="817815" cy="8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11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0"/>
          </p:nvPr>
        </p:nvSpPr>
        <p:spPr>
          <a:xfrm>
            <a:off x="7239000" y="6593809"/>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3BBD943A-044F-4048-BA60-D05DA76AFC6A}" type="slidenum">
              <a:rPr kumimoji="0" lang="en-US" altLang="ja-JP">
                <a:solidFill>
                  <a:schemeClr val="tx1">
                    <a:lumMod val="75000"/>
                    <a:lumOff val="25000"/>
                  </a:schemeClr>
                </a:solidFill>
                <a:latin typeface="Tahoma" panose="020B0604030504040204" pitchFamily="34" charset="0"/>
              </a:rPr>
              <a:pPr/>
              <a:t>20</a:t>
            </a:fld>
            <a:endParaRPr kumimoji="0" lang="en-US" altLang="ja-JP" dirty="0">
              <a:solidFill>
                <a:schemeClr val="tx1">
                  <a:lumMod val="75000"/>
                  <a:lumOff val="25000"/>
                </a:schemeClr>
              </a:solidFill>
              <a:latin typeface="Tahoma" panose="020B0604030504040204" pitchFamily="34" charset="0"/>
            </a:endParaRPr>
          </a:p>
        </p:txBody>
      </p:sp>
      <p:sp>
        <p:nvSpPr>
          <p:cNvPr id="9" name="角丸四角形 8"/>
          <p:cNvSpPr/>
          <p:nvPr/>
        </p:nvSpPr>
        <p:spPr>
          <a:xfrm>
            <a:off x="87585" y="2809706"/>
            <a:ext cx="2412000" cy="190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は</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従来の</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臨床試験とは</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二律背反の</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関係ではない</a:t>
            </a:r>
            <a:endPar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85821" y="4824808"/>
            <a:ext cx="2412222" cy="18355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の導入は</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目的ではなく手段である</a:t>
            </a:r>
            <a:endParaRPr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2792454" y="2809706"/>
            <a:ext cx="4069947" cy="8796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患者の臨床試験参加への課題を</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理解する</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角丸四角形 11"/>
          <p:cNvSpPr/>
          <p:nvPr/>
        </p:nvSpPr>
        <p:spPr>
          <a:xfrm>
            <a:off x="2783586" y="3835630"/>
            <a:ext cx="4077136" cy="7194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開発初期から臨床評価戦略を</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検討する</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角丸四角形 12"/>
          <p:cNvSpPr/>
          <p:nvPr/>
        </p:nvSpPr>
        <p:spPr>
          <a:xfrm>
            <a:off x="70525" y="1149155"/>
            <a:ext cx="2427517" cy="145567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の</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基本的な考え方</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角丸四角形 13"/>
          <p:cNvSpPr/>
          <p:nvPr/>
        </p:nvSpPr>
        <p:spPr>
          <a:xfrm>
            <a:off x="2774717" y="1149154"/>
            <a:ext cx="6244539" cy="65389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BFC404"/>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DCT</a:t>
            </a: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の手法の導入に向けたアクション</a:t>
            </a:r>
          </a:p>
        </p:txBody>
      </p:sp>
      <p:sp>
        <p:nvSpPr>
          <p:cNvPr id="15" name="角丸四角形 14"/>
          <p:cNvSpPr/>
          <p:nvPr/>
        </p:nvSpPr>
        <p:spPr>
          <a:xfrm>
            <a:off x="2774718" y="4701349"/>
            <a:ext cx="4086004" cy="19542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実施計画書に</a:t>
            </a: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の手法を盛り込む</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早期から</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臨床試験</a:t>
            </a: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準備に関わる</a:t>
            </a:r>
            <a:b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社内外</a:t>
            </a: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関係者と連携する</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被験者の安全性は従来の</a:t>
            </a:r>
            <a:b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臨床試験と同レベルを担保する</a:t>
            </a:r>
          </a:p>
        </p:txBody>
      </p:sp>
      <p:sp>
        <p:nvSpPr>
          <p:cNvPr id="16" name="角丸四角形 15"/>
          <p:cNvSpPr/>
          <p:nvPr/>
        </p:nvSpPr>
        <p:spPr>
          <a:xfrm>
            <a:off x="7176409" y="2809706"/>
            <a:ext cx="1842848" cy="3845927"/>
          </a:xfrm>
          <a:prstGeom prst="roundRect">
            <a:avLst>
              <a:gd name="adj" fmla="val 7076"/>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で学んだ</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経験</a:t>
            </a: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を次に</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活かす</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Isosceles Triangle 6"/>
          <p:cNvSpPr/>
          <p:nvPr/>
        </p:nvSpPr>
        <p:spPr>
          <a:xfrm rot="5400000">
            <a:off x="754907" y="4673612"/>
            <a:ext cx="3804888" cy="159168"/>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 name="角丸四角形 10"/>
          <p:cNvSpPr/>
          <p:nvPr/>
        </p:nvSpPr>
        <p:spPr>
          <a:xfrm>
            <a:off x="7176409" y="1900171"/>
            <a:ext cx="1842848" cy="70465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DCT</a:t>
            </a: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終了後の振り返り</a:t>
            </a:r>
          </a:p>
        </p:txBody>
      </p:sp>
      <p:sp>
        <p:nvSpPr>
          <p:cNvPr id="20" name="角丸四角形 10"/>
          <p:cNvSpPr/>
          <p:nvPr/>
        </p:nvSpPr>
        <p:spPr>
          <a:xfrm>
            <a:off x="2774717" y="1900172"/>
            <a:ext cx="4086005" cy="70465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DCT</a:t>
            </a: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の</a:t>
            </a:r>
            <a:r>
              <a:rPr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rPr>
              <a:t>手法の導入の準備</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Isosceles Triangle 6"/>
          <p:cNvSpPr/>
          <p:nvPr/>
        </p:nvSpPr>
        <p:spPr>
          <a:xfrm rot="5400000">
            <a:off x="5117586" y="4673608"/>
            <a:ext cx="3804887" cy="159168"/>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-DCT</a:t>
            </a:r>
            <a:r>
              <a:rPr lang="ja-JP" altLang="en-US" dirty="0"/>
              <a:t>を検討する際に理解しておくこと</a:t>
            </a:r>
            <a:r>
              <a:rPr lang="en-US" altLang="ja-JP" dirty="0"/>
              <a:t>-</a:t>
            </a:r>
            <a:endParaRPr kumimoji="1" lang="ja-JP" altLang="en-US" dirty="0"/>
          </a:p>
        </p:txBody>
      </p:sp>
    </p:spTree>
    <p:extLst>
      <p:ext uri="{BB962C8B-B14F-4D97-AF65-F5344CB8AC3E}">
        <p14:creationId xmlns:p14="http://schemas.microsoft.com/office/powerpoint/2010/main" val="49669563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8576A010-9604-472D-8C80-AF2A4370A12E}" type="slidenum">
              <a:rPr kumimoji="0" lang="en-US" altLang="ja-JP">
                <a:solidFill>
                  <a:schemeClr val="tx1">
                    <a:lumMod val="75000"/>
                    <a:lumOff val="25000"/>
                  </a:schemeClr>
                </a:solidFill>
                <a:latin typeface="Tahoma" panose="020B0604030504040204" pitchFamily="34" charset="0"/>
              </a:rPr>
              <a:pPr/>
              <a:t>21</a:t>
            </a:fld>
            <a:endParaRPr kumimoji="0" lang="en-US" altLang="ja-JP">
              <a:solidFill>
                <a:schemeClr val="tx1">
                  <a:lumMod val="75000"/>
                  <a:lumOff val="25000"/>
                </a:schemeClr>
              </a:solidFill>
              <a:latin typeface="Tahoma" panose="020B0604030504040204" pitchFamily="34" charset="0"/>
            </a:endParaRPr>
          </a:p>
        </p:txBody>
      </p:sp>
      <p:sp>
        <p:nvSpPr>
          <p:cNvPr id="15367" name="テキスト ボックス 1"/>
          <p:cNvSpPr txBox="1">
            <a:spLocks noChangeArrowheads="1"/>
          </p:cNvSpPr>
          <p:nvPr/>
        </p:nvSpPr>
        <p:spPr bwMode="auto">
          <a:xfrm>
            <a:off x="250825" y="1104713"/>
            <a:ext cx="7540625" cy="46166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cs typeface="+mj-cs"/>
              </a:rPr>
              <a:t>DCT</a:t>
            </a:r>
            <a:r>
              <a:rPr lang="ja-JP" altLang="ja-JP" sz="2400" dirty="0">
                <a:solidFill>
                  <a:schemeClr val="tx1">
                    <a:lumMod val="75000"/>
                    <a:lumOff val="25000"/>
                  </a:schemeClr>
                </a:solidFill>
                <a:latin typeface="メイリオ" panose="020B0604030504040204" pitchFamily="50" charset="-128"/>
                <a:ea typeface="メイリオ" panose="020B0604030504040204" pitchFamily="50" charset="-128"/>
                <a:cs typeface="+mj-cs"/>
              </a:rPr>
              <a:t>は従来の臨床試験とは二律背反の関係ではない</a:t>
            </a:r>
            <a:endPar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cs typeface="+mj-cs"/>
            </a:endParaRPr>
          </a:p>
        </p:txBody>
      </p:sp>
      <p:sp>
        <p:nvSpPr>
          <p:cNvPr id="2" name="タイトル 1"/>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a:t>
            </a:r>
            <a:r>
              <a:rPr lang="ja-JP" altLang="en-US" dirty="0"/>
              <a:t>基本的な考え方</a:t>
            </a:r>
            <a:r>
              <a:rPr lang="en-US" altLang="ja-JP" dirty="0"/>
              <a:t>-</a:t>
            </a:r>
            <a:endParaRPr kumimoji="1" lang="ja-JP" altLang="en-US" dirty="0"/>
          </a:p>
        </p:txBody>
      </p:sp>
      <p:pic>
        <p:nvPicPr>
          <p:cNvPr id="10" name="コンテンツ プレースホルダー 4">
            <a:extLst>
              <a:ext uri="{FF2B5EF4-FFF2-40B4-BE49-F238E27FC236}">
                <a16:creationId xmlns:a16="http://schemas.microsoft.com/office/drawing/2014/main" id="{B7DF35A1-BCF6-4FCC-824F-EC596BD47646}"/>
              </a:ext>
            </a:extLst>
          </p:cNvPr>
          <p:cNvPicPr>
            <a:picLocks noChangeAspect="1"/>
          </p:cNvPicPr>
          <p:nvPr/>
        </p:nvPicPr>
        <p:blipFill>
          <a:blip r:embed="rId3"/>
          <a:stretch>
            <a:fillRect/>
          </a:stretch>
        </p:blipFill>
        <p:spPr bwMode="auto">
          <a:xfrm>
            <a:off x="944387" y="5108922"/>
            <a:ext cx="5762137" cy="17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A15EC3C0-BAA4-4FF2-8865-DE2320A00338}"/>
              </a:ext>
            </a:extLst>
          </p:cNvPr>
          <p:cNvPicPr>
            <a:picLocks noChangeAspect="1"/>
          </p:cNvPicPr>
          <p:nvPr/>
        </p:nvPicPr>
        <p:blipFill>
          <a:blip r:embed="rId4"/>
          <a:stretch>
            <a:fillRect/>
          </a:stretch>
        </p:blipFill>
        <p:spPr>
          <a:xfrm>
            <a:off x="944387" y="1691377"/>
            <a:ext cx="5762137" cy="3364752"/>
          </a:xfrm>
          <a:prstGeom prst="rect">
            <a:avLst/>
          </a:prstGeom>
        </p:spPr>
      </p:pic>
      <p:sp>
        <p:nvSpPr>
          <p:cNvPr id="12" name="Up-Down Arrow 6">
            <a:extLst>
              <a:ext uri="{FF2B5EF4-FFF2-40B4-BE49-F238E27FC236}">
                <a16:creationId xmlns:a16="http://schemas.microsoft.com/office/drawing/2014/main" id="{24BB14A0-6BB8-4659-9C10-9401DFCB7E09}"/>
              </a:ext>
            </a:extLst>
          </p:cNvPr>
          <p:cNvSpPr/>
          <p:nvPr/>
        </p:nvSpPr>
        <p:spPr>
          <a:xfrm>
            <a:off x="7035292" y="1854500"/>
            <a:ext cx="350665" cy="4752980"/>
          </a:xfrm>
          <a:prstGeom prst="upDownArrow">
            <a:avLst/>
          </a:prstGeom>
          <a:gradFill flip="none" rotWithShape="1">
            <a:gsLst>
              <a:gs pos="0">
                <a:srgbClr val="35FB48">
                  <a:shade val="30000"/>
                  <a:satMod val="115000"/>
                </a:srgbClr>
              </a:gs>
              <a:gs pos="50000">
                <a:srgbClr val="35FB48">
                  <a:shade val="67500"/>
                  <a:satMod val="115000"/>
                </a:srgbClr>
              </a:gs>
              <a:gs pos="100000">
                <a:srgbClr val="35FB48">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2">
            <a:extLst>
              <a:ext uri="{FF2B5EF4-FFF2-40B4-BE49-F238E27FC236}">
                <a16:creationId xmlns:a16="http://schemas.microsoft.com/office/drawing/2014/main" id="{E4591071-201B-440B-B428-D7EC013CB67F}"/>
              </a:ext>
            </a:extLst>
          </p:cNvPr>
          <p:cNvSpPr txBox="1"/>
          <p:nvPr/>
        </p:nvSpPr>
        <p:spPr>
          <a:xfrm>
            <a:off x="7289551" y="1952620"/>
            <a:ext cx="738664" cy="4752980"/>
          </a:xfrm>
          <a:prstGeom prst="rect">
            <a:avLst/>
          </a:prstGeom>
          <a:noFill/>
        </p:spPr>
        <p:txBody>
          <a:bodyPr vert="eaVert" wrap="square" rtlCol="0">
            <a:spAutoFit/>
          </a:bodyPr>
          <a:lstStyle/>
          <a:p>
            <a:pPr algn="ct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患者のニーズ、</a:t>
            </a: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の各手法の実施可能性、</a:t>
            </a:r>
            <a:b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臨床評価方法等を踏まえて決める</a:t>
            </a:r>
            <a:endParaRPr lang="en-US"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0393795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chemeClr val="tx1">
                    <a:lumMod val="75000"/>
                    <a:lumOff val="25000"/>
                  </a:schemeClr>
                </a:solidFill>
              </a:rPr>
              <a:pPr/>
              <a:t>22</a:t>
            </a:fld>
            <a:endParaRPr lang="en-US" altLang="ja-JP">
              <a:solidFill>
                <a:schemeClr val="tx1">
                  <a:lumMod val="75000"/>
                  <a:lumOff val="25000"/>
                </a:schemeClr>
              </a:solidFill>
            </a:endParaRPr>
          </a:p>
        </p:txBody>
      </p:sp>
      <p:sp>
        <p:nvSpPr>
          <p:cNvPr id="8" name="テキスト ボックス 1"/>
          <p:cNvSpPr txBox="1">
            <a:spLocks noChangeArrowheads="1"/>
          </p:cNvSpPr>
          <p:nvPr/>
        </p:nvSpPr>
        <p:spPr bwMode="auto">
          <a:xfrm>
            <a:off x="243187" y="1096841"/>
            <a:ext cx="8754164" cy="85408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pPr>
              <a:lnSpc>
                <a:spcPct val="120000"/>
              </a:lnSpc>
            </a:pPr>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cs typeface="+mj-cs"/>
              </a:rPr>
              <a:t>DCT</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cs typeface="+mj-cs"/>
              </a:rPr>
              <a:t>の導入は目的ではなく手段である</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cs typeface="+mj-cs"/>
            </a:endParaRPr>
          </a:p>
          <a:p>
            <a:pPr>
              <a:lnSpc>
                <a:spcPct val="120000"/>
              </a:lnSpc>
            </a:pP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mj-cs"/>
              </a:rPr>
              <a:t>⇒ 目的を達成するための課題解決の手段の一つとして、</a:t>
            </a: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mj-cs"/>
              </a:rPr>
              <a:t>DCT</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mj-cs"/>
              </a:rPr>
              <a:t>の各手法を考えてみる</a:t>
            </a:r>
          </a:p>
        </p:txBody>
      </p:sp>
      <p:sp>
        <p:nvSpPr>
          <p:cNvPr id="3" name="タイトル 2"/>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a:t>
            </a:r>
            <a:r>
              <a:rPr lang="ja-JP" altLang="en-US" dirty="0"/>
              <a:t>基本的な考え方</a:t>
            </a:r>
            <a:r>
              <a:rPr lang="en-US" altLang="ja-JP" dirty="0"/>
              <a:t>-</a:t>
            </a:r>
            <a:endParaRPr kumimoji="1" lang="ja-JP" altLang="en-US" dirty="0"/>
          </a:p>
        </p:txBody>
      </p:sp>
      <p:graphicFrame>
        <p:nvGraphicFramePr>
          <p:cNvPr id="2" name="図表 1">
            <a:extLst>
              <a:ext uri="{FF2B5EF4-FFF2-40B4-BE49-F238E27FC236}">
                <a16:creationId xmlns:a16="http://schemas.microsoft.com/office/drawing/2014/main" id="{6F1DD45E-4647-4A5D-9A34-23ADDCBEB15A}"/>
              </a:ext>
            </a:extLst>
          </p:cNvPr>
          <p:cNvGraphicFramePr/>
          <p:nvPr>
            <p:extLst>
              <p:ext uri="{D42A27DB-BD31-4B8C-83A1-F6EECF244321}">
                <p14:modId xmlns:p14="http://schemas.microsoft.com/office/powerpoint/2010/main" val="2654265035"/>
              </p:ext>
            </p:extLst>
          </p:nvPr>
        </p:nvGraphicFramePr>
        <p:xfrm>
          <a:off x="481506" y="1957490"/>
          <a:ext cx="8605344" cy="4557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989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chemeClr val="tx1">
                    <a:lumMod val="75000"/>
                    <a:lumOff val="25000"/>
                  </a:schemeClr>
                </a:solidFill>
              </a:rPr>
              <a:pPr/>
              <a:t>23</a:t>
            </a:fld>
            <a:endParaRPr lang="en-US" altLang="ja-JP">
              <a:solidFill>
                <a:schemeClr val="tx1">
                  <a:lumMod val="75000"/>
                  <a:lumOff val="25000"/>
                </a:schemeClr>
              </a:solidFill>
            </a:endParaRPr>
          </a:p>
        </p:txBody>
      </p:sp>
      <p:pic>
        <p:nvPicPr>
          <p:cNvPr id="6" name="図 5"/>
          <p:cNvPicPr>
            <a:picLocks noChangeAspect="1"/>
          </p:cNvPicPr>
          <p:nvPr/>
        </p:nvPicPr>
        <p:blipFill rotWithShape="1">
          <a:blip r:embed="rId3"/>
          <a:srcRect l="5649" r="2565"/>
          <a:stretch/>
        </p:blipFill>
        <p:spPr>
          <a:xfrm>
            <a:off x="4338730" y="1810828"/>
            <a:ext cx="4674636" cy="2873550"/>
          </a:xfrm>
          <a:prstGeom prst="rect">
            <a:avLst/>
          </a:prstGeom>
        </p:spPr>
      </p:pic>
      <p:sp>
        <p:nvSpPr>
          <p:cNvPr id="3" name="コンテンツ プレースホルダー 2"/>
          <p:cNvSpPr>
            <a:spLocks noGrp="1"/>
          </p:cNvSpPr>
          <p:nvPr>
            <p:ph idx="1"/>
          </p:nvPr>
        </p:nvSpPr>
        <p:spPr>
          <a:xfrm>
            <a:off x="243178" y="1870039"/>
            <a:ext cx="4338730" cy="2814339"/>
          </a:xfrm>
        </p:spPr>
        <p:txBody>
          <a:bodyPr/>
          <a:lstStyle/>
          <a:p>
            <a:pPr marL="0" indent="0">
              <a:buNone/>
            </a:pPr>
            <a:r>
              <a:rPr lang="ja-JP" altLang="en-US" dirty="0"/>
              <a:t>患者を取り巻く医療機関、</a:t>
            </a:r>
            <a:br>
              <a:rPr lang="en-US" altLang="ja-JP" dirty="0"/>
            </a:br>
            <a:r>
              <a:rPr lang="ja-JP" altLang="en-US" dirty="0"/>
              <a:t>規制当局、製薬企業の</a:t>
            </a:r>
            <a:r>
              <a:rPr lang="en-US" altLang="ja-JP" dirty="0"/>
              <a:t>3</a:t>
            </a:r>
            <a:r>
              <a:rPr lang="ja-JP" altLang="en-US" dirty="0"/>
              <a:t>者が</a:t>
            </a:r>
            <a:br>
              <a:rPr lang="en-US" altLang="ja-JP" dirty="0"/>
            </a:br>
            <a:r>
              <a:rPr lang="ja-JP" altLang="en-US" dirty="0"/>
              <a:t>患者を常に中心に据え、</a:t>
            </a:r>
            <a:br>
              <a:rPr lang="en-US" altLang="ja-JP" dirty="0"/>
            </a:br>
            <a:r>
              <a:rPr lang="ja-JP" altLang="en-US" dirty="0"/>
              <a:t>患者に焦点をあてた対応を</a:t>
            </a:r>
            <a:br>
              <a:rPr lang="en-US" altLang="ja-JP" dirty="0"/>
            </a:br>
            <a:r>
              <a:rPr lang="ja-JP" altLang="en-US" dirty="0"/>
              <a:t>行い、最終的に患者本人の</a:t>
            </a:r>
            <a:br>
              <a:rPr lang="en-US" altLang="ja-JP" dirty="0"/>
            </a:br>
            <a:r>
              <a:rPr lang="ja-JP" altLang="en-US" dirty="0"/>
              <a:t>判断を最大限に尊重すること</a:t>
            </a:r>
            <a:endParaRPr kumimoji="1" lang="ja-JP" altLang="en-US" dirty="0"/>
          </a:p>
        </p:txBody>
      </p:sp>
      <p:sp>
        <p:nvSpPr>
          <p:cNvPr id="10" name="テキスト ボックス 9"/>
          <p:cNvSpPr txBox="1"/>
          <p:nvPr/>
        </p:nvSpPr>
        <p:spPr>
          <a:xfrm>
            <a:off x="150451" y="4684378"/>
            <a:ext cx="8862915"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sz="2400" kern="100" dirty="0">
                <a:solidFill>
                  <a:schemeClr val="tx1">
                    <a:lumMod val="75000"/>
                    <a:lumOff val="25000"/>
                  </a:schemeClr>
                </a:solidFill>
                <a:latin typeface="メイリオ" panose="020B0604030504040204" pitchFamily="50" charset="-128"/>
                <a:ea typeface="メイリオ" panose="020B0604030504040204" pitchFamily="50" charset="-128"/>
              </a:rPr>
              <a:t>本概念に従って、臨床試験を計画する際には、</a:t>
            </a:r>
            <a:endParaRPr lang="en-US" altLang="ja-JP" sz="2400" kern="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kern="100" dirty="0">
                <a:solidFill>
                  <a:schemeClr val="tx1">
                    <a:lumMod val="75000"/>
                    <a:lumOff val="25000"/>
                  </a:schemeClr>
                </a:solidFill>
                <a:latin typeface="メイリオ" panose="020B0604030504040204" pitchFamily="50" charset="-128"/>
                <a:ea typeface="メイリオ" panose="020B0604030504040204" pitchFamily="50" charset="-128"/>
              </a:rPr>
              <a:t>臨床試験の対象となる患者の課題を適切に理解することが重要</a:t>
            </a:r>
            <a:endParaRPr lang="en-US" altLang="ja-JP" sz="2400" kern="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en-US" altLang="ja-JP" sz="2400" kern="10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ja-JP" sz="24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は</a:t>
            </a:r>
            <a:r>
              <a:rPr lang="en-US" altLang="ja-JP" sz="2400" kern="100" dirty="0">
                <a:solidFill>
                  <a:schemeClr val="tx1">
                    <a:lumMod val="75000"/>
                    <a:lumOff val="25000"/>
                  </a:schemeClr>
                </a:solidFill>
                <a:latin typeface="メイリオ" panose="020B0604030504040204" pitchFamily="50" charset="-128"/>
                <a:ea typeface="メイリオ" panose="020B0604030504040204" pitchFamily="50" charset="-128"/>
              </a:rPr>
              <a:t>Patient Centricity</a:t>
            </a:r>
            <a:r>
              <a:rPr lang="ja-JP" altLang="ja-JP" sz="24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の概念に基づく取り組み</a:t>
            </a:r>
            <a:r>
              <a:rPr lang="ja-JP" altLang="en-US" sz="24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として</a:t>
            </a:r>
            <a:endParaRPr lang="en-US" altLang="ja-JP" sz="24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24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有効な手段の一つであり、</a:t>
            </a:r>
            <a:r>
              <a:rPr lang="en-US" altLang="ja-JP" sz="2400" kern="10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ja-JP" sz="2400"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の実施自体が目的ではない</a:t>
            </a:r>
            <a:endPar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43179" y="1277447"/>
            <a:ext cx="7473892" cy="461665"/>
          </a:xfrm>
          <a:prstGeom prst="rect">
            <a:avLst/>
          </a:prstGeom>
          <a:noFill/>
        </p:spPr>
        <p:txBody>
          <a:bodyPr wrap="square" rtlCol="0">
            <a:spAutoFit/>
          </a:bodyPr>
          <a:lstStyle/>
          <a:p>
            <a:r>
              <a:rPr lang="en-US" altLang="ja-JP" sz="2400" b="1" u="sng" kern="0" dirty="0">
                <a:solidFill>
                  <a:schemeClr val="tx1">
                    <a:lumMod val="75000"/>
                    <a:lumOff val="25000"/>
                  </a:schemeClr>
                </a:solidFill>
                <a:latin typeface="メイリオ" panose="020B0604030504040204" pitchFamily="50" charset="-128"/>
                <a:ea typeface="メイリオ" panose="020B0604030504040204" pitchFamily="50" charset="-128"/>
              </a:rPr>
              <a:t>Patient Centricity</a:t>
            </a:r>
            <a:r>
              <a:rPr lang="ja-JP" altLang="en-US" sz="2400" b="1" u="sng" kern="0" dirty="0">
                <a:solidFill>
                  <a:schemeClr val="tx1">
                    <a:lumMod val="75000"/>
                    <a:lumOff val="25000"/>
                  </a:schemeClr>
                </a:solidFill>
                <a:latin typeface="メイリオ" panose="020B0604030504040204" pitchFamily="50" charset="-128"/>
                <a:ea typeface="メイリオ" panose="020B0604030504040204" pitchFamily="50" charset="-128"/>
              </a:rPr>
              <a:t>：「患者中心」を意味する概念</a:t>
            </a:r>
            <a:r>
              <a:rPr lang="en-US" altLang="ja-JP" sz="2400" b="1" kern="0" baseline="300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5" name="タイトル 4"/>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-Patient Centricity</a:t>
            </a:r>
            <a:r>
              <a:rPr lang="ja-JP" altLang="en-US" dirty="0"/>
              <a:t>と</a:t>
            </a:r>
            <a:r>
              <a:rPr lang="en-US" altLang="ja-JP" dirty="0"/>
              <a:t>DCT-</a:t>
            </a:r>
            <a:endParaRPr kumimoji="1" lang="ja-JP" altLang="en-US" dirty="0"/>
          </a:p>
        </p:txBody>
      </p:sp>
      <p:sp>
        <p:nvSpPr>
          <p:cNvPr id="8" name="テキスト ボックス 7">
            <a:extLst>
              <a:ext uri="{FF2B5EF4-FFF2-40B4-BE49-F238E27FC236}">
                <a16:creationId xmlns:a16="http://schemas.microsoft.com/office/drawing/2014/main" id="{12B4384D-7F23-47B6-A4B6-6925715F76DA}"/>
              </a:ext>
            </a:extLst>
          </p:cNvPr>
          <p:cNvSpPr txBox="1"/>
          <p:nvPr/>
        </p:nvSpPr>
        <p:spPr>
          <a:xfrm>
            <a:off x="81181" y="6467234"/>
            <a:ext cx="8744167" cy="369332"/>
          </a:xfrm>
          <a:prstGeom prst="rect">
            <a:avLst/>
          </a:prstGeom>
          <a:noFill/>
        </p:spPr>
        <p:txBody>
          <a:bodyPr wrap="square" rtlCol="0">
            <a:spAutoFit/>
          </a:bodyPr>
          <a:lstStyle/>
          <a:p>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「医薬産業政策研究所 </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Patient-Centered</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の促進に伴う</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Patient Reported Outcome</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の新薬開発への適用に関する研究 リサーチペーパー・シリーズ </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No.64</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」及び</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a:t>
            </a:r>
            <a:r>
              <a:rPr lang="zh-TW" altLang="en-US" sz="900" dirty="0">
                <a:solidFill>
                  <a:schemeClr val="tx1">
                    <a:lumMod val="75000"/>
                    <a:lumOff val="25000"/>
                  </a:schemeClr>
                </a:solidFill>
                <a:latin typeface="メイリオ" panose="020B0604030504040204" pitchFamily="50" charset="-128"/>
                <a:ea typeface="メイリオ" panose="020B0604030504040204" pitchFamily="50" charset="-128"/>
              </a:rPr>
              <a:t>日本製薬工業協会</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製薬企業が</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Patient Centricity</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に基づく活動を実施するためのガイドブック（</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2019</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9</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月）」より引用</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10737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-DCT</a:t>
            </a:r>
            <a:r>
              <a:rPr lang="ja-JP" altLang="en-US" dirty="0"/>
              <a:t>の手法の導入の準備</a:t>
            </a:r>
            <a:r>
              <a:rPr lang="en-US" altLang="ja-JP" dirty="0"/>
              <a:t>-</a:t>
            </a:r>
            <a:endParaRPr kumimoji="1" lang="ja-JP" altLang="en-US" dirty="0"/>
          </a:p>
        </p:txBody>
      </p:sp>
      <p:sp>
        <p:nvSpPr>
          <p:cNvPr id="3" name="コンテンツ プレースホルダー 2"/>
          <p:cNvSpPr>
            <a:spLocks noGrp="1"/>
          </p:cNvSpPr>
          <p:nvPr>
            <p:ph idx="1"/>
          </p:nvPr>
        </p:nvSpPr>
        <p:spPr>
          <a:xfrm>
            <a:off x="457200" y="1674790"/>
            <a:ext cx="8229600" cy="4897459"/>
          </a:xfrm>
        </p:spPr>
        <p:txBody>
          <a:bodyPr/>
          <a:lstStyle/>
          <a:p>
            <a:r>
              <a:rPr lang="ja-JP" altLang="en-US" dirty="0"/>
              <a:t>臨床試験を計画する際には、患者の課題を適切に</a:t>
            </a:r>
            <a:br>
              <a:rPr lang="en-US" altLang="ja-JP" dirty="0"/>
            </a:br>
            <a:r>
              <a:rPr lang="ja-JP" altLang="en-US" dirty="0"/>
              <a:t>理解することが重要</a:t>
            </a:r>
            <a:endParaRPr lang="en-US" altLang="ja-JP" dirty="0"/>
          </a:p>
          <a:p>
            <a:pPr lvl="1"/>
            <a:r>
              <a:rPr lang="ja-JP" altLang="en-US" dirty="0"/>
              <a:t>課題の例：疾患や身の回りの環境により患者が定期的に来院することが困難な状態</a:t>
            </a:r>
            <a:endParaRPr lang="en-US" altLang="ja-JP" dirty="0"/>
          </a:p>
          <a:p>
            <a:pPr marL="0" indent="0">
              <a:buNone/>
            </a:pPr>
            <a:r>
              <a:rPr lang="ja-JP" altLang="en-US" dirty="0"/>
              <a:t>⇒ </a:t>
            </a:r>
            <a:r>
              <a:rPr lang="en-US" altLang="ja-JP" dirty="0"/>
              <a:t>DCT</a:t>
            </a:r>
            <a:r>
              <a:rPr lang="ja-JP" altLang="en-US" dirty="0"/>
              <a:t>はその課題に対する解決策の選択肢の一つになる</a:t>
            </a:r>
            <a:endParaRPr lang="en-US" altLang="ja-JP" dirty="0"/>
          </a:p>
          <a:p>
            <a:pPr marL="0" indent="0">
              <a:buNone/>
            </a:pPr>
            <a:endParaRPr lang="en-US" altLang="ja-JP" sz="1100" dirty="0"/>
          </a:p>
          <a:p>
            <a:r>
              <a:rPr lang="ja-JP" altLang="en-US" dirty="0"/>
              <a:t>患者の課題を理解する方法</a:t>
            </a:r>
            <a:endParaRPr lang="en-US" altLang="ja-JP" dirty="0"/>
          </a:p>
          <a:p>
            <a:pPr lvl="1"/>
            <a:r>
              <a:rPr lang="ja-JP" altLang="en-US" dirty="0"/>
              <a:t>方法の例：患者や患者団体からの意見の聴取</a:t>
            </a:r>
            <a:endParaRPr lang="en-US" altLang="ja-JP" dirty="0"/>
          </a:p>
          <a:p>
            <a:pPr marL="0" indent="0">
              <a:buNone/>
            </a:pPr>
            <a:r>
              <a:rPr lang="ja-JP" altLang="en-US" dirty="0"/>
              <a:t>⇒ 課題が明らかになり、</a:t>
            </a:r>
            <a:r>
              <a:rPr lang="en-US" altLang="ja-JP" dirty="0"/>
              <a:t>DCT</a:t>
            </a:r>
            <a:r>
              <a:rPr lang="ja-JP" altLang="en-US" dirty="0"/>
              <a:t>の手法の導入も含めた解決策のヒントが得られる可能性がある</a:t>
            </a:r>
          </a:p>
          <a:p>
            <a:pPr marL="0" indent="0">
              <a:buNone/>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24</a:t>
            </a:fld>
            <a:endParaRPr lang="en-US" altLang="ja-JP"/>
          </a:p>
        </p:txBody>
      </p:sp>
      <p:sp>
        <p:nvSpPr>
          <p:cNvPr id="6" name="正方形/長方形 5">
            <a:extLst>
              <a:ext uri="{FF2B5EF4-FFF2-40B4-BE49-F238E27FC236}">
                <a16:creationId xmlns:a16="http://schemas.microsoft.com/office/drawing/2014/main" id="{EEB30949-27C3-47B9-A7E3-6C7BD36DFBFA}"/>
              </a:ext>
            </a:extLst>
          </p:cNvPr>
          <p:cNvSpPr/>
          <p:nvPr/>
        </p:nvSpPr>
        <p:spPr>
          <a:xfrm>
            <a:off x="172977" y="1074152"/>
            <a:ext cx="58944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400" dirty="0">
                <a:solidFill>
                  <a:schemeClr val="tx1">
                    <a:lumMod val="75000"/>
                    <a:lumOff val="25000"/>
                  </a:schemeClr>
                </a:solidFill>
                <a:latin typeface="+mj-ea"/>
                <a:ea typeface="メイリオ" panose="020B0604030504040204" pitchFamily="50" charset="-128"/>
              </a:rPr>
              <a:t>患者の臨床試験参加への課題を理解する</a:t>
            </a:r>
          </a:p>
        </p:txBody>
      </p:sp>
    </p:spTree>
    <p:extLst>
      <p:ext uri="{BB962C8B-B14F-4D97-AF65-F5344CB8AC3E}">
        <p14:creationId xmlns:p14="http://schemas.microsoft.com/office/powerpoint/2010/main" val="1476006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CA1904A1-3A56-4676-8347-237E4EE2A410}" type="slidenum">
              <a:rPr kumimoji="0" lang="en-US" altLang="ja-JP">
                <a:solidFill>
                  <a:schemeClr val="tx1"/>
                </a:solidFill>
                <a:latin typeface="Tahoma" panose="020B0604030504040204" pitchFamily="34" charset="0"/>
              </a:rPr>
              <a:pPr/>
              <a:t>25</a:t>
            </a:fld>
            <a:endParaRPr kumimoji="0" lang="en-US" altLang="ja-JP">
              <a:solidFill>
                <a:schemeClr val="tx1"/>
              </a:solidFill>
              <a:latin typeface="Tahoma" panose="020B0604030504040204" pitchFamily="34" charset="0"/>
            </a:endParaRPr>
          </a:p>
        </p:txBody>
      </p:sp>
      <p:sp>
        <p:nvSpPr>
          <p:cNvPr id="18" name="矢印: ストライプ 17"/>
          <p:cNvSpPr/>
          <p:nvPr/>
        </p:nvSpPr>
        <p:spPr bwMode="auto">
          <a:xfrm rot="5400000">
            <a:off x="4128363" y="2009257"/>
            <a:ext cx="938959" cy="4340018"/>
          </a:xfrm>
          <a:prstGeom prst="stripedRightArrow">
            <a:avLst>
              <a:gd name="adj1" fmla="val 69753"/>
              <a:gd name="adj2" fmla="val 36452"/>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vert270" wrap="square" anchor="ctr">
            <a:noAutofit/>
          </a:bodyPr>
          <a:lstStyle/>
          <a:p>
            <a:pPr algn="ctr" eaLnBrk="1" hangingPunct="1">
              <a:spcBef>
                <a:spcPct val="50000"/>
              </a:spcBef>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デジタルデバイスの導入時に</a:t>
            </a:r>
            <a:b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考慮すべき</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つのポイント</a:t>
            </a:r>
          </a:p>
        </p:txBody>
      </p:sp>
      <p:sp>
        <p:nvSpPr>
          <p:cNvPr id="3" name="正方形/長方形 2"/>
          <p:cNvSpPr/>
          <p:nvPr/>
        </p:nvSpPr>
        <p:spPr>
          <a:xfrm>
            <a:off x="172977" y="1074152"/>
            <a:ext cx="546621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r>
              <a:rPr lang="ja-JP" altLang="en-US" sz="2400" dirty="0">
                <a:solidFill>
                  <a:schemeClr val="tx1">
                    <a:lumMod val="75000"/>
                    <a:lumOff val="25000"/>
                  </a:schemeClr>
                </a:solidFill>
                <a:latin typeface="+mj-ea"/>
                <a:ea typeface="メイリオ" panose="020B0604030504040204" pitchFamily="50" charset="-128"/>
                <a:cs typeface="+mj-cs"/>
              </a:rPr>
              <a:t>開発初期から臨床評価戦略を検討する</a:t>
            </a:r>
          </a:p>
        </p:txBody>
      </p:sp>
      <p:sp>
        <p:nvSpPr>
          <p:cNvPr id="2" name="タイトル 1"/>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-DCT</a:t>
            </a:r>
            <a:r>
              <a:rPr lang="ja-JP" altLang="en-US" dirty="0"/>
              <a:t>の手法の導入の準備</a:t>
            </a:r>
            <a:r>
              <a:rPr lang="en-US" altLang="ja-JP" dirty="0"/>
              <a:t>-</a:t>
            </a:r>
            <a:r>
              <a:rPr lang="ja-JP" altLang="en-US" dirty="0"/>
              <a:t>　</a:t>
            </a:r>
            <a:endParaRPr kumimoji="1" lang="ja-JP" altLang="en-US" dirty="0"/>
          </a:p>
        </p:txBody>
      </p:sp>
      <p:sp>
        <p:nvSpPr>
          <p:cNvPr id="8" name="テキスト ボックス 7">
            <a:extLst>
              <a:ext uri="{FF2B5EF4-FFF2-40B4-BE49-F238E27FC236}">
                <a16:creationId xmlns:a16="http://schemas.microsoft.com/office/drawing/2014/main" id="{1482B3C4-C41F-433A-9A94-5E0B02BDD87B}"/>
              </a:ext>
            </a:extLst>
          </p:cNvPr>
          <p:cNvSpPr txBox="1"/>
          <p:nvPr/>
        </p:nvSpPr>
        <p:spPr>
          <a:xfrm>
            <a:off x="155980" y="6344296"/>
            <a:ext cx="7660492" cy="251607"/>
          </a:xfrm>
          <a:prstGeom prst="rect">
            <a:avLst/>
          </a:prstGeom>
          <a:noFill/>
        </p:spPr>
        <p:txBody>
          <a:bodyPr wrap="square" rtlCol="0">
            <a:spAutoFit/>
          </a:bodyPr>
          <a:lstStyle/>
          <a:p>
            <a:pPr>
              <a:lnSpc>
                <a:spcPct val="120000"/>
              </a:lnSpc>
            </a:pP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3216E700-D54A-4F59-9FE6-F0F4B1E67985}"/>
              </a:ext>
            </a:extLst>
          </p:cNvPr>
          <p:cNvSpPr>
            <a:spLocks noGrp="1"/>
          </p:cNvSpPr>
          <p:nvPr>
            <p:ph idx="1"/>
          </p:nvPr>
        </p:nvSpPr>
        <p:spPr>
          <a:xfrm>
            <a:off x="1526621" y="4791664"/>
            <a:ext cx="6090759" cy="1913935"/>
          </a:xfrm>
        </p:spPr>
        <p:style>
          <a:lnRef idx="2">
            <a:schemeClr val="accent1"/>
          </a:lnRef>
          <a:fillRef idx="1">
            <a:schemeClr val="lt1"/>
          </a:fillRef>
          <a:effectRef idx="0">
            <a:schemeClr val="accent1"/>
          </a:effectRef>
          <a:fontRef idx="minor">
            <a:schemeClr val="dk1"/>
          </a:fontRef>
        </p:style>
        <p:txBody>
          <a:bodyPr anchor="ctr"/>
          <a:lstStyle/>
          <a:p>
            <a:pPr>
              <a:lnSpc>
                <a:spcPct val="100000"/>
              </a:lnSpc>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モバイル技術の選択</a:t>
            </a:r>
          </a:p>
          <a:p>
            <a:pPr>
              <a:lnSpc>
                <a:spcPct val="100000"/>
              </a:lnSpc>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データ収集、解析、解釈</a:t>
            </a:r>
          </a:p>
          <a:p>
            <a:pPr>
              <a:lnSpc>
                <a:spcPct val="100000"/>
              </a:lnSpc>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規制当局への承認申請や信頼性調査での受け入れ</a:t>
            </a:r>
          </a:p>
          <a:p>
            <a:pPr>
              <a:lnSpc>
                <a:spcPct val="100000"/>
              </a:lnSpc>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臨床試験のデザインと実行</a:t>
            </a:r>
          </a:p>
          <a:p>
            <a:pPr>
              <a:lnSpc>
                <a:spcPct val="100000"/>
              </a:lnSpc>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データマネジメント</a:t>
            </a:r>
          </a:p>
        </p:txBody>
      </p:sp>
      <p:sp>
        <p:nvSpPr>
          <p:cNvPr id="6" name="テキスト ボックス 5">
            <a:extLst>
              <a:ext uri="{FF2B5EF4-FFF2-40B4-BE49-F238E27FC236}">
                <a16:creationId xmlns:a16="http://schemas.microsoft.com/office/drawing/2014/main" id="{8AFF6A9B-927D-4CD7-A2CF-8217292362C0}"/>
              </a:ext>
            </a:extLst>
          </p:cNvPr>
          <p:cNvSpPr txBox="1"/>
          <p:nvPr/>
        </p:nvSpPr>
        <p:spPr>
          <a:xfrm>
            <a:off x="51685" y="1670793"/>
            <a:ext cx="9092313" cy="19389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lvl="0" algn="ct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例：実施医療機関以外での有効性又は安全性を評価するために、</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　　遠隔でのデジタルデバイスを用いた評価をしたい</a:t>
            </a:r>
            <a:endPar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lvl="0" algn="ctr"/>
            <a:endPar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検証試験の主要又は副次評価で使用する場合に</a:t>
            </a:r>
            <a:r>
              <a:rPr lang="ja-JP" altLang="en-US" sz="2400" i="1" dirty="0">
                <a:solidFill>
                  <a:schemeClr val="tx1">
                    <a:lumMod val="75000"/>
                    <a:lumOff val="25000"/>
                  </a:schemeClr>
                </a:solidFill>
                <a:latin typeface="メイリオ" panose="020B0604030504040204" pitchFamily="50" charset="-128"/>
                <a:ea typeface="メイリオ" panose="020B0604030504040204" pitchFamily="50" charset="-128"/>
              </a:rPr>
              <a:t>は、</a:t>
            </a:r>
            <a:endParaRPr lang="en-US" altLang="ja-JP" sz="2400" i="1" dirty="0">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r>
              <a:rPr lang="ja-JP" altLang="en-US" sz="2400" i="1" dirty="0">
                <a:solidFill>
                  <a:srgbClr val="C00000"/>
                </a:solidFill>
                <a:latin typeface="メイリオ" panose="020B0604030504040204" pitchFamily="50" charset="-128"/>
                <a:ea typeface="メイリオ" panose="020B0604030504040204" pitchFamily="50" charset="-128"/>
              </a:rPr>
              <a:t>医薬品開発の初期段階からの計画的な評価方法の</a:t>
            </a:r>
            <a:r>
              <a:rPr lang="ja-JP" altLang="en-US" sz="2400" dirty="0">
                <a:solidFill>
                  <a:srgbClr val="C00000"/>
                </a:solidFill>
                <a:latin typeface="メイリオ" panose="020B0604030504040204" pitchFamily="50" charset="-128"/>
                <a:ea typeface="メイリオ" panose="020B0604030504040204" pitchFamily="50" charset="-128"/>
              </a:rPr>
              <a:t>確立が必要</a:t>
            </a:r>
          </a:p>
        </p:txBody>
      </p:sp>
      <p:sp>
        <p:nvSpPr>
          <p:cNvPr id="9" name="矢印: 下 8">
            <a:extLst>
              <a:ext uri="{FF2B5EF4-FFF2-40B4-BE49-F238E27FC236}">
                <a16:creationId xmlns:a16="http://schemas.microsoft.com/office/drawing/2014/main" id="{77A21894-E1ED-4B98-8A85-F99F6A5D3C80}"/>
              </a:ext>
            </a:extLst>
          </p:cNvPr>
          <p:cNvSpPr/>
          <p:nvPr/>
        </p:nvSpPr>
        <p:spPr bwMode="auto">
          <a:xfrm>
            <a:off x="4140638" y="2458627"/>
            <a:ext cx="914405" cy="224176"/>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spTree>
    <p:extLst>
      <p:ext uri="{BB962C8B-B14F-4D97-AF65-F5344CB8AC3E}">
        <p14:creationId xmlns:p14="http://schemas.microsoft.com/office/powerpoint/2010/main" val="850623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0"/>
          </p:nvPr>
        </p:nvSpPr>
        <p:spPr>
          <a:xfrm>
            <a:off x="7149000" y="6569529"/>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8E813A77-20A9-4F95-A134-B622AF07A822}" type="slidenum">
              <a:rPr kumimoji="0" lang="en-US" altLang="ja-JP">
                <a:solidFill>
                  <a:schemeClr val="tx1"/>
                </a:solidFill>
                <a:latin typeface="Tahoma" panose="020B0604030504040204" pitchFamily="34" charset="0"/>
                <a:ea typeface="Tahoma" panose="020B0604030504040204" pitchFamily="34" charset="0"/>
                <a:cs typeface="Tahoma" panose="020B0604030504040204" pitchFamily="34" charset="0"/>
              </a:rPr>
              <a:pPr/>
              <a:t>26</a:t>
            </a:fld>
            <a:endParaRPr kumimoji="0" lang="en-US" altLang="ja-JP"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532" name="Flowchart: Merge 5"/>
          <p:cNvSpPr>
            <a:spLocks noChangeArrowheads="1"/>
          </p:cNvSpPr>
          <p:nvPr/>
        </p:nvSpPr>
        <p:spPr bwMode="auto">
          <a:xfrm>
            <a:off x="2719500" y="4778604"/>
            <a:ext cx="3705000" cy="504000"/>
          </a:xfrm>
          <a:prstGeom prst="flowChartMerge">
            <a:avLst/>
          </a:prstGeom>
          <a:ln/>
        </p:spPr>
        <p:style>
          <a:lnRef idx="1">
            <a:schemeClr val="accent3"/>
          </a:lnRef>
          <a:fillRef idx="3">
            <a:schemeClr val="accent3"/>
          </a:fillRef>
          <a:effectRef idx="2">
            <a:schemeClr val="accent3"/>
          </a:effectRef>
          <a:fontRef idx="minor">
            <a:schemeClr val="lt1"/>
          </a:fontRef>
        </p:style>
        <p:txBody>
          <a:bodyPr wrap="square">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en-US" altLang="en-US" dirty="0">
              <a:latin typeface="メイリオ" panose="020B0604030504040204" pitchFamily="50" charset="-128"/>
              <a:ea typeface="メイリオ" panose="020B0604030504040204" pitchFamily="50" charset="-128"/>
            </a:endParaRPr>
          </a:p>
        </p:txBody>
      </p:sp>
      <p:sp>
        <p:nvSpPr>
          <p:cNvPr id="20530" name="TextBox 1"/>
          <p:cNvSpPr txBox="1">
            <a:spLocks noChangeArrowheads="1"/>
          </p:cNvSpPr>
          <p:nvPr/>
        </p:nvSpPr>
        <p:spPr bwMode="auto">
          <a:xfrm>
            <a:off x="1307492" y="5654341"/>
            <a:ext cx="6529016" cy="915188"/>
          </a:xfrm>
          <a:prstGeom prst="rect">
            <a:avLst/>
          </a:prstGeom>
          <a:noFill/>
          <a:ln>
            <a:noFill/>
          </a:ln>
        </p:spPr>
        <p:txBody>
          <a:bodyPr wrap="square" anchor="ctr">
            <a:no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pPr algn="ctr">
              <a:defRPr/>
            </a:pPr>
            <a:r>
              <a:rPr lang="en-US" altLang="ja-JP" sz="2800" b="1" kern="0" baseline="30000" dirty="0">
                <a:solidFill>
                  <a:srgbClr val="434343"/>
                </a:solidFill>
                <a:latin typeface="メイリオ" panose="020B0604030504040204" pitchFamily="50" charset="-128"/>
                <a:ea typeface="メイリオ" panose="020B0604030504040204" pitchFamily="50" charset="-128"/>
              </a:rPr>
              <a:t>DCT</a:t>
            </a:r>
            <a:r>
              <a:rPr lang="ja-JP" altLang="en-US" sz="2800" b="1" kern="0" baseline="30000" dirty="0">
                <a:solidFill>
                  <a:srgbClr val="434343"/>
                </a:solidFill>
                <a:latin typeface="メイリオ" panose="020B0604030504040204" pitchFamily="50" charset="-128"/>
                <a:ea typeface="メイリオ" panose="020B0604030504040204" pitchFamily="50" charset="-128"/>
              </a:rPr>
              <a:t>の手法を取り入れることによって、</a:t>
            </a:r>
            <a:endParaRPr lang="en-US" altLang="ja-JP" sz="2800" b="1" kern="0" baseline="30000" dirty="0">
              <a:solidFill>
                <a:srgbClr val="434343"/>
              </a:solidFill>
              <a:latin typeface="メイリオ" panose="020B0604030504040204" pitchFamily="50" charset="-128"/>
              <a:ea typeface="メイリオ" panose="020B0604030504040204" pitchFamily="50" charset="-128"/>
            </a:endParaRPr>
          </a:p>
          <a:p>
            <a:pPr algn="ctr">
              <a:defRPr/>
            </a:pPr>
            <a:r>
              <a:rPr lang="ja-JP" altLang="en-US" sz="2800" b="1" kern="0" baseline="30000" dirty="0">
                <a:solidFill>
                  <a:srgbClr val="434343"/>
                </a:solidFill>
                <a:latin typeface="メイリオ" panose="020B0604030504040204" pitchFamily="50" charset="-128"/>
                <a:ea typeface="メイリオ" panose="020B0604030504040204" pitchFamily="50" charset="-128"/>
              </a:rPr>
              <a:t>様々な評価を実施医療機関外で実施することが可能になる</a:t>
            </a:r>
            <a:endParaRPr lang="en-US" altLang="ja-JP" sz="2800" b="1" kern="0" baseline="30000" dirty="0">
              <a:solidFill>
                <a:srgbClr val="434343"/>
              </a:solidFill>
              <a:latin typeface="メイリオ" panose="020B0604030504040204" pitchFamily="50" charset="-128"/>
              <a:ea typeface="メイリオ" panose="020B0604030504040204" pitchFamily="50" charset="-128"/>
            </a:endParaRPr>
          </a:p>
        </p:txBody>
      </p:sp>
      <p:graphicFrame>
        <p:nvGraphicFramePr>
          <p:cNvPr id="3" name="表 2"/>
          <p:cNvGraphicFramePr>
            <a:graphicFrameLocks noGrp="1"/>
          </p:cNvGraphicFramePr>
          <p:nvPr/>
        </p:nvGraphicFramePr>
        <p:xfrm>
          <a:off x="180522" y="1507941"/>
          <a:ext cx="8782956" cy="2898926"/>
        </p:xfrm>
        <a:graphic>
          <a:graphicData uri="http://schemas.openxmlformats.org/drawingml/2006/table">
            <a:tbl>
              <a:tblPr firstRow="1" bandRow="1"/>
              <a:tblGrid>
                <a:gridCol w="1045590">
                  <a:extLst>
                    <a:ext uri="{9D8B030D-6E8A-4147-A177-3AD203B41FA5}">
                      <a16:colId xmlns:a16="http://schemas.microsoft.com/office/drawing/2014/main" val="1933907415"/>
                    </a:ext>
                  </a:extLst>
                </a:gridCol>
                <a:gridCol w="1289561">
                  <a:extLst>
                    <a:ext uri="{9D8B030D-6E8A-4147-A177-3AD203B41FA5}">
                      <a16:colId xmlns:a16="http://schemas.microsoft.com/office/drawing/2014/main" val="106621764"/>
                    </a:ext>
                  </a:extLst>
                </a:gridCol>
                <a:gridCol w="1289561">
                  <a:extLst>
                    <a:ext uri="{9D8B030D-6E8A-4147-A177-3AD203B41FA5}">
                      <a16:colId xmlns:a16="http://schemas.microsoft.com/office/drawing/2014/main" val="2232953498"/>
                    </a:ext>
                  </a:extLst>
                </a:gridCol>
                <a:gridCol w="1289561">
                  <a:extLst>
                    <a:ext uri="{9D8B030D-6E8A-4147-A177-3AD203B41FA5}">
                      <a16:colId xmlns:a16="http://schemas.microsoft.com/office/drawing/2014/main" val="3831514557"/>
                    </a:ext>
                  </a:extLst>
                </a:gridCol>
                <a:gridCol w="1289561">
                  <a:extLst>
                    <a:ext uri="{9D8B030D-6E8A-4147-A177-3AD203B41FA5}">
                      <a16:colId xmlns:a16="http://schemas.microsoft.com/office/drawing/2014/main" val="520066733"/>
                    </a:ext>
                  </a:extLst>
                </a:gridCol>
                <a:gridCol w="1289561">
                  <a:extLst>
                    <a:ext uri="{9D8B030D-6E8A-4147-A177-3AD203B41FA5}">
                      <a16:colId xmlns:a16="http://schemas.microsoft.com/office/drawing/2014/main" val="1253529090"/>
                    </a:ext>
                  </a:extLst>
                </a:gridCol>
                <a:gridCol w="1289561">
                  <a:extLst>
                    <a:ext uri="{9D8B030D-6E8A-4147-A177-3AD203B41FA5}">
                      <a16:colId xmlns:a16="http://schemas.microsoft.com/office/drawing/2014/main" val="865456574"/>
                    </a:ext>
                  </a:extLst>
                </a:gridCol>
              </a:tblGrid>
              <a:tr h="603513">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algn="ctr"/>
                      <a:r>
                        <a:rPr lang="ja-JP" altLang="en-US" sz="1600" b="1" dirty="0">
                          <a:solidFill>
                            <a:srgbClr val="434343"/>
                          </a:solidFill>
                          <a:latin typeface="メイリオ" panose="020B0604030504040204" pitchFamily="50" charset="-128"/>
                          <a:ea typeface="メイリオ" panose="020B0604030504040204" pitchFamily="50" charset="-128"/>
                        </a:rPr>
                        <a:t>評価項目</a:t>
                      </a:r>
                      <a:endParaRPr lang="en-US" sz="1600" b="1" dirty="0">
                        <a:solidFill>
                          <a:srgbClr val="434343"/>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38100" cap="flat" cmpd="sng" algn="ctr">
                      <a:solidFill>
                        <a:schemeClr val="bg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gridSpan="3">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algn="ctr"/>
                      <a:r>
                        <a:rPr lang="ja-JP" altLang="en-US" sz="1600" b="1" dirty="0">
                          <a:solidFill>
                            <a:srgbClr val="434343"/>
                          </a:solidFill>
                          <a:latin typeface="メイリオ" panose="020B0604030504040204" pitchFamily="50" charset="-128"/>
                          <a:ea typeface="メイリオ" panose="020B0604030504040204" pitchFamily="50" charset="-128"/>
                        </a:rPr>
                        <a:t>有効性評価</a:t>
                      </a:r>
                      <a:endParaRPr lang="en-US" altLang="ja-JP" sz="1600" b="1" dirty="0">
                        <a:solidFill>
                          <a:srgbClr val="434343"/>
                        </a:solidFill>
                        <a:latin typeface="メイリオ" panose="020B0604030504040204" pitchFamily="50" charset="-128"/>
                        <a:ea typeface="メイリオ" panose="020B0604030504040204" pitchFamily="50" charset="-128"/>
                      </a:endParaRPr>
                    </a:p>
                  </a:txBody>
                  <a:tcPr marL="91437" marR="91437" marT="45725" marB="457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hMerge="1">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600" b="1" dirty="0">
                        <a:solidFill>
                          <a:srgbClr val="434343"/>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hMerge="1">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rgbClr val="434343"/>
                        </a:solidFill>
                        <a:latin typeface="メイリオ" panose="020B0604030504040204" pitchFamily="50" charset="-128"/>
                        <a:ea typeface="メイリオ" panose="020B0604030504040204" pitchFamily="50" charset="-128"/>
                      </a:endParaRPr>
                    </a:p>
                  </a:txBody>
                  <a:tcPr marL="91437" marR="91437" marT="45725" marB="45725"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gridSpan="3">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434343"/>
                          </a:solidFill>
                          <a:latin typeface="メイリオ" panose="020B0604030504040204" pitchFamily="50" charset="-128"/>
                          <a:ea typeface="メイリオ" panose="020B0604030504040204" pitchFamily="50" charset="-128"/>
                        </a:rPr>
                        <a:t>安全性評価</a:t>
                      </a:r>
                    </a:p>
                  </a:txBody>
                  <a:tcPr marL="91437" marR="91437" marT="45725" marB="45725"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434343"/>
                        </a:solidFill>
                        <a:effectLst/>
                        <a:uLnTx/>
                        <a:uFillTx/>
                        <a:latin typeface="メイリオ" panose="020B0604030504040204" pitchFamily="50" charset="-128"/>
                        <a:ea typeface="メイリオ" panose="020B0604030504040204" pitchFamily="50" charset="-128"/>
                        <a:cs typeface="+mn-cs"/>
                      </a:endParaRP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434343"/>
                        </a:solidFill>
                        <a:effectLst/>
                        <a:uLnTx/>
                        <a:uFillTx/>
                        <a:latin typeface="メイリオ" panose="020B0604030504040204" pitchFamily="50" charset="-128"/>
                        <a:ea typeface="メイリオ" panose="020B0604030504040204" pitchFamily="50" charset="-128"/>
                        <a:cs typeface="+mn-cs"/>
                      </a:endParaRP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502842167"/>
                  </a:ext>
                </a:extLst>
              </a:tr>
              <a:tr h="1111724">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評価内容</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38100" cap="flat" cmpd="sng" algn="ctr">
                      <a:solidFill>
                        <a:schemeClr val="bg1"/>
                      </a:solidFill>
                      <a:prstDash val="solid"/>
                      <a:round/>
                      <a:headEnd type="none" w="med" len="med"/>
                      <a:tailEnd type="none" w="med" len="med"/>
                    </a:lnR>
                    <a:lnT w="38100" cmpd="sng">
                      <a:solidFill>
                        <a:srgbClr val="FFFFFF"/>
                      </a:solid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活動時間や</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毎日の</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歩数の</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自動記録</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データ</a:t>
                      </a:r>
                      <a:endParaRPr 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38100" cap="flat" cmpd="sng" algn="ctr">
                      <a:solidFill>
                        <a:schemeClr val="bg1"/>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メイリオ" panose="020B0604030504040204" pitchFamily="50" charset="-128"/>
                          <a:ea typeface="メイリオ" panose="020B0604030504040204" pitchFamily="50" charset="-128"/>
                        </a:rPr>
                        <a:t>Patient Reported Outcome</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PRO</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大型検査</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機器</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(CT</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MRI</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等</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a:t>
                      </a: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による</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画像所見</a:t>
                      </a:r>
                      <a:endParaRPr 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バイタル</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サイン</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有害事象</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検体検査</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4106384087"/>
                  </a:ext>
                </a:extLst>
              </a:tr>
              <a:tr h="984763">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での</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実施方法</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lang="ja-JP" altLang="en-US" sz="1600" b="1" dirty="0">
                          <a:solidFill>
                            <a:schemeClr val="accent2"/>
                          </a:solidFill>
                          <a:latin typeface="メイリオ" panose="020B0604030504040204" pitchFamily="50" charset="-128"/>
                          <a:ea typeface="メイリオ" panose="020B0604030504040204" pitchFamily="50" charset="-128"/>
                        </a:rPr>
                        <a:t>ウェア</a:t>
                      </a:r>
                      <a:endParaRPr lang="en-US" altLang="ja-JP" sz="1600" b="1" dirty="0">
                        <a:solidFill>
                          <a:schemeClr val="accent2"/>
                        </a:solidFill>
                        <a:latin typeface="メイリオ" panose="020B0604030504040204" pitchFamily="50" charset="-128"/>
                        <a:ea typeface="メイリオ" panose="020B0604030504040204" pitchFamily="50" charset="-128"/>
                      </a:endParaRPr>
                    </a:p>
                    <a:p>
                      <a:pPr algn="ctr"/>
                      <a:r>
                        <a:rPr lang="ja-JP" altLang="en-US" sz="1600" b="1" dirty="0">
                          <a:solidFill>
                            <a:schemeClr val="accent2"/>
                          </a:solidFill>
                          <a:latin typeface="メイリオ" panose="020B0604030504040204" pitchFamily="50" charset="-128"/>
                          <a:ea typeface="メイリオ" panose="020B0604030504040204" pitchFamily="50" charset="-128"/>
                        </a:rPr>
                        <a:t>ラブル</a:t>
                      </a:r>
                      <a:endParaRPr lang="en-US" altLang="ja-JP" sz="1600" b="1" dirty="0">
                        <a:solidFill>
                          <a:schemeClr val="accent2"/>
                        </a:solidFill>
                        <a:latin typeface="メイリオ" panose="020B0604030504040204" pitchFamily="50" charset="-128"/>
                        <a:ea typeface="メイリオ" panose="020B0604030504040204" pitchFamily="50" charset="-128"/>
                      </a:endParaRPr>
                    </a:p>
                    <a:p>
                      <a:pPr algn="ctr"/>
                      <a:r>
                        <a:rPr lang="ja-JP" altLang="en-US" sz="1600" b="1" dirty="0">
                          <a:solidFill>
                            <a:schemeClr val="accent2"/>
                          </a:solidFill>
                          <a:latin typeface="メイリオ" panose="020B0604030504040204" pitchFamily="50" charset="-128"/>
                          <a:ea typeface="メイリオ" panose="020B0604030504040204" pitchFamily="50" charset="-128"/>
                        </a:rPr>
                        <a:t>デバイス</a:t>
                      </a:r>
                      <a:endParaRPr lang="en-US" sz="1600" b="1" dirty="0">
                        <a:solidFill>
                          <a:schemeClr val="accent2"/>
                        </a:solidFill>
                        <a:latin typeface="メイリオ" panose="020B0604030504040204" pitchFamily="50" charset="-128"/>
                        <a:ea typeface="メイリオ" panose="020B0604030504040204" pitchFamily="50" charset="-128"/>
                      </a:endParaRPr>
                    </a:p>
                  </a:txBody>
                  <a:tcPr marL="91437" marR="91437" marT="45725" marB="45725" anchor="ctr">
                    <a:lnL w="38100" cap="flat" cmpd="sng" algn="ctr">
                      <a:solidFill>
                        <a:schemeClr val="bg1"/>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lang="en-US" sz="1600" b="1" dirty="0">
                          <a:solidFill>
                            <a:schemeClr val="accent2"/>
                          </a:solidFill>
                          <a:latin typeface="メイリオ" panose="020B0604030504040204" pitchFamily="50" charset="-128"/>
                          <a:ea typeface="メイリオ" panose="020B0604030504040204" pitchFamily="50" charset="-128"/>
                        </a:rPr>
                        <a:t>ePRO</a:t>
                      </a: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0" algn="ctr" defTabSz="914400" rtl="0" eaLnBrk="1" latinLnBrk="0" hangingPunct="1"/>
                      <a:r>
                        <a:rPr kumimoji="1" lang="ja-JP" altLang="en-US" sz="1600" b="1" kern="1200" dirty="0">
                          <a:solidFill>
                            <a:schemeClr val="accent2"/>
                          </a:solidFill>
                          <a:latin typeface="メイリオ" panose="020B0604030504040204" pitchFamily="50" charset="-128"/>
                          <a:ea typeface="メイリオ" panose="020B0604030504040204" pitchFamily="50" charset="-128"/>
                          <a:cs typeface="+mn-cs"/>
                        </a:rPr>
                        <a:t>サテライト</a:t>
                      </a:r>
                      <a:endParaRPr kumimoji="1" lang="en-US" altLang="ja-JP" sz="1600" b="1" kern="1200" dirty="0">
                        <a:solidFill>
                          <a:schemeClr val="accent2"/>
                        </a:solidFill>
                        <a:latin typeface="メイリオ" panose="020B0604030504040204" pitchFamily="50" charset="-128"/>
                        <a:ea typeface="メイリオ" panose="020B0604030504040204" pitchFamily="50" charset="-128"/>
                        <a:cs typeface="+mn-cs"/>
                      </a:endParaRPr>
                    </a:p>
                    <a:p>
                      <a:pPr marL="0" algn="ctr" defTabSz="914400" rtl="0" eaLnBrk="1" latinLnBrk="0" hangingPunct="1"/>
                      <a:r>
                        <a:rPr kumimoji="1" lang="ja-JP" altLang="en-US" sz="1600" b="1" kern="1200" dirty="0">
                          <a:solidFill>
                            <a:schemeClr val="accent2"/>
                          </a:solidFill>
                          <a:latin typeface="メイリオ" panose="020B0604030504040204" pitchFamily="50" charset="-128"/>
                          <a:ea typeface="メイリオ" panose="020B0604030504040204" pitchFamily="50" charset="-128"/>
                          <a:cs typeface="+mn-cs"/>
                        </a:rPr>
                        <a:t>医療機関</a:t>
                      </a:r>
                      <a:endParaRPr kumimoji="1" lang="en-US" sz="1600" b="1" kern="1200" dirty="0">
                        <a:solidFill>
                          <a:schemeClr val="accent2"/>
                        </a:solidFill>
                        <a:latin typeface="メイリオ" panose="020B0604030504040204" pitchFamily="50" charset="-128"/>
                        <a:ea typeface="メイリオ" panose="020B0604030504040204" pitchFamily="50" charset="-128"/>
                        <a:cs typeface="+mn-cs"/>
                      </a:endParaRPr>
                    </a:p>
                  </a:txBody>
                  <a:tcPr marL="91437" marR="91437" marT="45725" marB="45725"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accent2"/>
                          </a:solidFill>
                          <a:latin typeface="メイリオ" panose="020B0604030504040204" pitchFamily="50" charset="-128"/>
                          <a:ea typeface="メイリオ" panose="020B0604030504040204" pitchFamily="50" charset="-128"/>
                        </a:rPr>
                        <a:t>ウェア</a:t>
                      </a:r>
                      <a:endParaRPr lang="en-US" altLang="ja-JP" sz="1600" b="1" dirty="0">
                        <a:solidFill>
                          <a:schemeClr val="accent2"/>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accent2"/>
                          </a:solidFill>
                          <a:latin typeface="メイリオ" panose="020B0604030504040204" pitchFamily="50" charset="-128"/>
                          <a:ea typeface="メイリオ" panose="020B0604030504040204" pitchFamily="50" charset="-128"/>
                        </a:rPr>
                        <a:t>ラブル</a:t>
                      </a:r>
                      <a:endParaRPr lang="en-US" altLang="ja-JP" sz="1600" b="1" dirty="0">
                        <a:solidFill>
                          <a:schemeClr val="accent2"/>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accent2"/>
                          </a:solidFill>
                          <a:latin typeface="メイリオ" panose="020B0604030504040204" pitchFamily="50" charset="-128"/>
                          <a:ea typeface="メイリオ" panose="020B0604030504040204" pitchFamily="50" charset="-128"/>
                        </a:rPr>
                        <a:t>デバイス</a:t>
                      </a:r>
                      <a:endParaRPr lang="en-US" altLang="ja-JP" sz="1600" b="1" dirty="0">
                        <a:solidFill>
                          <a:schemeClr val="accent2"/>
                        </a:solidFill>
                        <a:latin typeface="メイリオ" panose="020B0604030504040204" pitchFamily="50" charset="-128"/>
                        <a:ea typeface="メイリオ" panose="020B0604030504040204" pitchFamily="50" charset="-128"/>
                      </a:endParaRPr>
                    </a:p>
                  </a:txBody>
                  <a:tcPr marL="91437" marR="91437" marT="45725" marB="45725"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accent2"/>
                          </a:solidFill>
                          <a:latin typeface="メイリオ" panose="020B0604030504040204" pitchFamily="50" charset="-128"/>
                          <a:ea typeface="メイリオ" panose="020B0604030504040204" pitchFamily="50" charset="-128"/>
                        </a:rPr>
                        <a:t>オンライン</a:t>
                      </a:r>
                      <a:endParaRPr lang="en-US" altLang="ja-JP" sz="1600" b="1" dirty="0">
                        <a:solidFill>
                          <a:schemeClr val="accent2"/>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accent2"/>
                          </a:solidFill>
                          <a:latin typeface="メイリオ" panose="020B0604030504040204" pitchFamily="50" charset="-128"/>
                          <a:ea typeface="メイリオ" panose="020B0604030504040204" pitchFamily="50" charset="-128"/>
                        </a:rPr>
                        <a:t>診療</a:t>
                      </a:r>
                      <a:endParaRPr lang="en-US" altLang="ja-JP" sz="1600" b="1" dirty="0">
                        <a:solidFill>
                          <a:schemeClr val="accent2"/>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accent2"/>
                          </a:solidFill>
                          <a:latin typeface="メイリオ" panose="020B0604030504040204" pitchFamily="50" charset="-128"/>
                          <a:ea typeface="メイリオ" panose="020B0604030504040204" pitchFamily="50" charset="-128"/>
                        </a:rPr>
                        <a:t>訪問看護</a:t>
                      </a:r>
                    </a:p>
                  </a:txBody>
                  <a:tcPr marL="91437" marR="91437" marT="45725" marB="45725"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2803579677"/>
                  </a:ext>
                </a:extLst>
              </a:tr>
            </a:tbl>
          </a:graphicData>
        </a:graphic>
      </p:graphicFrame>
      <p:sp>
        <p:nvSpPr>
          <p:cNvPr id="2" name="タイトル 1"/>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a:t>
            </a:r>
            <a:r>
              <a:rPr lang="en-US" altLang="ja-JP" kern="1200" dirty="0"/>
              <a:t>DCT</a:t>
            </a:r>
            <a:r>
              <a:rPr lang="ja-JP" altLang="en-US" kern="1200" dirty="0"/>
              <a:t>における有効性・安全性の評価方法の具体例</a:t>
            </a:r>
            <a:r>
              <a:rPr lang="en-US" altLang="ja-JP" dirty="0"/>
              <a:t>-</a:t>
            </a:r>
            <a:r>
              <a:rPr lang="ja-JP" altLang="en-US" dirty="0"/>
              <a:t>　</a:t>
            </a:r>
            <a:endParaRPr kumimoji="1" lang="ja-JP" altLang="en-US" dirty="0"/>
          </a:p>
        </p:txBody>
      </p:sp>
    </p:spTree>
    <p:extLst>
      <p:ext uri="{BB962C8B-B14F-4D97-AF65-F5344CB8AC3E}">
        <p14:creationId xmlns:p14="http://schemas.microsoft.com/office/powerpoint/2010/main" val="3471539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4" name="スライド番号プレースホルダー 3"/>
          <p:cNvSpPr>
            <a:spLocks noGrp="1" noChangeArrowheads="1"/>
          </p:cNvSpPr>
          <p:nvPr>
            <p:ph type="sldNum" sz="quarter" idx="10"/>
          </p:nvPr>
        </p:nvSpPr>
        <p:spPr>
          <a:xfrm>
            <a:off x="7315200" y="6553200"/>
            <a:ext cx="185928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AFC5D491-5A78-499B-B2D4-56999E1D734A}" type="slidenum">
              <a:rPr kumimoji="0" lang="en-US" altLang="ja-JP">
                <a:solidFill>
                  <a:schemeClr val="tx1">
                    <a:lumMod val="75000"/>
                    <a:lumOff val="25000"/>
                  </a:schemeClr>
                </a:solidFill>
                <a:latin typeface="Tahoma" panose="020B0604030504040204" pitchFamily="34" charset="0"/>
              </a:rPr>
              <a:pPr/>
              <a:t>27</a:t>
            </a:fld>
            <a:endParaRPr kumimoji="0" lang="en-US" altLang="ja-JP" dirty="0">
              <a:solidFill>
                <a:schemeClr val="tx1">
                  <a:lumMod val="75000"/>
                  <a:lumOff val="25000"/>
                </a:schemeClr>
              </a:solidFill>
              <a:latin typeface="Tahoma" panose="020B0604030504040204" pitchFamily="34" charset="0"/>
            </a:endParaRPr>
          </a:p>
        </p:txBody>
      </p:sp>
      <p:sp>
        <p:nvSpPr>
          <p:cNvPr id="3" name="テキスト ボックス 2"/>
          <p:cNvSpPr txBox="1"/>
          <p:nvPr/>
        </p:nvSpPr>
        <p:spPr>
          <a:xfrm>
            <a:off x="202299" y="1022137"/>
            <a:ext cx="788284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defRPr/>
            </a:pPr>
            <a:r>
              <a:rPr lang="ja-JP" altLang="en-US" sz="2400" dirty="0">
                <a:solidFill>
                  <a:schemeClr val="tx1">
                    <a:lumMod val="75000"/>
                    <a:lumOff val="25000"/>
                  </a:schemeClr>
                </a:solidFill>
                <a:latin typeface="+mj-ea"/>
                <a:ea typeface="メイリオ" panose="020B0604030504040204" pitchFamily="50" charset="-128"/>
                <a:cs typeface="+mj-cs"/>
              </a:rPr>
              <a:t>早期から臨床試験準備に関わる社内外関係者と連携する</a:t>
            </a:r>
          </a:p>
        </p:txBody>
      </p:sp>
      <p:graphicFrame>
        <p:nvGraphicFramePr>
          <p:cNvPr id="4" name="表 3"/>
          <p:cNvGraphicFramePr>
            <a:graphicFrameLocks noGrp="1"/>
          </p:cNvGraphicFramePr>
          <p:nvPr>
            <p:extLst>
              <p:ext uri="{D42A27DB-BD31-4B8C-83A1-F6EECF244321}">
                <p14:modId xmlns:p14="http://schemas.microsoft.com/office/powerpoint/2010/main" val="3338966321"/>
              </p:ext>
            </p:extLst>
          </p:nvPr>
        </p:nvGraphicFramePr>
        <p:xfrm>
          <a:off x="97972" y="1528464"/>
          <a:ext cx="8802188" cy="5284874"/>
        </p:xfrm>
        <a:graphic>
          <a:graphicData uri="http://schemas.openxmlformats.org/drawingml/2006/table">
            <a:tbl>
              <a:tblPr firstRow="1" bandRow="1"/>
              <a:tblGrid>
                <a:gridCol w="1608908">
                  <a:extLst>
                    <a:ext uri="{9D8B030D-6E8A-4147-A177-3AD203B41FA5}">
                      <a16:colId xmlns:a16="http://schemas.microsoft.com/office/drawing/2014/main" val="2085501203"/>
                    </a:ext>
                  </a:extLst>
                </a:gridCol>
                <a:gridCol w="7193280">
                  <a:extLst>
                    <a:ext uri="{9D8B030D-6E8A-4147-A177-3AD203B41FA5}">
                      <a16:colId xmlns:a16="http://schemas.microsoft.com/office/drawing/2014/main" val="735387986"/>
                    </a:ext>
                  </a:extLst>
                </a:gridCol>
              </a:tblGrid>
              <a:tr h="336257">
                <a:tc>
                  <a:txBody>
                    <a:bodyPr/>
                    <a:lstStyle/>
                    <a:p>
                      <a:pPr algn="ctr"/>
                      <a:r>
                        <a:rPr kumimoji="1" lang="ja-JP" altLang="en-US" sz="1600" b="1" dirty="0">
                          <a:solidFill>
                            <a:srgbClr val="434343"/>
                          </a:solidFill>
                          <a:latin typeface="メイリオ" panose="020B0604030504040204" pitchFamily="50" charset="-128"/>
                          <a:ea typeface="メイリオ" panose="020B0604030504040204" pitchFamily="50" charset="-128"/>
                        </a:rPr>
                        <a:t>関係者</a:t>
                      </a:r>
                    </a:p>
                  </a:txBody>
                  <a:tcPr marL="91430" marR="91430" marT="45717" marB="45717"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p>
                      <a:pPr marL="0" indent="0" algn="ctr">
                        <a:buFont typeface="Wingdings" panose="05000000000000000000" pitchFamily="2" charset="2"/>
                        <a:buNone/>
                      </a:pPr>
                      <a:r>
                        <a:rPr kumimoji="1" lang="ja-JP" altLang="en-US" sz="1600" b="1" dirty="0">
                          <a:solidFill>
                            <a:srgbClr val="434343"/>
                          </a:solidFill>
                          <a:latin typeface="メイリオ" panose="020B0604030504040204" pitchFamily="50" charset="-128"/>
                          <a:ea typeface="メイリオ" panose="020B0604030504040204" pitchFamily="50" charset="-128"/>
                        </a:rPr>
                        <a:t>検討事項例</a:t>
                      </a:r>
                    </a:p>
                  </a:txBody>
                  <a:tcPr marL="91430" marR="91430" marT="45717" marB="45717"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948756961"/>
                  </a:ext>
                </a:extLst>
              </a:tr>
              <a:tr h="590007">
                <a:tc>
                  <a:txBody>
                    <a:bodyPr/>
                    <a:lstStyle/>
                    <a:p>
                      <a:r>
                        <a:rPr kumimoji="1" lang="ja-JP" altLang="en-US" sz="1600" b="1" dirty="0">
                          <a:solidFill>
                            <a:srgbClr val="434343"/>
                          </a:solidFill>
                          <a:latin typeface="メイリオ" panose="020B0604030504040204" pitchFamily="50" charset="-128"/>
                          <a:ea typeface="メイリオ" panose="020B0604030504040204" pitchFamily="50" charset="-128"/>
                        </a:rPr>
                        <a:t>患者</a:t>
                      </a:r>
                    </a:p>
                  </a:txBody>
                  <a:tcPr marL="91430" marR="91430" marT="45717" marB="4571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285750" indent="-285750">
                        <a:buFont typeface="Arial" panose="020B0604020202020204" pitchFamily="34" charset="0"/>
                        <a:buChar char="•"/>
                      </a:pPr>
                      <a:r>
                        <a:rPr lang="ja-JP" altLang="en-US" sz="1600" kern="100" dirty="0">
                          <a:solidFill>
                            <a:srgbClr val="434343"/>
                          </a:solidFill>
                          <a:effectLst/>
                          <a:latin typeface="メイリオ" panose="020B0604030504040204" pitchFamily="50" charset="-128"/>
                          <a:ea typeface="メイリオ" panose="020B0604030504040204" pitchFamily="50" charset="-128"/>
                        </a:rPr>
                        <a:t>試験計画は、患者にとって参加しやすいものになっているか、</a:t>
                      </a:r>
                      <a:br>
                        <a:rPr lang="en-US" altLang="ja-JP" sz="1600" kern="100" dirty="0">
                          <a:solidFill>
                            <a:srgbClr val="434343"/>
                          </a:solidFill>
                          <a:effectLst/>
                          <a:latin typeface="メイリオ" panose="020B0604030504040204" pitchFamily="50" charset="-128"/>
                          <a:ea typeface="メイリオ" panose="020B0604030504040204" pitchFamily="50" charset="-128"/>
                        </a:rPr>
                      </a:br>
                      <a:r>
                        <a:rPr lang="ja-JP" altLang="en-US" sz="1600" kern="100" dirty="0">
                          <a:solidFill>
                            <a:srgbClr val="434343"/>
                          </a:solidFill>
                          <a:effectLst/>
                          <a:latin typeface="メイリオ" panose="020B0604030504040204" pitchFamily="50" charset="-128"/>
                          <a:ea typeface="メイリオ" panose="020B0604030504040204" pitchFamily="50" charset="-128"/>
                        </a:rPr>
                        <a:t>計画に対する不安や懸念はないか</a:t>
                      </a:r>
                    </a:p>
                  </a:txBody>
                  <a:tcPr marL="91430" marR="91430" marT="45717" marB="4571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942621530"/>
                  </a:ext>
                </a:extLst>
              </a:tr>
              <a:tr h="822975">
                <a:tc>
                  <a:txBody>
                    <a:bodyPr/>
                    <a:lstStyle/>
                    <a:p>
                      <a:r>
                        <a:rPr kumimoji="1" lang="ja-JP" altLang="en-US" sz="1600" b="1" dirty="0">
                          <a:solidFill>
                            <a:srgbClr val="434343"/>
                          </a:solidFill>
                          <a:latin typeface="メイリオ" panose="020B0604030504040204" pitchFamily="50" charset="-128"/>
                          <a:ea typeface="メイリオ" panose="020B0604030504040204" pitchFamily="50" charset="-128"/>
                        </a:rPr>
                        <a:t>医学専門家</a:t>
                      </a:r>
                    </a:p>
                  </a:txBody>
                  <a:tcPr marL="91430" marR="91430" marT="45717" marB="4571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デジタルデバイスを使った臨床評価が専門家の見地から妥当で、</a:t>
                      </a:r>
                      <a:b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b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実施する際にも適切かつ信頼性を確保してデータを収集することは可能か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デジタルデバイスを使って評価・データ収集する際に、</a:t>
                      </a:r>
                      <a:b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b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想定されるリスクは何か</a:t>
                      </a:r>
                      <a:endParaRPr kumimoji="1" lang="ja-JP" altLang="ja-JP" sz="1600" kern="100" dirty="0">
                        <a:solidFill>
                          <a:srgbClr val="434343"/>
                        </a:solidFill>
                        <a:effectLst/>
                        <a:latin typeface="メイリオ" panose="020B0604030504040204" pitchFamily="50" charset="-128"/>
                        <a:ea typeface="メイリオ" panose="020B0604030504040204" pitchFamily="50" charset="-128"/>
                        <a:cs typeface="+mn-cs"/>
                      </a:endParaRPr>
                    </a:p>
                  </a:txBody>
                  <a:tcPr marL="91430" marR="91430" marT="45717" marB="45717">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331466743"/>
                  </a:ext>
                </a:extLst>
              </a:tr>
              <a:tr h="737055">
                <a:tc>
                  <a:txBody>
                    <a:bodyPr/>
                    <a:lstStyle/>
                    <a:p>
                      <a:r>
                        <a:rPr kumimoji="1" lang="ja-JP" altLang="en-US" sz="1600" b="1" dirty="0">
                          <a:solidFill>
                            <a:srgbClr val="434343"/>
                          </a:solidFill>
                          <a:latin typeface="メイリオ" panose="020B0604030504040204" pitchFamily="50" charset="-128"/>
                          <a:ea typeface="メイリオ" panose="020B0604030504040204" pitchFamily="50" charset="-128"/>
                        </a:rPr>
                        <a:t>サービス</a:t>
                      </a:r>
                      <a:endParaRPr kumimoji="1" lang="en-US" altLang="ja-JP" sz="1600" b="1" dirty="0">
                        <a:solidFill>
                          <a:srgbClr val="434343"/>
                        </a:solidFill>
                        <a:latin typeface="メイリオ" panose="020B0604030504040204" pitchFamily="50" charset="-128"/>
                        <a:ea typeface="メイリオ" panose="020B0604030504040204" pitchFamily="50" charset="-128"/>
                      </a:endParaRPr>
                    </a:p>
                    <a:p>
                      <a:r>
                        <a:rPr kumimoji="1" lang="ja-JP" altLang="en-US" sz="1600" b="1" dirty="0">
                          <a:solidFill>
                            <a:srgbClr val="434343"/>
                          </a:solidFill>
                          <a:latin typeface="メイリオ" panose="020B0604030504040204" pitchFamily="50" charset="-128"/>
                          <a:ea typeface="メイリオ" panose="020B0604030504040204" pitchFamily="50" charset="-128"/>
                        </a:rPr>
                        <a:t>プロバイダー</a:t>
                      </a:r>
                      <a:r>
                        <a:rPr kumimoji="1" lang="en-US" altLang="ja-JP" sz="1600" b="1" dirty="0">
                          <a:solidFill>
                            <a:srgbClr val="434343"/>
                          </a:solidFill>
                          <a:latin typeface="メイリオ" panose="020B0604030504040204" pitchFamily="50" charset="-128"/>
                          <a:ea typeface="メイリオ" panose="020B0604030504040204" pitchFamily="50" charset="-128"/>
                        </a:rPr>
                        <a:t>/</a:t>
                      </a:r>
                    </a:p>
                    <a:p>
                      <a:r>
                        <a:rPr kumimoji="1" lang="en-US" altLang="ja-JP" sz="1600" b="1" dirty="0">
                          <a:solidFill>
                            <a:srgbClr val="434343"/>
                          </a:solidFill>
                          <a:latin typeface="メイリオ" panose="020B0604030504040204" pitchFamily="50" charset="-128"/>
                          <a:ea typeface="メイリオ" panose="020B0604030504040204" pitchFamily="50" charset="-128"/>
                        </a:rPr>
                        <a:t>CRO</a:t>
                      </a:r>
                      <a:endParaRPr kumimoji="1" lang="ja-JP" altLang="en-US" sz="1600" b="1" dirty="0">
                        <a:solidFill>
                          <a:srgbClr val="434343"/>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285750" lvl="1" indent="-285750" algn="l" defTabSz="914400" rtl="0" eaLnBrk="1" latinLnBrk="0" hangingPunct="1">
                        <a:lnSpc>
                          <a:spcPct val="100000"/>
                        </a:lnSpc>
                        <a:buFont typeface="Arial" panose="020B0604020202020204" pitchFamily="34" charset="0"/>
                        <a:buChar char="•"/>
                      </a:pPr>
                      <a: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t>DCT</a:t>
                      </a: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の手法を導入した試験計画に課題はないか</a:t>
                      </a:r>
                    </a:p>
                    <a:p>
                      <a:pPr marL="285750" lvl="1" indent="-285750" algn="l" defTabSz="914400" rtl="0" eaLnBrk="1" latinLnBrk="0" hangingPunct="1">
                        <a:lnSpc>
                          <a:spcPct val="100000"/>
                        </a:lnSpc>
                        <a:buFont typeface="Arial" panose="020B0604020202020204" pitchFamily="34" charset="0"/>
                        <a:buChar cha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当該臨床試験の実施に向けた準備期間や費用はどの程度か</a:t>
                      </a:r>
                    </a:p>
                    <a:p>
                      <a:pPr marL="285750" lvl="1" indent="-285750" algn="l" defTabSz="914400" rtl="0" eaLnBrk="1" latinLnBrk="0" hangingPunct="1">
                        <a:lnSpc>
                          <a:spcPct val="100000"/>
                        </a:lnSpc>
                        <a:buFont typeface="Arial" panose="020B0604020202020204" pitchFamily="34" charset="0"/>
                        <a:buChar char="•"/>
                      </a:pPr>
                      <a: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t>ER/ES</a:t>
                      </a: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指針に準拠したシステム設計になっているか</a:t>
                      </a:r>
                    </a:p>
                  </a:txBody>
                  <a:tcPr marL="91430" marR="91430" marT="45717" marB="4571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493007900"/>
                  </a:ext>
                </a:extLst>
              </a:tr>
              <a:tr h="1044000">
                <a:tc>
                  <a:txBody>
                    <a:bodyPr/>
                    <a:lstStyle/>
                    <a:p>
                      <a:r>
                        <a:rPr kumimoji="1" lang="ja-JP" altLang="en-US" sz="1600" b="1" dirty="0">
                          <a:solidFill>
                            <a:srgbClr val="434343"/>
                          </a:solidFill>
                          <a:latin typeface="メイリオ" panose="020B0604030504040204" pitchFamily="50" charset="-128"/>
                          <a:ea typeface="メイリオ" panose="020B0604030504040204" pitchFamily="50" charset="-128"/>
                        </a:rPr>
                        <a:t>規制当局</a:t>
                      </a: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デジタルデバイスを使った当該開発品目の臨床評価方法は妥当であるか、</a:t>
                      </a:r>
                      <a:b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b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収集するデータの信頼性は確保できると考えられるか</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オンライン診療や訪問看護等の</a:t>
                      </a:r>
                      <a: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t>DCT</a:t>
                      </a: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の手法を導入して、</a:t>
                      </a:r>
                      <a:b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b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遠隔で被験者の安全性を確保する方法は受け入れ可能か</a:t>
                      </a:r>
                    </a:p>
                  </a:txBody>
                  <a:tcPr marL="91430" marR="91430" marT="45717" marB="4571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371686448"/>
                  </a:ext>
                </a:extLst>
              </a:tr>
              <a:tr h="571518">
                <a:tc>
                  <a:txBody>
                    <a:bodyPr/>
                    <a:lstStyle/>
                    <a:p>
                      <a:r>
                        <a:rPr kumimoji="1" lang="ja-JP" altLang="en-US" sz="1600" b="1" dirty="0">
                          <a:solidFill>
                            <a:srgbClr val="434343"/>
                          </a:solidFill>
                          <a:latin typeface="メイリオ" panose="020B0604030504040204" pitchFamily="50" charset="-128"/>
                          <a:ea typeface="メイリオ" panose="020B0604030504040204" pitchFamily="50" charset="-128"/>
                        </a:rPr>
                        <a:t>実施医療機関</a:t>
                      </a: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marL="285750" lvl="1" indent="-285750" algn="l" defTabSz="914400" rtl="0" eaLnBrk="1" latinLnBrk="0" hangingPunct="1">
                        <a:lnSpc>
                          <a:spcPct val="100000"/>
                        </a:lnSpc>
                        <a:buFont typeface="Arial" panose="020B0604020202020204" pitchFamily="34" charset="0"/>
                        <a:buChar cha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オンライン診療等の</a:t>
                      </a:r>
                      <a: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t>DCT</a:t>
                      </a: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の手法を導入した試験計画は受け入れ可能か</a:t>
                      </a:r>
                    </a:p>
                    <a:p>
                      <a:pPr marL="285750" lvl="1" indent="-285750" algn="l" defTabSz="914400" rtl="0" eaLnBrk="1" latinLnBrk="0" hangingPunct="1">
                        <a:lnSpc>
                          <a:spcPct val="100000"/>
                        </a:lnSpc>
                        <a:buFont typeface="Arial" panose="020B0604020202020204" pitchFamily="34" charset="0"/>
                        <a:buChar cha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受け入れに困難な課題がある場合、課題を解決する方法はないか</a:t>
                      </a:r>
                    </a:p>
                  </a:txBody>
                  <a:tcPr marL="91430" marR="91430" marT="45717" marB="45717">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2604041590"/>
                  </a:ext>
                </a:extLst>
              </a:tr>
              <a:tr h="640048">
                <a:tc>
                  <a:txBody>
                    <a:bodyPr/>
                    <a:lstStyle/>
                    <a:p>
                      <a:r>
                        <a:rPr kumimoji="1" lang="ja-JP" altLang="en-US" sz="1600" b="1" dirty="0">
                          <a:solidFill>
                            <a:srgbClr val="434343"/>
                          </a:solidFill>
                          <a:latin typeface="メイリオ" panose="020B0604030504040204" pitchFamily="50" charset="-128"/>
                          <a:ea typeface="メイリオ" panose="020B0604030504040204" pitchFamily="50" charset="-128"/>
                        </a:rPr>
                        <a:t>社内</a:t>
                      </a: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AF1"/>
                    </a:solidFill>
                  </a:tcPr>
                </a:tc>
                <a:tc>
                  <a:txBody>
                    <a:bodyPr/>
                    <a:lstStyle/>
                    <a:p>
                      <a:pPr marL="285750" lvl="1" indent="-285750" algn="l" defTabSz="914400" rtl="0" eaLnBrk="1" latinLnBrk="0" hangingPunct="1">
                        <a:lnSpc>
                          <a:spcPct val="100000"/>
                        </a:lnSpc>
                        <a:buFont typeface="Arial" panose="020B0604020202020204" pitchFamily="34" charset="0"/>
                        <a:buChar cha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臨床試験実施に関わる担当者と早期に協議を始める</a:t>
                      </a:r>
                      <a:endPar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endParaRPr>
                    </a:p>
                    <a:p>
                      <a:pPr marL="285750" lvl="1" indent="-285750" algn="l" defTabSz="914400" rtl="0" eaLnBrk="1" latinLnBrk="0" hangingPunct="1">
                        <a:lnSpc>
                          <a:spcPct val="100000"/>
                        </a:lnSpc>
                        <a:buFont typeface="Arial" panose="020B0604020202020204" pitchFamily="34" charset="0"/>
                        <a:buChar char="•"/>
                      </a:pP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社内で開発戦略の意思決定を担うシニアメンバー等に</a:t>
                      </a:r>
                      <a:b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br>
                      <a:r>
                        <a:rPr kumimoji="1" lang="en-US" altLang="ja-JP" sz="1600" kern="100" dirty="0">
                          <a:solidFill>
                            <a:srgbClr val="434343"/>
                          </a:solidFill>
                          <a:effectLst/>
                          <a:latin typeface="メイリオ" panose="020B0604030504040204" pitchFamily="50" charset="-128"/>
                          <a:ea typeface="メイリオ" panose="020B0604030504040204" pitchFamily="50" charset="-128"/>
                          <a:cs typeface="+mn-cs"/>
                        </a:rPr>
                        <a:t>DCT</a:t>
                      </a:r>
                      <a:r>
                        <a:rPr kumimoji="1" lang="ja-JP" altLang="en-US" sz="1600" kern="100" dirty="0">
                          <a:solidFill>
                            <a:srgbClr val="434343"/>
                          </a:solidFill>
                          <a:effectLst/>
                          <a:latin typeface="メイリオ" panose="020B0604030504040204" pitchFamily="50" charset="-128"/>
                          <a:ea typeface="メイリオ" panose="020B0604030504040204" pitchFamily="50" charset="-128"/>
                          <a:cs typeface="+mn-cs"/>
                        </a:rPr>
                        <a:t>の概念や手法の理解を促し、共通理解の基盤を醸成する</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203022078"/>
                  </a:ext>
                </a:extLst>
              </a:tr>
            </a:tbl>
          </a:graphicData>
        </a:graphic>
      </p:graphicFrame>
      <p:sp>
        <p:nvSpPr>
          <p:cNvPr id="5" name="タイトル 4"/>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-DCT</a:t>
            </a:r>
            <a:r>
              <a:rPr lang="ja-JP" altLang="en-US" dirty="0"/>
              <a:t>の手法の導入の準備</a:t>
            </a:r>
            <a:r>
              <a:rPr lang="en-US" altLang="ja-JP" dirty="0"/>
              <a:t>-</a:t>
            </a:r>
            <a:endParaRPr kumimoji="1" lang="ja-JP" altLang="en-US" dirty="0"/>
          </a:p>
        </p:txBody>
      </p:sp>
    </p:spTree>
    <p:extLst>
      <p:ext uri="{BB962C8B-B14F-4D97-AF65-F5344CB8AC3E}">
        <p14:creationId xmlns:p14="http://schemas.microsoft.com/office/powerpoint/2010/main" val="344854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4" name="スライド番号プレースホルダー 3"/>
          <p:cNvSpPr>
            <a:spLocks noGrp="1" noChangeArrowheads="1"/>
          </p:cNvSpPr>
          <p:nvPr>
            <p:ph type="sldNum" sz="quarter" idx="10"/>
          </p:nvPr>
        </p:nvSpPr>
        <p:spPr>
          <a:xfrm>
            <a:off x="7248525" y="6553256"/>
            <a:ext cx="1905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fld id="{AFC5D491-5A78-499B-B2D4-56999E1D734A}" type="slidenum">
              <a:rPr kumimoji="0" lang="en-US" altLang="ja-JP">
                <a:solidFill>
                  <a:schemeClr val="tx1"/>
                </a:solidFill>
                <a:latin typeface="Tahoma" panose="020B0604030504040204" pitchFamily="34" charset="0"/>
                <a:ea typeface="Tahoma" panose="020B0604030504040204" pitchFamily="34" charset="0"/>
                <a:cs typeface="Tahoma" panose="020B0604030504040204" pitchFamily="34" charset="0"/>
              </a:rPr>
              <a:pPr/>
              <a:t>28</a:t>
            </a:fld>
            <a:endParaRPr kumimoji="0" lang="en-US" altLang="ja-JP"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6" name="Content Placeholder 2"/>
          <p:cNvGraphicFramePr>
            <a:graphicFrameLocks noGrp="1"/>
          </p:cNvGraphicFramePr>
          <p:nvPr>
            <p:ph/>
            <p:extLst>
              <p:ext uri="{D42A27DB-BD31-4B8C-83A1-F6EECF244321}">
                <p14:modId xmlns:p14="http://schemas.microsoft.com/office/powerpoint/2010/main" val="687833428"/>
              </p:ext>
            </p:extLst>
          </p:nvPr>
        </p:nvGraphicFramePr>
        <p:xfrm>
          <a:off x="626156" y="1047358"/>
          <a:ext cx="8201756" cy="650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
          <p:cNvSpPr txBox="1"/>
          <p:nvPr/>
        </p:nvSpPr>
        <p:spPr>
          <a:xfrm>
            <a:off x="-35640" y="2359055"/>
            <a:ext cx="595035" cy="338554"/>
          </a:xfrm>
          <a:prstGeom prst="rect">
            <a:avLst/>
          </a:prstGeom>
          <a:noFill/>
        </p:spPr>
        <p:txBody>
          <a:bodyPr wrap="none" rtlCol="0">
            <a:spAutoFit/>
          </a:bodyPr>
          <a:lstStyle/>
          <a:p>
            <a:r>
              <a:rPr lang="ja-JP" altLang="en-US" sz="1600" b="1" dirty="0">
                <a:solidFill>
                  <a:schemeClr val="tx1"/>
                </a:solidFill>
                <a:latin typeface="メイリオ" panose="020B0604030504040204" pitchFamily="50" charset="-128"/>
                <a:ea typeface="メイリオ" panose="020B0604030504040204" pitchFamily="50" charset="-128"/>
              </a:rPr>
              <a:t>社内</a:t>
            </a:r>
            <a:endParaRPr lang="en-US" sz="1600" b="1" dirty="0">
              <a:solidFill>
                <a:schemeClr val="tx1"/>
              </a:solidFill>
              <a:latin typeface="メイリオ" panose="020B0604030504040204" pitchFamily="50" charset="-128"/>
              <a:ea typeface="メイリオ" panose="020B0604030504040204" pitchFamily="50" charset="-128"/>
            </a:endParaRPr>
          </a:p>
        </p:txBody>
      </p:sp>
      <p:sp>
        <p:nvSpPr>
          <p:cNvPr id="38" name="Rectangle 5"/>
          <p:cNvSpPr/>
          <p:nvPr/>
        </p:nvSpPr>
        <p:spPr>
          <a:xfrm>
            <a:off x="618176" y="2322449"/>
            <a:ext cx="8209735"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臨床企画・薬事・統計・安全性</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9" name="Rectangle 6"/>
          <p:cNvSpPr/>
          <p:nvPr/>
        </p:nvSpPr>
        <p:spPr>
          <a:xfrm>
            <a:off x="3465401" y="2943013"/>
            <a:ext cx="536251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試験実施推進・データマネジメント</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40" name="Straight Arrow Connector 13"/>
          <p:cNvCxnSpPr>
            <a:cxnSpLocks/>
            <a:stCxn id="39" idx="1"/>
          </p:cNvCxnSpPr>
          <p:nvPr/>
        </p:nvCxnSpPr>
        <p:spPr>
          <a:xfrm flipH="1" flipV="1">
            <a:off x="1065533" y="3122131"/>
            <a:ext cx="2399868" cy="882"/>
          </a:xfrm>
          <a:prstGeom prst="straightConnector1">
            <a:avLst/>
          </a:prstGeom>
          <a:ln w="381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TextBox 27"/>
          <p:cNvSpPr txBox="1"/>
          <p:nvPr/>
        </p:nvSpPr>
        <p:spPr>
          <a:xfrm>
            <a:off x="457200" y="2804284"/>
            <a:ext cx="3057247" cy="307777"/>
          </a:xfrm>
          <a:prstGeom prst="rect">
            <a:avLst/>
          </a:prstGeom>
          <a:noFill/>
        </p:spPr>
        <p:txBody>
          <a:bodyPr wrap="none" rtlCol="0">
            <a:spAutoFit/>
          </a:bodyPr>
          <a:lstStyle/>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開発計画又は骨子検討時期から参加</a:t>
            </a:r>
            <a:endParaRPr lang="en-US" sz="1400" b="1" dirty="0">
              <a:solidFill>
                <a:schemeClr val="accent6">
                  <a:lumMod val="75000"/>
                </a:schemeClr>
              </a:solidFill>
              <a:latin typeface="メイリオ" panose="020B0604030504040204" pitchFamily="50" charset="-128"/>
              <a:ea typeface="メイリオ" panose="020B0604030504040204" pitchFamily="50" charset="-128"/>
            </a:endParaRPr>
          </a:p>
        </p:txBody>
      </p:sp>
      <p:cxnSp>
        <p:nvCxnSpPr>
          <p:cNvPr id="42" name="Straight Connector 34"/>
          <p:cNvCxnSpPr/>
          <p:nvPr/>
        </p:nvCxnSpPr>
        <p:spPr>
          <a:xfrm>
            <a:off x="75187" y="3406731"/>
            <a:ext cx="896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3"/>
          <p:cNvSpPr/>
          <p:nvPr/>
        </p:nvSpPr>
        <p:spPr>
          <a:xfrm>
            <a:off x="626155" y="1853090"/>
            <a:ext cx="2701731" cy="360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シニアメンバー</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4" name="TextBox 44"/>
          <p:cNvSpPr txBox="1"/>
          <p:nvPr/>
        </p:nvSpPr>
        <p:spPr>
          <a:xfrm>
            <a:off x="3386667" y="1906879"/>
            <a:ext cx="1800493" cy="307777"/>
          </a:xfrm>
          <a:prstGeom prst="rect">
            <a:avLst/>
          </a:prstGeom>
          <a:noFill/>
        </p:spPr>
        <p:txBody>
          <a:bodyPr wrap="none" rtlCol="0">
            <a:spAutoFit/>
          </a:bodyPr>
          <a:lstStyle/>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共通理解の基盤醸成</a:t>
            </a:r>
            <a:endParaRPr lang="en-US" sz="1400"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45" name="TextBox 4"/>
          <p:cNvSpPr txBox="1"/>
          <p:nvPr/>
        </p:nvSpPr>
        <p:spPr>
          <a:xfrm>
            <a:off x="-6397" y="4905853"/>
            <a:ext cx="595035" cy="338554"/>
          </a:xfrm>
          <a:prstGeom prst="rect">
            <a:avLst/>
          </a:prstGeom>
          <a:noFill/>
        </p:spPr>
        <p:txBody>
          <a:bodyPr wrap="none" rtlCol="0">
            <a:spAutoFit/>
          </a:bodyPr>
          <a:lstStyle/>
          <a:p>
            <a:r>
              <a:rPr lang="ja-JP" altLang="en-US" sz="1600" b="1" dirty="0">
                <a:solidFill>
                  <a:schemeClr val="tx1"/>
                </a:solidFill>
                <a:latin typeface="メイリオ" panose="020B0604030504040204" pitchFamily="50" charset="-128"/>
                <a:ea typeface="メイリオ" panose="020B0604030504040204" pitchFamily="50" charset="-128"/>
              </a:rPr>
              <a:t>社外</a:t>
            </a:r>
            <a:endParaRPr lang="en-US" sz="1600" b="1" dirty="0">
              <a:solidFill>
                <a:schemeClr val="tx1"/>
              </a:solidFill>
              <a:latin typeface="メイリオ" panose="020B0604030504040204" pitchFamily="50" charset="-128"/>
              <a:ea typeface="メイリオ" panose="020B0604030504040204" pitchFamily="50" charset="-128"/>
            </a:endParaRPr>
          </a:p>
        </p:txBody>
      </p:sp>
      <p:sp>
        <p:nvSpPr>
          <p:cNvPr id="46" name="Rectangle 7"/>
          <p:cNvSpPr/>
          <p:nvPr/>
        </p:nvSpPr>
        <p:spPr>
          <a:xfrm>
            <a:off x="2624835" y="3578021"/>
            <a:ext cx="2340689"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医学専門家</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7" name="Rectangle 8"/>
          <p:cNvSpPr/>
          <p:nvPr/>
        </p:nvSpPr>
        <p:spPr>
          <a:xfrm>
            <a:off x="3364314" y="4125190"/>
            <a:ext cx="2242392"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規制当局（治験相談）</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8" name="Rectangle 9"/>
          <p:cNvSpPr/>
          <p:nvPr/>
        </p:nvSpPr>
        <p:spPr>
          <a:xfrm>
            <a:off x="5800907" y="5700033"/>
            <a:ext cx="3027004"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医療機関</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9" name="Rectangle 10"/>
          <p:cNvSpPr/>
          <p:nvPr/>
        </p:nvSpPr>
        <p:spPr>
          <a:xfrm>
            <a:off x="5917750" y="4123637"/>
            <a:ext cx="2092002"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規制当局（治験届）</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0" name="Rectangle 11"/>
          <p:cNvSpPr/>
          <p:nvPr/>
        </p:nvSpPr>
        <p:spPr>
          <a:xfrm>
            <a:off x="5271911" y="4651774"/>
            <a:ext cx="3556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開発業務受託機関</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52" name="Straight Arrow Connector 17"/>
          <p:cNvCxnSpPr/>
          <p:nvPr/>
        </p:nvCxnSpPr>
        <p:spPr>
          <a:xfrm flipH="1">
            <a:off x="3744752" y="4869531"/>
            <a:ext cx="1512000" cy="0"/>
          </a:xfrm>
          <a:prstGeom prst="straightConnector1">
            <a:avLst/>
          </a:prstGeom>
          <a:ln w="381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Rectangle 20"/>
          <p:cNvSpPr/>
          <p:nvPr/>
        </p:nvSpPr>
        <p:spPr>
          <a:xfrm>
            <a:off x="3676565" y="5106223"/>
            <a:ext cx="3135387" cy="360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サービスプロバイダー</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4" name="Rectangle 21"/>
          <p:cNvSpPr/>
          <p:nvPr/>
        </p:nvSpPr>
        <p:spPr>
          <a:xfrm>
            <a:off x="1876072" y="6313077"/>
            <a:ext cx="339584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患者（団体）</a:t>
            </a:r>
            <a:endParaRPr 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6" name="TextBox 28"/>
          <p:cNvSpPr txBox="1"/>
          <p:nvPr/>
        </p:nvSpPr>
        <p:spPr>
          <a:xfrm>
            <a:off x="200228" y="3458388"/>
            <a:ext cx="2019294" cy="738664"/>
          </a:xfrm>
          <a:prstGeom prst="rect">
            <a:avLst/>
          </a:prstGeom>
          <a:noFill/>
        </p:spPr>
        <p:txBody>
          <a:bodyPr wrap="square" rtlCol="0">
            <a:spAutoFit/>
          </a:bodyPr>
          <a:lstStyle/>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開発計画時より</a:t>
            </a:r>
            <a:br>
              <a:rPr lang="en-US" altLang="ja-JP" sz="1400" b="1" dirty="0">
                <a:solidFill>
                  <a:schemeClr val="accent6">
                    <a:lumMod val="75000"/>
                  </a:schemeClr>
                </a:solidFill>
                <a:latin typeface="メイリオ" panose="020B0604030504040204" pitchFamily="50" charset="-128"/>
                <a:ea typeface="メイリオ" panose="020B0604030504040204" pitchFamily="50" charset="-128"/>
              </a:rPr>
            </a:br>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臨床評価方法等の</a:t>
            </a:r>
            <a:br>
              <a:rPr lang="en-US" altLang="ja-JP" sz="1400" b="1" dirty="0">
                <a:solidFill>
                  <a:schemeClr val="accent6">
                    <a:lumMod val="75000"/>
                  </a:schemeClr>
                </a:solidFill>
                <a:latin typeface="メイリオ" panose="020B0604030504040204" pitchFamily="50" charset="-128"/>
                <a:ea typeface="メイリオ" panose="020B0604030504040204" pitchFamily="50" charset="-128"/>
              </a:rPr>
            </a:br>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相談</a:t>
            </a:r>
            <a:endParaRPr lang="en-US" sz="1400"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57" name="Left Brace 29"/>
          <p:cNvSpPr/>
          <p:nvPr/>
        </p:nvSpPr>
        <p:spPr>
          <a:xfrm>
            <a:off x="3364313" y="4789369"/>
            <a:ext cx="264627" cy="695904"/>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メイリオ" panose="020B0604030504040204" pitchFamily="50" charset="-128"/>
              <a:ea typeface="メイリオ" panose="020B0604030504040204" pitchFamily="50" charset="-128"/>
            </a:endParaRPr>
          </a:p>
        </p:txBody>
      </p:sp>
      <p:sp>
        <p:nvSpPr>
          <p:cNvPr id="58" name="TextBox 30"/>
          <p:cNvSpPr txBox="1"/>
          <p:nvPr/>
        </p:nvSpPr>
        <p:spPr>
          <a:xfrm>
            <a:off x="1096274" y="4871323"/>
            <a:ext cx="2321134" cy="523220"/>
          </a:xfrm>
          <a:prstGeom prst="rect">
            <a:avLst/>
          </a:prstGeom>
          <a:noFill/>
        </p:spPr>
        <p:txBody>
          <a:bodyPr wrap="square" rtlCol="0">
            <a:spAutoFit/>
          </a:bodyPr>
          <a:lstStyle/>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実施計画書作成と並行して</a:t>
            </a:r>
            <a:endParaRPr lang="en-US" altLang="ja-JP" sz="14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実施可能性等の相談</a:t>
            </a:r>
            <a:endParaRPr lang="en-US" sz="1400"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59" name="TextBox 31"/>
          <p:cNvSpPr txBox="1"/>
          <p:nvPr/>
        </p:nvSpPr>
        <p:spPr>
          <a:xfrm>
            <a:off x="0" y="6196452"/>
            <a:ext cx="1815896" cy="523220"/>
          </a:xfrm>
          <a:prstGeom prst="rect">
            <a:avLst/>
          </a:prstGeom>
          <a:noFill/>
        </p:spPr>
        <p:txBody>
          <a:bodyPr wrap="square" rtlCol="0">
            <a:spAutoFit/>
          </a:bodyPr>
          <a:lstStyle/>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実施計画等に対する意見収集</a:t>
            </a:r>
            <a:endParaRPr lang="en-US" sz="1400"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60" name="TextBox 32"/>
          <p:cNvSpPr txBox="1"/>
          <p:nvPr/>
        </p:nvSpPr>
        <p:spPr>
          <a:xfrm>
            <a:off x="1065533" y="5656706"/>
            <a:ext cx="2340690" cy="523220"/>
          </a:xfrm>
          <a:prstGeom prst="rect">
            <a:avLst/>
          </a:prstGeom>
          <a:noFill/>
        </p:spPr>
        <p:txBody>
          <a:bodyPr wrap="square" rtlCol="0">
            <a:spAutoFit/>
          </a:bodyPr>
          <a:lstStyle/>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実施計画書作成と並行して</a:t>
            </a:r>
            <a:endParaRPr lang="en-US" altLang="ja-JP" sz="14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実施可能性等の相談</a:t>
            </a:r>
            <a:endParaRPr lang="en-US" sz="1400" b="1"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63" name="TextBox 42"/>
          <p:cNvSpPr txBox="1"/>
          <p:nvPr/>
        </p:nvSpPr>
        <p:spPr>
          <a:xfrm>
            <a:off x="1576520" y="4185050"/>
            <a:ext cx="1800493" cy="307777"/>
          </a:xfrm>
          <a:prstGeom prst="rect">
            <a:avLst/>
          </a:prstGeom>
          <a:noFill/>
        </p:spPr>
        <p:txBody>
          <a:bodyPr wrap="none" rtlCol="0">
            <a:spAutoFit/>
          </a:bodyPr>
          <a:lstStyle/>
          <a:p>
            <a:r>
              <a:rPr lang="ja-JP" altLang="en-US" sz="1400" b="1" dirty="0">
                <a:solidFill>
                  <a:schemeClr val="accent6">
                    <a:lumMod val="75000"/>
                  </a:schemeClr>
                </a:solidFill>
                <a:latin typeface="メイリオ" panose="020B0604030504040204" pitchFamily="50" charset="-128"/>
                <a:ea typeface="メイリオ" panose="020B0604030504040204" pitchFamily="50" charset="-128"/>
              </a:rPr>
              <a:t>骨子作成段階に相談</a:t>
            </a:r>
            <a:endParaRPr lang="en-US" sz="1400" b="1" dirty="0">
              <a:solidFill>
                <a:schemeClr val="accent6">
                  <a:lumMod val="75000"/>
                </a:schemeClr>
              </a:solidFill>
              <a:latin typeface="メイリオ" panose="020B0604030504040204" pitchFamily="50" charset="-128"/>
              <a:ea typeface="メイリオ" panose="020B0604030504040204" pitchFamily="50" charset="-128"/>
            </a:endParaRPr>
          </a:p>
        </p:txBody>
      </p:sp>
      <p:cxnSp>
        <p:nvCxnSpPr>
          <p:cNvPr id="85" name="Straight Arrow Connector 17"/>
          <p:cNvCxnSpPr>
            <a:cxnSpLocks/>
            <a:stCxn id="48" idx="1"/>
          </p:cNvCxnSpPr>
          <p:nvPr/>
        </p:nvCxnSpPr>
        <p:spPr>
          <a:xfrm flipH="1">
            <a:off x="3744753" y="5880033"/>
            <a:ext cx="2056154" cy="0"/>
          </a:xfrm>
          <a:prstGeom prst="straightConnector1">
            <a:avLst/>
          </a:prstGeom>
          <a:ln w="381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17"/>
          <p:cNvCxnSpPr>
            <a:cxnSpLocks/>
            <a:stCxn id="46" idx="1"/>
          </p:cNvCxnSpPr>
          <p:nvPr/>
        </p:nvCxnSpPr>
        <p:spPr>
          <a:xfrm flipH="1">
            <a:off x="1813805" y="3758021"/>
            <a:ext cx="811030" cy="9525"/>
          </a:xfrm>
          <a:prstGeom prst="straightConnector1">
            <a:avLst/>
          </a:prstGeom>
          <a:ln w="381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17"/>
          <p:cNvCxnSpPr/>
          <p:nvPr/>
        </p:nvCxnSpPr>
        <p:spPr>
          <a:xfrm flipH="1">
            <a:off x="1116879" y="6493077"/>
            <a:ext cx="720000" cy="0"/>
          </a:xfrm>
          <a:prstGeom prst="straightConnector1">
            <a:avLst/>
          </a:prstGeom>
          <a:ln w="381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434665" y="6196452"/>
            <a:ext cx="3393246" cy="600164"/>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青色：従来のプロセス及び関係者</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橙色：</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の手法の導入時のプロセス及び関係者</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：通常の対応時期からの前倒しを示す</a:t>
            </a:r>
          </a:p>
        </p:txBody>
      </p:sp>
      <p:cxnSp>
        <p:nvCxnSpPr>
          <p:cNvPr id="35" name="Straight Arrow Connector 17"/>
          <p:cNvCxnSpPr/>
          <p:nvPr/>
        </p:nvCxnSpPr>
        <p:spPr>
          <a:xfrm flipH="1">
            <a:off x="5606706" y="6659742"/>
            <a:ext cx="622089" cy="0"/>
          </a:xfrm>
          <a:prstGeom prst="straightConnector1">
            <a:avLst/>
          </a:prstGeom>
          <a:ln w="3810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p:txBody>
          <a:bodyPr/>
          <a:lstStyle/>
          <a:p>
            <a:r>
              <a:rPr lang="en-US" altLang="ja-JP" dirty="0"/>
              <a:t>DCT</a:t>
            </a:r>
            <a:r>
              <a:rPr lang="ja-JP" altLang="en-US" dirty="0"/>
              <a:t>の導入</a:t>
            </a:r>
            <a:br>
              <a:rPr lang="ja-JP" altLang="en-US" dirty="0"/>
            </a:br>
            <a:r>
              <a:rPr lang="en-US" altLang="ja-JP" dirty="0"/>
              <a:t>-DCT</a:t>
            </a:r>
            <a:r>
              <a:rPr lang="ja-JP" altLang="en-US" dirty="0"/>
              <a:t>の手法を導入する際のプロセス変更の一例</a:t>
            </a:r>
            <a:r>
              <a:rPr lang="en-US" altLang="ja-JP" dirty="0"/>
              <a:t>-</a:t>
            </a:r>
            <a:endParaRPr kumimoji="1" lang="ja-JP" altLang="en-US" dirty="0"/>
          </a:p>
        </p:txBody>
      </p:sp>
    </p:spTree>
    <p:extLst>
      <p:ext uri="{BB962C8B-B14F-4D97-AF65-F5344CB8AC3E}">
        <p14:creationId xmlns:p14="http://schemas.microsoft.com/office/powerpoint/2010/main" val="212820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DCT</a:t>
            </a:r>
            <a:r>
              <a:rPr kumimoji="1" lang="ja-JP" altLang="en-US" dirty="0"/>
              <a:t>の</a:t>
            </a:r>
            <a:r>
              <a:rPr lang="ja-JP" altLang="en-US" dirty="0"/>
              <a:t>導入</a:t>
            </a:r>
            <a:br>
              <a:rPr kumimoji="1" lang="en-US" altLang="ja-JP" dirty="0"/>
            </a:br>
            <a:r>
              <a:rPr lang="en-US" altLang="ja-JP" dirty="0"/>
              <a:t>-DCT</a:t>
            </a:r>
            <a:r>
              <a:rPr lang="ja-JP" altLang="en-US" dirty="0"/>
              <a:t>の手法の導入の準備</a:t>
            </a:r>
            <a:r>
              <a:rPr lang="en-US" altLang="ja-JP" dirty="0"/>
              <a:t>-</a:t>
            </a:r>
            <a:r>
              <a:rPr lang="ja-JP" altLang="en-US" dirty="0"/>
              <a:t>　</a:t>
            </a:r>
            <a:endParaRPr kumimoji="1" lang="ja-JP" altLang="en-US" dirty="0"/>
          </a:p>
        </p:txBody>
      </p:sp>
      <p:sp>
        <p:nvSpPr>
          <p:cNvPr id="3" name="コンテンツ プレースホルダー 2"/>
          <p:cNvSpPr>
            <a:spLocks noGrp="1"/>
          </p:cNvSpPr>
          <p:nvPr>
            <p:ph idx="1"/>
          </p:nvPr>
        </p:nvSpPr>
        <p:spPr>
          <a:xfrm>
            <a:off x="160704" y="1138555"/>
            <a:ext cx="7954596" cy="1274195"/>
          </a:xfr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spcBef>
                <a:spcPct val="0"/>
              </a:spcBef>
              <a:buNone/>
            </a:pPr>
            <a:r>
              <a:rPr lang="ja-JP" altLang="en-US" kern="1200" dirty="0">
                <a:solidFill>
                  <a:schemeClr val="tx1">
                    <a:lumMod val="75000"/>
                    <a:lumOff val="25000"/>
                  </a:schemeClr>
                </a:solidFill>
                <a:latin typeface="+mj-ea"/>
                <a:ea typeface="メイリオ" panose="020B0604030504040204" pitchFamily="50" charset="-128"/>
                <a:cs typeface="+mj-cs"/>
              </a:rPr>
              <a:t>被験者の安全性は従来の臨床試験と同レベルを担保する</a:t>
            </a:r>
            <a:endParaRPr lang="en-US" altLang="ja-JP" kern="1200" dirty="0">
              <a:solidFill>
                <a:schemeClr val="tx1">
                  <a:lumMod val="75000"/>
                  <a:lumOff val="25000"/>
                </a:schemeClr>
              </a:solidFill>
              <a:latin typeface="+mj-ea"/>
              <a:ea typeface="メイリオ" panose="020B0604030504040204" pitchFamily="50" charset="-128"/>
              <a:cs typeface="+mj-cs"/>
            </a:endParaRPr>
          </a:p>
          <a:p>
            <a:pPr marL="0" indent="0">
              <a:spcBef>
                <a:spcPct val="0"/>
              </a:spcBef>
              <a:buNone/>
            </a:pP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⇒試験計画時に安全性を担保するための手段や方法を検討し、</a:t>
            </a:r>
            <a:br>
              <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000" dirty="0">
                <a:solidFill>
                  <a:schemeClr val="tx1">
                    <a:lumMod val="75000"/>
                    <a:lumOff val="25000"/>
                  </a:schemeClr>
                </a:solidFill>
                <a:latin typeface="メイリオ" panose="020B0604030504040204" pitchFamily="50" charset="-128"/>
                <a:ea typeface="メイリオ" panose="020B0604030504040204" pitchFamily="50" charset="-128"/>
              </a:rPr>
              <a:t>　実施計画書やモニタリング計画書に反映する必要がある</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chemeClr val="tx1">
                    <a:lumMod val="75000"/>
                    <a:lumOff val="25000"/>
                  </a:schemeClr>
                </a:solidFill>
              </a:rPr>
              <a:pPr/>
              <a:t>29</a:t>
            </a:fld>
            <a:endParaRPr lang="en-US" altLang="ja-JP" dirty="0">
              <a:solidFill>
                <a:schemeClr val="tx1">
                  <a:lumMod val="75000"/>
                  <a:lumOff val="25000"/>
                </a:scheme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16592421"/>
              </p:ext>
            </p:extLst>
          </p:nvPr>
        </p:nvGraphicFramePr>
        <p:xfrm>
          <a:off x="160704" y="2699512"/>
          <a:ext cx="8845469" cy="3402213"/>
        </p:xfrm>
        <a:graphic>
          <a:graphicData uri="http://schemas.openxmlformats.org/drawingml/2006/table">
            <a:tbl>
              <a:tblPr firstRow="1" bandRow="1"/>
              <a:tblGrid>
                <a:gridCol w="3710457">
                  <a:extLst>
                    <a:ext uri="{9D8B030D-6E8A-4147-A177-3AD203B41FA5}">
                      <a16:colId xmlns:a16="http://schemas.microsoft.com/office/drawing/2014/main" val="1334579821"/>
                    </a:ext>
                  </a:extLst>
                </a:gridCol>
                <a:gridCol w="5135012">
                  <a:extLst>
                    <a:ext uri="{9D8B030D-6E8A-4147-A177-3AD203B41FA5}">
                      <a16:colId xmlns:a16="http://schemas.microsoft.com/office/drawing/2014/main" val="458266532"/>
                    </a:ext>
                  </a:extLst>
                </a:gridCol>
              </a:tblGrid>
              <a:tr h="396195">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algn="l"/>
                      <a:r>
                        <a:rPr lang="ja-JP" altLang="en-US" sz="1600" b="1" dirty="0">
                          <a:solidFill>
                            <a:srgbClr val="434343"/>
                          </a:solidFill>
                          <a:latin typeface="メイリオ" panose="020B0604030504040204" pitchFamily="50" charset="-128"/>
                          <a:ea typeface="メイリオ" panose="020B0604030504040204" pitchFamily="50" charset="-128"/>
                        </a:rPr>
                        <a:t>安全性を確保するためのポイント</a:t>
                      </a:r>
                      <a:endParaRPr lang="en-US" sz="1600" b="1" dirty="0">
                        <a:solidFill>
                          <a:srgbClr val="434343"/>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434343"/>
                          </a:solidFill>
                          <a:latin typeface="メイリオ" panose="020B0604030504040204" pitchFamily="50" charset="-128"/>
                          <a:ea typeface="メイリオ" panose="020B0604030504040204" pitchFamily="50" charset="-128"/>
                        </a:rPr>
                        <a:t>対策例</a:t>
                      </a:r>
                      <a:endParaRPr lang="en-US" sz="1600" b="1" dirty="0">
                        <a:solidFill>
                          <a:srgbClr val="434343"/>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58866253"/>
                  </a:ext>
                </a:extLst>
              </a:tr>
              <a:tr h="800018">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l"/>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これまで累積された安全性データから</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想定されるリスクの確認</a:t>
                      </a:r>
                      <a:endParaRPr 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indent="-285750" algn="l">
                        <a:buFont typeface="Arial" panose="020B0604020202020204" pitchFamily="34" charset="0"/>
                        <a:buChar cha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リスクの管理が遠隔では難しいと考えた場合は、</a:t>
                      </a:r>
                      <a:b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従来の定期的な来院で被験者の安全性を確保する</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384727019"/>
                  </a:ext>
                </a:extLst>
              </a:tr>
              <a:tr h="895350">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l"/>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規定の来院間における安全性を</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確保する方策の明確化</a:t>
                      </a:r>
                      <a:endParaRPr 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indent="-285750" algn="l">
                        <a:buFont typeface="Arial" panose="020B0604020202020204" pitchFamily="34" charset="0"/>
                        <a:buChar cha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通常の治験参加カードに記載されるような事項に加え、被験者と相談の上、事前に緊急時に</a:t>
                      </a:r>
                      <a:b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対応する近隣医療機関を決めておく</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442195779"/>
                  </a:ext>
                </a:extLst>
              </a:tr>
              <a:tr h="1304590">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l"/>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の手法の導入により来院間隔が</a:t>
                      </a:r>
                      <a:b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rPr>
                        <a:t>広がる場合の適切</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な安全性モニタリング方法の検討</a:t>
                      </a:r>
                      <a:endParaRPr 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indent="-285750" algn="l">
                        <a:buFont typeface="Arial" panose="020B0604020202020204" pitchFamily="34" charset="0"/>
                        <a:buChar cha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規定の来院間に、オンラインによる担当医師の</a:t>
                      </a:r>
                      <a:b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診察を導入する</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lgn="l">
                        <a:buFont typeface="Arial" panose="020B0604020202020204" pitchFamily="34" charset="0"/>
                        <a:buChar cha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不整脈のリスクを持つ薬剤の臨床試験において、</a:t>
                      </a:r>
                      <a:b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不整脈を検知できるウェアラブルデバイスを提供する</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7" marR="91437" marT="45725" marB="4572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5784052"/>
                  </a:ext>
                </a:extLst>
              </a:tr>
            </a:tbl>
          </a:graphicData>
        </a:graphic>
      </p:graphicFrame>
    </p:spTree>
    <p:extLst>
      <p:ext uri="{BB962C8B-B14F-4D97-AF65-F5344CB8AC3E}">
        <p14:creationId xmlns:p14="http://schemas.microsoft.com/office/powerpoint/2010/main" val="300080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lang="ja-JP" altLang="en-US" dirty="0"/>
              <a:t>まえがき</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a:t>
            </a:fld>
            <a:endParaRPr lang="en-US" altLang="ja-JP"/>
          </a:p>
        </p:txBody>
      </p:sp>
      <p:pic>
        <p:nvPicPr>
          <p:cNvPr id="6" name="Picture 14">
            <a:extLst>
              <a:ext uri="{FF2B5EF4-FFF2-40B4-BE49-F238E27FC236}">
                <a16:creationId xmlns:a16="http://schemas.microsoft.com/office/drawing/2014/main" id="{B1A0BF29-BF4E-4287-BD08-3235908356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9984" y="150814"/>
            <a:ext cx="817815" cy="8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877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DCT</a:t>
            </a:r>
            <a:r>
              <a:rPr kumimoji="1" lang="ja-JP" altLang="en-US" dirty="0"/>
              <a:t>の</a:t>
            </a:r>
            <a:r>
              <a:rPr lang="ja-JP" altLang="en-US" dirty="0"/>
              <a:t>導入</a:t>
            </a:r>
            <a:br>
              <a:rPr lang="en-US" altLang="ja-JP" dirty="0"/>
            </a:br>
            <a:r>
              <a:rPr lang="en-US" altLang="ja-JP" dirty="0"/>
              <a:t>-DCT</a:t>
            </a:r>
            <a:r>
              <a:rPr lang="ja-JP" altLang="en-US" dirty="0"/>
              <a:t>実施後の振り返りの準備</a:t>
            </a:r>
            <a:r>
              <a:rPr lang="en-US" altLang="ja-JP" dirty="0"/>
              <a:t>-</a:t>
            </a:r>
            <a:endParaRPr kumimoji="1" lang="ja-JP" altLang="en-US" dirty="0"/>
          </a:p>
        </p:txBody>
      </p:sp>
      <p:sp>
        <p:nvSpPr>
          <p:cNvPr id="3" name="コンテンツ プレースホルダー 2"/>
          <p:cNvSpPr>
            <a:spLocks noGrp="1"/>
          </p:cNvSpPr>
          <p:nvPr>
            <p:ph idx="1"/>
          </p:nvPr>
        </p:nvSpPr>
        <p:spPr>
          <a:xfrm>
            <a:off x="322261" y="2515731"/>
            <a:ext cx="7793039" cy="3924299"/>
          </a:xfrm>
        </p:spPr>
        <p:txBody>
          <a:bodyPr/>
          <a:lstStyle/>
          <a:p>
            <a:r>
              <a:rPr lang="ja-JP" altLang="ja-JP" sz="2000" dirty="0"/>
              <a:t>過去の事例で</a:t>
            </a:r>
            <a:r>
              <a:rPr lang="ja-JP" altLang="en-US" sz="2000" dirty="0"/>
              <a:t>活用されている指標</a:t>
            </a:r>
            <a:endParaRPr lang="en-US" altLang="ja-JP" sz="2000" dirty="0"/>
          </a:p>
          <a:p>
            <a:pPr lvl="1"/>
            <a:r>
              <a:rPr lang="ja-JP" altLang="ja-JP" sz="2000" dirty="0"/>
              <a:t>被験者の満足度</a:t>
            </a:r>
          </a:p>
          <a:p>
            <a:pPr lvl="1"/>
            <a:r>
              <a:rPr lang="ja-JP" altLang="ja-JP" sz="2000" dirty="0"/>
              <a:t>被験者宅から実施医療機関までの距離</a:t>
            </a:r>
          </a:p>
          <a:p>
            <a:pPr lvl="1"/>
            <a:r>
              <a:rPr lang="ja-JP" altLang="ja-JP" sz="2000" dirty="0"/>
              <a:t>被験者のアドヒアランス</a:t>
            </a:r>
            <a:br>
              <a:rPr lang="en-US" altLang="ja-JP" sz="2000" dirty="0"/>
            </a:br>
            <a:r>
              <a:rPr lang="ja-JP" altLang="ja-JP" sz="2000" dirty="0"/>
              <a:t>（服薬率、</a:t>
            </a:r>
            <a:r>
              <a:rPr lang="en-US" altLang="ja-JP" sz="2000" dirty="0"/>
              <a:t>ePRO</a:t>
            </a:r>
            <a:r>
              <a:rPr lang="ja-JP" altLang="ja-JP" sz="2000" dirty="0"/>
              <a:t>回答率、ウェアラブルデバイス装着時間等）</a:t>
            </a:r>
          </a:p>
          <a:p>
            <a:pPr lvl="1"/>
            <a:r>
              <a:rPr lang="ja-JP" altLang="ja-JP" sz="2000" dirty="0"/>
              <a:t>被験者の試験継続期間又は中止率</a:t>
            </a:r>
          </a:p>
          <a:p>
            <a:pPr lvl="1"/>
            <a:r>
              <a:rPr lang="ja-JP" altLang="ja-JP" sz="2000" dirty="0"/>
              <a:t>臨床評価（従来の臨床試験との比較）</a:t>
            </a:r>
          </a:p>
          <a:p>
            <a:pPr lvl="1"/>
            <a:r>
              <a:rPr lang="ja-JP" altLang="ja-JP" sz="2000" dirty="0"/>
              <a:t>被験者登録スピード</a:t>
            </a:r>
          </a:p>
          <a:p>
            <a:pPr lvl="1"/>
            <a:r>
              <a:rPr lang="ja-JP" altLang="ja-JP" sz="2000" dirty="0"/>
              <a:t>試験費用</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chemeClr val="tx1">
                    <a:lumMod val="75000"/>
                    <a:lumOff val="25000"/>
                  </a:schemeClr>
                </a:solidFill>
              </a:rPr>
              <a:pPr/>
              <a:t>30</a:t>
            </a:fld>
            <a:endParaRPr lang="en-US" altLang="ja-JP" dirty="0">
              <a:solidFill>
                <a:schemeClr val="tx1">
                  <a:lumMod val="75000"/>
                  <a:lumOff val="25000"/>
                </a:schemeClr>
              </a:solidFill>
            </a:endParaRPr>
          </a:p>
        </p:txBody>
      </p:sp>
      <p:sp>
        <p:nvSpPr>
          <p:cNvPr id="5" name="テキスト ボックス 4"/>
          <p:cNvSpPr txBox="1"/>
          <p:nvPr/>
        </p:nvSpPr>
        <p:spPr>
          <a:xfrm>
            <a:off x="201599" y="1147558"/>
            <a:ext cx="763181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eaLnBrk="1" hangingPunct="1">
              <a:spcBef>
                <a:spcPct val="20000"/>
              </a:spcBef>
              <a:buClr>
                <a:srgbClr val="0070C0"/>
              </a:buClr>
              <a:buSzPct val="75000"/>
            </a:pPr>
            <a:r>
              <a:rPr lang="ja-JP" altLang="ja-JP" sz="2400" kern="0" dirty="0">
                <a:solidFill>
                  <a:schemeClr val="tx1">
                    <a:lumMod val="75000"/>
                    <a:lumOff val="25000"/>
                  </a:schemeClr>
                </a:solidFill>
                <a:latin typeface="メイリオ" panose="020B0604030504040204" pitchFamily="50" charset="-128"/>
                <a:ea typeface="メイリオ" panose="020B0604030504040204" pitchFamily="50" charset="-128"/>
              </a:rPr>
              <a:t>臨床試験終了後に</a:t>
            </a:r>
            <a:r>
              <a:rPr lang="en-US" altLang="ja-JP" sz="2400" kern="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ja-JP" sz="2400" kern="0" dirty="0">
                <a:solidFill>
                  <a:schemeClr val="tx1">
                    <a:lumMod val="75000"/>
                    <a:lumOff val="25000"/>
                  </a:schemeClr>
                </a:solidFill>
                <a:latin typeface="メイリオ" panose="020B0604030504040204" pitchFamily="50" charset="-128"/>
                <a:ea typeface="メイリオ" panose="020B0604030504040204" pitchFamily="50" charset="-128"/>
              </a:rPr>
              <a:t>の利点や課題を評価するために</a:t>
            </a:r>
            <a:br>
              <a:rPr lang="en-US" altLang="ja-JP" sz="2400" kern="0" dirty="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2400" kern="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ja-JP" sz="2400" kern="0" dirty="0">
                <a:solidFill>
                  <a:schemeClr val="tx1">
                    <a:lumMod val="75000"/>
                    <a:lumOff val="25000"/>
                  </a:schemeClr>
                </a:solidFill>
                <a:latin typeface="メイリオ" panose="020B0604030504040204" pitchFamily="50" charset="-128"/>
                <a:ea typeface="メイリオ" panose="020B0604030504040204" pitchFamily="50" charset="-128"/>
              </a:rPr>
              <a:t>の導入の目的や試験デザインに応じて</a:t>
            </a:r>
            <a:br>
              <a:rPr lang="en-US" altLang="ja-JP" sz="2400" kern="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ja-JP" sz="2400" kern="0" dirty="0">
                <a:solidFill>
                  <a:srgbClr val="CC4744"/>
                </a:solidFill>
                <a:latin typeface="メイリオ" panose="020B0604030504040204" pitchFamily="50" charset="-128"/>
                <a:ea typeface="メイリオ" panose="020B0604030504040204" pitchFamily="50" charset="-128"/>
              </a:rPr>
              <a:t>評価指標を事前に設定</a:t>
            </a:r>
            <a:r>
              <a:rPr lang="ja-JP" altLang="en-US" sz="2400" kern="0" dirty="0">
                <a:solidFill>
                  <a:srgbClr val="CC4744"/>
                </a:solidFill>
                <a:latin typeface="メイリオ" panose="020B0604030504040204" pitchFamily="50" charset="-128"/>
                <a:ea typeface="メイリオ" panose="020B0604030504040204" pitchFamily="50" charset="-128"/>
              </a:rPr>
              <a:t>する</a:t>
            </a:r>
            <a:endParaRPr lang="en-US" altLang="ja-JP" sz="2400" kern="0" dirty="0">
              <a:solidFill>
                <a:srgbClr val="CC4744"/>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50354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E5F9CA7-C71D-4F94-80CE-8257EE2928E6}"/>
              </a:ext>
            </a:extLst>
          </p:cNvPr>
          <p:cNvSpPr>
            <a:spLocks noGrp="1"/>
          </p:cNvSpPr>
          <p:nvPr>
            <p:ph type="sldNum" sz="quarter" idx="10"/>
          </p:nvPr>
        </p:nvSpPr>
        <p:spPr/>
        <p:txBody>
          <a:bodyPr/>
          <a:lstStyle/>
          <a:p>
            <a:fld id="{6F27C96C-9ADE-4927-B4ED-181194419584}" type="slidenum">
              <a:rPr lang="en-US" altLang="ja-JP" smtClean="0"/>
              <a:pPr/>
              <a:t>31</a:t>
            </a:fld>
            <a:endParaRPr lang="en-US" altLang="ja-JP"/>
          </a:p>
        </p:txBody>
      </p:sp>
      <p:graphicFrame>
        <p:nvGraphicFramePr>
          <p:cNvPr id="3" name="図表 2">
            <a:extLst>
              <a:ext uri="{FF2B5EF4-FFF2-40B4-BE49-F238E27FC236}">
                <a16:creationId xmlns:a16="http://schemas.microsoft.com/office/drawing/2014/main" id="{52FB4869-2E78-4BF9-AB07-BA3AF7D1D50E}"/>
              </a:ext>
            </a:extLst>
          </p:cNvPr>
          <p:cNvGraphicFramePr/>
          <p:nvPr>
            <p:extLst>
              <p:ext uri="{D42A27DB-BD31-4B8C-83A1-F6EECF244321}">
                <p14:modId xmlns:p14="http://schemas.microsoft.com/office/powerpoint/2010/main" val="1642486191"/>
              </p:ext>
            </p:extLst>
          </p:nvPr>
        </p:nvGraphicFramePr>
        <p:xfrm>
          <a:off x="-76200" y="1001867"/>
          <a:ext cx="9144000" cy="5517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タイトル 1">
            <a:extLst>
              <a:ext uri="{FF2B5EF4-FFF2-40B4-BE49-F238E27FC236}">
                <a16:creationId xmlns:a16="http://schemas.microsoft.com/office/drawing/2014/main" id="{18796783-D0B9-48DC-BE0B-353A340BDA63}"/>
              </a:ext>
            </a:extLst>
          </p:cNvPr>
          <p:cNvSpPr>
            <a:spLocks noGrp="1"/>
          </p:cNvSpPr>
          <p:nvPr>
            <p:ph type="title"/>
          </p:nvPr>
        </p:nvSpPr>
        <p:spPr>
          <a:xfrm>
            <a:off x="457200" y="152400"/>
            <a:ext cx="7793038" cy="827314"/>
          </a:xfrm>
        </p:spPr>
        <p:txBody>
          <a:bodyPr/>
          <a:lstStyle/>
          <a:p>
            <a:r>
              <a:rPr lang="en-US" altLang="ja-JP" dirty="0"/>
              <a:t>DCT</a:t>
            </a:r>
            <a:r>
              <a:rPr lang="ja-JP" altLang="en-US" dirty="0"/>
              <a:t>の導入</a:t>
            </a:r>
            <a:br>
              <a:rPr lang="en-US" altLang="ja-JP" dirty="0"/>
            </a:br>
            <a:r>
              <a:rPr lang="en-US" altLang="ja-JP" dirty="0"/>
              <a:t>-DCT</a:t>
            </a:r>
            <a:r>
              <a:rPr lang="ja-JP" altLang="en-US" dirty="0"/>
              <a:t>実施後の振り返り</a:t>
            </a:r>
            <a:r>
              <a:rPr lang="en-US" altLang="ja-JP" dirty="0"/>
              <a:t>-</a:t>
            </a:r>
            <a:endParaRPr kumimoji="1" lang="ja-JP" altLang="en-US" dirty="0"/>
          </a:p>
        </p:txBody>
      </p:sp>
      <p:sp>
        <p:nvSpPr>
          <p:cNvPr id="13" name="テキスト ボックス 12">
            <a:extLst>
              <a:ext uri="{FF2B5EF4-FFF2-40B4-BE49-F238E27FC236}">
                <a16:creationId xmlns:a16="http://schemas.microsoft.com/office/drawing/2014/main" id="{E93DF0B8-548A-4071-9249-1CAE4CBC1DBC}"/>
              </a:ext>
            </a:extLst>
          </p:cNvPr>
          <p:cNvSpPr txBox="1"/>
          <p:nvPr/>
        </p:nvSpPr>
        <p:spPr>
          <a:xfrm>
            <a:off x="203479" y="1142924"/>
            <a:ext cx="450939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eaLnBrk="1" hangingPunct="1">
              <a:spcBef>
                <a:spcPct val="20000"/>
              </a:spcBef>
              <a:buClr>
                <a:srgbClr val="0070C0"/>
              </a:buClr>
              <a:buSzPct val="75000"/>
            </a:pPr>
            <a:r>
              <a:rPr lang="en-US" altLang="ja-JP" sz="2400" kern="0"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sz="2400" kern="0" dirty="0">
                <a:solidFill>
                  <a:schemeClr val="tx1">
                    <a:lumMod val="75000"/>
                    <a:lumOff val="25000"/>
                  </a:schemeClr>
                </a:solidFill>
                <a:latin typeface="メイリオ" panose="020B0604030504040204" pitchFamily="50" charset="-128"/>
                <a:ea typeface="メイリオ" panose="020B0604030504040204" pitchFamily="50" charset="-128"/>
              </a:rPr>
              <a:t>で学んだ経験を次に活かす</a:t>
            </a:r>
            <a:endParaRPr lang="en-US" altLang="ja-JP" sz="2400" kern="0" dirty="0">
              <a:solidFill>
                <a:srgbClr val="CC4744"/>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748D18D4-5290-49E8-ACB9-7AAA588A3BDF}"/>
              </a:ext>
            </a:extLst>
          </p:cNvPr>
          <p:cNvPicPr>
            <a:picLocks noChangeAspect="1"/>
          </p:cNvPicPr>
          <p:nvPr/>
        </p:nvPicPr>
        <p:blipFill>
          <a:blip r:embed="rId8"/>
          <a:stretch>
            <a:fillRect/>
          </a:stretch>
        </p:blipFill>
        <p:spPr>
          <a:xfrm>
            <a:off x="456593" y="2164343"/>
            <a:ext cx="1572979" cy="1572979"/>
          </a:xfrm>
          <a:prstGeom prst="rect">
            <a:avLst/>
          </a:prstGeom>
        </p:spPr>
      </p:pic>
      <p:sp>
        <p:nvSpPr>
          <p:cNvPr id="15" name="吹き出し: 円形 14">
            <a:extLst>
              <a:ext uri="{FF2B5EF4-FFF2-40B4-BE49-F238E27FC236}">
                <a16:creationId xmlns:a16="http://schemas.microsoft.com/office/drawing/2014/main" id="{0D6F23C8-3171-4EBB-907E-F2A0C7E0D0D3}"/>
              </a:ext>
            </a:extLst>
          </p:cNvPr>
          <p:cNvSpPr/>
          <p:nvPr/>
        </p:nvSpPr>
        <p:spPr bwMode="auto">
          <a:xfrm>
            <a:off x="1871736" y="1862185"/>
            <a:ext cx="1507672" cy="735747"/>
          </a:xfrm>
          <a:prstGeom prst="wedgeEllipseCallout">
            <a:avLst>
              <a:gd name="adj1" fmla="val -44784"/>
              <a:gd name="adj2" fmla="val 51051"/>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hangingPunct="1">
              <a:spcBef>
                <a:spcPct val="50000"/>
              </a:spcBef>
            </a:pPr>
            <a:r>
              <a:rPr lang="en-US" altLang="ja-JP" sz="1400" dirty="0">
                <a:solidFill>
                  <a:schemeClr val="tx2"/>
                </a:solidFill>
                <a:latin typeface="メイリオ" panose="020B0604030504040204" pitchFamily="50" charset="-128"/>
                <a:ea typeface="メイリオ" panose="020B0604030504040204" pitchFamily="50" charset="-128"/>
              </a:rPr>
              <a:t>Let</a:t>
            </a:r>
            <a:r>
              <a:rPr lang="ja-JP" altLang="en-US" sz="1400" dirty="0">
                <a:solidFill>
                  <a:schemeClr val="tx2"/>
                </a:solidFill>
                <a:latin typeface="メイリオ" panose="020B0604030504040204" pitchFamily="50" charset="-128"/>
                <a:ea typeface="メイリオ" panose="020B0604030504040204" pitchFamily="50" charset="-128"/>
              </a:rPr>
              <a:t>’</a:t>
            </a:r>
            <a:r>
              <a:rPr lang="en-US" altLang="ja-JP" sz="1400" dirty="0">
                <a:solidFill>
                  <a:schemeClr val="tx2"/>
                </a:solidFill>
                <a:latin typeface="メイリオ" panose="020B0604030504040204" pitchFamily="50" charset="-128"/>
                <a:ea typeface="メイリオ" panose="020B0604030504040204" pitchFamily="50" charset="-128"/>
              </a:rPr>
              <a:t>s talk &amp; share</a:t>
            </a:r>
            <a:r>
              <a:rPr lang="ja-JP" altLang="en-US" sz="1400" dirty="0">
                <a:solidFill>
                  <a:schemeClr val="tx2"/>
                </a:solidFill>
                <a:latin typeface="メイリオ" panose="020B0604030504040204" pitchFamily="50" charset="-128"/>
                <a:ea typeface="メイリオ" panose="020B0604030504040204" pitchFamily="50" charset="-128"/>
              </a:rPr>
              <a:t>♬</a:t>
            </a:r>
            <a:endParaRPr kumimoji="1" lang="ja-JP" altLang="en-US" sz="1400" i="0" u="none" strike="noStrike" cap="none" normalizeH="0" baseline="0" dirty="0">
              <a:ln>
                <a:noFill/>
              </a:ln>
              <a:solidFill>
                <a:schemeClr val="tx2"/>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1514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817346" y="1868439"/>
            <a:ext cx="5509309" cy="710384"/>
          </a:xfrm>
        </p:spPr>
        <p:txBody>
          <a:bodyPr/>
          <a:lstStyle/>
          <a:p>
            <a:pPr algn="ctr"/>
            <a:r>
              <a:rPr lang="en-US" altLang="ja-JP" dirty="0"/>
              <a:t>DCT</a:t>
            </a:r>
            <a:r>
              <a:rPr lang="ja-JP" altLang="en-US" dirty="0"/>
              <a:t>の手法の紹介</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32</a:t>
            </a:fld>
            <a:endParaRPr lang="en-US" altLang="ja-JP"/>
          </a:p>
        </p:txBody>
      </p:sp>
      <p:sp>
        <p:nvSpPr>
          <p:cNvPr id="2" name="テキスト ボックス 1"/>
          <p:cNvSpPr txBox="1"/>
          <p:nvPr/>
        </p:nvSpPr>
        <p:spPr>
          <a:xfrm>
            <a:off x="1270089" y="5615248"/>
            <a:ext cx="6603823" cy="105225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本スライド以降では、</a:t>
            </a:r>
            <a:endParaRPr lang="en-US" altLang="ja-JP"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GCP</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及び関連法規制を遵守して治験を実施する場合を想定し、</a:t>
            </a:r>
            <a:b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rPr>
              <a:t>DCT</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rPr>
              <a:t>の手法の一例を紹介します</a:t>
            </a:r>
          </a:p>
        </p:txBody>
      </p:sp>
      <p:sp>
        <p:nvSpPr>
          <p:cNvPr id="6" name="タイトル 4">
            <a:extLst>
              <a:ext uri="{FF2B5EF4-FFF2-40B4-BE49-F238E27FC236}">
                <a16:creationId xmlns:a16="http://schemas.microsoft.com/office/drawing/2014/main" id="{DAA2A778-C159-485B-910A-C802DED75F1E}"/>
              </a:ext>
            </a:extLst>
          </p:cNvPr>
          <p:cNvSpPr txBox="1">
            <a:spLocks/>
          </p:cNvSpPr>
          <p:nvPr/>
        </p:nvSpPr>
        <p:spPr bwMode="auto">
          <a:xfrm>
            <a:off x="2733459" y="2616667"/>
            <a:ext cx="4137710" cy="259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000" b="1" cap="all">
                <a:solidFill>
                  <a:schemeClr val="tx1">
                    <a:lumMod val="75000"/>
                    <a:lumOff val="25000"/>
                  </a:schemeClr>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2pPr>
            <a:lvl3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3pPr>
            <a:lvl4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4pPr>
            <a:lvl5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5pPr>
            <a:lvl6pPr marL="4572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9pPr>
          </a:lstStyle>
          <a:p>
            <a:pPr marL="342900" indent="-342900">
              <a:lnSpc>
                <a:spcPct val="120000"/>
              </a:lnSpc>
              <a:buFont typeface="Arial" panose="020B0604020202020204" pitchFamily="34" charset="0"/>
              <a:buChar char="•"/>
            </a:pPr>
            <a:r>
              <a:rPr lang="ja-JP" altLang="en-US" sz="2000" kern="0" cap="none" dirty="0"/>
              <a:t>オンライン診療</a:t>
            </a:r>
            <a:endParaRPr lang="en-US" altLang="ja-JP" sz="2000" kern="0" cap="none" dirty="0"/>
          </a:p>
          <a:p>
            <a:pPr marL="342900" indent="-342900">
              <a:lnSpc>
                <a:spcPct val="120000"/>
              </a:lnSpc>
              <a:buFont typeface="Arial" panose="020B0604020202020204" pitchFamily="34" charset="0"/>
              <a:buChar char="•"/>
            </a:pPr>
            <a:r>
              <a:rPr lang="ja-JP" altLang="en-US" sz="2000" kern="0" cap="none" dirty="0"/>
              <a:t>訪問看護</a:t>
            </a:r>
            <a:endParaRPr lang="en-US" altLang="ja-JP" sz="2000" kern="0" cap="none" dirty="0"/>
          </a:p>
          <a:p>
            <a:pPr marL="342900" indent="-342900">
              <a:lnSpc>
                <a:spcPct val="120000"/>
              </a:lnSpc>
              <a:buFont typeface="Arial" panose="020B0604020202020204" pitchFamily="34" charset="0"/>
              <a:buChar char="•"/>
            </a:pPr>
            <a:r>
              <a:rPr lang="ja-JP" altLang="en-US" sz="2000" kern="0" cap="none" dirty="0"/>
              <a:t>ウェアラブルデバイス</a:t>
            </a:r>
            <a:endParaRPr lang="en-US" altLang="ja-JP" sz="2000" kern="0" cap="none" dirty="0"/>
          </a:p>
          <a:p>
            <a:pPr marL="342900" indent="-342900">
              <a:lnSpc>
                <a:spcPct val="120000"/>
              </a:lnSpc>
              <a:buFont typeface="Arial" panose="020B0604020202020204" pitchFamily="34" charset="0"/>
              <a:buChar char="•"/>
            </a:pPr>
            <a:r>
              <a:rPr lang="en-US" altLang="ja-JP" sz="2000" kern="0" cap="none" dirty="0"/>
              <a:t>ePRO</a:t>
            </a:r>
          </a:p>
          <a:p>
            <a:pPr marL="342900" indent="-342900">
              <a:lnSpc>
                <a:spcPct val="120000"/>
              </a:lnSpc>
              <a:buFont typeface="Arial" panose="020B0604020202020204" pitchFamily="34" charset="0"/>
              <a:buChar char="•"/>
            </a:pPr>
            <a:r>
              <a:rPr lang="ja-JP" altLang="en-US" sz="2000" kern="0" cap="none" dirty="0"/>
              <a:t>治験薬の被験者への配送</a:t>
            </a:r>
            <a:endParaRPr lang="en-US" altLang="ja-JP" sz="2000" kern="0" cap="none" dirty="0"/>
          </a:p>
          <a:p>
            <a:pPr marL="342900" indent="-342900">
              <a:lnSpc>
                <a:spcPct val="120000"/>
              </a:lnSpc>
              <a:buFont typeface="Arial" panose="020B0604020202020204" pitchFamily="34" charset="0"/>
              <a:buChar char="•"/>
            </a:pPr>
            <a:r>
              <a:rPr lang="en-US" altLang="ja-JP" sz="2000" kern="0" cap="none" dirty="0"/>
              <a:t>eConsent</a:t>
            </a:r>
          </a:p>
          <a:p>
            <a:pPr marL="342900" indent="-342900">
              <a:lnSpc>
                <a:spcPct val="120000"/>
              </a:lnSpc>
              <a:buFont typeface="Arial" panose="020B0604020202020204" pitchFamily="34" charset="0"/>
              <a:buChar char="•"/>
            </a:pPr>
            <a:r>
              <a:rPr lang="ja-JP" altLang="en-US" sz="2000" kern="0" cap="none" dirty="0"/>
              <a:t>サテライト医療機関</a:t>
            </a:r>
            <a:endParaRPr lang="ja-JP" altLang="en-US" sz="3600" kern="0" cap="none" dirty="0"/>
          </a:p>
        </p:txBody>
      </p:sp>
    </p:spTree>
    <p:extLst>
      <p:ext uri="{BB962C8B-B14F-4D97-AF65-F5344CB8AC3E}">
        <p14:creationId xmlns:p14="http://schemas.microsoft.com/office/powerpoint/2010/main" val="159251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lang="ja-JP" altLang="en-US" cap="none" dirty="0"/>
              <a:t>オンライン診療</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33</a:t>
            </a:fld>
            <a:endParaRPr lang="en-US" altLang="ja-JP"/>
          </a:p>
        </p:txBody>
      </p:sp>
    </p:spTree>
    <p:extLst>
      <p:ext uri="{BB962C8B-B14F-4D97-AF65-F5344CB8AC3E}">
        <p14:creationId xmlns:p14="http://schemas.microsoft.com/office/powerpoint/2010/main" val="2915956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オンライン診療</a:t>
            </a:r>
            <a:br>
              <a:rPr kumimoji="1" lang="en-US" altLang="ja-JP" dirty="0"/>
            </a:br>
            <a:r>
              <a:rPr lang="en-US" altLang="ja-JP" dirty="0"/>
              <a:t>-</a:t>
            </a:r>
            <a:r>
              <a:rPr lang="ja-JP" altLang="en-US" dirty="0"/>
              <a:t>概要</a:t>
            </a:r>
            <a:r>
              <a:rPr lang="en-US" altLang="ja-JP" dirty="0"/>
              <a:t>-</a:t>
            </a:r>
            <a:endParaRPr kumimoji="1" lang="ja-JP" altLang="en-US" dirty="0"/>
          </a:p>
        </p:txBody>
      </p:sp>
      <p:sp>
        <p:nvSpPr>
          <p:cNvPr id="3" name="コンテンツ プレースホルダー 2"/>
          <p:cNvSpPr>
            <a:spLocks noGrp="1"/>
          </p:cNvSpPr>
          <p:nvPr>
            <p:ph idx="1"/>
          </p:nvPr>
        </p:nvSpPr>
        <p:spPr>
          <a:xfrm>
            <a:off x="249382" y="1186543"/>
            <a:ext cx="8569036" cy="5011057"/>
          </a:xfrm>
        </p:spPr>
        <p:txBody>
          <a:bodyPr/>
          <a:lstStyle/>
          <a:p>
            <a:r>
              <a:rPr lang="ja-JP" altLang="en-US" dirty="0"/>
              <a:t>オンライン診療とは</a:t>
            </a:r>
            <a:endParaRPr lang="en-US" altLang="ja-JP" dirty="0"/>
          </a:p>
          <a:p>
            <a:pPr lvl="1"/>
            <a:r>
              <a:rPr lang="ja-JP" altLang="en-US" dirty="0"/>
              <a:t>遠隔医療（情報通信機器を活用した健康増進、医療に関する行為）のうち、医師－患者間において、情報通信機器を通して、患者の診察及び診断を行い診断結果の伝達や処方等の診療行為を、リアルタイムで行うこと</a:t>
            </a:r>
            <a:endParaRPr lang="en-US" altLang="ja-JP" dirty="0"/>
          </a:p>
          <a:p>
            <a:pPr lvl="1"/>
            <a:r>
              <a:rPr lang="ja-JP" altLang="en-US" dirty="0"/>
              <a:t>オンライン診療では、</a:t>
            </a:r>
            <a:r>
              <a:rPr lang="ja-JP" altLang="en-US" dirty="0">
                <a:solidFill>
                  <a:schemeClr val="accent2"/>
                </a:solidFill>
              </a:rPr>
              <a:t>リアルタイムの視覚及び聴覚の情報</a:t>
            </a:r>
            <a:r>
              <a:rPr lang="ja-JP" altLang="en-US" dirty="0"/>
              <a:t>を含む情報通信手段を採用することが求められている</a:t>
            </a:r>
            <a:endParaRPr lang="en-US" altLang="ja-JP"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34</a:t>
            </a:fld>
            <a:endParaRPr lang="en-US" altLang="ja-JP"/>
          </a:p>
        </p:txBody>
      </p:sp>
      <p:sp>
        <p:nvSpPr>
          <p:cNvPr id="5" name="AutoShape 2" descr="遠隔医療のイラスト（男性医師） | かわいいフリー素材集 いらすとや"/>
          <p:cNvSpPr>
            <a:spLocks noChangeAspect="1" noChangeArrowheads="1"/>
          </p:cNvSpPr>
          <p:nvPr/>
        </p:nvSpPr>
        <p:spPr bwMode="auto">
          <a:xfrm>
            <a:off x="2277269" y="2902094"/>
            <a:ext cx="2076450"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descr="遠隔医療のイラスト（男性医師）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8198" y="4612432"/>
            <a:ext cx="2523110" cy="224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55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オンライン診療</a:t>
            </a:r>
            <a:br>
              <a:rPr lang="en-US" altLang="ja-JP" dirty="0"/>
            </a:br>
            <a:r>
              <a:rPr lang="en-US" altLang="ja-JP" dirty="0"/>
              <a:t>-</a:t>
            </a:r>
            <a:r>
              <a:rPr lang="ja-JP" altLang="en-US" dirty="0"/>
              <a:t>概要</a:t>
            </a:r>
            <a:r>
              <a:rPr lang="en-US" altLang="ja-JP" dirty="0"/>
              <a:t>-</a:t>
            </a:r>
            <a:endParaRPr kumimoji="1" lang="ja-JP" altLang="en-US" dirty="0"/>
          </a:p>
        </p:txBody>
      </p:sp>
      <p:sp>
        <p:nvSpPr>
          <p:cNvPr id="3" name="コンテンツ プレースホルダー 2"/>
          <p:cNvSpPr>
            <a:spLocks noGrp="1"/>
          </p:cNvSpPr>
          <p:nvPr>
            <p:ph idx="1"/>
          </p:nvPr>
        </p:nvSpPr>
        <p:spPr>
          <a:xfrm>
            <a:off x="457200" y="1186543"/>
            <a:ext cx="8229600" cy="5366657"/>
          </a:xfrm>
        </p:spPr>
        <p:txBody>
          <a:bodyPr/>
          <a:lstStyle/>
          <a:p>
            <a:r>
              <a:rPr lang="ja-JP" altLang="en-US" dirty="0"/>
              <a:t>遠隔医療に利用されるシステム・ツールの比較</a:t>
            </a:r>
            <a:endParaRPr kumimoji="1" lang="en-US" altLang="ja-JP"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35</a:t>
            </a:fld>
            <a:endParaRPr lang="en-US" altLang="ja-JP"/>
          </a:p>
        </p:txBody>
      </p:sp>
      <p:graphicFrame>
        <p:nvGraphicFramePr>
          <p:cNvPr id="6" name="表 6"/>
          <p:cNvGraphicFramePr>
            <a:graphicFrameLocks/>
          </p:cNvGraphicFramePr>
          <p:nvPr>
            <p:extLst>
              <p:ext uri="{D42A27DB-BD31-4B8C-83A1-F6EECF244321}">
                <p14:modId xmlns:p14="http://schemas.microsoft.com/office/powerpoint/2010/main" val="2548620867"/>
              </p:ext>
            </p:extLst>
          </p:nvPr>
        </p:nvGraphicFramePr>
        <p:xfrm>
          <a:off x="297997" y="1756570"/>
          <a:ext cx="8631514" cy="3851877"/>
        </p:xfrm>
        <a:graphic>
          <a:graphicData uri="http://schemas.openxmlformats.org/drawingml/2006/table">
            <a:tbl>
              <a:tblPr firstRow="1" bandRow="1"/>
              <a:tblGrid>
                <a:gridCol w="1374771">
                  <a:extLst>
                    <a:ext uri="{9D8B030D-6E8A-4147-A177-3AD203B41FA5}">
                      <a16:colId xmlns:a16="http://schemas.microsoft.com/office/drawing/2014/main" val="20000"/>
                    </a:ext>
                  </a:extLst>
                </a:gridCol>
                <a:gridCol w="1939676">
                  <a:extLst>
                    <a:ext uri="{9D8B030D-6E8A-4147-A177-3AD203B41FA5}">
                      <a16:colId xmlns:a16="http://schemas.microsoft.com/office/drawing/2014/main" val="20001"/>
                    </a:ext>
                  </a:extLst>
                </a:gridCol>
                <a:gridCol w="1275645">
                  <a:extLst>
                    <a:ext uri="{9D8B030D-6E8A-4147-A177-3AD203B41FA5}">
                      <a16:colId xmlns:a16="http://schemas.microsoft.com/office/drawing/2014/main" val="1061432244"/>
                    </a:ext>
                  </a:extLst>
                </a:gridCol>
                <a:gridCol w="1535289">
                  <a:extLst>
                    <a:ext uri="{9D8B030D-6E8A-4147-A177-3AD203B41FA5}">
                      <a16:colId xmlns:a16="http://schemas.microsoft.com/office/drawing/2014/main" val="1370808814"/>
                    </a:ext>
                  </a:extLst>
                </a:gridCol>
                <a:gridCol w="1354666">
                  <a:extLst>
                    <a:ext uri="{9D8B030D-6E8A-4147-A177-3AD203B41FA5}">
                      <a16:colId xmlns:a16="http://schemas.microsoft.com/office/drawing/2014/main" val="998809030"/>
                    </a:ext>
                  </a:extLst>
                </a:gridCol>
                <a:gridCol w="1151467">
                  <a:extLst>
                    <a:ext uri="{9D8B030D-6E8A-4147-A177-3AD203B41FA5}">
                      <a16:colId xmlns:a16="http://schemas.microsoft.com/office/drawing/2014/main" val="3398920753"/>
                    </a:ext>
                  </a:extLst>
                </a:gridCol>
              </a:tblGrid>
              <a:tr h="979028">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ツール</a:t>
                      </a:r>
                    </a:p>
                  </a:txBody>
                  <a:tcPr marL="68580" marR="6858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情報通信機器</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画面を介したコミュニケーション</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電子カルテシステムとの連携</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診療実施に関する周辺機能</a:t>
                      </a:r>
                      <a:r>
                        <a:rPr lang="en-US" altLang="ja-JP" sz="1600" b="1" baseline="300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1600" b="1" baseline="300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インターネット環境整備</a:t>
                      </a: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957600">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電話</a:t>
                      </a: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marL="285750" indent="-285750">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固定電話</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indent="-285750">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携帯電話</a:t>
                      </a:r>
                      <a:endPar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marL="0" indent="0">
                        <a:buFont typeface="Arial" panose="020B0604020202020204" pitchFamily="34" charse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不可能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marL="0" indent="0">
                        <a:buFont typeface="Arial" panose="020B0604020202020204" pitchFamily="34" charse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不可能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marL="0" indent="0">
                        <a:buFont typeface="Arial" panose="020B0604020202020204" pitchFamily="34" charse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不可能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tc>
                  <a:txBody>
                    <a:bodyPr/>
                    <a:lstStyle/>
                    <a:p>
                      <a:pPr marL="0" indent="0">
                        <a:buFont typeface="Arial" panose="020B0604020202020204" pitchFamily="34" charse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不要</a:t>
                      </a: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161928951"/>
                  </a:ext>
                </a:extLst>
              </a:tr>
              <a:tr h="957649">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オンライン</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診療システム</a:t>
                      </a:r>
                    </a:p>
                  </a:txBody>
                  <a:tcPr marL="68580" marR="68580" marT="0"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FA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カメラ・マイク付</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パソコン</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スマートフォン</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FAF1"/>
                    </a:solidFill>
                  </a:tcPr>
                </a:tc>
                <a:tc>
                  <a:txBody>
                    <a:bodyPr/>
                    <a:lstStyle/>
                    <a:p>
                      <a:pPr marL="0" indent="0">
                        <a:buFont typeface="Arial" panose="020B0604020202020204" pitchFamily="34" charset="0"/>
                        <a:buNone/>
                      </a:pPr>
                      <a:r>
                        <a:rPr lang="ja-JP" altLang="en-US" sz="1600" dirty="0">
                          <a:solidFill>
                            <a:schemeClr val="accent2"/>
                          </a:solidFill>
                          <a:latin typeface="メイリオ" panose="020B0604030504040204" pitchFamily="50" charset="-128"/>
                          <a:ea typeface="メイリオ" panose="020B0604030504040204" pitchFamily="50" charset="-128"/>
                        </a:rPr>
                        <a:t>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dirty="0">
                          <a:solidFill>
                            <a:schemeClr val="accent2"/>
                          </a:solidFill>
                          <a:latin typeface="メイリオ" panose="020B0604030504040204" pitchFamily="50" charset="-128"/>
                          <a:ea typeface="メイリオ" panose="020B0604030504040204" pitchFamily="50" charset="-128"/>
                        </a:rPr>
                        <a:t>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dirty="0">
                          <a:solidFill>
                            <a:schemeClr val="accent2"/>
                          </a:solidFill>
                          <a:latin typeface="メイリオ" panose="020B0604030504040204" pitchFamily="50" charset="-128"/>
                          <a:ea typeface="メイリオ" panose="020B0604030504040204" pitchFamily="50" charset="-128"/>
                        </a:rPr>
                        <a:t>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pPr marL="0" indent="0">
                        <a:buFont typeface="Arial" panose="020B0604020202020204" pitchFamily="34" charse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必要</a:t>
                      </a: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0001"/>
                  </a:ext>
                </a:extLst>
              </a:tr>
              <a:tr h="957600">
                <a:tc>
                  <a:txBody>
                    <a:bodyPr/>
                    <a:lstStyle/>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ビデオ通話</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システム</a:t>
                      </a:r>
                      <a:r>
                        <a:rPr lang="en-US" altLang="ja-JP" sz="1600" b="1" baseline="300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1600" b="1" baseline="300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F5E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カメラ・マイク付</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indent="-285750">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パソコン</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indent="-285750">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スマートフォン</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dirty="0">
                          <a:solidFill>
                            <a:schemeClr val="accent2"/>
                          </a:solidFill>
                          <a:latin typeface="メイリオ" panose="020B0604030504040204" pitchFamily="50" charset="-128"/>
                          <a:ea typeface="メイリオ" panose="020B0604030504040204" pitchFamily="50" charset="-128"/>
                        </a:rPr>
                        <a:t>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indent="0">
                        <a:buFont typeface="Arial" panose="020B0604020202020204" pitchFamily="34" charse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不可能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indent="0">
                        <a:buFont typeface="Arial" panose="020B0604020202020204" pitchFamily="34" charset="0"/>
                        <a:buNone/>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不可能</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必要</a:t>
                      </a: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5967444" y="5756391"/>
            <a:ext cx="3052731" cy="584775"/>
          </a:xfrm>
          <a:prstGeom prst="rect">
            <a:avLst/>
          </a:prstGeom>
          <a:noFill/>
        </p:spPr>
        <p:txBody>
          <a:bodyPr wrap="square" rtlCol="0">
            <a:spAutoFit/>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※Teams</a:t>
            </a:r>
            <a:r>
              <a:rPr kumimoji="1" lang="ja-JP" altLang="en-US" sz="16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600" dirty="0" err="1">
                <a:solidFill>
                  <a:schemeClr val="tx1">
                    <a:lumMod val="75000"/>
                    <a:lumOff val="25000"/>
                  </a:schemeClr>
                </a:solidFill>
                <a:latin typeface="メイリオ" panose="020B0604030504040204" pitchFamily="50" charset="-128"/>
                <a:ea typeface="メイリオ" panose="020B0604030504040204" pitchFamily="50" charset="-128"/>
              </a:rPr>
              <a:t>WebEX</a:t>
            </a:r>
            <a:r>
              <a:rPr lang="ja-JP" altLang="en-US" sz="1600" dirty="0" err="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ZOOM</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等</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a:t>
            </a:r>
            <a:r>
              <a:rPr lang="zh-TW" altLang="en-US" sz="1600" dirty="0">
                <a:solidFill>
                  <a:schemeClr val="tx1">
                    <a:lumMod val="75000"/>
                    <a:lumOff val="25000"/>
                  </a:schemeClr>
                </a:solidFill>
                <a:latin typeface="メイリオ" panose="020B0604030504040204" pitchFamily="50" charset="-128"/>
                <a:ea typeface="メイリオ" panose="020B0604030504040204" pitchFamily="50" charset="-128"/>
              </a:rPr>
              <a:t>予約、問診、処方、決済</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等</a:t>
            </a:r>
            <a:endParaRPr lang="zh-TW"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下矢印 9"/>
          <p:cNvSpPr/>
          <p:nvPr/>
        </p:nvSpPr>
        <p:spPr bwMode="auto">
          <a:xfrm>
            <a:off x="3661682" y="5752323"/>
            <a:ext cx="1820636" cy="334736"/>
          </a:xfrm>
          <a:prstGeom prst="down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sp>
        <p:nvSpPr>
          <p:cNvPr id="11" name="テキスト ボックス 10"/>
          <p:cNvSpPr txBox="1"/>
          <p:nvPr/>
        </p:nvSpPr>
        <p:spPr>
          <a:xfrm>
            <a:off x="3328308" y="6224491"/>
            <a:ext cx="2487385" cy="461665"/>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オンライン診療</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 name="正方形/長方形 4"/>
          <p:cNvSpPr/>
          <p:nvPr/>
        </p:nvSpPr>
        <p:spPr bwMode="auto">
          <a:xfrm>
            <a:off x="297997" y="3669292"/>
            <a:ext cx="8631514" cy="1967781"/>
          </a:xfrm>
          <a:prstGeom prst="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spTree>
    <p:extLst>
      <p:ext uri="{BB962C8B-B14F-4D97-AF65-F5344CB8AC3E}">
        <p14:creationId xmlns:p14="http://schemas.microsoft.com/office/powerpoint/2010/main" val="4264126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オンライン診療</a:t>
            </a:r>
            <a:br>
              <a:rPr kumimoji="1" lang="en-US" altLang="ja-JP" dirty="0"/>
            </a:br>
            <a:r>
              <a:rPr lang="en-US" altLang="ja-JP" dirty="0"/>
              <a:t>-</a:t>
            </a:r>
            <a:r>
              <a:rPr lang="ja-JP" altLang="en-US" dirty="0"/>
              <a:t>期待される効果</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36</a:t>
            </a:fld>
            <a:endParaRPr lang="en-US" altLang="ja-JP"/>
          </a:p>
        </p:txBody>
      </p:sp>
      <p:graphicFrame>
        <p:nvGraphicFramePr>
          <p:cNvPr id="7" name="表 6"/>
          <p:cNvGraphicFramePr>
            <a:graphicFrameLocks/>
          </p:cNvGraphicFramePr>
          <p:nvPr>
            <p:extLst>
              <p:ext uri="{D42A27DB-BD31-4B8C-83A1-F6EECF244321}">
                <p14:modId xmlns:p14="http://schemas.microsoft.com/office/powerpoint/2010/main" val="2169046446"/>
              </p:ext>
            </p:extLst>
          </p:nvPr>
        </p:nvGraphicFramePr>
        <p:xfrm>
          <a:off x="233135" y="1373557"/>
          <a:ext cx="8677731" cy="5179643"/>
        </p:xfrm>
        <a:graphic>
          <a:graphicData uri="http://schemas.openxmlformats.org/drawingml/2006/table">
            <a:tbl>
              <a:tblPr firstRow="1" bandRow="1"/>
              <a:tblGrid>
                <a:gridCol w="1548514">
                  <a:extLst>
                    <a:ext uri="{9D8B030D-6E8A-4147-A177-3AD203B41FA5}">
                      <a16:colId xmlns:a16="http://schemas.microsoft.com/office/drawing/2014/main" val="20000"/>
                    </a:ext>
                  </a:extLst>
                </a:gridCol>
                <a:gridCol w="7129217">
                  <a:extLst>
                    <a:ext uri="{9D8B030D-6E8A-4147-A177-3AD203B41FA5}">
                      <a16:colId xmlns:a16="http://schemas.microsoft.com/office/drawing/2014/main" val="20001"/>
                    </a:ext>
                  </a:extLst>
                </a:gridCol>
              </a:tblGrid>
              <a:tr h="708953">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関係者</a:t>
                      </a:r>
                    </a:p>
                  </a:txBody>
                  <a:tcPr marL="91448" marR="91448" marT="45705" marB="45705"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期待される効果</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1436695">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4" marR="91444" marT="45701" marB="4570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自宅や職場等で診察や規定の評価を受けることができるため、来院の負担が軽減する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遠隔地から治験に参加できる</a:t>
                      </a:r>
                      <a:endPar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有害事象</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の発現時に速やかに</a:t>
                      </a:r>
                      <a:r>
                        <a:rPr kumimoji="1" lang="zh-CN"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治験責任（</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分担</a:t>
                      </a:r>
                      <a:r>
                        <a:rPr kumimoji="1" lang="zh-CN"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）医師</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の診察を受けることができる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1"/>
                  </a:ext>
                </a:extLst>
              </a:tr>
              <a:tr h="1597300">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実施医療機関</a:t>
                      </a:r>
                    </a:p>
                  </a:txBody>
                  <a:tcPr marL="91444" marR="91444" marT="45701" marB="4570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有害事象の発現時に被験者の状態を視覚的な情報も含めて速やかに確認及び収集できる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対面診療を補完する形で規定来院間に実施することで、安全性モニタリングをより適切に実施でき、安全管理の向上に寄与する可能性がある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被験者と効果的にコミュニケーションが取れるようになり、被験者の治験への参加意欲が向上する可能性がある</a:t>
                      </a:r>
                    </a:p>
                  </a:txBody>
                  <a:tcPr marL="91444" marR="91444" marT="45701" marB="45701"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0002"/>
                  </a:ext>
                </a:extLst>
              </a:tr>
              <a:tr h="1436695">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治験依頼者</a:t>
                      </a:r>
                    </a:p>
                  </a:txBody>
                  <a:tcPr marL="91444" marR="91444" marT="45701" marB="45701"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他の</a:t>
                      </a:r>
                      <a:r>
                        <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rPr>
                        <a:t>DCT</a:t>
                      </a: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の手法と組み合わせることで被験者の来院の負担が軽減し、治験に参加しやすくなることにより、被験者登録スピードの向上や治験中止率の低減につながる</a:t>
                      </a:r>
                      <a:endPar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実施医療機関に</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被験者の来院制限</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があった場合でも、</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治験進捗遅延の影響を最小化できる</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4" marR="91444" marT="45701" marB="45701"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7213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オンライン診療</a:t>
            </a:r>
            <a:br>
              <a:rPr kumimoji="1" lang="en-US" altLang="ja-JP" dirty="0"/>
            </a:br>
            <a:r>
              <a:rPr lang="en-US" altLang="ja-JP" dirty="0"/>
              <a:t>-</a:t>
            </a:r>
            <a:r>
              <a:rPr lang="ja-JP" altLang="en-US" dirty="0"/>
              <a:t>治験における活用イメージ</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37</a:t>
            </a:fld>
            <a:endParaRPr lang="en-US" altLang="ja-JP"/>
          </a:p>
        </p:txBody>
      </p:sp>
      <p:graphicFrame>
        <p:nvGraphicFramePr>
          <p:cNvPr id="19" name="表 18"/>
          <p:cNvGraphicFramePr>
            <a:graphicFrameLocks/>
          </p:cNvGraphicFramePr>
          <p:nvPr>
            <p:extLst>
              <p:ext uri="{D42A27DB-BD31-4B8C-83A1-F6EECF244321}">
                <p14:modId xmlns:p14="http://schemas.microsoft.com/office/powerpoint/2010/main" val="3011465607"/>
              </p:ext>
            </p:extLst>
          </p:nvPr>
        </p:nvGraphicFramePr>
        <p:xfrm>
          <a:off x="114301" y="1370314"/>
          <a:ext cx="8819444" cy="1889716"/>
        </p:xfrm>
        <a:graphic>
          <a:graphicData uri="http://schemas.openxmlformats.org/drawingml/2006/table">
            <a:tbl>
              <a:tblPr firstRow="1" bandRow="1"/>
              <a:tblGrid>
                <a:gridCol w="1276349">
                  <a:extLst>
                    <a:ext uri="{9D8B030D-6E8A-4147-A177-3AD203B41FA5}">
                      <a16:colId xmlns:a16="http://schemas.microsoft.com/office/drawing/2014/main" val="20000"/>
                    </a:ext>
                  </a:extLst>
                </a:gridCol>
                <a:gridCol w="1396340">
                  <a:extLst>
                    <a:ext uri="{9D8B030D-6E8A-4147-A177-3AD203B41FA5}">
                      <a16:colId xmlns:a16="http://schemas.microsoft.com/office/drawing/2014/main" val="20001"/>
                    </a:ext>
                  </a:extLst>
                </a:gridCol>
                <a:gridCol w="1674181">
                  <a:extLst>
                    <a:ext uri="{9D8B030D-6E8A-4147-A177-3AD203B41FA5}">
                      <a16:colId xmlns:a16="http://schemas.microsoft.com/office/drawing/2014/main" val="3231500721"/>
                    </a:ext>
                  </a:extLst>
                </a:gridCol>
                <a:gridCol w="2239858">
                  <a:extLst>
                    <a:ext uri="{9D8B030D-6E8A-4147-A177-3AD203B41FA5}">
                      <a16:colId xmlns:a16="http://schemas.microsoft.com/office/drawing/2014/main" val="2779766258"/>
                    </a:ext>
                  </a:extLst>
                </a:gridCol>
                <a:gridCol w="2232716">
                  <a:extLst>
                    <a:ext uri="{9D8B030D-6E8A-4147-A177-3AD203B41FA5}">
                      <a16:colId xmlns:a16="http://schemas.microsoft.com/office/drawing/2014/main" val="3403347206"/>
                    </a:ext>
                  </a:extLst>
                </a:gridCol>
              </a:tblGrid>
              <a:tr h="573288">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ツール</a:t>
                      </a:r>
                    </a:p>
                  </a:txBody>
                  <a:tcPr marL="91448" marR="91448" marT="45705" marB="45705"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説明・同意</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プロセス</a:t>
                      </a:r>
                    </a:p>
                  </a:txBody>
                  <a:tcPr marL="91430" marR="91430"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治験薬投与</a:t>
                      </a:r>
                    </a:p>
                  </a:txBody>
                  <a:tcPr marL="91430" marR="91430"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安全性モニタリング</a:t>
                      </a:r>
                    </a:p>
                  </a:txBody>
                  <a:tcPr marL="91430" marR="91430"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有効性評価</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1130109">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オンライン診療</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4" marR="91444" marT="45701" marB="4570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治験の説明</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治験薬の服用説明</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自己投与の指導、評価、確認</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有害事象の早期検出と有害事象発現時の早期受診の促進</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オンライン診療を経由した外見や自覚症状等の臨床評価</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評価者の集約による試験の効率化</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1"/>
                  </a:ext>
                </a:extLst>
              </a:tr>
            </a:tbl>
          </a:graphicData>
        </a:graphic>
      </p:graphicFrame>
      <p:sp>
        <p:nvSpPr>
          <p:cNvPr id="20" name="加算 19"/>
          <p:cNvSpPr/>
          <p:nvPr/>
        </p:nvSpPr>
        <p:spPr bwMode="auto">
          <a:xfrm>
            <a:off x="516679" y="3577816"/>
            <a:ext cx="587828" cy="514350"/>
          </a:xfrm>
          <a:prstGeom prst="mathPlus">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メイリオ" panose="020B0604030504040204" pitchFamily="50" charset="-128"/>
              <a:ea typeface="メイリオ" panose="020B0604030504040204" pitchFamily="50" charset="-128"/>
            </a:endParaRPr>
          </a:p>
        </p:txBody>
      </p:sp>
      <p:sp>
        <p:nvSpPr>
          <p:cNvPr id="21" name="下矢印 20"/>
          <p:cNvSpPr/>
          <p:nvPr/>
        </p:nvSpPr>
        <p:spPr bwMode="auto">
          <a:xfrm>
            <a:off x="1858310" y="3428337"/>
            <a:ext cx="436866" cy="809830"/>
          </a:xfrm>
          <a:prstGeom prst="downArrow">
            <a:avLst/>
          </a:prstGeom>
          <a:solidFill>
            <a:srgbClr val="CC474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sp>
        <p:nvSpPr>
          <p:cNvPr id="22" name="下矢印 21"/>
          <p:cNvSpPr/>
          <p:nvPr/>
        </p:nvSpPr>
        <p:spPr bwMode="auto">
          <a:xfrm>
            <a:off x="3476526" y="3440367"/>
            <a:ext cx="436866" cy="809830"/>
          </a:xfrm>
          <a:prstGeom prst="downArrow">
            <a:avLst/>
          </a:prstGeom>
          <a:solidFill>
            <a:srgbClr val="CC474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sp>
        <p:nvSpPr>
          <p:cNvPr id="23" name="下矢印 22"/>
          <p:cNvSpPr/>
          <p:nvPr/>
        </p:nvSpPr>
        <p:spPr bwMode="auto">
          <a:xfrm>
            <a:off x="5335328" y="3447565"/>
            <a:ext cx="436866" cy="809830"/>
          </a:xfrm>
          <a:prstGeom prst="downArrow">
            <a:avLst/>
          </a:prstGeom>
          <a:solidFill>
            <a:srgbClr val="CC474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sp>
        <p:nvSpPr>
          <p:cNvPr id="24" name="下矢印 23"/>
          <p:cNvSpPr/>
          <p:nvPr/>
        </p:nvSpPr>
        <p:spPr bwMode="auto">
          <a:xfrm>
            <a:off x="7622017" y="3454764"/>
            <a:ext cx="436866" cy="809830"/>
          </a:xfrm>
          <a:prstGeom prst="downArrow">
            <a:avLst/>
          </a:prstGeom>
          <a:solidFill>
            <a:srgbClr val="CC474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sp>
        <p:nvSpPr>
          <p:cNvPr id="25" name="正方形/長方形 24"/>
          <p:cNvSpPr/>
          <p:nvPr/>
        </p:nvSpPr>
        <p:spPr>
          <a:xfrm>
            <a:off x="1413219" y="3645375"/>
            <a:ext cx="1335140" cy="369332"/>
          </a:xfrm>
          <a:prstGeom prst="rect">
            <a:avLst/>
          </a:prstGeom>
        </p:spPr>
        <p:txBody>
          <a:bodyPr wrap="square">
            <a:spAutoFit/>
          </a:bodyPr>
          <a:lstStyle/>
          <a:p>
            <a:pPr algn="ctr"/>
            <a:r>
              <a:rPr lang="en-US" altLang="ja-JP" b="1" dirty="0">
                <a:solidFill>
                  <a:schemeClr val="accent2"/>
                </a:solidFill>
                <a:latin typeface="メイリオ" panose="020B0604030504040204" pitchFamily="50" charset="-128"/>
                <a:ea typeface="メイリオ" panose="020B0604030504040204" pitchFamily="50" charset="-128"/>
              </a:rPr>
              <a:t>eConsent</a:t>
            </a:r>
            <a:endParaRPr lang="ja-JP" altLang="en-US" b="1" dirty="0">
              <a:solidFill>
                <a:schemeClr val="accent2"/>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3027389" y="3663975"/>
            <a:ext cx="1335140" cy="369332"/>
          </a:xfrm>
          <a:prstGeom prst="rect">
            <a:avLst/>
          </a:prstGeom>
        </p:spPr>
        <p:txBody>
          <a:bodyPr wrap="square">
            <a:spAutoFit/>
          </a:bodyPr>
          <a:lstStyle/>
          <a:p>
            <a:pPr algn="ctr"/>
            <a:r>
              <a:rPr lang="ja-JP" altLang="en-US" b="1" dirty="0">
                <a:solidFill>
                  <a:schemeClr val="accent2"/>
                </a:solidFill>
                <a:latin typeface="メイリオ" panose="020B0604030504040204" pitchFamily="50" charset="-128"/>
                <a:ea typeface="メイリオ" panose="020B0604030504040204" pitchFamily="50" charset="-128"/>
              </a:rPr>
              <a:t>訪問看護</a:t>
            </a:r>
            <a:endParaRPr lang="en-US" altLang="ja-JP" b="1" dirty="0">
              <a:solidFill>
                <a:schemeClr val="accent2"/>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4239206" y="3511797"/>
            <a:ext cx="2615265" cy="646331"/>
          </a:xfrm>
          <a:prstGeom prst="rect">
            <a:avLst/>
          </a:prstGeom>
        </p:spPr>
        <p:txBody>
          <a:bodyPr wrap="square">
            <a:spAutoFit/>
          </a:bodyPr>
          <a:lstStyle/>
          <a:p>
            <a:pPr algn="ctr"/>
            <a:r>
              <a:rPr lang="ja-JP" altLang="en-US" b="1" dirty="0">
                <a:solidFill>
                  <a:schemeClr val="accent2"/>
                </a:solidFill>
                <a:latin typeface="メイリオ" panose="020B0604030504040204" pitchFamily="50" charset="-128"/>
                <a:ea typeface="メイリオ" panose="020B0604030504040204" pitchFamily="50" charset="-128"/>
              </a:rPr>
              <a:t>訪問看護</a:t>
            </a:r>
            <a:endParaRPr lang="en-US" altLang="ja-JP" b="1" dirty="0">
              <a:solidFill>
                <a:schemeClr val="accent2"/>
              </a:solidFill>
              <a:latin typeface="メイリオ" panose="020B0604030504040204" pitchFamily="50" charset="-128"/>
              <a:ea typeface="メイリオ" panose="020B0604030504040204" pitchFamily="50" charset="-128"/>
            </a:endParaRPr>
          </a:p>
          <a:p>
            <a:pPr algn="ctr"/>
            <a:r>
              <a:rPr lang="ja-JP" altLang="en-US" b="1" dirty="0">
                <a:solidFill>
                  <a:schemeClr val="accent2"/>
                </a:solidFill>
                <a:latin typeface="メイリオ" panose="020B0604030504040204" pitchFamily="50" charset="-128"/>
                <a:ea typeface="メイリオ" panose="020B0604030504040204" pitchFamily="50" charset="-128"/>
              </a:rPr>
              <a:t>ウェアラブルデバイス</a:t>
            </a:r>
            <a:endParaRPr lang="en-US" altLang="ja-JP" b="1" dirty="0">
              <a:solidFill>
                <a:schemeClr val="accent2"/>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6668979" y="3645375"/>
            <a:ext cx="2492991" cy="369332"/>
          </a:xfrm>
          <a:prstGeom prst="rect">
            <a:avLst/>
          </a:prstGeom>
        </p:spPr>
        <p:txBody>
          <a:bodyPr wrap="none">
            <a:spAutoFit/>
          </a:bodyPr>
          <a:lstStyle/>
          <a:p>
            <a:pPr algn="ctr"/>
            <a:r>
              <a:rPr lang="ja-JP" altLang="en-US" b="1" dirty="0">
                <a:solidFill>
                  <a:schemeClr val="accent2"/>
                </a:solidFill>
                <a:latin typeface="メイリオ" panose="020B0604030504040204" pitchFamily="50" charset="-128"/>
                <a:ea typeface="メイリオ" panose="020B0604030504040204" pitchFamily="50" charset="-128"/>
              </a:rPr>
              <a:t>ウェアラブルデバイス</a:t>
            </a:r>
            <a:endParaRPr lang="en-US" altLang="ja-JP" b="1" dirty="0">
              <a:solidFill>
                <a:schemeClr val="accent2"/>
              </a:solidFill>
              <a:latin typeface="メイリオ" panose="020B0604030504040204" pitchFamily="50" charset="-128"/>
              <a:ea typeface="メイリオ" panose="020B0604030504040204" pitchFamily="50" charset="-128"/>
            </a:endParaRPr>
          </a:p>
        </p:txBody>
      </p:sp>
      <p:graphicFrame>
        <p:nvGraphicFramePr>
          <p:cNvPr id="29" name="表 28"/>
          <p:cNvGraphicFramePr>
            <a:graphicFrameLocks/>
          </p:cNvGraphicFramePr>
          <p:nvPr>
            <p:extLst>
              <p:ext uri="{D42A27DB-BD31-4B8C-83A1-F6EECF244321}">
                <p14:modId xmlns:p14="http://schemas.microsoft.com/office/powerpoint/2010/main" val="489029424"/>
              </p:ext>
            </p:extLst>
          </p:nvPr>
        </p:nvGraphicFramePr>
        <p:xfrm>
          <a:off x="114301" y="4441286"/>
          <a:ext cx="8819444" cy="2133556"/>
        </p:xfrm>
        <a:graphic>
          <a:graphicData uri="http://schemas.openxmlformats.org/drawingml/2006/table">
            <a:tbl>
              <a:tblPr firstRow="1" bandRow="1"/>
              <a:tblGrid>
                <a:gridCol w="1219199">
                  <a:extLst>
                    <a:ext uri="{9D8B030D-6E8A-4147-A177-3AD203B41FA5}">
                      <a16:colId xmlns:a16="http://schemas.microsoft.com/office/drawing/2014/main" val="20000"/>
                    </a:ext>
                  </a:extLst>
                </a:gridCol>
                <a:gridCol w="1424921">
                  <a:extLst>
                    <a:ext uri="{9D8B030D-6E8A-4147-A177-3AD203B41FA5}">
                      <a16:colId xmlns:a16="http://schemas.microsoft.com/office/drawing/2014/main" val="20001"/>
                    </a:ext>
                  </a:extLst>
                </a:gridCol>
                <a:gridCol w="1748461">
                  <a:extLst>
                    <a:ext uri="{9D8B030D-6E8A-4147-A177-3AD203B41FA5}">
                      <a16:colId xmlns:a16="http://schemas.microsoft.com/office/drawing/2014/main" val="3231500721"/>
                    </a:ext>
                  </a:extLst>
                </a:gridCol>
                <a:gridCol w="2205575">
                  <a:extLst>
                    <a:ext uri="{9D8B030D-6E8A-4147-A177-3AD203B41FA5}">
                      <a16:colId xmlns:a16="http://schemas.microsoft.com/office/drawing/2014/main" val="2779766258"/>
                    </a:ext>
                  </a:extLst>
                </a:gridCol>
                <a:gridCol w="2221288">
                  <a:extLst>
                    <a:ext uri="{9D8B030D-6E8A-4147-A177-3AD203B41FA5}">
                      <a16:colId xmlns:a16="http://schemas.microsoft.com/office/drawing/2014/main" val="3403347206"/>
                    </a:ext>
                  </a:extLst>
                </a:gridCol>
              </a:tblGrid>
              <a:tr h="525825">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ツール</a:t>
                      </a:r>
                    </a:p>
                  </a:txBody>
                  <a:tcPr marL="91448" marR="91448" marT="45705" marB="45705"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説明・同意</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プロセス</a:t>
                      </a:r>
                    </a:p>
                  </a:txBody>
                  <a:tcPr marL="91430" marR="91430"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治験薬投与</a:t>
                      </a:r>
                    </a:p>
                  </a:txBody>
                  <a:tcPr marL="91430" marR="91430"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安全性モニタリング</a:t>
                      </a:r>
                    </a:p>
                  </a:txBody>
                  <a:tcPr marL="91430" marR="91430" marT="45717" marB="4571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有効性評価</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1130109">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他の</a:t>
                      </a:r>
                      <a:r>
                        <a:rPr kumimoji="1" lang="en-US"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DCT</a:t>
                      </a:r>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の手法との組み合わせ</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4" marR="91444" marT="45701" marB="4570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eConsent</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による同意の取得</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訪問看護師による静脈内注射サポート</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医師</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訪問看護の連携による情報取得</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ウェアラブルデバイス</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/ePRO</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による、被験者の安全性モニタリングを実施</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ウェアラブルデバイス</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/ePRO</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による有効性評価</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4" marR="91444" marT="45701" marB="45701">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3534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オンライン診療</a:t>
            </a:r>
            <a:br>
              <a:rPr lang="en-US" altLang="ja-JP" dirty="0"/>
            </a:br>
            <a:r>
              <a:rPr lang="en-US" altLang="ja-JP" dirty="0"/>
              <a:t>-</a:t>
            </a:r>
            <a:r>
              <a:rPr lang="ja-JP" altLang="en-US" dirty="0"/>
              <a:t>準備期間、費用、留意点</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38</a:t>
            </a:fld>
            <a:endParaRPr lang="en-US" altLang="ja-JP"/>
          </a:p>
        </p:txBody>
      </p:sp>
      <p:graphicFrame>
        <p:nvGraphicFramePr>
          <p:cNvPr id="8" name="表 6"/>
          <p:cNvGraphicFramePr>
            <a:graphicFrameLocks/>
          </p:cNvGraphicFramePr>
          <p:nvPr>
            <p:extLst>
              <p:ext uri="{D42A27DB-BD31-4B8C-83A1-F6EECF244321}">
                <p14:modId xmlns:p14="http://schemas.microsoft.com/office/powerpoint/2010/main" val="3221202846"/>
              </p:ext>
            </p:extLst>
          </p:nvPr>
        </p:nvGraphicFramePr>
        <p:xfrm>
          <a:off x="232200" y="1351336"/>
          <a:ext cx="8679600" cy="4908615"/>
        </p:xfrm>
        <a:graphic>
          <a:graphicData uri="http://schemas.openxmlformats.org/drawingml/2006/table">
            <a:tbl>
              <a:tblPr firstRow="1" bandRow="1"/>
              <a:tblGrid>
                <a:gridCol w="1523358">
                  <a:extLst>
                    <a:ext uri="{9D8B030D-6E8A-4147-A177-3AD203B41FA5}">
                      <a16:colId xmlns:a16="http://schemas.microsoft.com/office/drawing/2014/main" val="20000"/>
                    </a:ext>
                  </a:extLst>
                </a:gridCol>
                <a:gridCol w="7156242">
                  <a:extLst>
                    <a:ext uri="{9D8B030D-6E8A-4147-A177-3AD203B41FA5}">
                      <a16:colId xmlns:a16="http://schemas.microsoft.com/office/drawing/2014/main" val="20001"/>
                    </a:ext>
                  </a:extLst>
                </a:gridCol>
              </a:tblGrid>
              <a:tr h="1636205">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準備期間</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lvl="0" indent="-285750">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サービスプロバイダー</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の</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調査</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見積</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もりの入手</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まで</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ヶ月</a:t>
                      </a:r>
                    </a:p>
                    <a:p>
                      <a:pPr marL="285750" lvl="0" indent="-285750">
                        <a:buFont typeface="Arial" panose="020B0604020202020204" pitchFamily="34" charset="0"/>
                        <a:buChar cha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サービスプロバイダーの決定～セットアップの完了まで：</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742950" lvl="1" indent="-285750">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システム設計</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及び</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構築：</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3</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ヶ月</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ユーザー受け入れテスト</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3</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ヶ月</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実施医療機関でのシステム導入：</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3</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ヶ月</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10000"/>
                  </a:ext>
                </a:extLst>
              </a:tr>
              <a:tr h="163620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費用</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初期費用</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：システム設計費用、セットアップ費用</a:t>
                      </a:r>
                      <a:endPar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維持費用</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：治験依頼者がオンライン診療システムを提供する場合は、</a:t>
                      </a:r>
                      <a:b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そのシステム管理費用が発生し、実施医療機関数に依存して変動する</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0001"/>
                  </a:ext>
                </a:extLst>
              </a:tr>
              <a:tr h="163620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留意点</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オンライン診療を通じて得られたデータの信頼性の在り方や</a:t>
                      </a:r>
                      <a:b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これらデータに基づいた臨床評価の妥当性を検討する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遠隔評価と対面評価の同等性の検討を行う</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被験者や実施医療機関へのサポート体制を構築する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被験者の安全確保（緊急対応等）に向けた対策を講じる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771598231"/>
                  </a:ext>
                </a:extLst>
              </a:tr>
            </a:tbl>
          </a:graphicData>
        </a:graphic>
      </p:graphicFrame>
    </p:spTree>
    <p:extLst>
      <p:ext uri="{BB962C8B-B14F-4D97-AF65-F5344CB8AC3E}">
        <p14:creationId xmlns:p14="http://schemas.microsoft.com/office/powerpoint/2010/main" val="2003816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lang="ja-JP" altLang="en-US" cap="none" dirty="0"/>
              <a:t>訪問看護</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39</a:t>
            </a:fld>
            <a:endParaRPr lang="en-US" altLang="ja-JP"/>
          </a:p>
        </p:txBody>
      </p:sp>
    </p:spTree>
    <p:extLst>
      <p:ext uri="{BB962C8B-B14F-4D97-AF65-F5344CB8AC3E}">
        <p14:creationId xmlns:p14="http://schemas.microsoft.com/office/powerpoint/2010/main" val="274807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まえがき</a:t>
            </a:r>
            <a:br>
              <a:rPr lang="en-US" altLang="ja-JP" dirty="0"/>
            </a:br>
            <a:r>
              <a:rPr lang="en-US" altLang="ja-JP" dirty="0"/>
              <a:t>-</a:t>
            </a:r>
            <a:r>
              <a:rPr lang="ja-JP" altLang="en-US" dirty="0"/>
              <a:t>本資材の目的</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a:t>
            </a:fld>
            <a:endParaRPr lang="en-US" altLang="ja-JP"/>
          </a:p>
        </p:txBody>
      </p:sp>
      <p:sp>
        <p:nvSpPr>
          <p:cNvPr id="6" name="コンテンツ プレースホルダー 2"/>
          <p:cNvSpPr>
            <a:spLocks noGrp="1"/>
          </p:cNvSpPr>
          <p:nvPr>
            <p:ph idx="1"/>
          </p:nvPr>
        </p:nvSpPr>
        <p:spPr>
          <a:xfrm>
            <a:off x="99000" y="1186543"/>
            <a:ext cx="8946000" cy="5428441"/>
          </a:xfrm>
        </p:spPr>
        <p:txBody>
          <a:bodyPr/>
          <a:lstStyle/>
          <a:p>
            <a:r>
              <a:rPr lang="ja-JP" altLang="en-US" sz="2000" dirty="0"/>
              <a:t>本資材は、臨床試験に関わる多くの方に</a:t>
            </a:r>
            <a:r>
              <a:rPr lang="en-US" altLang="ja-JP" sz="2000" dirty="0"/>
              <a:t>Decentralized Clinical Trial</a:t>
            </a:r>
            <a:r>
              <a:rPr lang="ja-JP" altLang="en-US" sz="2000" dirty="0"/>
              <a:t>（</a:t>
            </a:r>
            <a:r>
              <a:rPr lang="en-US" altLang="ja-JP" sz="2000" dirty="0"/>
              <a:t>DCT</a:t>
            </a:r>
            <a:r>
              <a:rPr lang="ja-JP" altLang="en-US" sz="2000" dirty="0"/>
              <a:t>）の理解を深めて頂くことを目的としています</a:t>
            </a:r>
            <a:endParaRPr lang="en-US" altLang="ja-JP" sz="2000" dirty="0"/>
          </a:p>
          <a:p>
            <a:r>
              <a:rPr lang="ja-JP" altLang="en-US" sz="2000" dirty="0"/>
              <a:t>本資材は、</a:t>
            </a:r>
            <a:r>
              <a:rPr lang="zh-TW" altLang="en-US" sz="2000" dirty="0"/>
              <a:t>日本製薬工業協会</a:t>
            </a:r>
            <a:r>
              <a:rPr lang="ja-JP" altLang="en-US" sz="2000" dirty="0"/>
              <a:t> </a:t>
            </a:r>
            <a:r>
              <a:rPr lang="zh-TW" altLang="en-US" sz="2000" dirty="0"/>
              <a:t>医薬品評価委員会 臨床評価部会</a:t>
            </a:r>
            <a:r>
              <a:rPr lang="ja-JP" altLang="en-US" sz="2000" dirty="0"/>
              <a:t>が発行した、</a:t>
            </a:r>
            <a:r>
              <a:rPr lang="en-US" altLang="ja-JP" sz="2000" dirty="0"/>
              <a:t>DCT</a:t>
            </a:r>
            <a:r>
              <a:rPr lang="ja-JP" altLang="en-US" sz="2000" dirty="0"/>
              <a:t>の現状及び課題の整理並びに</a:t>
            </a:r>
            <a:r>
              <a:rPr lang="en-US" altLang="ja-JP" sz="2000" dirty="0"/>
              <a:t>DCT</a:t>
            </a:r>
            <a:r>
              <a:rPr lang="ja-JP" altLang="en-US" sz="2000" dirty="0"/>
              <a:t>の導入時の基本的な考え方及び導入プロセスの紹介を目的とした、以下の報告書に基づき作成しました</a:t>
            </a:r>
            <a:endParaRPr lang="en-US" altLang="ja-JP" sz="2000" dirty="0"/>
          </a:p>
          <a:p>
            <a:pPr lvl="1"/>
            <a:r>
              <a:rPr lang="ja-JP" altLang="en-US" sz="1800" dirty="0"/>
              <a:t>「医療機関への来院に依存しない臨床試験手法の導入及び活用に向けた検討」（</a:t>
            </a:r>
            <a:r>
              <a:rPr lang="en-US" altLang="ja-JP" sz="1800" dirty="0"/>
              <a:t>2020</a:t>
            </a:r>
            <a:r>
              <a:rPr lang="ja-JP" altLang="en-US" sz="1800" dirty="0"/>
              <a:t>年</a:t>
            </a:r>
            <a:r>
              <a:rPr lang="en-US" altLang="ja-JP" sz="1800" dirty="0"/>
              <a:t>9</a:t>
            </a:r>
            <a:r>
              <a:rPr lang="ja-JP" altLang="en-US" sz="1800" dirty="0"/>
              <a:t>月）</a:t>
            </a:r>
            <a:br>
              <a:rPr lang="en-US" altLang="ja-JP" sz="1800" dirty="0"/>
            </a:br>
            <a:r>
              <a:rPr lang="en-US" altLang="ja-JP" sz="1200" dirty="0">
                <a:hlinkClick r:id="rId3"/>
              </a:rPr>
              <a:t>https://www.jpma.or.jp/information/evaluation/results/allotment/lofurc0000005jr6-att/tf3-cdt_00.pdf</a:t>
            </a:r>
            <a:endParaRPr lang="en-US" altLang="ja-JP" sz="1200" dirty="0"/>
          </a:p>
          <a:p>
            <a:pPr lvl="1"/>
            <a:r>
              <a:rPr lang="ja-JP" altLang="en-US" sz="1800" dirty="0"/>
              <a:t>「医療機関への来院に依存しない臨床試験手法の活用に向けた検討－日本での導入の手引き－」（</a:t>
            </a:r>
            <a:r>
              <a:rPr lang="en-US" altLang="ja-JP" sz="1800" dirty="0"/>
              <a:t>2021</a:t>
            </a:r>
            <a:r>
              <a:rPr lang="ja-JP" altLang="en-US" sz="1800" dirty="0"/>
              <a:t>年</a:t>
            </a:r>
            <a:r>
              <a:rPr lang="en-US" altLang="ja-JP" sz="1800" dirty="0"/>
              <a:t>7</a:t>
            </a:r>
            <a:r>
              <a:rPr lang="ja-JP" altLang="en-US" sz="1800" dirty="0"/>
              <a:t>月）</a:t>
            </a:r>
            <a:br>
              <a:rPr lang="en-US" altLang="ja-JP" sz="1800" dirty="0"/>
            </a:br>
            <a:r>
              <a:rPr lang="en-US" altLang="ja-JP" sz="1200" dirty="0">
                <a:hlinkClick r:id="rId4"/>
              </a:rPr>
              <a:t>https://www.jpma.or.jp/information/evaluation/results/allotment/lofurc000000kuxj-att/pdf-dct-02-01.pdf</a:t>
            </a:r>
            <a:endParaRPr lang="en-US" altLang="ja-JP" sz="1200" dirty="0"/>
          </a:p>
          <a:p>
            <a:r>
              <a:rPr lang="ja-JP" altLang="en-US" sz="2000" dirty="0"/>
              <a:t>本資材は要点を抜粋した内容となっているため、詳細な内容については</a:t>
            </a:r>
            <a:br>
              <a:rPr lang="en-US" altLang="ja-JP" sz="2000" dirty="0"/>
            </a:br>
            <a:r>
              <a:rPr lang="ja-JP" altLang="en-US" sz="2000" dirty="0"/>
              <a:t>原著（上記の</a:t>
            </a:r>
            <a:r>
              <a:rPr lang="zh-TW" altLang="en-US" sz="2000" dirty="0"/>
              <a:t>日本製薬工業協会</a:t>
            </a:r>
            <a:r>
              <a:rPr lang="ja-JP" altLang="en-US" sz="2000" dirty="0"/>
              <a:t>の報告書）をご参照ください</a:t>
            </a:r>
            <a:endParaRPr lang="en-US" altLang="ja-JP" sz="2000" dirty="0"/>
          </a:p>
        </p:txBody>
      </p:sp>
      <p:pic>
        <p:nvPicPr>
          <p:cNvPr id="5" name="Picture 14">
            <a:extLst>
              <a:ext uri="{FF2B5EF4-FFF2-40B4-BE49-F238E27FC236}">
                <a16:creationId xmlns:a16="http://schemas.microsoft.com/office/drawing/2014/main" id="{1464899D-2A47-4F5A-830D-17CE3E6DA8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9984" y="150814"/>
            <a:ext cx="817815" cy="8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018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訪問看護</a:t>
            </a:r>
            <a:br>
              <a:rPr kumimoji="1" lang="en-US" altLang="ja-JP" dirty="0"/>
            </a:br>
            <a:r>
              <a:rPr lang="en-US" altLang="ja-JP" dirty="0"/>
              <a:t>-</a:t>
            </a:r>
            <a:r>
              <a:rPr lang="ja-JP" altLang="en-US" dirty="0"/>
              <a:t>治験における活用方法</a:t>
            </a:r>
            <a:r>
              <a:rPr lang="en-US" altLang="ja-JP" dirty="0"/>
              <a:t>-</a:t>
            </a:r>
            <a:endParaRPr kumimoji="1" lang="ja-JP" altLang="en-US" dirty="0"/>
          </a:p>
        </p:txBody>
      </p:sp>
      <p:sp>
        <p:nvSpPr>
          <p:cNvPr id="3" name="コンテンツ プレースホルダー 2"/>
          <p:cNvSpPr>
            <a:spLocks noGrp="1"/>
          </p:cNvSpPr>
          <p:nvPr>
            <p:ph idx="1"/>
          </p:nvPr>
        </p:nvSpPr>
        <p:spPr>
          <a:xfrm>
            <a:off x="266700" y="1186543"/>
            <a:ext cx="8388350" cy="5366657"/>
          </a:xfrm>
        </p:spPr>
        <p:txBody>
          <a:bodyPr/>
          <a:lstStyle/>
          <a:p>
            <a:pPr marL="327238" indent="-342900"/>
            <a:r>
              <a:rPr lang="ja-JP" altLang="en-US" dirty="0"/>
              <a:t>治験において以下のような活用が期待される</a:t>
            </a:r>
            <a:endParaRPr lang="en-US" altLang="ja-JP" dirty="0"/>
          </a:p>
          <a:p>
            <a:pPr marL="517738" lvl="1" indent="-342900"/>
            <a:r>
              <a:rPr lang="ja-JP" altLang="en-US" b="1" dirty="0">
                <a:solidFill>
                  <a:schemeClr val="accent2"/>
                </a:solidFill>
              </a:rPr>
              <a:t>採血</a:t>
            </a:r>
            <a:r>
              <a:rPr lang="ja-JP" altLang="en-US" dirty="0"/>
              <a:t>：治験責任（分担）医師の指示に基づく採血。</a:t>
            </a:r>
            <a:br>
              <a:rPr lang="en-US" altLang="ja-JP" dirty="0"/>
            </a:br>
            <a:r>
              <a:rPr lang="ja-JP" altLang="en-US" dirty="0"/>
              <a:t>採血後の検体の温度管理、静置、遠心処理・分注、</a:t>
            </a:r>
            <a:br>
              <a:rPr lang="en-US" altLang="ja-JP" dirty="0"/>
            </a:br>
            <a:r>
              <a:rPr lang="ja-JP" altLang="en-US" dirty="0"/>
              <a:t>検体発送</a:t>
            </a:r>
          </a:p>
          <a:p>
            <a:pPr marL="517738" lvl="1" indent="-342900"/>
            <a:r>
              <a:rPr lang="ja-JP" altLang="en-US" b="1" dirty="0">
                <a:solidFill>
                  <a:srgbClr val="CC4744"/>
                </a:solidFill>
              </a:rPr>
              <a:t>検査</a:t>
            </a:r>
            <a:r>
              <a:rPr lang="ja-JP" altLang="en-US" dirty="0"/>
              <a:t>：ポータブル心電図等、被験者宅に持ち運び可能な</a:t>
            </a:r>
            <a:br>
              <a:rPr lang="en-US" altLang="ja-JP" dirty="0"/>
            </a:br>
            <a:r>
              <a:rPr lang="ja-JP" altLang="en-US" dirty="0"/>
              <a:t>機器による検査。放射線技師による</a:t>
            </a:r>
            <a:r>
              <a:rPr lang="en-US" altLang="ja-JP" dirty="0"/>
              <a:t>X</a:t>
            </a:r>
            <a:r>
              <a:rPr lang="ja-JP" altLang="en-US" dirty="0"/>
              <a:t>線検査</a:t>
            </a:r>
          </a:p>
          <a:p>
            <a:pPr marL="517738" lvl="1" indent="-342900"/>
            <a:r>
              <a:rPr lang="ja-JP" altLang="en-US" b="1" dirty="0">
                <a:solidFill>
                  <a:schemeClr val="accent2"/>
                </a:solidFill>
              </a:rPr>
              <a:t>治験薬／併用薬の投与</a:t>
            </a:r>
            <a:r>
              <a:rPr lang="ja-JP" altLang="en-US" dirty="0"/>
              <a:t>：服薬管理、看護師が日常実施</a:t>
            </a:r>
            <a:br>
              <a:rPr lang="en-US" altLang="ja-JP" dirty="0"/>
            </a:br>
            <a:r>
              <a:rPr lang="ja-JP" altLang="en-US" dirty="0"/>
              <a:t>している範囲での侵襲を伴う薬剤（注射等）の投与。</a:t>
            </a:r>
            <a:br>
              <a:rPr lang="en-US" altLang="ja-JP" dirty="0"/>
            </a:br>
            <a:r>
              <a:rPr lang="ja-JP" altLang="en-US" dirty="0"/>
              <a:t>投与後の経過観察</a:t>
            </a:r>
          </a:p>
          <a:p>
            <a:pPr marL="517738" lvl="1" indent="-342900"/>
            <a:r>
              <a:rPr lang="ja-JP" altLang="en-US" b="1" dirty="0">
                <a:solidFill>
                  <a:schemeClr val="accent2"/>
                </a:solidFill>
              </a:rPr>
              <a:t>他の</a:t>
            </a:r>
            <a:r>
              <a:rPr lang="en-US" altLang="ja-JP" b="1" dirty="0">
                <a:solidFill>
                  <a:schemeClr val="accent2"/>
                </a:solidFill>
              </a:rPr>
              <a:t>DCT</a:t>
            </a:r>
            <a:r>
              <a:rPr lang="ja-JP" altLang="en-US" b="1" dirty="0">
                <a:solidFill>
                  <a:schemeClr val="accent2"/>
                </a:solidFill>
              </a:rPr>
              <a:t>の手法のサポート</a:t>
            </a:r>
            <a:r>
              <a:rPr lang="ja-JP" altLang="en-US" dirty="0"/>
              <a:t>：オンライン診療、</a:t>
            </a:r>
            <a:r>
              <a:rPr lang="en-US" altLang="ja-JP" dirty="0"/>
              <a:t>ePRO</a:t>
            </a:r>
            <a:r>
              <a:rPr lang="ja-JP" altLang="en-US" dirty="0" err="1"/>
              <a:t>、</a:t>
            </a:r>
            <a:r>
              <a:rPr lang="ja-JP" altLang="en-US" dirty="0"/>
              <a:t>ウェアラブルデバイス等の利用支援</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40</a:t>
            </a:fld>
            <a:endParaRPr lang="en-US" altLang="ja-JP"/>
          </a:p>
        </p:txBody>
      </p:sp>
    </p:spTree>
    <p:extLst>
      <p:ext uri="{BB962C8B-B14F-4D97-AF65-F5344CB8AC3E}">
        <p14:creationId xmlns:p14="http://schemas.microsoft.com/office/powerpoint/2010/main" val="1015419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訪問看護</a:t>
            </a:r>
            <a:br>
              <a:rPr lang="en-US" altLang="ja-JP" dirty="0"/>
            </a:br>
            <a:r>
              <a:rPr lang="en-US" altLang="ja-JP" dirty="0"/>
              <a:t>-DCT</a:t>
            </a:r>
            <a:r>
              <a:rPr lang="ja-JP" altLang="en-US" dirty="0"/>
              <a:t>における採血・検査の選択肢</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41</a:t>
            </a:fld>
            <a:endParaRPr lang="en-US" altLang="ja-JP"/>
          </a:p>
        </p:txBody>
      </p:sp>
      <p:sp>
        <p:nvSpPr>
          <p:cNvPr id="13" name="コンテンツ プレースホルダー 2"/>
          <p:cNvSpPr>
            <a:spLocks noGrp="1"/>
          </p:cNvSpPr>
          <p:nvPr>
            <p:ph idx="1"/>
          </p:nvPr>
        </p:nvSpPr>
        <p:spPr>
          <a:xfrm>
            <a:off x="270561" y="1193613"/>
            <a:ext cx="8648700" cy="2663557"/>
          </a:xfrm>
        </p:spPr>
        <p:txBody>
          <a:bodyPr/>
          <a:lstStyle/>
          <a:p>
            <a:pPr marL="327238" indent="-342900"/>
            <a:r>
              <a:rPr lang="ja-JP" altLang="en-US" dirty="0"/>
              <a:t>実施医療機関外での採血・検査の方法</a:t>
            </a:r>
            <a:endParaRPr lang="en-US" altLang="ja-JP" dirty="0"/>
          </a:p>
          <a:p>
            <a:pPr marL="517738" lvl="1" indent="-342900"/>
            <a:r>
              <a:rPr lang="ja-JP" altLang="en-US" dirty="0"/>
              <a:t>訪問看護</a:t>
            </a:r>
            <a:endParaRPr lang="en-US" altLang="ja-JP" dirty="0"/>
          </a:p>
          <a:p>
            <a:pPr marL="517738" lvl="1" indent="-342900"/>
            <a:r>
              <a:rPr lang="ja-JP" altLang="en-US" dirty="0"/>
              <a:t>サテライト医療機関</a:t>
            </a:r>
            <a:endParaRPr lang="en-US" altLang="ja-JP" dirty="0"/>
          </a:p>
          <a:p>
            <a:pPr marL="517738" lvl="1" indent="-342900"/>
            <a:r>
              <a:rPr lang="ja-JP" altLang="en-US" dirty="0"/>
              <a:t>その他（被験者自身による自己採取やウェアラブル</a:t>
            </a:r>
            <a:br>
              <a:rPr lang="en-US" altLang="ja-JP" dirty="0"/>
            </a:br>
            <a:r>
              <a:rPr lang="ja-JP" altLang="en-US" dirty="0"/>
              <a:t>デバイスの活用等）</a:t>
            </a:r>
            <a:endParaRPr lang="en-US" altLang="ja-JP" dirty="0"/>
          </a:p>
        </p:txBody>
      </p:sp>
      <p:grpSp>
        <p:nvGrpSpPr>
          <p:cNvPr id="176" name="グループ化 175">
            <a:extLst>
              <a:ext uri="{FF2B5EF4-FFF2-40B4-BE49-F238E27FC236}">
                <a16:creationId xmlns:a16="http://schemas.microsoft.com/office/drawing/2014/main" id="{1678EFED-F368-494B-B90D-B276ACB9A653}"/>
              </a:ext>
            </a:extLst>
          </p:cNvPr>
          <p:cNvGrpSpPr/>
          <p:nvPr/>
        </p:nvGrpSpPr>
        <p:grpSpPr>
          <a:xfrm>
            <a:off x="1242757" y="3987202"/>
            <a:ext cx="7716826" cy="2346923"/>
            <a:chOff x="324352" y="469768"/>
            <a:chExt cx="11408131" cy="3817546"/>
          </a:xfrm>
        </p:grpSpPr>
        <p:grpSp>
          <p:nvGrpSpPr>
            <p:cNvPr id="190" name="グループ化 189">
              <a:extLst>
                <a:ext uri="{FF2B5EF4-FFF2-40B4-BE49-F238E27FC236}">
                  <a16:creationId xmlns:a16="http://schemas.microsoft.com/office/drawing/2014/main" id="{656D82EF-12ED-4A77-B674-AC1E3DD0B349}"/>
                </a:ext>
              </a:extLst>
            </p:cNvPr>
            <p:cNvGrpSpPr/>
            <p:nvPr/>
          </p:nvGrpSpPr>
          <p:grpSpPr>
            <a:xfrm>
              <a:off x="938136" y="1740447"/>
              <a:ext cx="324040" cy="653727"/>
              <a:chOff x="10302469" y="985855"/>
              <a:chExt cx="432056" cy="904395"/>
            </a:xfrm>
          </p:grpSpPr>
          <p:sp>
            <p:nvSpPr>
              <p:cNvPr id="253" name="楕円 252">
                <a:extLst>
                  <a:ext uri="{FF2B5EF4-FFF2-40B4-BE49-F238E27FC236}">
                    <a16:creationId xmlns:a16="http://schemas.microsoft.com/office/drawing/2014/main" id="{0D6BE81A-C750-44D1-A1FE-DAD10C4C5A74}"/>
                  </a:ext>
                </a:extLst>
              </p:cNvPr>
              <p:cNvSpPr/>
              <p:nvPr/>
            </p:nvSpPr>
            <p:spPr>
              <a:xfrm>
                <a:off x="10331748" y="985855"/>
                <a:ext cx="373568" cy="369730"/>
              </a:xfrm>
              <a:prstGeom prst="ellipse">
                <a:avLst/>
              </a:prstGeom>
              <a:solidFill>
                <a:srgbClr val="70AD47">
                  <a:lumMod val="50000"/>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nvGrpSpPr>
              <p:cNvPr id="254" name="グループ化 253">
                <a:extLst>
                  <a:ext uri="{FF2B5EF4-FFF2-40B4-BE49-F238E27FC236}">
                    <a16:creationId xmlns:a16="http://schemas.microsoft.com/office/drawing/2014/main" id="{DF7B29E5-3C55-4F52-887D-B915D0C72206}"/>
                  </a:ext>
                </a:extLst>
              </p:cNvPr>
              <p:cNvGrpSpPr/>
              <p:nvPr/>
            </p:nvGrpSpPr>
            <p:grpSpPr>
              <a:xfrm>
                <a:off x="10302469" y="1393686"/>
                <a:ext cx="432056" cy="496564"/>
                <a:chOff x="10302469" y="1393686"/>
                <a:chExt cx="432056" cy="496564"/>
              </a:xfrm>
            </p:grpSpPr>
            <p:sp>
              <p:nvSpPr>
                <p:cNvPr id="255" name="楕円 254">
                  <a:extLst>
                    <a:ext uri="{FF2B5EF4-FFF2-40B4-BE49-F238E27FC236}">
                      <a16:creationId xmlns:a16="http://schemas.microsoft.com/office/drawing/2014/main" id="{137075B0-5195-4611-A114-66C165245FDA}"/>
                    </a:ext>
                  </a:extLst>
                </p:cNvPr>
                <p:cNvSpPr/>
                <p:nvPr/>
              </p:nvSpPr>
              <p:spPr>
                <a:xfrm>
                  <a:off x="10302469" y="1393686"/>
                  <a:ext cx="432001" cy="440317"/>
                </a:xfrm>
                <a:prstGeom prst="ellipse">
                  <a:avLst/>
                </a:prstGeom>
                <a:solidFill>
                  <a:srgbClr val="70AD47">
                    <a:lumMod val="50000"/>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56" name="正方形/長方形 255">
                  <a:extLst>
                    <a:ext uri="{FF2B5EF4-FFF2-40B4-BE49-F238E27FC236}">
                      <a16:creationId xmlns:a16="http://schemas.microsoft.com/office/drawing/2014/main" id="{B8D6CB72-3D05-4ADA-AF0A-3F060B5E8651}"/>
                    </a:ext>
                  </a:extLst>
                </p:cNvPr>
                <p:cNvSpPr/>
                <p:nvPr/>
              </p:nvSpPr>
              <p:spPr>
                <a:xfrm>
                  <a:off x="10302522" y="1641231"/>
                  <a:ext cx="432003" cy="249019"/>
                </a:xfrm>
                <a:prstGeom prst="rect">
                  <a:avLst/>
                </a:prstGeom>
                <a:solidFill>
                  <a:srgbClr val="70AD47">
                    <a:lumMod val="50000"/>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grpSp>
        <p:sp>
          <p:nvSpPr>
            <p:cNvPr id="191" name="テキスト ボックス 70">
              <a:extLst>
                <a:ext uri="{FF2B5EF4-FFF2-40B4-BE49-F238E27FC236}">
                  <a16:creationId xmlns:a16="http://schemas.microsoft.com/office/drawing/2014/main" id="{841BA07B-16C7-4E0E-B9E3-3A69A5C3B72A}"/>
                </a:ext>
              </a:extLst>
            </p:cNvPr>
            <p:cNvSpPr txBox="1"/>
            <p:nvPr/>
          </p:nvSpPr>
          <p:spPr>
            <a:xfrm>
              <a:off x="324352" y="2451270"/>
              <a:ext cx="1589370" cy="4255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70AD47">
                      <a:lumMod val="50000"/>
                    </a:srgbClr>
                  </a:solidFill>
                  <a:effectLst/>
                  <a:uLnTx/>
                  <a:uFillTx/>
                  <a:latin typeface="メイリオ" panose="020B0604030504040204" pitchFamily="50" charset="-128"/>
                  <a:ea typeface="メイリオ" panose="020B0604030504040204" pitchFamily="50" charset="-128"/>
                </a:rPr>
                <a:t>治験参加者</a:t>
              </a:r>
            </a:p>
          </p:txBody>
        </p:sp>
        <p:sp>
          <p:nvSpPr>
            <p:cNvPr id="193" name="四角形: 角を丸くする 86">
              <a:extLst>
                <a:ext uri="{FF2B5EF4-FFF2-40B4-BE49-F238E27FC236}">
                  <a16:creationId xmlns:a16="http://schemas.microsoft.com/office/drawing/2014/main" id="{7389C0E8-83AF-4787-A235-71B897853BFE}"/>
                </a:ext>
              </a:extLst>
            </p:cNvPr>
            <p:cNvSpPr/>
            <p:nvPr/>
          </p:nvSpPr>
          <p:spPr>
            <a:xfrm>
              <a:off x="2882298" y="1139164"/>
              <a:ext cx="3545933" cy="930216"/>
            </a:xfrm>
            <a:prstGeom prst="roundRect">
              <a:avLst/>
            </a:prstGeom>
            <a:solidFill>
              <a:srgbClr val="4472C4">
                <a:lumMod val="20000"/>
                <a:lumOff val="80000"/>
              </a:srgbClr>
            </a:solidFill>
            <a:ln w="28575" cap="flat" cmpd="sng" algn="ctr">
              <a:solidFill>
                <a:schemeClr val="accent2"/>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nvGrpSpPr>
            <p:cNvPr id="194" name="グループ化 193">
              <a:extLst>
                <a:ext uri="{FF2B5EF4-FFF2-40B4-BE49-F238E27FC236}">
                  <a16:creationId xmlns:a16="http://schemas.microsoft.com/office/drawing/2014/main" id="{161DFFDE-6ACD-49E5-8D3F-FC200364E217}"/>
                </a:ext>
              </a:extLst>
            </p:cNvPr>
            <p:cNvGrpSpPr/>
            <p:nvPr/>
          </p:nvGrpSpPr>
          <p:grpSpPr>
            <a:xfrm>
              <a:off x="4486219" y="1572489"/>
              <a:ext cx="529539" cy="400111"/>
              <a:chOff x="4959927" y="5601870"/>
              <a:chExt cx="1099561" cy="819712"/>
            </a:xfrm>
          </p:grpSpPr>
          <p:sp>
            <p:nvSpPr>
              <p:cNvPr id="250" name="正方形/長方形 249">
                <a:extLst>
                  <a:ext uri="{FF2B5EF4-FFF2-40B4-BE49-F238E27FC236}">
                    <a16:creationId xmlns:a16="http://schemas.microsoft.com/office/drawing/2014/main" id="{1247FBC5-702D-4EE9-A619-CC065B84C221}"/>
                  </a:ext>
                </a:extLst>
              </p:cNvPr>
              <p:cNvSpPr/>
              <p:nvPr/>
            </p:nvSpPr>
            <p:spPr>
              <a:xfrm>
                <a:off x="4959927" y="5850081"/>
                <a:ext cx="1099561" cy="57150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51" name="正方形/長方形 250">
                <a:extLst>
                  <a:ext uri="{FF2B5EF4-FFF2-40B4-BE49-F238E27FC236}">
                    <a16:creationId xmlns:a16="http://schemas.microsoft.com/office/drawing/2014/main" id="{20E415AF-E164-48FC-AF88-7AC8D7B2BE7B}"/>
                  </a:ext>
                </a:extLst>
              </p:cNvPr>
              <p:cNvSpPr/>
              <p:nvPr/>
            </p:nvSpPr>
            <p:spPr>
              <a:xfrm>
                <a:off x="5301238" y="5601870"/>
                <a:ext cx="406703" cy="24821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52" name="十字形 251">
                <a:extLst>
                  <a:ext uri="{FF2B5EF4-FFF2-40B4-BE49-F238E27FC236}">
                    <a16:creationId xmlns:a16="http://schemas.microsoft.com/office/drawing/2014/main" id="{73EBB854-7D86-447A-B57C-C9C15378DA34}"/>
                  </a:ext>
                </a:extLst>
              </p:cNvPr>
              <p:cNvSpPr/>
              <p:nvPr/>
            </p:nvSpPr>
            <p:spPr>
              <a:xfrm>
                <a:off x="5329707" y="5917627"/>
                <a:ext cx="360000" cy="322108"/>
              </a:xfrm>
              <a:prstGeom prst="plus">
                <a:avLst>
                  <a:gd name="adj" fmla="val 39829"/>
                </a:avLst>
              </a:prstGeom>
              <a:solidFill>
                <a:sysClr val="window" lastClr="FFFF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sp>
          <p:nvSpPr>
            <p:cNvPr id="195" name="テキスト ボックス 93">
              <a:extLst>
                <a:ext uri="{FF2B5EF4-FFF2-40B4-BE49-F238E27FC236}">
                  <a16:creationId xmlns:a16="http://schemas.microsoft.com/office/drawing/2014/main" id="{C959E109-2F62-44A1-B299-8BFBA8020784}"/>
                </a:ext>
              </a:extLst>
            </p:cNvPr>
            <p:cNvSpPr txBox="1"/>
            <p:nvPr/>
          </p:nvSpPr>
          <p:spPr>
            <a:xfrm>
              <a:off x="2897741" y="1200131"/>
              <a:ext cx="3493913" cy="4255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rPr>
                <a:t>最寄りのサテライト医療機関</a:t>
              </a:r>
            </a:p>
          </p:txBody>
        </p:sp>
        <p:cxnSp>
          <p:nvCxnSpPr>
            <p:cNvPr id="196" name="直線矢印コネクタ 195">
              <a:extLst>
                <a:ext uri="{FF2B5EF4-FFF2-40B4-BE49-F238E27FC236}">
                  <a16:creationId xmlns:a16="http://schemas.microsoft.com/office/drawing/2014/main" id="{CCDA2E5F-EDE7-4BDF-9444-80A16C56CDB6}"/>
                </a:ext>
              </a:extLst>
            </p:cNvPr>
            <p:cNvCxnSpPr>
              <a:cxnSpLocks/>
            </p:cNvCxnSpPr>
            <p:nvPr/>
          </p:nvCxnSpPr>
          <p:spPr>
            <a:xfrm flipV="1">
              <a:off x="1743906" y="1659169"/>
              <a:ext cx="907039" cy="399819"/>
            </a:xfrm>
            <a:prstGeom prst="straightConnector1">
              <a:avLst/>
            </a:prstGeom>
            <a:solidFill>
              <a:schemeClr val="accent2"/>
            </a:solidFill>
            <a:ln w="28575" cap="flat" cmpd="sng" algn="ctr">
              <a:solidFill>
                <a:schemeClr val="accent2"/>
              </a:solidFill>
              <a:prstDash val="solid"/>
              <a:miter lim="800000"/>
              <a:headEnd w="lg" len="lg"/>
              <a:tailEnd type="triangle" w="lg" len="lg"/>
            </a:ln>
            <a:effectLst/>
          </p:spPr>
        </p:cxnSp>
        <p:cxnSp>
          <p:nvCxnSpPr>
            <p:cNvPr id="197" name="直線矢印コネクタ 196">
              <a:extLst>
                <a:ext uri="{FF2B5EF4-FFF2-40B4-BE49-F238E27FC236}">
                  <a16:creationId xmlns:a16="http://schemas.microsoft.com/office/drawing/2014/main" id="{46E349A3-2A00-43BA-9851-D83EDE0804B5}"/>
                </a:ext>
              </a:extLst>
            </p:cNvPr>
            <p:cNvCxnSpPr>
              <a:cxnSpLocks/>
            </p:cNvCxnSpPr>
            <p:nvPr/>
          </p:nvCxnSpPr>
          <p:spPr>
            <a:xfrm flipH="1" flipV="1">
              <a:off x="1796819" y="2878341"/>
              <a:ext cx="517365" cy="566583"/>
            </a:xfrm>
            <a:prstGeom prst="straightConnector1">
              <a:avLst/>
            </a:prstGeom>
            <a:solidFill>
              <a:schemeClr val="accent2"/>
            </a:solidFill>
            <a:ln w="28575" cap="flat" cmpd="sng" algn="ctr">
              <a:solidFill>
                <a:schemeClr val="accent2"/>
              </a:solidFill>
              <a:prstDash val="solid"/>
              <a:miter lim="800000"/>
              <a:headEnd w="lg" len="lg"/>
              <a:tailEnd type="triangle" w="lg" len="lg"/>
            </a:ln>
            <a:effectLst/>
          </p:spPr>
        </p:cxnSp>
        <p:sp>
          <p:nvSpPr>
            <p:cNvPr id="198" name="四角形: 角を丸くする 87">
              <a:extLst>
                <a:ext uri="{FF2B5EF4-FFF2-40B4-BE49-F238E27FC236}">
                  <a16:creationId xmlns:a16="http://schemas.microsoft.com/office/drawing/2014/main" id="{708A01E2-57F5-4317-9C9A-2500F947DEF3}"/>
                </a:ext>
              </a:extLst>
            </p:cNvPr>
            <p:cNvSpPr/>
            <p:nvPr/>
          </p:nvSpPr>
          <p:spPr>
            <a:xfrm>
              <a:off x="7157677" y="1572482"/>
              <a:ext cx="1811906" cy="1630324"/>
            </a:xfrm>
            <a:prstGeom prst="roundRect">
              <a:avLst/>
            </a:prstGeom>
            <a:solidFill>
              <a:srgbClr val="4472C4">
                <a:lumMod val="20000"/>
                <a:lumOff val="80000"/>
              </a:srgbClr>
            </a:solidFill>
            <a:ln w="28575" cap="flat" cmpd="sng" algn="ctr">
              <a:solidFill>
                <a:srgbClr val="00206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199" name="正方形/長方形 198">
              <a:extLst>
                <a:ext uri="{FF2B5EF4-FFF2-40B4-BE49-F238E27FC236}">
                  <a16:creationId xmlns:a16="http://schemas.microsoft.com/office/drawing/2014/main" id="{0313D9D5-21CD-4B4D-A1D0-6B41705EAB29}"/>
                </a:ext>
              </a:extLst>
            </p:cNvPr>
            <p:cNvSpPr/>
            <p:nvPr/>
          </p:nvSpPr>
          <p:spPr>
            <a:xfrm>
              <a:off x="7504041" y="2236388"/>
              <a:ext cx="914400" cy="914400"/>
            </a:xfrm>
            <a:prstGeom prst="rect">
              <a:avLst/>
            </a:prstGeom>
            <a:solidFill>
              <a:srgbClr val="4472C4">
                <a:lumMod val="20000"/>
                <a:lumOff val="80000"/>
              </a:srgbClr>
            </a:solidFill>
            <a:ln w="28575"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sysClr val="windowText" lastClr="000000"/>
                </a:solidFill>
                <a:effectLst/>
                <a:uLnTx/>
                <a:uFillTx/>
                <a:latin typeface="游ゴシック" panose="020F0502020204030204"/>
                <a:ea typeface="游ゴシック" panose="020B0400000000000000" pitchFamily="50" charset="-128"/>
                <a:cs typeface="+mn-cs"/>
              </a:endParaRPr>
            </a:p>
          </p:txBody>
        </p:sp>
        <p:grpSp>
          <p:nvGrpSpPr>
            <p:cNvPr id="200" name="グループ化 199">
              <a:extLst>
                <a:ext uri="{FF2B5EF4-FFF2-40B4-BE49-F238E27FC236}">
                  <a16:creationId xmlns:a16="http://schemas.microsoft.com/office/drawing/2014/main" id="{C16D6AE4-1D81-4906-9A21-CAB927C02248}"/>
                </a:ext>
              </a:extLst>
            </p:cNvPr>
            <p:cNvGrpSpPr/>
            <p:nvPr/>
          </p:nvGrpSpPr>
          <p:grpSpPr>
            <a:xfrm>
              <a:off x="7428591" y="2060911"/>
              <a:ext cx="1337640" cy="924747"/>
              <a:chOff x="4959927" y="5601870"/>
              <a:chExt cx="1099561" cy="819712"/>
            </a:xfrm>
          </p:grpSpPr>
          <p:sp>
            <p:nvSpPr>
              <p:cNvPr id="247" name="正方形/長方形 246">
                <a:extLst>
                  <a:ext uri="{FF2B5EF4-FFF2-40B4-BE49-F238E27FC236}">
                    <a16:creationId xmlns:a16="http://schemas.microsoft.com/office/drawing/2014/main" id="{100CF58E-ACB8-4EA1-AEA5-71EADC627E87}"/>
                  </a:ext>
                </a:extLst>
              </p:cNvPr>
              <p:cNvSpPr/>
              <p:nvPr/>
            </p:nvSpPr>
            <p:spPr>
              <a:xfrm>
                <a:off x="4959927" y="5850081"/>
                <a:ext cx="1099561" cy="57150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48" name="正方形/長方形 247">
                <a:extLst>
                  <a:ext uri="{FF2B5EF4-FFF2-40B4-BE49-F238E27FC236}">
                    <a16:creationId xmlns:a16="http://schemas.microsoft.com/office/drawing/2014/main" id="{A829E5A5-4B77-4FDE-A341-6E068EECDA55}"/>
                  </a:ext>
                </a:extLst>
              </p:cNvPr>
              <p:cNvSpPr/>
              <p:nvPr/>
            </p:nvSpPr>
            <p:spPr>
              <a:xfrm>
                <a:off x="5301238" y="5601870"/>
                <a:ext cx="406703" cy="24821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49" name="十字形 248">
                <a:extLst>
                  <a:ext uri="{FF2B5EF4-FFF2-40B4-BE49-F238E27FC236}">
                    <a16:creationId xmlns:a16="http://schemas.microsoft.com/office/drawing/2014/main" id="{52F2DA34-89C9-467D-8229-B7F6B09C2BCF}"/>
                  </a:ext>
                </a:extLst>
              </p:cNvPr>
              <p:cNvSpPr/>
              <p:nvPr/>
            </p:nvSpPr>
            <p:spPr>
              <a:xfrm>
                <a:off x="5329707" y="5917627"/>
                <a:ext cx="360000" cy="322108"/>
              </a:xfrm>
              <a:prstGeom prst="plus">
                <a:avLst>
                  <a:gd name="adj" fmla="val 39829"/>
                </a:avLst>
              </a:prstGeom>
              <a:solidFill>
                <a:sysClr val="window" lastClr="FFFF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sp>
          <p:nvSpPr>
            <p:cNvPr id="201" name="テキスト ボックス 98">
              <a:extLst>
                <a:ext uri="{FF2B5EF4-FFF2-40B4-BE49-F238E27FC236}">
                  <a16:creationId xmlns:a16="http://schemas.microsoft.com/office/drawing/2014/main" id="{9606A766-8B22-499D-96EF-13FDDF9FFCA0}"/>
                </a:ext>
              </a:extLst>
            </p:cNvPr>
            <p:cNvSpPr txBox="1"/>
            <p:nvPr/>
          </p:nvSpPr>
          <p:spPr>
            <a:xfrm>
              <a:off x="7320498" y="1633449"/>
              <a:ext cx="1524249" cy="42553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実施医療機関</a:t>
              </a:r>
            </a:p>
          </p:txBody>
        </p:sp>
        <p:sp>
          <p:nvSpPr>
            <p:cNvPr id="202" name="四角形: 角を丸くする 99">
              <a:extLst>
                <a:ext uri="{FF2B5EF4-FFF2-40B4-BE49-F238E27FC236}">
                  <a16:creationId xmlns:a16="http://schemas.microsoft.com/office/drawing/2014/main" id="{5DEE378E-E18F-4E0A-8D39-12BB8DF67EFE}"/>
                </a:ext>
              </a:extLst>
            </p:cNvPr>
            <p:cNvSpPr/>
            <p:nvPr/>
          </p:nvSpPr>
          <p:spPr>
            <a:xfrm>
              <a:off x="2896668" y="2450497"/>
              <a:ext cx="2358419" cy="1355639"/>
            </a:xfrm>
            <a:prstGeom prst="roundRect">
              <a:avLst/>
            </a:prstGeom>
            <a:solidFill>
              <a:srgbClr val="4472C4">
                <a:lumMod val="20000"/>
                <a:lumOff val="80000"/>
              </a:srgbClr>
            </a:solidFill>
            <a:ln w="28575" cap="flat" cmpd="sng" algn="ctr">
              <a:solidFill>
                <a:schemeClr val="accent2"/>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03" name="テキスト ボックス 111">
              <a:extLst>
                <a:ext uri="{FF2B5EF4-FFF2-40B4-BE49-F238E27FC236}">
                  <a16:creationId xmlns:a16="http://schemas.microsoft.com/office/drawing/2014/main" id="{4E7DA317-87F7-463A-BC90-894B8C86BAE1}"/>
                </a:ext>
              </a:extLst>
            </p:cNvPr>
            <p:cNvSpPr txBox="1"/>
            <p:nvPr/>
          </p:nvSpPr>
          <p:spPr>
            <a:xfrm>
              <a:off x="2896669" y="2543705"/>
              <a:ext cx="2358417" cy="700888"/>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rPr>
                <a:t>病院・診療所・</a:t>
              </a:r>
              <a:endParaRPr kumimoji="1" lang="en-US" altLang="ja-JP" sz="11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rPr>
                <a:t>訪問看護ステーション</a:t>
              </a:r>
            </a:p>
          </p:txBody>
        </p:sp>
        <p:grpSp>
          <p:nvGrpSpPr>
            <p:cNvPr id="204" name="グループ化 203">
              <a:extLst>
                <a:ext uri="{FF2B5EF4-FFF2-40B4-BE49-F238E27FC236}">
                  <a16:creationId xmlns:a16="http://schemas.microsoft.com/office/drawing/2014/main" id="{4090D130-A234-41AE-9144-123E370F3A00}"/>
                </a:ext>
              </a:extLst>
            </p:cNvPr>
            <p:cNvGrpSpPr/>
            <p:nvPr/>
          </p:nvGrpSpPr>
          <p:grpSpPr>
            <a:xfrm>
              <a:off x="3245613" y="3240550"/>
              <a:ext cx="1047750" cy="433292"/>
              <a:chOff x="5657849" y="436418"/>
              <a:chExt cx="1047750" cy="433292"/>
            </a:xfrm>
          </p:grpSpPr>
          <p:sp>
            <p:nvSpPr>
              <p:cNvPr id="244" name="二等辺三角形 243">
                <a:extLst>
                  <a:ext uri="{FF2B5EF4-FFF2-40B4-BE49-F238E27FC236}">
                    <a16:creationId xmlns:a16="http://schemas.microsoft.com/office/drawing/2014/main" id="{DE6726AE-1841-4201-BA3F-A8C959173BE7}"/>
                  </a:ext>
                </a:extLst>
              </p:cNvPr>
              <p:cNvSpPr/>
              <p:nvPr/>
            </p:nvSpPr>
            <p:spPr>
              <a:xfrm>
                <a:off x="5657849" y="436418"/>
                <a:ext cx="1047750" cy="207813"/>
              </a:xfrm>
              <a:prstGeom prst="triangle">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45" name="正方形/長方形 244">
                <a:extLst>
                  <a:ext uri="{FF2B5EF4-FFF2-40B4-BE49-F238E27FC236}">
                    <a16:creationId xmlns:a16="http://schemas.microsoft.com/office/drawing/2014/main" id="{B4BE9CD2-B460-41DE-BA62-81C75F9F956A}"/>
                  </a:ext>
                </a:extLst>
              </p:cNvPr>
              <p:cNvSpPr/>
              <p:nvPr/>
            </p:nvSpPr>
            <p:spPr>
              <a:xfrm>
                <a:off x="5886450" y="644231"/>
                <a:ext cx="588818" cy="225479"/>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46" name="十字形 245">
                <a:extLst>
                  <a:ext uri="{FF2B5EF4-FFF2-40B4-BE49-F238E27FC236}">
                    <a16:creationId xmlns:a16="http://schemas.microsoft.com/office/drawing/2014/main" id="{6191DEDF-041E-4C2C-97DD-578E4565B3D1}"/>
                  </a:ext>
                </a:extLst>
              </p:cNvPr>
              <p:cNvSpPr/>
              <p:nvPr/>
            </p:nvSpPr>
            <p:spPr>
              <a:xfrm>
                <a:off x="6054859" y="583473"/>
                <a:ext cx="252000" cy="216000"/>
              </a:xfrm>
              <a:prstGeom prst="plus">
                <a:avLst>
                  <a:gd name="adj" fmla="val 39829"/>
                </a:avLst>
              </a:prstGeom>
              <a:solidFill>
                <a:sysClr val="window" lastClr="FFFF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grpSp>
          <p:nvGrpSpPr>
            <p:cNvPr id="205" name="グループ化 204">
              <a:extLst>
                <a:ext uri="{FF2B5EF4-FFF2-40B4-BE49-F238E27FC236}">
                  <a16:creationId xmlns:a16="http://schemas.microsoft.com/office/drawing/2014/main" id="{F6ADE33E-15C5-4AAE-BA36-2C7A0D7A4662}"/>
                </a:ext>
              </a:extLst>
            </p:cNvPr>
            <p:cNvGrpSpPr/>
            <p:nvPr/>
          </p:nvGrpSpPr>
          <p:grpSpPr>
            <a:xfrm>
              <a:off x="2446164" y="3266640"/>
              <a:ext cx="252000" cy="503999"/>
              <a:chOff x="10565318" y="942987"/>
              <a:chExt cx="432001" cy="904394"/>
            </a:xfrm>
            <a:solidFill>
              <a:srgbClr val="FF0000"/>
            </a:solidFill>
          </p:grpSpPr>
          <p:sp>
            <p:nvSpPr>
              <p:cNvPr id="240" name="楕円 239">
                <a:extLst>
                  <a:ext uri="{FF2B5EF4-FFF2-40B4-BE49-F238E27FC236}">
                    <a16:creationId xmlns:a16="http://schemas.microsoft.com/office/drawing/2014/main" id="{E67986C9-DD1B-45FF-9FC6-3DB4F03A7B09}"/>
                  </a:ext>
                </a:extLst>
              </p:cNvPr>
              <p:cNvSpPr/>
              <p:nvPr/>
            </p:nvSpPr>
            <p:spPr>
              <a:xfrm>
                <a:off x="10594533" y="942987"/>
                <a:ext cx="373569" cy="369731"/>
              </a:xfrm>
              <a:prstGeom prst="ellipse">
                <a:avLst/>
              </a:prstGeom>
              <a:solidFill>
                <a:schemeClr val="accent2"/>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nvGrpSpPr>
              <p:cNvPr id="241" name="グループ化 240">
                <a:extLst>
                  <a:ext uri="{FF2B5EF4-FFF2-40B4-BE49-F238E27FC236}">
                    <a16:creationId xmlns:a16="http://schemas.microsoft.com/office/drawing/2014/main" id="{6839B7CE-92F5-4D0C-A2DB-05E6D2254064}"/>
                  </a:ext>
                </a:extLst>
              </p:cNvPr>
              <p:cNvGrpSpPr/>
              <p:nvPr/>
            </p:nvGrpSpPr>
            <p:grpSpPr>
              <a:xfrm>
                <a:off x="10565318" y="1350818"/>
                <a:ext cx="432001" cy="496563"/>
                <a:chOff x="10565318" y="1350818"/>
                <a:chExt cx="432001" cy="496563"/>
              </a:xfrm>
              <a:grpFill/>
            </p:grpSpPr>
            <p:sp>
              <p:nvSpPr>
                <p:cNvPr id="242" name="楕円 241">
                  <a:extLst>
                    <a:ext uri="{FF2B5EF4-FFF2-40B4-BE49-F238E27FC236}">
                      <a16:creationId xmlns:a16="http://schemas.microsoft.com/office/drawing/2014/main" id="{5377909C-0C12-4526-AE25-17DEE3C0D89D}"/>
                    </a:ext>
                  </a:extLst>
                </p:cNvPr>
                <p:cNvSpPr/>
                <p:nvPr/>
              </p:nvSpPr>
              <p:spPr>
                <a:xfrm>
                  <a:off x="10565319" y="1350818"/>
                  <a:ext cx="432000" cy="440316"/>
                </a:xfrm>
                <a:prstGeom prst="ellipse">
                  <a:avLst/>
                </a:prstGeom>
                <a:solidFill>
                  <a:schemeClr val="accent2"/>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43" name="正方形/長方形 242">
                  <a:extLst>
                    <a:ext uri="{FF2B5EF4-FFF2-40B4-BE49-F238E27FC236}">
                      <a16:creationId xmlns:a16="http://schemas.microsoft.com/office/drawing/2014/main" id="{B027BF7A-1DC7-4EC1-A532-786D3DC71BC7}"/>
                    </a:ext>
                  </a:extLst>
                </p:cNvPr>
                <p:cNvSpPr/>
                <p:nvPr/>
              </p:nvSpPr>
              <p:spPr>
                <a:xfrm>
                  <a:off x="10565318" y="1598361"/>
                  <a:ext cx="432000" cy="249020"/>
                </a:xfrm>
                <a:prstGeom prst="rect">
                  <a:avLst/>
                </a:prstGeom>
                <a:solidFill>
                  <a:schemeClr val="accent2"/>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chemeClr val="accent2"/>
                    </a:solidFill>
                    <a:effectLst/>
                    <a:uLnTx/>
                    <a:uFillTx/>
                    <a:latin typeface="游ゴシック" panose="020F0502020204030204"/>
                    <a:ea typeface="游ゴシック" panose="020B0400000000000000" pitchFamily="50" charset="-128"/>
                    <a:cs typeface="+mn-cs"/>
                  </a:endParaRPr>
                </a:p>
              </p:txBody>
            </p:sp>
          </p:grpSp>
        </p:grpSp>
        <p:sp>
          <p:nvSpPr>
            <p:cNvPr id="206" name="テキスト ボックス 119">
              <a:extLst>
                <a:ext uri="{FF2B5EF4-FFF2-40B4-BE49-F238E27FC236}">
                  <a16:creationId xmlns:a16="http://schemas.microsoft.com/office/drawing/2014/main" id="{4AFC8C35-8A94-48B3-8D03-F201CCBE437D}"/>
                </a:ext>
              </a:extLst>
            </p:cNvPr>
            <p:cNvSpPr txBox="1"/>
            <p:nvPr/>
          </p:nvSpPr>
          <p:spPr>
            <a:xfrm>
              <a:off x="1772236" y="3822832"/>
              <a:ext cx="1589370" cy="4255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rPr>
                <a:t>訪問看護師</a:t>
              </a:r>
            </a:p>
          </p:txBody>
        </p:sp>
        <p:sp>
          <p:nvSpPr>
            <p:cNvPr id="207" name="四角形: 角を丸くする 56">
              <a:extLst>
                <a:ext uri="{FF2B5EF4-FFF2-40B4-BE49-F238E27FC236}">
                  <a16:creationId xmlns:a16="http://schemas.microsoft.com/office/drawing/2014/main" id="{EABF8903-E674-499D-B507-69AF10DE9C27}"/>
                </a:ext>
              </a:extLst>
            </p:cNvPr>
            <p:cNvSpPr/>
            <p:nvPr/>
          </p:nvSpPr>
          <p:spPr>
            <a:xfrm>
              <a:off x="6686402" y="469768"/>
              <a:ext cx="2530372" cy="930216"/>
            </a:xfrm>
            <a:prstGeom prst="roundRect">
              <a:avLst/>
            </a:prstGeom>
            <a:solidFill>
              <a:srgbClr val="4472C4">
                <a:lumMod val="20000"/>
                <a:lumOff val="80000"/>
              </a:srgbClr>
            </a:solidFill>
            <a:ln w="28575" cap="flat" cmpd="sng" algn="ctr">
              <a:solidFill>
                <a:srgbClr val="00206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nvGrpSpPr>
            <p:cNvPr id="208" name="グループ化 207">
              <a:extLst>
                <a:ext uri="{FF2B5EF4-FFF2-40B4-BE49-F238E27FC236}">
                  <a16:creationId xmlns:a16="http://schemas.microsoft.com/office/drawing/2014/main" id="{FD3C77FD-2ED2-47A4-95E8-0E0875BCFB14}"/>
                </a:ext>
              </a:extLst>
            </p:cNvPr>
            <p:cNvGrpSpPr/>
            <p:nvPr/>
          </p:nvGrpSpPr>
          <p:grpSpPr>
            <a:xfrm>
              <a:off x="7686818" y="930852"/>
              <a:ext cx="529539" cy="400111"/>
              <a:chOff x="4959927" y="5601870"/>
              <a:chExt cx="1099561" cy="819712"/>
            </a:xfrm>
          </p:grpSpPr>
          <p:sp>
            <p:nvSpPr>
              <p:cNvPr id="237" name="正方形/長方形 236">
                <a:extLst>
                  <a:ext uri="{FF2B5EF4-FFF2-40B4-BE49-F238E27FC236}">
                    <a16:creationId xmlns:a16="http://schemas.microsoft.com/office/drawing/2014/main" id="{0D90A86E-6D9A-4FED-983D-7E4B9A4BECD1}"/>
                  </a:ext>
                </a:extLst>
              </p:cNvPr>
              <p:cNvSpPr/>
              <p:nvPr/>
            </p:nvSpPr>
            <p:spPr>
              <a:xfrm>
                <a:off x="4959927" y="5850081"/>
                <a:ext cx="1099561" cy="57150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38" name="正方形/長方形 237">
                <a:extLst>
                  <a:ext uri="{FF2B5EF4-FFF2-40B4-BE49-F238E27FC236}">
                    <a16:creationId xmlns:a16="http://schemas.microsoft.com/office/drawing/2014/main" id="{2510C9E3-A35C-436C-980B-D96720427842}"/>
                  </a:ext>
                </a:extLst>
              </p:cNvPr>
              <p:cNvSpPr/>
              <p:nvPr/>
            </p:nvSpPr>
            <p:spPr>
              <a:xfrm>
                <a:off x="5301238" y="5601870"/>
                <a:ext cx="406703" cy="24821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39" name="十字形 238">
                <a:extLst>
                  <a:ext uri="{FF2B5EF4-FFF2-40B4-BE49-F238E27FC236}">
                    <a16:creationId xmlns:a16="http://schemas.microsoft.com/office/drawing/2014/main" id="{E691AB0B-5BE9-4CB8-82E6-241EC44DE6AA}"/>
                  </a:ext>
                </a:extLst>
              </p:cNvPr>
              <p:cNvSpPr/>
              <p:nvPr/>
            </p:nvSpPr>
            <p:spPr>
              <a:xfrm>
                <a:off x="5329707" y="5917627"/>
                <a:ext cx="360000" cy="322108"/>
              </a:xfrm>
              <a:prstGeom prst="plus">
                <a:avLst>
                  <a:gd name="adj" fmla="val 39829"/>
                </a:avLst>
              </a:prstGeom>
              <a:solidFill>
                <a:sysClr val="window" lastClr="FFFF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sp>
          <p:nvSpPr>
            <p:cNvPr id="209" name="テキスト ボックス 75">
              <a:extLst>
                <a:ext uri="{FF2B5EF4-FFF2-40B4-BE49-F238E27FC236}">
                  <a16:creationId xmlns:a16="http://schemas.microsoft.com/office/drawing/2014/main" id="{C435024D-6BFB-41D8-A402-B42005F78463}"/>
                </a:ext>
              </a:extLst>
            </p:cNvPr>
            <p:cNvSpPr txBox="1"/>
            <p:nvPr/>
          </p:nvSpPr>
          <p:spPr>
            <a:xfrm>
              <a:off x="6738421" y="530735"/>
              <a:ext cx="2478354" cy="4255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サテライト医療機関</a:t>
              </a:r>
            </a:p>
          </p:txBody>
        </p:sp>
        <p:sp>
          <p:nvSpPr>
            <p:cNvPr id="210" name="四角形: 角を丸くする 76">
              <a:extLst>
                <a:ext uri="{FF2B5EF4-FFF2-40B4-BE49-F238E27FC236}">
                  <a16:creationId xmlns:a16="http://schemas.microsoft.com/office/drawing/2014/main" id="{A6C25F6F-5828-435E-BA03-668F5F271F2B}"/>
                </a:ext>
              </a:extLst>
            </p:cNvPr>
            <p:cNvSpPr/>
            <p:nvPr/>
          </p:nvSpPr>
          <p:spPr>
            <a:xfrm>
              <a:off x="9202111" y="1484276"/>
              <a:ext cx="2530372" cy="930216"/>
            </a:xfrm>
            <a:prstGeom prst="roundRect">
              <a:avLst/>
            </a:prstGeom>
            <a:solidFill>
              <a:srgbClr val="4472C4">
                <a:lumMod val="20000"/>
                <a:lumOff val="80000"/>
              </a:srgbClr>
            </a:solidFill>
            <a:ln w="28575" cap="flat" cmpd="sng" algn="ctr">
              <a:solidFill>
                <a:srgbClr val="00206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nvGrpSpPr>
            <p:cNvPr id="211" name="グループ化 210">
              <a:extLst>
                <a:ext uri="{FF2B5EF4-FFF2-40B4-BE49-F238E27FC236}">
                  <a16:creationId xmlns:a16="http://schemas.microsoft.com/office/drawing/2014/main" id="{5A29A55E-5ACC-441A-8FBD-E3BAEE51A261}"/>
                </a:ext>
              </a:extLst>
            </p:cNvPr>
            <p:cNvGrpSpPr/>
            <p:nvPr/>
          </p:nvGrpSpPr>
          <p:grpSpPr>
            <a:xfrm>
              <a:off x="10202527" y="1945360"/>
              <a:ext cx="529539" cy="400111"/>
              <a:chOff x="4959927" y="5601870"/>
              <a:chExt cx="1099561" cy="819712"/>
            </a:xfrm>
          </p:grpSpPr>
          <p:sp>
            <p:nvSpPr>
              <p:cNvPr id="234" name="正方形/長方形 233">
                <a:extLst>
                  <a:ext uri="{FF2B5EF4-FFF2-40B4-BE49-F238E27FC236}">
                    <a16:creationId xmlns:a16="http://schemas.microsoft.com/office/drawing/2014/main" id="{91722AEF-B74C-47F5-8F31-D3A362844EC3}"/>
                  </a:ext>
                </a:extLst>
              </p:cNvPr>
              <p:cNvSpPr/>
              <p:nvPr/>
            </p:nvSpPr>
            <p:spPr>
              <a:xfrm>
                <a:off x="4959927" y="5850081"/>
                <a:ext cx="1099561" cy="57150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35" name="正方形/長方形 234">
                <a:extLst>
                  <a:ext uri="{FF2B5EF4-FFF2-40B4-BE49-F238E27FC236}">
                    <a16:creationId xmlns:a16="http://schemas.microsoft.com/office/drawing/2014/main" id="{7AE09E05-8750-4351-BECD-07C430CF36FE}"/>
                  </a:ext>
                </a:extLst>
              </p:cNvPr>
              <p:cNvSpPr/>
              <p:nvPr/>
            </p:nvSpPr>
            <p:spPr>
              <a:xfrm>
                <a:off x="5301238" y="5601870"/>
                <a:ext cx="406703" cy="24821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36" name="十字形 235">
                <a:extLst>
                  <a:ext uri="{FF2B5EF4-FFF2-40B4-BE49-F238E27FC236}">
                    <a16:creationId xmlns:a16="http://schemas.microsoft.com/office/drawing/2014/main" id="{FACA40E6-82C7-4F5D-A000-71816D64E96A}"/>
                  </a:ext>
                </a:extLst>
              </p:cNvPr>
              <p:cNvSpPr/>
              <p:nvPr/>
            </p:nvSpPr>
            <p:spPr>
              <a:xfrm>
                <a:off x="5329707" y="5917627"/>
                <a:ext cx="360000" cy="322108"/>
              </a:xfrm>
              <a:prstGeom prst="plus">
                <a:avLst>
                  <a:gd name="adj" fmla="val 39829"/>
                </a:avLst>
              </a:prstGeom>
              <a:solidFill>
                <a:sysClr val="window" lastClr="FFFF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sp>
          <p:nvSpPr>
            <p:cNvPr id="212" name="テキスト ボックス 81">
              <a:extLst>
                <a:ext uri="{FF2B5EF4-FFF2-40B4-BE49-F238E27FC236}">
                  <a16:creationId xmlns:a16="http://schemas.microsoft.com/office/drawing/2014/main" id="{01AEC126-9107-4BC9-AE4B-8F1B226299CB}"/>
                </a:ext>
              </a:extLst>
            </p:cNvPr>
            <p:cNvSpPr txBox="1"/>
            <p:nvPr/>
          </p:nvSpPr>
          <p:spPr>
            <a:xfrm>
              <a:off x="9254129" y="1545242"/>
              <a:ext cx="2478354" cy="4255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サテライト医療機関</a:t>
              </a:r>
            </a:p>
          </p:txBody>
        </p:sp>
        <p:sp>
          <p:nvSpPr>
            <p:cNvPr id="213" name="四角形: 角を丸くする 82">
              <a:extLst>
                <a:ext uri="{FF2B5EF4-FFF2-40B4-BE49-F238E27FC236}">
                  <a16:creationId xmlns:a16="http://schemas.microsoft.com/office/drawing/2014/main" id="{1C40DE30-B5E7-4090-8F25-F6CF4826E936}"/>
                </a:ext>
              </a:extLst>
            </p:cNvPr>
            <p:cNvSpPr/>
            <p:nvPr/>
          </p:nvSpPr>
          <p:spPr>
            <a:xfrm>
              <a:off x="9115424" y="2886382"/>
              <a:ext cx="2530372" cy="930216"/>
            </a:xfrm>
            <a:prstGeom prst="roundRect">
              <a:avLst/>
            </a:prstGeom>
            <a:solidFill>
              <a:srgbClr val="4472C4">
                <a:lumMod val="20000"/>
                <a:lumOff val="80000"/>
              </a:srgbClr>
            </a:solidFill>
            <a:ln w="28575" cap="flat" cmpd="sng" algn="ctr">
              <a:solidFill>
                <a:srgbClr val="00206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nvGrpSpPr>
            <p:cNvPr id="214" name="グループ化 213">
              <a:extLst>
                <a:ext uri="{FF2B5EF4-FFF2-40B4-BE49-F238E27FC236}">
                  <a16:creationId xmlns:a16="http://schemas.microsoft.com/office/drawing/2014/main" id="{1F3CFFB3-900B-4AF8-AE13-6BAAE999FF78}"/>
                </a:ext>
              </a:extLst>
            </p:cNvPr>
            <p:cNvGrpSpPr/>
            <p:nvPr/>
          </p:nvGrpSpPr>
          <p:grpSpPr>
            <a:xfrm>
              <a:off x="10115840" y="3347466"/>
              <a:ext cx="529539" cy="400111"/>
              <a:chOff x="4959927" y="5601870"/>
              <a:chExt cx="1099561" cy="819712"/>
            </a:xfrm>
          </p:grpSpPr>
          <p:sp>
            <p:nvSpPr>
              <p:cNvPr id="231" name="正方形/長方形 230">
                <a:extLst>
                  <a:ext uri="{FF2B5EF4-FFF2-40B4-BE49-F238E27FC236}">
                    <a16:creationId xmlns:a16="http://schemas.microsoft.com/office/drawing/2014/main" id="{E3DA4C83-E0A3-432A-BF8E-579B020F5F5F}"/>
                  </a:ext>
                </a:extLst>
              </p:cNvPr>
              <p:cNvSpPr/>
              <p:nvPr/>
            </p:nvSpPr>
            <p:spPr>
              <a:xfrm>
                <a:off x="4959927" y="5850081"/>
                <a:ext cx="1099561" cy="57150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32" name="正方形/長方形 231">
                <a:extLst>
                  <a:ext uri="{FF2B5EF4-FFF2-40B4-BE49-F238E27FC236}">
                    <a16:creationId xmlns:a16="http://schemas.microsoft.com/office/drawing/2014/main" id="{5DFB73AD-B209-4199-AF14-003B0699FBCD}"/>
                  </a:ext>
                </a:extLst>
              </p:cNvPr>
              <p:cNvSpPr/>
              <p:nvPr/>
            </p:nvSpPr>
            <p:spPr>
              <a:xfrm>
                <a:off x="5301238" y="5601870"/>
                <a:ext cx="406703" cy="24821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33" name="十字形 232">
                <a:extLst>
                  <a:ext uri="{FF2B5EF4-FFF2-40B4-BE49-F238E27FC236}">
                    <a16:creationId xmlns:a16="http://schemas.microsoft.com/office/drawing/2014/main" id="{D7A9B537-ECEB-445D-BBC1-7930BFD45EFB}"/>
                  </a:ext>
                </a:extLst>
              </p:cNvPr>
              <p:cNvSpPr/>
              <p:nvPr/>
            </p:nvSpPr>
            <p:spPr>
              <a:xfrm>
                <a:off x="5329707" y="5917627"/>
                <a:ext cx="360000" cy="322108"/>
              </a:xfrm>
              <a:prstGeom prst="plus">
                <a:avLst>
                  <a:gd name="adj" fmla="val 39829"/>
                </a:avLst>
              </a:prstGeom>
              <a:solidFill>
                <a:sysClr val="window" lastClr="FFFF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sp>
          <p:nvSpPr>
            <p:cNvPr id="215" name="テキスト ボックス 102">
              <a:extLst>
                <a:ext uri="{FF2B5EF4-FFF2-40B4-BE49-F238E27FC236}">
                  <a16:creationId xmlns:a16="http://schemas.microsoft.com/office/drawing/2014/main" id="{97F064DA-573E-430E-8211-0841E8697C8B}"/>
                </a:ext>
              </a:extLst>
            </p:cNvPr>
            <p:cNvSpPr txBox="1"/>
            <p:nvPr/>
          </p:nvSpPr>
          <p:spPr>
            <a:xfrm>
              <a:off x="9167442" y="2947349"/>
              <a:ext cx="2478354" cy="4255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サテライト医療機関</a:t>
              </a:r>
            </a:p>
          </p:txBody>
        </p:sp>
        <p:sp>
          <p:nvSpPr>
            <p:cNvPr id="216" name="四角形: 角を丸くする 108">
              <a:extLst>
                <a:ext uri="{FF2B5EF4-FFF2-40B4-BE49-F238E27FC236}">
                  <a16:creationId xmlns:a16="http://schemas.microsoft.com/office/drawing/2014/main" id="{3951E37B-B72E-4A3E-ADDE-616D08E9CEED}"/>
                </a:ext>
              </a:extLst>
            </p:cNvPr>
            <p:cNvSpPr/>
            <p:nvPr/>
          </p:nvSpPr>
          <p:spPr>
            <a:xfrm>
              <a:off x="5931951" y="3357098"/>
              <a:ext cx="2530372" cy="930216"/>
            </a:xfrm>
            <a:prstGeom prst="roundRect">
              <a:avLst/>
            </a:prstGeom>
            <a:solidFill>
              <a:srgbClr val="4472C4">
                <a:lumMod val="20000"/>
                <a:lumOff val="80000"/>
              </a:srgbClr>
            </a:solidFill>
            <a:ln w="28575" cap="flat" cmpd="sng" algn="ctr">
              <a:solidFill>
                <a:srgbClr val="00206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nvGrpSpPr>
            <p:cNvPr id="217" name="グループ化 216">
              <a:extLst>
                <a:ext uri="{FF2B5EF4-FFF2-40B4-BE49-F238E27FC236}">
                  <a16:creationId xmlns:a16="http://schemas.microsoft.com/office/drawing/2014/main" id="{3F97E0BE-1572-4650-88D0-C5DAD9017635}"/>
                </a:ext>
              </a:extLst>
            </p:cNvPr>
            <p:cNvGrpSpPr/>
            <p:nvPr/>
          </p:nvGrpSpPr>
          <p:grpSpPr>
            <a:xfrm>
              <a:off x="6932367" y="3818182"/>
              <a:ext cx="529539" cy="400111"/>
              <a:chOff x="4959927" y="5601870"/>
              <a:chExt cx="1099561" cy="819712"/>
            </a:xfrm>
          </p:grpSpPr>
          <p:sp>
            <p:nvSpPr>
              <p:cNvPr id="228" name="正方形/長方形 227">
                <a:extLst>
                  <a:ext uri="{FF2B5EF4-FFF2-40B4-BE49-F238E27FC236}">
                    <a16:creationId xmlns:a16="http://schemas.microsoft.com/office/drawing/2014/main" id="{708ADAD9-1FB3-4ABF-A94C-DCC28F19B1DA}"/>
                  </a:ext>
                </a:extLst>
              </p:cNvPr>
              <p:cNvSpPr/>
              <p:nvPr/>
            </p:nvSpPr>
            <p:spPr>
              <a:xfrm>
                <a:off x="4959927" y="5850081"/>
                <a:ext cx="1099561" cy="57150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29" name="正方形/長方形 228">
                <a:extLst>
                  <a:ext uri="{FF2B5EF4-FFF2-40B4-BE49-F238E27FC236}">
                    <a16:creationId xmlns:a16="http://schemas.microsoft.com/office/drawing/2014/main" id="{944724D5-3B9C-4A10-9F2A-5C0F5D1BFBBC}"/>
                  </a:ext>
                </a:extLst>
              </p:cNvPr>
              <p:cNvSpPr/>
              <p:nvPr/>
            </p:nvSpPr>
            <p:spPr>
              <a:xfrm>
                <a:off x="5301238" y="5601870"/>
                <a:ext cx="406703" cy="248211"/>
              </a:xfrm>
              <a:prstGeom prst="rect">
                <a:avLst/>
              </a:prstGeom>
              <a:solidFill>
                <a:sysClr val="windowText" lastClr="000000"/>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230" name="十字形 229">
                <a:extLst>
                  <a:ext uri="{FF2B5EF4-FFF2-40B4-BE49-F238E27FC236}">
                    <a16:creationId xmlns:a16="http://schemas.microsoft.com/office/drawing/2014/main" id="{961F37F1-13A4-4E3B-AEBF-61AB1AE4ED6B}"/>
                  </a:ext>
                </a:extLst>
              </p:cNvPr>
              <p:cNvSpPr/>
              <p:nvPr/>
            </p:nvSpPr>
            <p:spPr>
              <a:xfrm>
                <a:off x="5329707" y="5917627"/>
                <a:ext cx="360000" cy="322108"/>
              </a:xfrm>
              <a:prstGeom prst="plus">
                <a:avLst>
                  <a:gd name="adj" fmla="val 39829"/>
                </a:avLst>
              </a:prstGeom>
              <a:solidFill>
                <a:sysClr val="window" lastClr="FFFF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sp>
          <p:nvSpPr>
            <p:cNvPr id="218" name="テキスト ボックス 120">
              <a:extLst>
                <a:ext uri="{FF2B5EF4-FFF2-40B4-BE49-F238E27FC236}">
                  <a16:creationId xmlns:a16="http://schemas.microsoft.com/office/drawing/2014/main" id="{1A21CEAC-F6F2-4FB3-B012-76BCEC317894}"/>
                </a:ext>
              </a:extLst>
            </p:cNvPr>
            <p:cNvSpPr txBox="1"/>
            <p:nvPr/>
          </p:nvSpPr>
          <p:spPr>
            <a:xfrm>
              <a:off x="5983968" y="3418064"/>
              <a:ext cx="2478354" cy="4255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サテライト医療機関</a:t>
              </a:r>
            </a:p>
          </p:txBody>
        </p:sp>
        <p:sp>
          <p:nvSpPr>
            <p:cNvPr id="219" name="テキスト ボックス 121">
              <a:extLst>
                <a:ext uri="{FF2B5EF4-FFF2-40B4-BE49-F238E27FC236}">
                  <a16:creationId xmlns:a16="http://schemas.microsoft.com/office/drawing/2014/main" id="{65B57DB1-9A4D-4C7D-852A-A2B59CC115BA}"/>
                </a:ext>
              </a:extLst>
            </p:cNvPr>
            <p:cNvSpPr txBox="1"/>
            <p:nvPr/>
          </p:nvSpPr>
          <p:spPr>
            <a:xfrm>
              <a:off x="6532642" y="2322529"/>
              <a:ext cx="383555" cy="4255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rgbClr val="70AD47">
                    <a:lumMod val="50000"/>
                  </a:srgbClr>
                </a:solidFill>
                <a:effectLst/>
                <a:uLnTx/>
                <a:uFillTx/>
                <a:latin typeface="游ゴシック" panose="020F0502020204030204"/>
                <a:ea typeface="游ゴシック" panose="020B0400000000000000" pitchFamily="50" charset="-128"/>
                <a:cs typeface="+mn-cs"/>
              </a:endParaRPr>
            </a:p>
          </p:txBody>
        </p:sp>
        <p:cxnSp>
          <p:nvCxnSpPr>
            <p:cNvPr id="222" name="直線矢印コネクタ 221">
              <a:extLst>
                <a:ext uri="{FF2B5EF4-FFF2-40B4-BE49-F238E27FC236}">
                  <a16:creationId xmlns:a16="http://schemas.microsoft.com/office/drawing/2014/main" id="{CD0F9F35-79DE-48B8-8D1E-CEA41D6362CE}"/>
                </a:ext>
              </a:extLst>
            </p:cNvPr>
            <p:cNvCxnSpPr>
              <a:cxnSpLocks/>
            </p:cNvCxnSpPr>
            <p:nvPr/>
          </p:nvCxnSpPr>
          <p:spPr>
            <a:xfrm>
              <a:off x="5177437" y="1812785"/>
              <a:ext cx="2199591" cy="460402"/>
            </a:xfrm>
            <a:prstGeom prst="straightConnector1">
              <a:avLst/>
            </a:prstGeom>
            <a:noFill/>
            <a:ln w="28575" cap="flat" cmpd="sng" algn="ctr">
              <a:solidFill>
                <a:sysClr val="windowText" lastClr="000000"/>
              </a:solidFill>
              <a:prstDash val="solid"/>
              <a:miter lim="800000"/>
              <a:headEnd w="lg" len="lg"/>
              <a:tailEnd type="none" w="lg" len="lg"/>
            </a:ln>
            <a:effectLst/>
          </p:spPr>
        </p:cxnSp>
        <p:cxnSp>
          <p:nvCxnSpPr>
            <p:cNvPr id="223" name="直線矢印コネクタ 222">
              <a:extLst>
                <a:ext uri="{FF2B5EF4-FFF2-40B4-BE49-F238E27FC236}">
                  <a16:creationId xmlns:a16="http://schemas.microsoft.com/office/drawing/2014/main" id="{7563B3BA-8E28-4B88-A74E-AAE07A402E4C}"/>
                </a:ext>
              </a:extLst>
            </p:cNvPr>
            <p:cNvCxnSpPr>
              <a:cxnSpLocks/>
              <a:stCxn id="218" idx="0"/>
              <a:endCxn id="199" idx="2"/>
            </p:cNvCxnSpPr>
            <p:nvPr/>
          </p:nvCxnSpPr>
          <p:spPr>
            <a:xfrm flipV="1">
              <a:off x="7223145" y="3150788"/>
              <a:ext cx="738096" cy="267276"/>
            </a:xfrm>
            <a:prstGeom prst="straightConnector1">
              <a:avLst/>
            </a:prstGeom>
            <a:noFill/>
            <a:ln w="28575" cap="flat" cmpd="sng" algn="ctr">
              <a:solidFill>
                <a:sysClr val="windowText" lastClr="000000"/>
              </a:solidFill>
              <a:prstDash val="solid"/>
              <a:miter lim="800000"/>
              <a:headEnd w="lg" len="lg"/>
              <a:tailEnd type="none" w="lg" len="lg"/>
            </a:ln>
            <a:effectLst/>
          </p:spPr>
        </p:cxnSp>
        <p:cxnSp>
          <p:nvCxnSpPr>
            <p:cNvPr id="224" name="直線矢印コネクタ 223">
              <a:extLst>
                <a:ext uri="{FF2B5EF4-FFF2-40B4-BE49-F238E27FC236}">
                  <a16:creationId xmlns:a16="http://schemas.microsoft.com/office/drawing/2014/main" id="{C703CF33-01BD-483C-813D-5638FA0A34BB}"/>
                </a:ext>
              </a:extLst>
            </p:cNvPr>
            <p:cNvCxnSpPr>
              <a:cxnSpLocks/>
            </p:cNvCxnSpPr>
            <p:nvPr/>
          </p:nvCxnSpPr>
          <p:spPr>
            <a:xfrm flipV="1">
              <a:off x="8805341" y="2178089"/>
              <a:ext cx="1310499" cy="413519"/>
            </a:xfrm>
            <a:prstGeom prst="straightConnector1">
              <a:avLst/>
            </a:prstGeom>
            <a:noFill/>
            <a:ln w="28575" cap="flat" cmpd="sng" algn="ctr">
              <a:solidFill>
                <a:sysClr val="windowText" lastClr="000000"/>
              </a:solidFill>
              <a:prstDash val="solid"/>
              <a:miter lim="800000"/>
              <a:headEnd w="lg" len="lg"/>
              <a:tailEnd type="none" w="lg" len="lg"/>
            </a:ln>
            <a:effectLst/>
          </p:spPr>
        </p:cxnSp>
        <p:cxnSp>
          <p:nvCxnSpPr>
            <p:cNvPr id="225" name="直線矢印コネクタ 224">
              <a:extLst>
                <a:ext uri="{FF2B5EF4-FFF2-40B4-BE49-F238E27FC236}">
                  <a16:creationId xmlns:a16="http://schemas.microsoft.com/office/drawing/2014/main" id="{B8C250CE-51EC-41FE-B988-7832FED73783}"/>
                </a:ext>
              </a:extLst>
            </p:cNvPr>
            <p:cNvCxnSpPr>
              <a:cxnSpLocks/>
            </p:cNvCxnSpPr>
            <p:nvPr/>
          </p:nvCxnSpPr>
          <p:spPr>
            <a:xfrm>
              <a:off x="8545454" y="3073119"/>
              <a:ext cx="1392303" cy="558748"/>
            </a:xfrm>
            <a:prstGeom prst="straightConnector1">
              <a:avLst/>
            </a:prstGeom>
            <a:noFill/>
            <a:ln w="28575" cap="flat" cmpd="sng" algn="ctr">
              <a:solidFill>
                <a:sysClr val="windowText" lastClr="000000"/>
              </a:solidFill>
              <a:prstDash val="solid"/>
              <a:miter lim="800000"/>
              <a:headEnd w="lg" len="lg"/>
              <a:tailEnd type="none" w="lg" len="lg"/>
            </a:ln>
            <a:effectLst/>
          </p:spPr>
        </p:cxnSp>
        <p:cxnSp>
          <p:nvCxnSpPr>
            <p:cNvPr id="226" name="直線矢印コネクタ 225">
              <a:extLst>
                <a:ext uri="{FF2B5EF4-FFF2-40B4-BE49-F238E27FC236}">
                  <a16:creationId xmlns:a16="http://schemas.microsoft.com/office/drawing/2014/main" id="{C2219DEA-1DA7-45AB-B201-620AE1226B5E}"/>
                </a:ext>
              </a:extLst>
            </p:cNvPr>
            <p:cNvCxnSpPr>
              <a:cxnSpLocks/>
              <a:stCxn id="201" idx="0"/>
              <a:endCxn id="207" idx="2"/>
            </p:cNvCxnSpPr>
            <p:nvPr/>
          </p:nvCxnSpPr>
          <p:spPr>
            <a:xfrm flipH="1" flipV="1">
              <a:off x="7951589" y="1399983"/>
              <a:ext cx="131035" cy="233465"/>
            </a:xfrm>
            <a:prstGeom prst="straightConnector1">
              <a:avLst/>
            </a:prstGeom>
            <a:noFill/>
            <a:ln w="28575" cap="flat" cmpd="sng" algn="ctr">
              <a:solidFill>
                <a:sysClr val="windowText" lastClr="000000"/>
              </a:solidFill>
              <a:prstDash val="solid"/>
              <a:miter lim="800000"/>
              <a:headEnd w="lg" len="lg"/>
              <a:tailEnd type="none" w="lg" len="lg"/>
            </a:ln>
            <a:effectLst/>
          </p:spPr>
        </p:cxnSp>
        <p:cxnSp>
          <p:nvCxnSpPr>
            <p:cNvPr id="227" name="直線矢印コネクタ 226">
              <a:extLst>
                <a:ext uri="{FF2B5EF4-FFF2-40B4-BE49-F238E27FC236}">
                  <a16:creationId xmlns:a16="http://schemas.microsoft.com/office/drawing/2014/main" id="{4D62B6D0-4B81-4F44-B54F-AD8AA0F955E6}"/>
                </a:ext>
              </a:extLst>
            </p:cNvPr>
            <p:cNvCxnSpPr>
              <a:cxnSpLocks/>
            </p:cNvCxnSpPr>
            <p:nvPr/>
          </p:nvCxnSpPr>
          <p:spPr>
            <a:xfrm flipV="1">
              <a:off x="4256729" y="2728185"/>
              <a:ext cx="3112769" cy="792132"/>
            </a:xfrm>
            <a:prstGeom prst="straightConnector1">
              <a:avLst/>
            </a:prstGeom>
            <a:noFill/>
            <a:ln w="28575" cap="flat" cmpd="sng" algn="ctr">
              <a:solidFill>
                <a:sysClr val="windowText" lastClr="000000"/>
              </a:solidFill>
              <a:prstDash val="solid"/>
              <a:miter lim="800000"/>
              <a:headEnd w="lg" len="lg"/>
              <a:tailEnd type="none" w="lg" len="lg"/>
            </a:ln>
            <a:effectLst/>
          </p:spPr>
        </p:cxnSp>
      </p:grpSp>
      <p:grpSp>
        <p:nvGrpSpPr>
          <p:cNvPr id="177" name="グループ化 176">
            <a:extLst>
              <a:ext uri="{FF2B5EF4-FFF2-40B4-BE49-F238E27FC236}">
                <a16:creationId xmlns:a16="http://schemas.microsoft.com/office/drawing/2014/main" id="{6F71BDCA-DC02-411A-9AFF-FDDEB4DB64CD}"/>
              </a:ext>
            </a:extLst>
          </p:cNvPr>
          <p:cNvGrpSpPr/>
          <p:nvPr/>
        </p:nvGrpSpPr>
        <p:grpSpPr>
          <a:xfrm rot="1557370">
            <a:off x="449127" y="5098446"/>
            <a:ext cx="149015" cy="325790"/>
            <a:chOff x="329036" y="2854839"/>
            <a:chExt cx="332646" cy="1162106"/>
          </a:xfrm>
        </p:grpSpPr>
        <p:sp>
          <p:nvSpPr>
            <p:cNvPr id="183" name="正方形/長方形 182">
              <a:extLst>
                <a:ext uri="{FF2B5EF4-FFF2-40B4-BE49-F238E27FC236}">
                  <a16:creationId xmlns:a16="http://schemas.microsoft.com/office/drawing/2014/main" id="{876C746B-19A6-4F78-90D4-41559D9CCBA7}"/>
                </a:ext>
              </a:extLst>
            </p:cNvPr>
            <p:cNvSpPr/>
            <p:nvPr/>
          </p:nvSpPr>
          <p:spPr>
            <a:xfrm flipV="1">
              <a:off x="337683" y="3468613"/>
              <a:ext cx="323999" cy="232057"/>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184" name="正方形/長方形 183">
              <a:extLst>
                <a:ext uri="{FF2B5EF4-FFF2-40B4-BE49-F238E27FC236}">
                  <a16:creationId xmlns:a16="http://schemas.microsoft.com/office/drawing/2014/main" id="{1707FF6D-E580-4273-A070-ACEE3C3EB049}"/>
                </a:ext>
              </a:extLst>
            </p:cNvPr>
            <p:cNvSpPr/>
            <p:nvPr/>
          </p:nvSpPr>
          <p:spPr>
            <a:xfrm flipV="1">
              <a:off x="329036" y="3015232"/>
              <a:ext cx="326159" cy="707369"/>
            </a:xfrm>
            <a:prstGeom prst="rect">
              <a:avLst/>
            </a:prstGeom>
            <a:noFill/>
            <a:ln w="12700" cap="flat" cmpd="sng" algn="ctr">
              <a:solidFill>
                <a:sysClr val="windowText" lastClr="00000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cxnSp>
          <p:nvCxnSpPr>
            <p:cNvPr id="185" name="直線コネクタ 184">
              <a:extLst>
                <a:ext uri="{FF2B5EF4-FFF2-40B4-BE49-F238E27FC236}">
                  <a16:creationId xmlns:a16="http://schemas.microsoft.com/office/drawing/2014/main" id="{4D5F2F71-5871-440D-B128-EC2F5C8221C5}"/>
                </a:ext>
              </a:extLst>
            </p:cNvPr>
            <p:cNvCxnSpPr>
              <a:cxnSpLocks/>
            </p:cNvCxnSpPr>
            <p:nvPr/>
          </p:nvCxnSpPr>
          <p:spPr>
            <a:xfrm>
              <a:off x="337080" y="2854839"/>
              <a:ext cx="324602" cy="0"/>
            </a:xfrm>
            <a:prstGeom prst="line">
              <a:avLst/>
            </a:prstGeom>
            <a:noFill/>
            <a:ln w="12700" cap="flat" cmpd="sng" algn="ctr">
              <a:solidFill>
                <a:sysClr val="windowText" lastClr="000000"/>
              </a:solidFill>
              <a:prstDash val="solid"/>
              <a:miter lim="800000"/>
            </a:ln>
            <a:effectLst/>
          </p:spPr>
        </p:cxnSp>
        <p:cxnSp>
          <p:nvCxnSpPr>
            <p:cNvPr id="186" name="直線コネクタ 185">
              <a:extLst>
                <a:ext uri="{FF2B5EF4-FFF2-40B4-BE49-F238E27FC236}">
                  <a16:creationId xmlns:a16="http://schemas.microsoft.com/office/drawing/2014/main" id="{D75FBE44-0F88-4CF7-89E1-55D4D9CBBE24}"/>
                </a:ext>
              </a:extLst>
            </p:cNvPr>
            <p:cNvCxnSpPr>
              <a:cxnSpLocks/>
            </p:cNvCxnSpPr>
            <p:nvPr/>
          </p:nvCxnSpPr>
          <p:spPr>
            <a:xfrm flipH="1">
              <a:off x="499682" y="2854839"/>
              <a:ext cx="1" cy="156570"/>
            </a:xfrm>
            <a:prstGeom prst="line">
              <a:avLst/>
            </a:prstGeom>
            <a:noFill/>
            <a:ln w="12700" cap="flat" cmpd="sng" algn="ctr">
              <a:solidFill>
                <a:sysClr val="windowText" lastClr="000000"/>
              </a:solidFill>
              <a:prstDash val="solid"/>
              <a:miter lim="800000"/>
            </a:ln>
            <a:effectLst/>
          </p:spPr>
        </p:cxnSp>
        <p:cxnSp>
          <p:nvCxnSpPr>
            <p:cNvPr id="187" name="直線コネクタ 186">
              <a:extLst>
                <a:ext uri="{FF2B5EF4-FFF2-40B4-BE49-F238E27FC236}">
                  <a16:creationId xmlns:a16="http://schemas.microsoft.com/office/drawing/2014/main" id="{82F61D56-7362-432E-83AA-B8BC8ACD64FD}"/>
                </a:ext>
              </a:extLst>
            </p:cNvPr>
            <p:cNvCxnSpPr>
              <a:cxnSpLocks/>
            </p:cNvCxnSpPr>
            <p:nvPr/>
          </p:nvCxnSpPr>
          <p:spPr>
            <a:xfrm>
              <a:off x="337080" y="3193795"/>
              <a:ext cx="162602" cy="0"/>
            </a:xfrm>
            <a:prstGeom prst="line">
              <a:avLst/>
            </a:prstGeom>
            <a:noFill/>
            <a:ln w="12700" cap="flat" cmpd="sng" algn="ctr">
              <a:solidFill>
                <a:sysClr val="windowText" lastClr="000000"/>
              </a:solidFill>
              <a:prstDash val="solid"/>
              <a:miter lim="800000"/>
            </a:ln>
            <a:effectLst/>
          </p:spPr>
        </p:cxnSp>
        <p:cxnSp>
          <p:nvCxnSpPr>
            <p:cNvPr id="188" name="直線コネクタ 187">
              <a:extLst>
                <a:ext uri="{FF2B5EF4-FFF2-40B4-BE49-F238E27FC236}">
                  <a16:creationId xmlns:a16="http://schemas.microsoft.com/office/drawing/2014/main" id="{A3C7D39B-2AB7-4276-B2EA-8ADE155062C6}"/>
                </a:ext>
              </a:extLst>
            </p:cNvPr>
            <p:cNvCxnSpPr>
              <a:cxnSpLocks/>
            </p:cNvCxnSpPr>
            <p:nvPr/>
          </p:nvCxnSpPr>
          <p:spPr>
            <a:xfrm>
              <a:off x="337080" y="3351490"/>
              <a:ext cx="162602" cy="0"/>
            </a:xfrm>
            <a:prstGeom prst="line">
              <a:avLst/>
            </a:prstGeom>
            <a:noFill/>
            <a:ln w="12700" cap="flat" cmpd="sng" algn="ctr">
              <a:solidFill>
                <a:sysClr val="windowText" lastClr="000000"/>
              </a:solidFill>
              <a:prstDash val="solid"/>
              <a:miter lim="800000"/>
            </a:ln>
            <a:effectLst/>
          </p:spPr>
        </p:cxnSp>
        <p:cxnSp>
          <p:nvCxnSpPr>
            <p:cNvPr id="189" name="直線コネクタ 188">
              <a:extLst>
                <a:ext uri="{FF2B5EF4-FFF2-40B4-BE49-F238E27FC236}">
                  <a16:creationId xmlns:a16="http://schemas.microsoft.com/office/drawing/2014/main" id="{79B162F0-8B9A-443B-8CC6-C83D32758AA7}"/>
                </a:ext>
              </a:extLst>
            </p:cNvPr>
            <p:cNvCxnSpPr>
              <a:cxnSpLocks/>
            </p:cNvCxnSpPr>
            <p:nvPr/>
          </p:nvCxnSpPr>
          <p:spPr>
            <a:xfrm>
              <a:off x="499381" y="3743133"/>
              <a:ext cx="1" cy="273812"/>
            </a:xfrm>
            <a:prstGeom prst="line">
              <a:avLst/>
            </a:prstGeom>
            <a:noFill/>
            <a:ln w="12700" cap="flat" cmpd="sng" algn="ctr">
              <a:solidFill>
                <a:sysClr val="windowText" lastClr="000000"/>
              </a:solidFill>
              <a:prstDash val="solid"/>
              <a:miter lim="800000"/>
            </a:ln>
            <a:effectLst/>
          </p:spPr>
        </p:cxnSp>
      </p:grpSp>
      <p:sp>
        <p:nvSpPr>
          <p:cNvPr id="179" name="テキスト ボックス 140">
            <a:extLst>
              <a:ext uri="{FF2B5EF4-FFF2-40B4-BE49-F238E27FC236}">
                <a16:creationId xmlns:a16="http://schemas.microsoft.com/office/drawing/2014/main" id="{EF4BFBAB-3100-48DB-8B25-320A67A66098}"/>
              </a:ext>
            </a:extLst>
          </p:cNvPr>
          <p:cNvSpPr txBox="1"/>
          <p:nvPr/>
        </p:nvSpPr>
        <p:spPr>
          <a:xfrm>
            <a:off x="14681" y="5549487"/>
            <a:ext cx="1658442"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accent2"/>
                </a:solidFill>
                <a:latin typeface="メイリオ" panose="020B0604030504040204" pitchFamily="50" charset="-128"/>
                <a:ea typeface="メイリオ" panose="020B0604030504040204" pitchFamily="50" charset="-128"/>
              </a:rPr>
              <a:t>自己採取や</a:t>
            </a:r>
            <a:br>
              <a:rPr lang="en-US" altLang="ja-JP" sz="1000" b="1" dirty="0">
                <a:solidFill>
                  <a:schemeClr val="accent2"/>
                </a:solidFill>
                <a:latin typeface="メイリオ" panose="020B0604030504040204" pitchFamily="50" charset="-128"/>
                <a:ea typeface="メイリオ" panose="020B0604030504040204" pitchFamily="50" charset="-128"/>
              </a:rPr>
            </a:br>
            <a:r>
              <a:rPr kumimoji="1" lang="ja-JP" altLang="en-US" sz="1000" b="1" i="0" u="none" strike="noStrike" kern="120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rPr>
              <a:t>ウェアラブルデバイス等</a:t>
            </a:r>
          </a:p>
        </p:txBody>
      </p:sp>
      <p:grpSp>
        <p:nvGrpSpPr>
          <p:cNvPr id="180" name="グループ化 179">
            <a:extLst>
              <a:ext uri="{FF2B5EF4-FFF2-40B4-BE49-F238E27FC236}">
                <a16:creationId xmlns:a16="http://schemas.microsoft.com/office/drawing/2014/main" id="{D4DB0983-4BAF-46C7-89D7-F23652146AD8}"/>
              </a:ext>
            </a:extLst>
          </p:cNvPr>
          <p:cNvGrpSpPr/>
          <p:nvPr/>
        </p:nvGrpSpPr>
        <p:grpSpPr>
          <a:xfrm rot="950275">
            <a:off x="887983" y="5076039"/>
            <a:ext cx="137751" cy="351409"/>
            <a:chOff x="420286" y="1484104"/>
            <a:chExt cx="461091" cy="1035212"/>
          </a:xfrm>
        </p:grpSpPr>
        <p:sp>
          <p:nvSpPr>
            <p:cNvPr id="181" name="フローチャート: 直接アクセス記憶 180">
              <a:extLst>
                <a:ext uri="{FF2B5EF4-FFF2-40B4-BE49-F238E27FC236}">
                  <a16:creationId xmlns:a16="http://schemas.microsoft.com/office/drawing/2014/main" id="{0EF5C8BD-D42D-44EF-BCE2-2458245A3C82}"/>
                </a:ext>
              </a:extLst>
            </p:cNvPr>
            <p:cNvSpPr/>
            <p:nvPr/>
          </p:nvSpPr>
          <p:spPr>
            <a:xfrm>
              <a:off x="449182" y="1484104"/>
              <a:ext cx="432195" cy="1035212"/>
            </a:xfrm>
            <a:prstGeom prst="flowChartMagneticDrum">
              <a:avLst/>
            </a:prstGeom>
            <a:solidFill>
              <a:sysClr val="window" lastClr="FFFFFF"/>
            </a:solidFill>
            <a:ln w="12700" cap="flat" cmpd="sng" algn="ctr">
              <a:solidFill>
                <a:sysClr val="windowText" lastClr="00000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sp>
          <p:nvSpPr>
            <p:cNvPr id="182" name="正方形/長方形 181">
              <a:extLst>
                <a:ext uri="{FF2B5EF4-FFF2-40B4-BE49-F238E27FC236}">
                  <a16:creationId xmlns:a16="http://schemas.microsoft.com/office/drawing/2014/main" id="{E148EE9F-7397-4299-A824-13C35BE90DBE}"/>
                </a:ext>
              </a:extLst>
            </p:cNvPr>
            <p:cNvSpPr/>
            <p:nvPr/>
          </p:nvSpPr>
          <p:spPr>
            <a:xfrm>
              <a:off x="420286" y="1652465"/>
              <a:ext cx="356796" cy="670065"/>
            </a:xfrm>
            <a:prstGeom prst="rect">
              <a:avLst/>
            </a:prstGeom>
            <a:solidFill>
              <a:sysClr val="window" lastClr="FFFFFF">
                <a:lumMod val="50000"/>
              </a:sysClr>
            </a:solidFill>
            <a:ln w="12700" cap="flat" cmpd="sng" algn="ctr">
              <a:solidFill>
                <a:sysClr val="windowText" lastClr="000000"/>
              </a:solidFill>
              <a:prstDash val="solid"/>
              <a:miter lim="800000"/>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sysClr val="window" lastClr="FFFFFF"/>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345463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訪問看護</a:t>
            </a:r>
            <a:br>
              <a:rPr kumimoji="1" lang="en-US" altLang="ja-JP" dirty="0"/>
            </a:br>
            <a:r>
              <a:rPr lang="en-US" altLang="ja-JP" dirty="0"/>
              <a:t>-</a:t>
            </a:r>
            <a:r>
              <a:rPr lang="ja-JP" altLang="en-US" dirty="0"/>
              <a:t>期待される効果</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42</a:t>
            </a:fld>
            <a:endParaRPr lang="en-US" altLang="ja-JP"/>
          </a:p>
        </p:txBody>
      </p:sp>
      <p:graphicFrame>
        <p:nvGraphicFramePr>
          <p:cNvPr id="9" name="表 8"/>
          <p:cNvGraphicFramePr>
            <a:graphicFrameLocks/>
          </p:cNvGraphicFramePr>
          <p:nvPr>
            <p:extLst>
              <p:ext uri="{D42A27DB-BD31-4B8C-83A1-F6EECF244321}">
                <p14:modId xmlns:p14="http://schemas.microsoft.com/office/powerpoint/2010/main" val="2731907164"/>
              </p:ext>
            </p:extLst>
          </p:nvPr>
        </p:nvGraphicFramePr>
        <p:xfrm>
          <a:off x="195118" y="1394472"/>
          <a:ext cx="8748000" cy="4385496"/>
        </p:xfrm>
        <a:graphic>
          <a:graphicData uri="http://schemas.openxmlformats.org/drawingml/2006/table">
            <a:tbl>
              <a:tblPr firstRow="1" bandRow="1"/>
              <a:tblGrid>
                <a:gridCol w="1548000">
                  <a:extLst>
                    <a:ext uri="{9D8B030D-6E8A-4147-A177-3AD203B41FA5}">
                      <a16:colId xmlns:a16="http://schemas.microsoft.com/office/drawing/2014/main" val="20000"/>
                    </a:ext>
                  </a:extLst>
                </a:gridCol>
                <a:gridCol w="7200000">
                  <a:extLst>
                    <a:ext uri="{9D8B030D-6E8A-4147-A177-3AD203B41FA5}">
                      <a16:colId xmlns:a16="http://schemas.microsoft.com/office/drawing/2014/main" val="20001"/>
                    </a:ext>
                  </a:extLst>
                </a:gridCol>
              </a:tblGrid>
              <a:tr h="722946">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関係者</a:t>
                      </a:r>
                    </a:p>
                  </a:txBody>
                  <a:tcPr marL="91448" marR="91448" marT="45705" marB="45705"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期待される効果</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1263288">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4" marR="91444" marT="45701" marB="45701"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285750" lvl="0" indent="-285750" algn="l" defTabSz="914400" rtl="0" eaLnBrk="1" latinLnBrk="0" hangingPunct="1">
                        <a:buFont typeface="Arial" panose="020B0604020202020204" pitchFamily="34" charset="0"/>
                        <a:buChar char="•"/>
                      </a:pPr>
                      <a:r>
                        <a:rPr kumimoji="1"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自宅に居ながら治験に必要な簡易な検査や大型機器を用いない検査、</a:t>
                      </a:r>
                      <a:br>
                        <a:rPr kumimoji="1"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注射等の侵襲を伴う薬剤の投与等が受けられる</a:t>
                      </a:r>
                      <a:endParaRPr kumimoji="1"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lvl="0" indent="-285750" algn="l" defTabSz="914400" rtl="0" eaLnBrk="1" latinLnBrk="0" hangingPunct="1">
                        <a:buFont typeface="Arial" panose="020B0604020202020204" pitchFamily="34" charset="0"/>
                        <a:buChar char="•"/>
                      </a:pPr>
                      <a:r>
                        <a:rPr kumimoji="1"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訪問看護師が被験者に対面でサポートすることで被験者の安心感の向上につながる</a:t>
                      </a:r>
                    </a:p>
                  </a:txBody>
                  <a:tcPr marT="45742" marB="45742"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1"/>
                  </a:ext>
                </a:extLst>
              </a:tr>
              <a:tr h="934119">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実施医療機関</a:t>
                      </a:r>
                    </a:p>
                  </a:txBody>
                  <a:tcPr marL="91444" marR="91444" marT="45701" marB="45701"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p>
                      <a:pPr marL="285750" lvl="0" indent="-285750" algn="l" defTabSz="914400" rtl="0" eaLnBrk="1" latinLnBrk="0" hangingPunct="1">
                        <a:buFont typeface="Arial" panose="020B0604020202020204" pitchFamily="34" charset="0"/>
                        <a:buChar cha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オンライン診療システムを介した治験責任（担当）医師による医療行為を訪問看護師に補助してもらうことができる</a:t>
                      </a:r>
                      <a:endPar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T="45742" marB="45742"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0002"/>
                  </a:ext>
                </a:extLst>
              </a:tr>
              <a:tr h="1465143">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治験依頼者</a:t>
                      </a:r>
                    </a:p>
                  </a:txBody>
                  <a:tcPr marL="91444" marR="91444" marT="45701" marB="45701"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他の</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DCT</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の手法と組み合わせることで被験者の来院の負担が軽減し、治験に参加しやすくなることにより、被験者登録スピードの向上や治験中止率の低減につながる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実施医療機関に</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被験者の来院制限</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があった場合でも、</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治験進捗</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の</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遅延</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に対する</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影響を</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軽減</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できる</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45742" marB="45742"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56384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訪問看護</a:t>
            </a:r>
            <a:br>
              <a:rPr kumimoji="1" lang="en-US" altLang="ja-JP" dirty="0"/>
            </a:br>
            <a:r>
              <a:rPr lang="en-US" altLang="ja-JP" dirty="0"/>
              <a:t>-</a:t>
            </a:r>
            <a:r>
              <a:rPr lang="ja-JP" altLang="en-US" dirty="0"/>
              <a:t>準備期間、費用、留意点</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43</a:t>
            </a:fld>
            <a:endParaRPr lang="en-US" altLang="ja-JP"/>
          </a:p>
        </p:txBody>
      </p:sp>
      <p:graphicFrame>
        <p:nvGraphicFramePr>
          <p:cNvPr id="7" name="表 6"/>
          <p:cNvGraphicFramePr>
            <a:graphicFrameLocks/>
          </p:cNvGraphicFramePr>
          <p:nvPr>
            <p:extLst>
              <p:ext uri="{D42A27DB-BD31-4B8C-83A1-F6EECF244321}">
                <p14:modId xmlns:p14="http://schemas.microsoft.com/office/powerpoint/2010/main" val="464373356"/>
              </p:ext>
            </p:extLst>
          </p:nvPr>
        </p:nvGraphicFramePr>
        <p:xfrm>
          <a:off x="162342" y="1361876"/>
          <a:ext cx="8820000" cy="5249938"/>
        </p:xfrm>
        <a:graphic>
          <a:graphicData uri="http://schemas.openxmlformats.org/drawingml/2006/table">
            <a:tbl>
              <a:tblPr firstRow="1" bandRow="1"/>
              <a:tblGrid>
                <a:gridCol w="1548000">
                  <a:extLst>
                    <a:ext uri="{9D8B030D-6E8A-4147-A177-3AD203B41FA5}">
                      <a16:colId xmlns:a16="http://schemas.microsoft.com/office/drawing/2014/main" val="20000"/>
                    </a:ext>
                  </a:extLst>
                </a:gridCol>
                <a:gridCol w="7272000">
                  <a:extLst>
                    <a:ext uri="{9D8B030D-6E8A-4147-A177-3AD203B41FA5}">
                      <a16:colId xmlns:a16="http://schemas.microsoft.com/office/drawing/2014/main" val="20001"/>
                    </a:ext>
                  </a:extLst>
                </a:gridCol>
              </a:tblGrid>
              <a:tr h="1093153">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準備期間</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lvl="0" indent="-285750">
                        <a:buFont typeface="Arial" panose="020B0604020202020204" pitchFamily="34" charset="0"/>
                        <a:buChar cha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治験依頼者からサービスプロバイダーへの打診～訪問看護の利用開始まで：</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4</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6</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ヶ月程度（主に実施医療機関数に依存）</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10000"/>
                  </a:ext>
                </a:extLst>
              </a:tr>
              <a:tr h="179269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費用</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治験のマネジメント業務費用（サービスプロバイダーと契約した場合）</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訪問看護業務費用</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訪問時の業務内容、準備・移動も含めた看護師の拘束時間に依存する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訪問看護実施範囲は、訪問看護師の拠点から約</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時間で通える圏内であり、</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訪問あたり移動を含めて</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4</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6</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時間、</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人の看護師につき</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日</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2</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訪問が限度と想定される</a:t>
                      </a: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0001"/>
                  </a:ext>
                </a:extLst>
              </a:tr>
              <a:tr h="2364094">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留意点</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契約形態の検討が必要となる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　</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契約形態の例</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契約不要（訪問看護を提供する体制が整っている医療機関を治験の実施医療機関として選択する場合）</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3</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者契約（実施医療機関－在宅医療機関－サービスプロバイダー）</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3</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者契約（実施医療機関－訪問看護ステーション－サービスプロバイダー）</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訪問看護師が治験業務経験を有していない場合、十分なトレーニング期間を確保できるように考慮する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771598231"/>
                  </a:ext>
                </a:extLst>
              </a:tr>
            </a:tbl>
          </a:graphicData>
        </a:graphic>
      </p:graphicFrame>
    </p:spTree>
    <p:extLst>
      <p:ext uri="{BB962C8B-B14F-4D97-AF65-F5344CB8AC3E}">
        <p14:creationId xmlns:p14="http://schemas.microsoft.com/office/powerpoint/2010/main" val="2770087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lang="ja-JP" altLang="en-US" dirty="0"/>
              <a:t>ウェアラブルデバイス</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44</a:t>
            </a:fld>
            <a:endParaRPr lang="en-US" altLang="ja-JP"/>
          </a:p>
        </p:txBody>
      </p:sp>
    </p:spTree>
    <p:extLst>
      <p:ext uri="{BB962C8B-B14F-4D97-AF65-F5344CB8AC3E}">
        <p14:creationId xmlns:p14="http://schemas.microsoft.com/office/powerpoint/2010/main" val="1955327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ウェアラブルデバイス</a:t>
            </a:r>
            <a:br>
              <a:rPr kumimoji="1" lang="en-US" altLang="ja-JP" dirty="0"/>
            </a:br>
            <a:r>
              <a:rPr lang="en-US" altLang="ja-JP" dirty="0"/>
              <a:t>-</a:t>
            </a:r>
            <a:r>
              <a:rPr lang="ja-JP" altLang="en-US" dirty="0"/>
              <a:t>概要、期待される効果</a:t>
            </a:r>
            <a:r>
              <a:rPr lang="en-US" altLang="ja-JP" dirty="0"/>
              <a:t>-</a:t>
            </a:r>
            <a:endParaRPr kumimoji="1" lang="ja-JP" altLang="en-US" dirty="0"/>
          </a:p>
        </p:txBody>
      </p:sp>
      <p:sp>
        <p:nvSpPr>
          <p:cNvPr id="3" name="コンテンツ プレースホルダー 2"/>
          <p:cNvSpPr>
            <a:spLocks noGrp="1"/>
          </p:cNvSpPr>
          <p:nvPr>
            <p:ph idx="1"/>
          </p:nvPr>
        </p:nvSpPr>
        <p:spPr>
          <a:xfrm>
            <a:off x="238919" y="1115666"/>
            <a:ext cx="8229600" cy="2716499"/>
          </a:xfrm>
        </p:spPr>
        <p:txBody>
          <a:bodyPr/>
          <a:lstStyle/>
          <a:p>
            <a:pPr>
              <a:lnSpc>
                <a:spcPts val="3000"/>
              </a:lnSpc>
            </a:pPr>
            <a:r>
              <a:rPr lang="ja-JP" altLang="en-US" dirty="0"/>
              <a:t>ウェアラブルデバイスとは</a:t>
            </a:r>
            <a:endParaRPr lang="en-US" altLang="ja-JP" dirty="0"/>
          </a:p>
          <a:p>
            <a:pPr lvl="1">
              <a:lnSpc>
                <a:spcPts val="3000"/>
              </a:lnSpc>
            </a:pPr>
            <a:r>
              <a:rPr lang="ja-JP" altLang="en-US" dirty="0"/>
              <a:t>被験者が自身の身体に装着してデータを収集する</a:t>
            </a:r>
            <a:br>
              <a:rPr lang="en-US" altLang="ja-JP" dirty="0"/>
            </a:br>
            <a:r>
              <a:rPr lang="ja-JP" altLang="en-US" dirty="0"/>
              <a:t>ネットワーク対応機器</a:t>
            </a:r>
            <a:endParaRPr lang="en-US" altLang="ja-JP" dirty="0"/>
          </a:p>
          <a:p>
            <a:pPr lvl="1">
              <a:lnSpc>
                <a:spcPts val="3000"/>
              </a:lnSpc>
            </a:pPr>
            <a:r>
              <a:rPr lang="ja-JP" altLang="en-US" dirty="0"/>
              <a:t>日常生活の生体反応（運動、睡眠、発作等）に関するデータを、連続的かつタイムリーに収集</a:t>
            </a:r>
            <a:endParaRPr lang="en-US" altLang="ja-JP" dirty="0"/>
          </a:p>
          <a:p>
            <a:r>
              <a:rPr lang="ja-JP" altLang="en-US" dirty="0"/>
              <a:t>期待される効果</a:t>
            </a:r>
            <a:endParaRPr lang="en-US" altLang="ja-JP" dirty="0"/>
          </a:p>
        </p:txBody>
      </p:sp>
      <p:sp>
        <p:nvSpPr>
          <p:cNvPr id="4" name="スライド番号プレースホルダー 3"/>
          <p:cNvSpPr>
            <a:spLocks noGrp="1"/>
          </p:cNvSpPr>
          <p:nvPr>
            <p:ph type="sldNum" sz="quarter" idx="10"/>
          </p:nvPr>
        </p:nvSpPr>
        <p:spPr>
          <a:xfrm>
            <a:off x="7277100" y="6553200"/>
            <a:ext cx="1866900" cy="304800"/>
          </a:xfrm>
        </p:spPr>
        <p:txBody>
          <a:bodyPr/>
          <a:lstStyle/>
          <a:p>
            <a:fld id="{6F27C96C-9ADE-4927-B4ED-181194419584}" type="slidenum">
              <a:rPr lang="en-US" altLang="ja-JP" smtClean="0"/>
              <a:pPr/>
              <a:t>45</a:t>
            </a:fld>
            <a:endParaRPr lang="en-US" altLang="ja-JP"/>
          </a:p>
        </p:txBody>
      </p:sp>
      <p:graphicFrame>
        <p:nvGraphicFramePr>
          <p:cNvPr id="6" name="表 6"/>
          <p:cNvGraphicFramePr>
            <a:graphicFrameLocks/>
          </p:cNvGraphicFramePr>
          <p:nvPr>
            <p:extLst>
              <p:ext uri="{D42A27DB-BD31-4B8C-83A1-F6EECF244321}">
                <p14:modId xmlns:p14="http://schemas.microsoft.com/office/powerpoint/2010/main" val="1655023431"/>
              </p:ext>
            </p:extLst>
          </p:nvPr>
        </p:nvGraphicFramePr>
        <p:xfrm>
          <a:off x="150375" y="3713884"/>
          <a:ext cx="8748000" cy="2839316"/>
        </p:xfrm>
        <a:graphic>
          <a:graphicData uri="http://schemas.openxmlformats.org/drawingml/2006/table">
            <a:tbl>
              <a:tblPr firstRow="1" bandRow="1"/>
              <a:tblGrid>
                <a:gridCol w="1548000">
                  <a:extLst>
                    <a:ext uri="{9D8B030D-6E8A-4147-A177-3AD203B41FA5}">
                      <a16:colId xmlns:a16="http://schemas.microsoft.com/office/drawing/2014/main" val="20000"/>
                    </a:ext>
                  </a:extLst>
                </a:gridCol>
                <a:gridCol w="7200000">
                  <a:extLst>
                    <a:ext uri="{9D8B030D-6E8A-4147-A177-3AD203B41FA5}">
                      <a16:colId xmlns:a16="http://schemas.microsoft.com/office/drawing/2014/main" val="20001"/>
                    </a:ext>
                  </a:extLst>
                </a:gridCol>
              </a:tblGrid>
              <a:tr h="473265">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関係者</a:t>
                      </a:r>
                    </a:p>
                  </a:txBody>
                  <a:tcPr marL="91448" marR="91448" marT="45705" marB="4570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期待される効果</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631293">
                <a:tc>
                  <a:txBody>
                    <a:body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実施医療機関に来院せずとも、収集されたデータが、安全性管理に用いられたり、規定来院間の症状変化を捉えることに役立つ可能性がある</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1"/>
                  </a:ext>
                </a:extLst>
              </a:tr>
              <a:tr h="1103465">
                <a:tc>
                  <a:txBody>
                    <a:body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実施医療機関</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被験者から取得したデータは、症例報告書への入力のプロセスを経ずに、治験依頼者のデータベースに取り込み可能である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実施医療機関に来院せず</a:t>
                      </a:r>
                      <a:r>
                        <a:rPr kumimoji="1" lang="ja-JP" altLang="en-US" sz="1600" kern="120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とも、安全性</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や規定来院間の症状変化を管理可能である</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0002"/>
                  </a:ext>
                </a:extLst>
              </a:tr>
              <a:tr h="631293">
                <a:tc>
                  <a:txBody>
                    <a:body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治験依頼者</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日常のデータを取得できることにより、従来の診察や検査では</a:t>
                      </a:r>
                      <a:b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収集が難しかった評価指標の測定ができるようになる可能性がある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7662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ウェアラブルデバイス</a:t>
            </a:r>
            <a:br>
              <a:rPr lang="en-US" altLang="ja-JP" dirty="0"/>
            </a:br>
            <a:r>
              <a:rPr lang="en-US" altLang="ja-JP" dirty="0"/>
              <a:t>-</a:t>
            </a:r>
            <a:r>
              <a:rPr lang="ja-JP" altLang="en-US" dirty="0"/>
              <a:t>具体事例</a:t>
            </a:r>
            <a:r>
              <a:rPr lang="en-US" altLang="ja-JP" dirty="0"/>
              <a:t>-</a:t>
            </a:r>
            <a:endParaRPr kumimoji="1" lang="ja-JP" altLang="en-US" dirty="0"/>
          </a:p>
        </p:txBody>
      </p:sp>
      <p:sp>
        <p:nvSpPr>
          <p:cNvPr id="3" name="コンテンツ プレースホルダー 2"/>
          <p:cNvSpPr>
            <a:spLocks noGrp="1"/>
          </p:cNvSpPr>
          <p:nvPr>
            <p:ph idx="1"/>
          </p:nvPr>
        </p:nvSpPr>
        <p:spPr>
          <a:xfrm>
            <a:off x="241299" y="1085355"/>
            <a:ext cx="8242300" cy="2691493"/>
          </a:xfrm>
        </p:spPr>
        <p:txBody>
          <a:bodyPr/>
          <a:lstStyle/>
          <a:p>
            <a:r>
              <a:rPr lang="ja-JP" altLang="en-US" dirty="0"/>
              <a:t>ウェアラブルデバイスで評価可能な指標と活用実績の</a:t>
            </a:r>
            <a:br>
              <a:rPr lang="en-US" altLang="ja-JP" dirty="0"/>
            </a:br>
            <a:r>
              <a:rPr lang="ja-JP" altLang="en-US" dirty="0"/>
              <a:t>ある疾患領域は、</a:t>
            </a:r>
            <a:r>
              <a:rPr lang="en-US" altLang="ja-JP" dirty="0"/>
              <a:t>CTTI Feasibility Studies Database</a:t>
            </a:r>
            <a:r>
              <a:rPr lang="ja-JP" altLang="en-US" dirty="0"/>
              <a:t>で</a:t>
            </a:r>
            <a:br>
              <a:rPr lang="en-US" altLang="ja-JP" dirty="0"/>
            </a:br>
            <a:r>
              <a:rPr lang="ja-JP" altLang="en-US" dirty="0"/>
              <a:t>検索可能である</a:t>
            </a:r>
            <a:endParaRPr lang="it-IT" altLang="ja-JP" dirty="0"/>
          </a:p>
          <a:p>
            <a:r>
              <a:rPr lang="en-US" altLang="ja-JP" dirty="0"/>
              <a:t>Database</a:t>
            </a:r>
            <a:r>
              <a:rPr lang="ja-JP" altLang="en-US" dirty="0"/>
              <a:t>の</a:t>
            </a:r>
            <a:r>
              <a:rPr lang="en-US" altLang="ja-JP" dirty="0"/>
              <a:t>Technology</a:t>
            </a:r>
            <a:r>
              <a:rPr lang="ja-JP" altLang="en-US" dirty="0"/>
              <a:t>の項目で、「</a:t>
            </a:r>
            <a:r>
              <a:rPr lang="en-US" altLang="ja-JP" dirty="0"/>
              <a:t>Wearable</a:t>
            </a:r>
            <a:r>
              <a:rPr lang="ja-JP" altLang="en-US" dirty="0"/>
              <a:t>」を</a:t>
            </a:r>
            <a:br>
              <a:rPr lang="en-US" altLang="ja-JP" dirty="0"/>
            </a:br>
            <a:r>
              <a:rPr lang="ja-JP" altLang="en-US" dirty="0"/>
              <a:t>選択すると、ウェアラブルデバイスを用いた</a:t>
            </a:r>
            <a:br>
              <a:rPr lang="en-US" altLang="ja-JP" dirty="0"/>
            </a:br>
            <a:r>
              <a:rPr lang="ja-JP" altLang="en-US" dirty="0"/>
              <a:t>臨床試験情報の一覧が得られる</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46</a:t>
            </a:fld>
            <a:endParaRPr lang="en-US" altLang="ja-JP"/>
          </a:p>
        </p:txBody>
      </p:sp>
      <p:pic>
        <p:nvPicPr>
          <p:cNvPr id="7" name="図 6"/>
          <p:cNvPicPr>
            <a:picLocks noChangeAspect="1"/>
          </p:cNvPicPr>
          <p:nvPr/>
        </p:nvPicPr>
        <p:blipFill>
          <a:blip r:embed="rId3"/>
          <a:stretch>
            <a:fillRect/>
          </a:stretch>
        </p:blipFill>
        <p:spPr>
          <a:xfrm>
            <a:off x="783682" y="3945165"/>
            <a:ext cx="7576637" cy="2338118"/>
          </a:xfrm>
          <a:prstGeom prst="rect">
            <a:avLst/>
          </a:prstGeom>
          <a:ln w="9525">
            <a:solidFill>
              <a:schemeClr val="tx1"/>
            </a:solidFill>
          </a:ln>
        </p:spPr>
      </p:pic>
      <p:sp>
        <p:nvSpPr>
          <p:cNvPr id="5" name="テキスト ボックス 4">
            <a:extLst>
              <a:ext uri="{FF2B5EF4-FFF2-40B4-BE49-F238E27FC236}">
                <a16:creationId xmlns:a16="http://schemas.microsoft.com/office/drawing/2014/main" id="{690E4A6F-3096-4B67-97E5-013C14286211}"/>
              </a:ext>
            </a:extLst>
          </p:cNvPr>
          <p:cNvSpPr txBox="1"/>
          <p:nvPr/>
        </p:nvSpPr>
        <p:spPr>
          <a:xfrm>
            <a:off x="783680" y="6368534"/>
            <a:ext cx="6464300" cy="369332"/>
          </a:xfrm>
          <a:prstGeom prst="rect">
            <a:avLst/>
          </a:prstGeom>
          <a:noFill/>
        </p:spPr>
        <p:txBody>
          <a:bodyPr wrap="square" rtlCol="0">
            <a:spAutoFit/>
          </a:bodyPr>
          <a:lstStyle/>
          <a:p>
            <a:r>
              <a:rPr lang="en-US" altLang="ja-JP" sz="900" dirty="0">
                <a:solidFill>
                  <a:schemeClr val="tx1"/>
                </a:solidFill>
                <a:latin typeface="メイリオ" panose="020B0604030504040204" pitchFamily="50" charset="-128"/>
                <a:ea typeface="メイリオ" panose="020B0604030504040204" pitchFamily="50" charset="-128"/>
              </a:rPr>
              <a:t>CTTI Feasibility Studies Database</a:t>
            </a:r>
          </a:p>
          <a:p>
            <a:r>
              <a:rPr lang="en-US" altLang="ja-JP" sz="900" dirty="0">
                <a:solidFill>
                  <a:schemeClr val="tx1"/>
                </a:solidFill>
                <a:latin typeface="メイリオ" panose="020B0604030504040204" pitchFamily="50" charset="-128"/>
                <a:ea typeface="メイリオ" panose="020B0604030504040204" pitchFamily="50" charset="-128"/>
                <a:hlinkClick r:id="rId4"/>
              </a:rPr>
              <a:t>https://feasibility-studies.ctti-clinicaltrials.org/</a:t>
            </a:r>
            <a:endParaRPr lang="en-US" altLang="ja-JP" sz="9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36544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ウェアラブルデバイス</a:t>
            </a:r>
            <a:br>
              <a:rPr lang="en-US" altLang="ja-JP" dirty="0"/>
            </a:br>
            <a:r>
              <a:rPr lang="en-US" altLang="ja-JP" dirty="0"/>
              <a:t>-</a:t>
            </a:r>
            <a:r>
              <a:rPr lang="ja-JP" altLang="en-US" dirty="0"/>
              <a:t>準備期間及び費用</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47</a:t>
            </a:fld>
            <a:endParaRPr lang="en-US" altLang="ja-JP" dirty="0"/>
          </a:p>
        </p:txBody>
      </p:sp>
      <p:graphicFrame>
        <p:nvGraphicFramePr>
          <p:cNvPr id="7" name="表 6"/>
          <p:cNvGraphicFramePr>
            <a:graphicFrameLocks/>
          </p:cNvGraphicFramePr>
          <p:nvPr>
            <p:extLst>
              <p:ext uri="{D42A27DB-BD31-4B8C-83A1-F6EECF244321}">
                <p14:modId xmlns:p14="http://schemas.microsoft.com/office/powerpoint/2010/main" val="1620208000"/>
              </p:ext>
            </p:extLst>
          </p:nvPr>
        </p:nvGraphicFramePr>
        <p:xfrm>
          <a:off x="162000" y="1375377"/>
          <a:ext cx="8820000" cy="4836828"/>
        </p:xfrm>
        <a:graphic>
          <a:graphicData uri="http://schemas.openxmlformats.org/drawingml/2006/table">
            <a:tbl>
              <a:tblPr firstRow="1" bandRow="1"/>
              <a:tblGrid>
                <a:gridCol w="1548000">
                  <a:extLst>
                    <a:ext uri="{9D8B030D-6E8A-4147-A177-3AD203B41FA5}">
                      <a16:colId xmlns:a16="http://schemas.microsoft.com/office/drawing/2014/main" val="20000"/>
                    </a:ext>
                  </a:extLst>
                </a:gridCol>
                <a:gridCol w="7272000">
                  <a:extLst>
                    <a:ext uri="{9D8B030D-6E8A-4147-A177-3AD203B41FA5}">
                      <a16:colId xmlns:a16="http://schemas.microsoft.com/office/drawing/2014/main" val="20001"/>
                    </a:ext>
                  </a:extLst>
                </a:gridCol>
              </a:tblGrid>
              <a:tr h="1954073">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準備期間</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indent="-285750" algn="l">
                        <a:lnSpc>
                          <a:spcPct val="120000"/>
                        </a:lnSpc>
                        <a:buFont typeface="Arial" panose="020B0604020202020204" pitchFamily="34" charset="0"/>
                        <a:buChar cha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システム構築期間：約</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12</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週間</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indent="-285750" algn="l">
                        <a:lnSpc>
                          <a:spcPct val="120000"/>
                        </a:lnSpc>
                        <a:buFont typeface="Arial" panose="020B0604020202020204" pitchFamily="34" charset="0"/>
                        <a:buChar cha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デバイスの手配期間：約</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8</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週間</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0" indent="0" algn="l">
                        <a:lnSpc>
                          <a:spcPct val="120000"/>
                        </a:lnSpc>
                        <a:buFont typeface="Arial" panose="020B0604020202020204" pitchFamily="34" charset="0"/>
                        <a:buNone/>
                      </a:pP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0" indent="0" algn="l">
                        <a:lnSpc>
                          <a:spcPct val="120000"/>
                        </a:lnSpc>
                        <a:buFont typeface="Arial" panose="020B0604020202020204" pitchFamily="34" charset="0"/>
                        <a:buNone/>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臨床試験での使用実績のないウェアラブルデバイスを使用する場合は、特定無線設備の技術基準適合証明等のマークの取得等が必要なため、さらに時間を要する</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10000"/>
                  </a:ext>
                </a:extLst>
              </a:tr>
              <a:tr h="288275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費用</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lvl="0" indent="-285750" algn="l" defTabSz="914400" rtl="0" eaLnBrk="1" latinLnBrk="0" hangingPunct="1">
                        <a:lnSpc>
                          <a:spcPct val="120000"/>
                        </a:lnSpc>
                        <a:buFont typeface="Arial" panose="020B0604020202020204" pitchFamily="34" charset="0"/>
                        <a:buChar cha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導入費用は、試験デザインをはじめ、デバイスの種類によって大きく変動する。費用に影響を与える要素を以下に示す</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0" lvl="0" indent="0" algn="l" defTabSz="914400" rtl="0" eaLnBrk="1" latinLnBrk="0" hangingPunct="1">
                        <a:lnSpc>
                          <a:spcPct val="120000"/>
                        </a:lnSpc>
                        <a:buFont typeface="Arial" panose="020B0604020202020204" pitchFamily="34" charset="0"/>
                        <a:buNone/>
                      </a:pP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0" lvl="0" indent="0" algn="l" defTabSz="914400" rtl="0" eaLnBrk="1" latinLnBrk="0" hangingPunct="1">
                        <a:lnSpc>
                          <a:spcPct val="120000"/>
                        </a:lnSpc>
                        <a:buFont typeface="Arial" panose="020B0604020202020204" pitchFamily="34" charset="0"/>
                        <a:buNone/>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　・症例数、実施医療機関数、使用期間、評価指標の数</a:t>
                      </a:r>
                    </a:p>
                    <a:p>
                      <a:pPr marL="0" lvl="0" indent="0" algn="l" defTabSz="914400" rtl="0" eaLnBrk="1" latinLnBrk="0" hangingPunct="1">
                        <a:lnSpc>
                          <a:spcPct val="120000"/>
                        </a:lnSpc>
                        <a:buFont typeface="Arial" panose="020B0604020202020204" pitchFamily="34" charset="0"/>
                        <a:buNone/>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　・システム操作マニュアルの数（実施医療機関用、被験者用）</a:t>
                      </a:r>
                    </a:p>
                    <a:p>
                      <a:pPr marL="0" lvl="0" indent="0" algn="l" defTabSz="914400" rtl="0" eaLnBrk="1" latinLnBrk="0" hangingPunct="1">
                        <a:lnSpc>
                          <a:spcPct val="120000"/>
                        </a:lnSpc>
                        <a:buFont typeface="Arial" panose="020B0604020202020204" pitchFamily="34" charset="0"/>
                        <a:buNone/>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　・デバイス・アプリケーションの数</a:t>
                      </a:r>
                    </a:p>
                    <a:p>
                      <a:pPr marL="0" lvl="0" indent="0" algn="l" defTabSz="914400" rtl="0" eaLnBrk="1" latinLnBrk="0" hangingPunct="1">
                        <a:lnSpc>
                          <a:spcPct val="120000"/>
                        </a:lnSpc>
                        <a:buFont typeface="Arial" panose="020B0604020202020204" pitchFamily="34" charset="0"/>
                        <a:buNone/>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　・配送・回収のタイミング（主にデバイスレンタル時）</a:t>
                      </a:r>
                    </a:p>
                    <a:p>
                      <a:pPr marL="0" lvl="0" indent="0" algn="l" defTabSz="914400" rtl="0" eaLnBrk="1" latinLnBrk="0" hangingPunct="1">
                        <a:lnSpc>
                          <a:spcPct val="120000"/>
                        </a:lnSpc>
                        <a:buFont typeface="Arial" panose="020B0604020202020204" pitchFamily="34" charset="0"/>
                        <a:buNone/>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　・ヘルプデスクの設定内容（受付体制、時間、曜日、人数等）</a:t>
                      </a:r>
                    </a:p>
                    <a:p>
                      <a:pPr marL="0" lvl="0" indent="0" algn="l" defTabSz="914400" rtl="0" eaLnBrk="1" latinLnBrk="0" hangingPunct="1">
                        <a:lnSpc>
                          <a:spcPct val="120000"/>
                        </a:lnSpc>
                        <a:buFont typeface="Arial" panose="020B0604020202020204" pitchFamily="34" charset="0"/>
                        <a:buNone/>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　・手順書等を翻訳するローカル言語の数</a:t>
                      </a:r>
                      <a:endPar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97909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7135275" y="6553200"/>
            <a:ext cx="1905000" cy="304800"/>
          </a:xfrm>
        </p:spPr>
        <p:txBody>
          <a:bodyPr/>
          <a:lstStyle/>
          <a:p>
            <a:fld id="{6F27C96C-9ADE-4927-B4ED-181194419584}" type="slidenum">
              <a:rPr lang="en-US" altLang="ja-JP" smtClean="0"/>
              <a:pPr/>
              <a:t>48</a:t>
            </a:fld>
            <a:endParaRPr lang="en-US" altLang="ja-JP"/>
          </a:p>
        </p:txBody>
      </p:sp>
      <p:graphicFrame>
        <p:nvGraphicFramePr>
          <p:cNvPr id="59" name="表 58"/>
          <p:cNvGraphicFramePr>
            <a:graphicFrameLocks noGrp="1"/>
          </p:cNvGraphicFramePr>
          <p:nvPr>
            <p:extLst>
              <p:ext uri="{D42A27DB-BD31-4B8C-83A1-F6EECF244321}">
                <p14:modId xmlns:p14="http://schemas.microsoft.com/office/powerpoint/2010/main" val="3625943998"/>
              </p:ext>
            </p:extLst>
          </p:nvPr>
        </p:nvGraphicFramePr>
        <p:xfrm>
          <a:off x="162000" y="1375512"/>
          <a:ext cx="8820000" cy="2985476"/>
        </p:xfrm>
        <a:graphic>
          <a:graphicData uri="http://schemas.openxmlformats.org/drawingml/2006/table">
            <a:tbl>
              <a:tblPr firstRow="1" bandRow="1"/>
              <a:tblGrid>
                <a:gridCol w="1534596">
                  <a:extLst>
                    <a:ext uri="{9D8B030D-6E8A-4147-A177-3AD203B41FA5}">
                      <a16:colId xmlns:a16="http://schemas.microsoft.com/office/drawing/2014/main" val="2764500838"/>
                    </a:ext>
                  </a:extLst>
                </a:gridCol>
                <a:gridCol w="7285404">
                  <a:extLst>
                    <a:ext uri="{9D8B030D-6E8A-4147-A177-3AD203B41FA5}">
                      <a16:colId xmlns:a16="http://schemas.microsoft.com/office/drawing/2014/main" val="4266093903"/>
                    </a:ext>
                  </a:extLst>
                </a:gridCol>
              </a:tblGrid>
              <a:tr h="2985476">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導入時及び</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運用時の</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留意点</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indent="-285750" algn="l" defTabSz="914400" rtl="0" eaLnBrk="1" latinLnBrk="0" hangingPunct="1">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技術基準適合証明等を取得した特定無線設備が必要となる</a:t>
                      </a:r>
                    </a:p>
                    <a:p>
                      <a:pPr marL="285750" indent="-285750" algn="l" defTabSz="914400" rtl="0" eaLnBrk="1" latinLnBrk="0" hangingPunct="1">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治験届及び不具合報告の対応が必要となる</a:t>
                      </a:r>
                    </a:p>
                    <a:p>
                      <a:pPr marL="285750" indent="-285750" algn="l" defTabSz="914400" rtl="0" eaLnBrk="1" latinLnBrk="0" hangingPunct="1">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利用方法のトレーニングの実施及びコンプライアンスの把握が</a:t>
                      </a:r>
                      <a:br>
                        <a:rPr kumimoji="1" lang="en-US" altLang="ja-JP"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必要となる</a:t>
                      </a:r>
                    </a:p>
                    <a:p>
                      <a:pPr marL="285750" indent="-285750" algn="l" defTabSz="914400" rtl="0" eaLnBrk="1" latinLnBrk="0" hangingPunct="1">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デバイス交換等のトラブル対応を運用開始時点までに決定する</a:t>
                      </a:r>
                    </a:p>
                    <a:p>
                      <a:pPr marL="285750" indent="-285750" algn="l" defTabSz="914400" rtl="0" eaLnBrk="1" latinLnBrk="0" hangingPunct="1">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デバイス使用者の本人確認方法の手順を定め、記録を残す</a:t>
                      </a:r>
                    </a:p>
                    <a:p>
                      <a:pPr marL="285750" indent="-285750" algn="l" defTabSz="914400" rtl="0" eaLnBrk="1" latinLnBrk="0" hangingPunct="1">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市販品のデバイス使用時、ソフトウェアのアップデートによりデータ取得に影響がないよう、機器の機能の停止を行う</a:t>
                      </a: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908400581"/>
                  </a:ext>
                </a:extLst>
              </a:tr>
            </a:tbl>
          </a:graphicData>
        </a:graphic>
      </p:graphicFrame>
      <p:sp>
        <p:nvSpPr>
          <p:cNvPr id="5" name="タイトル 1">
            <a:extLst>
              <a:ext uri="{FF2B5EF4-FFF2-40B4-BE49-F238E27FC236}">
                <a16:creationId xmlns:a16="http://schemas.microsoft.com/office/drawing/2014/main" id="{54743328-8E06-47CA-9C62-EB430977EAF9}"/>
              </a:ext>
            </a:extLst>
          </p:cNvPr>
          <p:cNvSpPr txBox="1">
            <a:spLocks/>
          </p:cNvSpPr>
          <p:nvPr/>
        </p:nvSpPr>
        <p:spPr bwMode="auto">
          <a:xfrm>
            <a:off x="457200" y="152400"/>
            <a:ext cx="8420100" cy="8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2pPr>
            <a:lvl3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3pPr>
            <a:lvl4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4pPr>
            <a:lvl5pPr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5pPr>
            <a:lvl6pPr marL="4572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6pPr>
            <a:lvl7pPr marL="9144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7pPr>
            <a:lvl8pPr marL="13716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8pPr>
            <a:lvl9pPr marL="1828800" algn="l" rtl="0" eaLnBrk="1" fontAlgn="base" hangingPunct="1">
              <a:spcBef>
                <a:spcPct val="0"/>
              </a:spcBef>
              <a:spcAft>
                <a:spcPct val="0"/>
              </a:spcAft>
              <a:defRPr kumimoji="1" sz="4400">
                <a:solidFill>
                  <a:schemeClr val="tx2"/>
                </a:solidFill>
                <a:latin typeface="HGP創英角ﾎﾟｯﾌﾟ体" pitchFamily="50" charset="-128"/>
                <a:ea typeface="ＭＳ Ｐゴシック" pitchFamily="50" charset="-128"/>
              </a:defRPr>
            </a:lvl9pPr>
          </a:lstStyle>
          <a:p>
            <a:r>
              <a:rPr lang="ja-JP" altLang="en-US" kern="0" dirty="0"/>
              <a:t>ウェアラブルデバイス</a:t>
            </a:r>
            <a:br>
              <a:rPr lang="en-US" altLang="ja-JP" kern="0" dirty="0"/>
            </a:br>
            <a:r>
              <a:rPr lang="en-US" altLang="ja-JP" dirty="0"/>
              <a:t>-</a:t>
            </a:r>
            <a:r>
              <a:rPr lang="ja-JP" altLang="en-US" dirty="0"/>
              <a:t>導入時及び運用時の留意点（データの取り扱いを除く）</a:t>
            </a:r>
            <a:r>
              <a:rPr lang="en-US" altLang="ja-JP" dirty="0"/>
              <a:t>-</a:t>
            </a:r>
            <a:endParaRPr lang="ja-JP" altLang="en-US" kern="0" dirty="0"/>
          </a:p>
        </p:txBody>
      </p:sp>
    </p:spTree>
    <p:extLst>
      <p:ext uri="{BB962C8B-B14F-4D97-AF65-F5344CB8AC3E}">
        <p14:creationId xmlns:p14="http://schemas.microsoft.com/office/powerpoint/2010/main" val="4075479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ウェアラブルデバイス及び</a:t>
            </a:r>
            <a:r>
              <a:rPr lang="en-US" altLang="ja-JP" dirty="0"/>
              <a:t>ePRO</a:t>
            </a:r>
            <a:br>
              <a:rPr lang="en-US" altLang="ja-JP" dirty="0"/>
            </a:br>
            <a:r>
              <a:rPr lang="en-US" altLang="ja-JP" dirty="0"/>
              <a:t>-</a:t>
            </a:r>
            <a:r>
              <a:rPr lang="ja-JP" altLang="en-US" dirty="0"/>
              <a:t>取得するデータに関する留意点</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49</a:t>
            </a:fld>
            <a:endParaRPr lang="en-US" altLang="ja-JP"/>
          </a:p>
        </p:txBody>
      </p:sp>
      <p:graphicFrame>
        <p:nvGraphicFramePr>
          <p:cNvPr id="3" name="表 2"/>
          <p:cNvGraphicFramePr>
            <a:graphicFrameLocks noGrp="1"/>
          </p:cNvGraphicFramePr>
          <p:nvPr>
            <p:extLst>
              <p:ext uri="{D42A27DB-BD31-4B8C-83A1-F6EECF244321}">
                <p14:modId xmlns:p14="http://schemas.microsoft.com/office/powerpoint/2010/main" val="792025084"/>
              </p:ext>
            </p:extLst>
          </p:nvPr>
        </p:nvGraphicFramePr>
        <p:xfrm>
          <a:off x="159006" y="1375591"/>
          <a:ext cx="8820000" cy="4143918"/>
        </p:xfrm>
        <a:graphic>
          <a:graphicData uri="http://schemas.openxmlformats.org/drawingml/2006/table">
            <a:tbl>
              <a:tblPr firstRow="1" bandRow="1"/>
              <a:tblGrid>
                <a:gridCol w="1548000">
                  <a:extLst>
                    <a:ext uri="{9D8B030D-6E8A-4147-A177-3AD203B41FA5}">
                      <a16:colId xmlns:a16="http://schemas.microsoft.com/office/drawing/2014/main" val="2573744581"/>
                    </a:ext>
                  </a:extLst>
                </a:gridCol>
                <a:gridCol w="7272000">
                  <a:extLst>
                    <a:ext uri="{9D8B030D-6E8A-4147-A177-3AD203B41FA5}">
                      <a16:colId xmlns:a16="http://schemas.microsoft.com/office/drawing/2014/main" val="588025957"/>
                    </a:ext>
                  </a:extLst>
                </a:gridCol>
              </a:tblGrid>
              <a:tr h="4143918">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取得する</a:t>
                      </a:r>
                      <a:b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データに</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関する留意点</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indent="-285750" algn="l">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データの信頼性を確保する</a:t>
                      </a:r>
                      <a:endParaRPr kumimoji="1" lang="en-US" altLang="ja-JP"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indent="-285750" algn="l">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医療情報には個人情報が含まれるため、利用の際には個人情報の適正な取り扱いが必要である</a:t>
                      </a:r>
                    </a:p>
                    <a:p>
                      <a:pPr marL="285750" indent="-285750" algn="l">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広範囲のデータを取得可能となるため、不要なデータの取り扱いを定めておく</a:t>
                      </a:r>
                    </a:p>
                    <a:p>
                      <a:pPr marL="285750" indent="-285750" algn="l">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偶発的に安全性情報を入手する機会が増加するため、社内規定に則り、速やかに安全性・副作用報告を行う</a:t>
                      </a:r>
                    </a:p>
                    <a:p>
                      <a:pPr marL="285750" indent="-285750" algn="l">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取得したデータを、実施医療機関を介さずに治験依頼者のデータベースに取り込む場合、治験責任（分担）医師によるデータの</a:t>
                      </a:r>
                      <a:br>
                        <a:rPr kumimoji="1" lang="en-US" altLang="ja-JP"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確認又は評価の有無を事前に取り決める</a:t>
                      </a:r>
                    </a:p>
                    <a:p>
                      <a:pPr marL="285750" indent="-285750" algn="l">
                        <a:lnSpc>
                          <a:spcPct val="120000"/>
                        </a:lnSpc>
                        <a:buFont typeface="Arial" panose="020B0604020202020204" pitchFamily="34" charset="0"/>
                        <a:buChar char="•"/>
                      </a:pP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取得したデータを原資料として保管する方法について事前に</a:t>
                      </a:r>
                      <a:br>
                        <a:rPr kumimoji="1" lang="en-US" altLang="ja-JP"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en-US" sz="18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取り決める</a:t>
                      </a: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3715113238"/>
                  </a:ext>
                </a:extLst>
              </a:tr>
            </a:tbl>
          </a:graphicData>
        </a:graphic>
      </p:graphicFrame>
    </p:spTree>
    <p:extLst>
      <p:ext uri="{BB962C8B-B14F-4D97-AF65-F5344CB8AC3E}">
        <p14:creationId xmlns:p14="http://schemas.microsoft.com/office/powerpoint/2010/main" val="343748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まえがき</a:t>
            </a:r>
            <a:br>
              <a:rPr lang="en-US" altLang="ja-JP" dirty="0"/>
            </a:br>
            <a:r>
              <a:rPr lang="en-US" altLang="ja-JP" dirty="0"/>
              <a:t>-</a:t>
            </a:r>
            <a:r>
              <a:rPr lang="ja-JP" altLang="en-US" dirty="0"/>
              <a:t>本資材の用途</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5</a:t>
            </a:fld>
            <a:endParaRPr lang="en-US" altLang="ja-JP" dirty="0"/>
          </a:p>
        </p:txBody>
      </p:sp>
      <p:sp>
        <p:nvSpPr>
          <p:cNvPr id="6" name="コンテンツ プレースホルダー 2"/>
          <p:cNvSpPr>
            <a:spLocks noGrp="1"/>
          </p:cNvSpPr>
          <p:nvPr>
            <p:ph idx="1"/>
          </p:nvPr>
        </p:nvSpPr>
        <p:spPr>
          <a:xfrm>
            <a:off x="99000" y="1183698"/>
            <a:ext cx="8946000" cy="5428441"/>
          </a:xfrm>
        </p:spPr>
        <p:txBody>
          <a:bodyPr>
            <a:normAutofit fontScale="92500" lnSpcReduction="20000"/>
          </a:bodyPr>
          <a:lstStyle/>
          <a:p>
            <a:r>
              <a:rPr lang="ja-JP" altLang="en-US" sz="2000" dirty="0"/>
              <a:t>本資材は、以下に例示する用途で活用頂くことを想定し作成していますが、</a:t>
            </a:r>
            <a:br>
              <a:rPr lang="en-US" altLang="ja-JP" sz="2000" dirty="0"/>
            </a:br>
            <a:r>
              <a:rPr lang="ja-JP" altLang="en-US" sz="2000" dirty="0"/>
              <a:t>これらに限定するものではありません。製薬企業、医療機関及び</a:t>
            </a:r>
            <a:br>
              <a:rPr lang="en-US" altLang="ja-JP" sz="2000" dirty="0"/>
            </a:br>
            <a:r>
              <a:rPr lang="ja-JP" altLang="en-US" sz="2000" dirty="0"/>
              <a:t>サービスプロバイダー等に所属する方に、様々なプレゼンテーションで</a:t>
            </a:r>
            <a:br>
              <a:rPr lang="en-US" altLang="ja-JP" sz="2000" dirty="0"/>
            </a:br>
            <a:r>
              <a:rPr lang="ja-JP" altLang="en-US" sz="2000" dirty="0"/>
              <a:t>広く活用頂けることを期待しています</a:t>
            </a:r>
            <a:endParaRPr lang="en-US" altLang="ja-JP" sz="2000" dirty="0">
              <a:solidFill>
                <a:schemeClr val="accent1"/>
              </a:solidFill>
            </a:endParaRPr>
          </a:p>
          <a:p>
            <a:pPr marL="174838" lvl="1" indent="0">
              <a:buNone/>
            </a:pPr>
            <a:endParaRPr lang="en-US" altLang="ja-JP" sz="2000" dirty="0">
              <a:solidFill>
                <a:schemeClr val="accent1"/>
              </a:solidFill>
            </a:endParaRPr>
          </a:p>
          <a:p>
            <a:pPr marL="174838" lvl="1" indent="0">
              <a:buNone/>
            </a:pPr>
            <a:r>
              <a:rPr lang="ja-JP" altLang="en-US" sz="2000" dirty="0">
                <a:solidFill>
                  <a:schemeClr val="accent1"/>
                </a:solidFill>
              </a:rPr>
              <a:t>本資材の活用方法の例示</a:t>
            </a:r>
            <a:endParaRPr lang="en-US" altLang="ja-JP" sz="2000" dirty="0">
              <a:solidFill>
                <a:schemeClr val="accent1"/>
              </a:solidFill>
            </a:endParaRPr>
          </a:p>
          <a:p>
            <a:pPr lvl="1"/>
            <a:r>
              <a:rPr lang="ja-JP" altLang="en-US" sz="2000" dirty="0"/>
              <a:t>製薬企業や医療機関等における内部研修</a:t>
            </a:r>
            <a:endParaRPr lang="en-US" altLang="ja-JP" sz="2000" dirty="0"/>
          </a:p>
          <a:p>
            <a:pPr lvl="1"/>
            <a:r>
              <a:rPr lang="en-US" altLang="ja-JP" sz="2000" dirty="0"/>
              <a:t>DCT</a:t>
            </a:r>
            <a:r>
              <a:rPr lang="ja-JP" altLang="en-US" sz="2000" dirty="0"/>
              <a:t>の手法を導入した臨床試験において、製薬企業の担当者が</a:t>
            </a:r>
            <a:br>
              <a:rPr lang="en-US" altLang="ja-JP" sz="2000" dirty="0"/>
            </a:br>
            <a:r>
              <a:rPr lang="ja-JP" altLang="en-US" sz="2000" dirty="0"/>
              <a:t>実施医療機関向けに</a:t>
            </a:r>
            <a:r>
              <a:rPr lang="en-US" altLang="ja-JP" sz="2000" dirty="0"/>
              <a:t>DCT</a:t>
            </a:r>
            <a:r>
              <a:rPr lang="ja-JP" altLang="en-US" sz="2000" dirty="0"/>
              <a:t>の概要や要点を説明</a:t>
            </a:r>
            <a:endParaRPr lang="en-US" altLang="ja-JP" sz="2000" dirty="0"/>
          </a:p>
          <a:p>
            <a:pPr lvl="1"/>
            <a:r>
              <a:rPr lang="ja-JP" altLang="en-US" sz="2000" dirty="0"/>
              <a:t>学会やセミナー等で</a:t>
            </a:r>
            <a:r>
              <a:rPr lang="en-US" altLang="ja-JP" sz="2000" dirty="0"/>
              <a:t>DCT</a:t>
            </a:r>
            <a:r>
              <a:rPr lang="ja-JP" altLang="en-US" sz="2000" dirty="0"/>
              <a:t>の概要や要点を説明</a:t>
            </a:r>
            <a:endParaRPr lang="en-US" altLang="ja-JP" sz="2000" dirty="0"/>
          </a:p>
          <a:p>
            <a:pPr marL="0" indent="0">
              <a:buNone/>
            </a:pPr>
            <a:endParaRPr lang="en-US" altLang="ja-JP" sz="2000" dirty="0"/>
          </a:p>
          <a:p>
            <a:r>
              <a:rPr lang="ja-JP" altLang="en-US" sz="2000" dirty="0"/>
              <a:t>本資材を活用したプレゼンテーションを行う際は、あらかじめ</a:t>
            </a:r>
            <a:br>
              <a:rPr lang="en-US" altLang="ja-JP" sz="2000" dirty="0"/>
            </a:br>
            <a:r>
              <a:rPr lang="ja-JP" altLang="en-US" sz="2000" dirty="0"/>
              <a:t>原著（</a:t>
            </a:r>
            <a:r>
              <a:rPr lang="zh-TW" altLang="en-US" sz="2000" dirty="0"/>
              <a:t>日本製薬工業協会</a:t>
            </a:r>
            <a:r>
              <a:rPr lang="ja-JP" altLang="en-US" sz="2000" dirty="0"/>
              <a:t>の報告書）の内容を精読頂くことを推奨します</a:t>
            </a:r>
            <a:endParaRPr lang="en-US" altLang="ja-JP" sz="2000" dirty="0"/>
          </a:p>
          <a:p>
            <a:r>
              <a:rPr lang="ja-JP" altLang="en-US" sz="2000" dirty="0"/>
              <a:t>利用者の用途に応じて、スライドを取捨選択してご利用ください</a:t>
            </a:r>
            <a:endParaRPr lang="en-US" altLang="ja-JP" sz="2000" dirty="0"/>
          </a:p>
          <a:p>
            <a:r>
              <a:rPr lang="ja-JP" altLang="en-US" sz="2000" dirty="0"/>
              <a:t>スライドの内容を改変する場合は、</a:t>
            </a:r>
            <a:r>
              <a:rPr lang="zh-TW" altLang="en-US" sz="2000" dirty="0"/>
              <a:t>日本製薬工業協会</a:t>
            </a:r>
            <a:r>
              <a:rPr lang="ja-JP" altLang="en-US" sz="2000" dirty="0"/>
              <a:t>の報告書や</a:t>
            </a:r>
            <a:br>
              <a:rPr lang="en-US" altLang="ja-JP" sz="2000" dirty="0"/>
            </a:br>
            <a:r>
              <a:rPr lang="ja-JP" altLang="en-US" sz="2000" dirty="0"/>
              <a:t>本資材からの引用部分を明確にした上でご利用ください</a:t>
            </a:r>
            <a:endParaRPr lang="en-US" altLang="ja-JP" sz="2000" dirty="0"/>
          </a:p>
        </p:txBody>
      </p:sp>
      <p:pic>
        <p:nvPicPr>
          <p:cNvPr id="5" name="Picture 14">
            <a:extLst>
              <a:ext uri="{FF2B5EF4-FFF2-40B4-BE49-F238E27FC236}">
                <a16:creationId xmlns:a16="http://schemas.microsoft.com/office/drawing/2014/main" id="{A549CCA7-7B4D-4282-AD10-99DF7ADEBE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9984" y="150814"/>
            <a:ext cx="817815" cy="8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961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lang="en-US" altLang="ja-JP" cap="none" dirty="0"/>
              <a:t>ePRO</a:t>
            </a:r>
            <a:endParaRPr lang="ja-JP" altLang="en-US" cap="none"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50</a:t>
            </a:fld>
            <a:endParaRPr lang="en-US" altLang="ja-JP"/>
          </a:p>
        </p:txBody>
      </p:sp>
    </p:spTree>
    <p:extLst>
      <p:ext uri="{BB962C8B-B14F-4D97-AF65-F5344CB8AC3E}">
        <p14:creationId xmlns:p14="http://schemas.microsoft.com/office/powerpoint/2010/main" val="800436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e</a:t>
            </a:r>
            <a:r>
              <a:rPr kumimoji="1" lang="en-US" altLang="ja-JP" dirty="0" err="1"/>
              <a:t>PRO</a:t>
            </a:r>
            <a:br>
              <a:rPr kumimoji="1" lang="en-US" altLang="ja-JP" dirty="0"/>
            </a:br>
            <a:r>
              <a:rPr lang="en-US" altLang="ja-JP" dirty="0"/>
              <a:t>-</a:t>
            </a:r>
            <a:r>
              <a:rPr lang="ja-JP" altLang="en-US" dirty="0"/>
              <a:t>概要</a:t>
            </a:r>
            <a:r>
              <a:rPr lang="en-US" altLang="ja-JP" dirty="0"/>
              <a:t>-</a:t>
            </a:r>
            <a:endParaRPr kumimoji="1" lang="ja-JP" altLang="en-US" dirty="0"/>
          </a:p>
        </p:txBody>
      </p:sp>
      <p:sp>
        <p:nvSpPr>
          <p:cNvPr id="3" name="コンテンツ プレースホルダー 2"/>
          <p:cNvSpPr>
            <a:spLocks noGrp="1"/>
          </p:cNvSpPr>
          <p:nvPr>
            <p:ph idx="1"/>
          </p:nvPr>
        </p:nvSpPr>
        <p:spPr>
          <a:xfrm>
            <a:off x="286729" y="1109412"/>
            <a:ext cx="8628671" cy="3014913"/>
          </a:xfrm>
        </p:spPr>
        <p:txBody>
          <a:bodyPr/>
          <a:lstStyle/>
          <a:p>
            <a:r>
              <a:rPr lang="en-US" altLang="ja-JP" dirty="0"/>
              <a:t>ePRO</a:t>
            </a:r>
            <a:r>
              <a:rPr lang="ja-JP" altLang="en-US" dirty="0"/>
              <a:t>とは</a:t>
            </a:r>
            <a:endParaRPr lang="en-US" altLang="ja-JP" dirty="0"/>
          </a:p>
          <a:p>
            <a:pPr lvl="1"/>
            <a:r>
              <a:rPr lang="ja-JP" altLang="en-US" dirty="0"/>
              <a:t>患者から直接得られる健康状態に関する報告を電子的に</a:t>
            </a:r>
            <a:br>
              <a:rPr lang="en-US" altLang="ja-JP" dirty="0"/>
            </a:br>
            <a:r>
              <a:rPr lang="ja-JP" altLang="en-US" dirty="0"/>
              <a:t>取得したもの</a:t>
            </a:r>
            <a:endParaRPr kumimoji="1" lang="en-US" altLang="ja-JP" dirty="0"/>
          </a:p>
          <a:p>
            <a:pPr lvl="2"/>
            <a:r>
              <a:rPr lang="ja-JP" altLang="en-US" dirty="0"/>
              <a:t>準備期間、費用及び留意点はウェアラブルデバイスと</a:t>
            </a:r>
            <a:br>
              <a:rPr lang="en-US" altLang="ja-JP" dirty="0"/>
            </a:br>
            <a:r>
              <a:rPr lang="ja-JP" altLang="en-US" dirty="0"/>
              <a:t>共通している</a:t>
            </a:r>
            <a:endParaRPr kumimoji="1" lang="en-US" altLang="ja-JP" dirty="0"/>
          </a:p>
          <a:p>
            <a:pPr lvl="2"/>
            <a:r>
              <a:rPr lang="zh-TW" altLang="en-US" dirty="0"/>
              <a:t>日本製薬工業協会</a:t>
            </a:r>
            <a:r>
              <a:rPr lang="ja-JP" altLang="en-US" dirty="0"/>
              <a:t>が発行した</a:t>
            </a:r>
            <a:r>
              <a:rPr kumimoji="1" lang="ja-JP" altLang="en-US" dirty="0"/>
              <a:t>以下の報告書が参考になる</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51</a:t>
            </a:fld>
            <a:endParaRPr lang="en-US" altLang="ja-JP" dirty="0"/>
          </a:p>
        </p:txBody>
      </p:sp>
      <p:sp>
        <p:nvSpPr>
          <p:cNvPr id="6" name="テキスト ボックス 5"/>
          <p:cNvSpPr txBox="1"/>
          <p:nvPr/>
        </p:nvSpPr>
        <p:spPr>
          <a:xfrm>
            <a:off x="990599" y="4124325"/>
            <a:ext cx="7786255" cy="1671996"/>
          </a:xfrm>
          <a:prstGeom prst="rect">
            <a:avLst/>
          </a:prstGeom>
          <a:noFill/>
        </p:spPr>
        <p:txBody>
          <a:bodyPr wrap="square" rtlCol="0">
            <a:spAutoFit/>
          </a:bodyPr>
          <a:lstStyle/>
          <a:p>
            <a:pPr>
              <a:lnSpc>
                <a:spcPct val="1200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１．日本製薬工業協会 医薬品評価委員会 電子化情報部会</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lvl="1">
              <a:lnSpc>
                <a:spcPct val="1200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ePRO</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の普及に向けて」（</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2016</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月）</a:t>
            </a:r>
            <a:b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hlinkClick r:id="rId3"/>
              </a:rPr>
              <a:t>https://www.jpma.or.jp/information/evaluation/results/allotment/lofurc0000005mry-att/epro.pdf</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200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２．日本製薬工業協会 医薬品評価委員会</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lvl="1">
              <a:lnSpc>
                <a:spcPct val="120000"/>
              </a:lnSpc>
            </a:pP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「臨床試験データの電子的取得に関するガイダンス追補」（</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2012</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月）</a:t>
            </a:r>
            <a:endPar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20000"/>
              </a:lnSpc>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hlinkClick r:id="rId4"/>
              </a:rPr>
              <a:t>https://www.jpma.or.jp/basis/guide/lofurc0000001ywz-att/20120110guidance.pdf</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3807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550646" y="2896883"/>
            <a:ext cx="6042709" cy="710384"/>
          </a:xfrm>
        </p:spPr>
        <p:txBody>
          <a:bodyPr/>
          <a:lstStyle/>
          <a:p>
            <a:pPr algn="ctr"/>
            <a:r>
              <a:rPr lang="ja-JP" altLang="en-US" dirty="0"/>
              <a:t>治験薬の被験者への配送</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52</a:t>
            </a:fld>
            <a:endParaRPr lang="en-US" altLang="ja-JP"/>
          </a:p>
        </p:txBody>
      </p:sp>
    </p:spTree>
    <p:extLst>
      <p:ext uri="{BB962C8B-B14F-4D97-AF65-F5344CB8AC3E}">
        <p14:creationId xmlns:p14="http://schemas.microsoft.com/office/powerpoint/2010/main" val="3475343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547248" y="4612555"/>
            <a:ext cx="8160334" cy="2174262"/>
            <a:chOff x="1364085" y="1888939"/>
            <a:chExt cx="9066015" cy="2421404"/>
          </a:xfrm>
        </p:grpSpPr>
        <p:grpSp>
          <p:nvGrpSpPr>
            <p:cNvPr id="38" name="グループ化 37"/>
            <p:cNvGrpSpPr/>
            <p:nvPr/>
          </p:nvGrpSpPr>
          <p:grpSpPr>
            <a:xfrm>
              <a:off x="1364085" y="1888939"/>
              <a:ext cx="9066015" cy="2421404"/>
              <a:chOff x="2278485" y="1612714"/>
              <a:chExt cx="9066015" cy="2421404"/>
            </a:xfrm>
          </p:grpSpPr>
          <p:sp>
            <p:nvSpPr>
              <p:cNvPr id="43" name="四角形: 角を丸くする 18">
                <a:extLst>
                  <a:ext uri="{FF2B5EF4-FFF2-40B4-BE49-F238E27FC236}">
                    <a16:creationId xmlns:a16="http://schemas.microsoft.com/office/drawing/2014/main" id="{7A57EFA0-DF05-42DC-BD47-1E658568053D}"/>
                  </a:ext>
                </a:extLst>
              </p:cNvPr>
              <p:cNvSpPr/>
              <p:nvPr/>
            </p:nvSpPr>
            <p:spPr>
              <a:xfrm>
                <a:off x="2278485" y="1626684"/>
                <a:ext cx="1292934" cy="2407434"/>
              </a:xfrm>
              <a:prstGeom prst="roundRect">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治験</a:t>
                </a: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依頼者</a:t>
                </a:r>
              </a:p>
            </p:txBody>
          </p:sp>
          <p:sp>
            <p:nvSpPr>
              <p:cNvPr id="44" name="四角形: 角を丸くする 19">
                <a:extLst>
                  <a:ext uri="{FF2B5EF4-FFF2-40B4-BE49-F238E27FC236}">
                    <a16:creationId xmlns:a16="http://schemas.microsoft.com/office/drawing/2014/main" id="{D562233C-A2D5-4851-99F4-70F9B4C236C3}"/>
                  </a:ext>
                </a:extLst>
              </p:cNvPr>
              <p:cNvSpPr/>
              <p:nvPr/>
            </p:nvSpPr>
            <p:spPr>
              <a:xfrm>
                <a:off x="4223958" y="1626790"/>
                <a:ext cx="1292400" cy="2407327"/>
              </a:xfrm>
              <a:prstGeom prst="roundRect">
                <a:avLst/>
              </a:prstGeom>
              <a:solidFill>
                <a:srgbClr val="70AD47">
                  <a:lumMod val="60000"/>
                  <a:lumOff val="40000"/>
                </a:srgbClr>
              </a:solidFill>
              <a:ln w="38100" cap="flat" cmpd="sng" algn="ctr">
                <a:solidFill>
                  <a:srgbClr val="4472C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Depot</a:t>
                </a: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（治験依頼者</a:t>
                </a: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spcBef>
                    <a:spcPts val="0"/>
                  </a:spcBef>
                  <a:spcAft>
                    <a:spcPts val="0"/>
                  </a:spcAft>
                  <a:buClrTx/>
                  <a:buSzTx/>
                  <a:buFontTx/>
                  <a:buNone/>
                  <a:tabLst/>
                  <a:defRPr/>
                </a:pPr>
                <a:r>
                  <a:rPr kumimoji="0" lang="ja-JP" altLang="en-US" sz="1600" kern="0" dirty="0">
                    <a:solidFill>
                      <a:prstClr val="black"/>
                    </a:solidFill>
                    <a:latin typeface="メイリオ" panose="020B0604030504040204" pitchFamily="50" charset="-128"/>
                    <a:ea typeface="メイリオ" panose="020B0604030504040204" pitchFamily="50" charset="-128"/>
                  </a:rPr>
                  <a:t>もしくは</a:t>
                </a: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委託する治験薬保管庫）</a:t>
                </a: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5" name="四角形: 角を丸くする 20">
                <a:extLst>
                  <a:ext uri="{FF2B5EF4-FFF2-40B4-BE49-F238E27FC236}">
                    <a16:creationId xmlns:a16="http://schemas.microsoft.com/office/drawing/2014/main" id="{F954899F-6DA3-44CA-85DC-D835606D1F92}"/>
                  </a:ext>
                </a:extLst>
              </p:cNvPr>
              <p:cNvSpPr/>
              <p:nvPr/>
            </p:nvSpPr>
            <p:spPr>
              <a:xfrm>
                <a:off x="6168896" y="1626791"/>
                <a:ext cx="1292400" cy="1468834"/>
              </a:xfrm>
              <a:prstGeom prst="roundRect">
                <a:avLst/>
              </a:prstGeom>
              <a:solidFill>
                <a:srgbClr val="FFC000"/>
              </a:solidFill>
              <a:ln w="38100" cap="flat" cmpd="sng" algn="ctr">
                <a:solidFill>
                  <a:srgbClr val="4472C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実施医療</a:t>
                </a: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機関</a:t>
                </a:r>
              </a:p>
            </p:txBody>
          </p:sp>
          <p:sp>
            <p:nvSpPr>
              <p:cNvPr id="46" name="四角形: 角を丸くする 21">
                <a:extLst>
                  <a:ext uri="{FF2B5EF4-FFF2-40B4-BE49-F238E27FC236}">
                    <a16:creationId xmlns:a16="http://schemas.microsoft.com/office/drawing/2014/main" id="{3CF90BB7-4B7B-4043-AABB-C58F197497A8}"/>
                  </a:ext>
                </a:extLst>
              </p:cNvPr>
              <p:cNvSpPr/>
              <p:nvPr/>
            </p:nvSpPr>
            <p:spPr>
              <a:xfrm>
                <a:off x="8113832" y="1783927"/>
                <a:ext cx="1248322" cy="560210"/>
              </a:xfrm>
              <a:prstGeom prst="roundRect">
                <a:avLst/>
              </a:prstGeom>
              <a:solidFill>
                <a:sysClr val="window" lastClr="FFFFFF"/>
              </a:solidFill>
              <a:ln w="38100" cap="flat" cmpd="sng" algn="ctr">
                <a:solidFill>
                  <a:srgbClr val="4472C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被験者来院時</a:t>
                </a: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の払い出し</a:t>
                </a:r>
              </a:p>
            </p:txBody>
          </p:sp>
          <p:sp>
            <p:nvSpPr>
              <p:cNvPr id="47" name="矢印: 下 33">
                <a:extLst>
                  <a:ext uri="{FF2B5EF4-FFF2-40B4-BE49-F238E27FC236}">
                    <a16:creationId xmlns:a16="http://schemas.microsoft.com/office/drawing/2014/main" id="{3840AB55-B4EF-4A9C-BFB3-B12BC3BB0902}"/>
                  </a:ext>
                </a:extLst>
              </p:cNvPr>
              <p:cNvSpPr/>
              <p:nvPr/>
            </p:nvSpPr>
            <p:spPr>
              <a:xfrm rot="16200000">
                <a:off x="8463374" y="1565082"/>
                <a:ext cx="553303" cy="2323279"/>
              </a:xfrm>
              <a:prstGeom prst="downArrow">
                <a:avLst/>
              </a:prstGeom>
              <a:solidFill>
                <a:srgbClr val="FFC000"/>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Site to Patient</a:t>
                </a:r>
              </a:p>
            </p:txBody>
          </p:sp>
          <p:sp>
            <p:nvSpPr>
              <p:cNvPr id="48" name="四角形: 角を丸くする 18">
                <a:extLst>
                  <a:ext uri="{FF2B5EF4-FFF2-40B4-BE49-F238E27FC236}">
                    <a16:creationId xmlns:a16="http://schemas.microsoft.com/office/drawing/2014/main" id="{7A57EFA0-DF05-42DC-BD47-1E658568053D}"/>
                  </a:ext>
                </a:extLst>
              </p:cNvPr>
              <p:cNvSpPr/>
              <p:nvPr/>
            </p:nvSpPr>
            <p:spPr>
              <a:xfrm>
                <a:off x="10051566" y="1612714"/>
                <a:ext cx="1292934" cy="2416782"/>
              </a:xfrm>
              <a:prstGeom prst="roundRect">
                <a:avLst/>
              </a:prstGeom>
              <a:solidFill>
                <a:sysClr val="window" lastClr="FFFFFF"/>
              </a:solid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被験者</a:t>
                </a: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9" name="矢印: 下 33">
                <a:extLst>
                  <a:ext uri="{FF2B5EF4-FFF2-40B4-BE49-F238E27FC236}">
                    <a16:creationId xmlns:a16="http://schemas.microsoft.com/office/drawing/2014/main" id="{3840AB55-B4EF-4A9C-BFB3-B12BC3BB0902}"/>
                  </a:ext>
                </a:extLst>
              </p:cNvPr>
              <p:cNvSpPr/>
              <p:nvPr/>
            </p:nvSpPr>
            <p:spPr>
              <a:xfrm rot="16200000">
                <a:off x="7490903" y="1323752"/>
                <a:ext cx="553303" cy="4268217"/>
              </a:xfrm>
              <a:prstGeom prst="downArrow">
                <a:avLst/>
              </a:prstGeom>
              <a:solidFill>
                <a:srgbClr val="70AD47">
                  <a:lumMod val="60000"/>
                  <a:lumOff val="40000"/>
                </a:srgbClr>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Depot to Patient</a:t>
                </a:r>
              </a:p>
            </p:txBody>
          </p:sp>
        </p:grpSp>
        <p:sp>
          <p:nvSpPr>
            <p:cNvPr id="39" name="矢印: 下 33">
              <a:extLst>
                <a:ext uri="{FF2B5EF4-FFF2-40B4-BE49-F238E27FC236}">
                  <a16:creationId xmlns:a16="http://schemas.microsoft.com/office/drawing/2014/main" id="{3840AB55-B4EF-4A9C-BFB3-B12BC3BB0902}"/>
                </a:ext>
              </a:extLst>
            </p:cNvPr>
            <p:cNvSpPr/>
            <p:nvPr/>
          </p:nvSpPr>
          <p:spPr>
            <a:xfrm rot="16200000">
              <a:off x="2744531" y="2888531"/>
              <a:ext cx="504000" cy="417600"/>
            </a:xfrm>
            <a:prstGeom prst="downArrow">
              <a:avLst/>
            </a:prstGeom>
            <a:solidFill>
              <a:srgbClr val="4472C4"/>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0" name="矢印: 下 33">
              <a:extLst>
                <a:ext uri="{FF2B5EF4-FFF2-40B4-BE49-F238E27FC236}">
                  <a16:creationId xmlns:a16="http://schemas.microsoft.com/office/drawing/2014/main" id="{3840AB55-B4EF-4A9C-BFB3-B12BC3BB0902}"/>
                </a:ext>
              </a:extLst>
            </p:cNvPr>
            <p:cNvSpPr/>
            <p:nvPr/>
          </p:nvSpPr>
          <p:spPr>
            <a:xfrm rot="16200000">
              <a:off x="4695648" y="2427999"/>
              <a:ext cx="504000" cy="417600"/>
            </a:xfrm>
            <a:prstGeom prst="downArrow">
              <a:avLst/>
            </a:prstGeom>
            <a:solidFill>
              <a:srgbClr val="4472C4"/>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1" name="矢印: 下 33">
              <a:extLst>
                <a:ext uri="{FF2B5EF4-FFF2-40B4-BE49-F238E27FC236}">
                  <a16:creationId xmlns:a16="http://schemas.microsoft.com/office/drawing/2014/main" id="{3840AB55-B4EF-4A9C-BFB3-B12BC3BB0902}"/>
                </a:ext>
              </a:extLst>
            </p:cNvPr>
            <p:cNvSpPr/>
            <p:nvPr/>
          </p:nvSpPr>
          <p:spPr>
            <a:xfrm rot="16200000">
              <a:off x="6635369" y="2131522"/>
              <a:ext cx="504000" cy="417600"/>
            </a:xfrm>
            <a:prstGeom prst="downArrow">
              <a:avLst/>
            </a:prstGeom>
            <a:solidFill>
              <a:srgbClr val="4472C4"/>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2" name="矢印: 下 33">
              <a:extLst>
                <a:ext uri="{FF2B5EF4-FFF2-40B4-BE49-F238E27FC236}">
                  <a16:creationId xmlns:a16="http://schemas.microsoft.com/office/drawing/2014/main" id="{3840AB55-B4EF-4A9C-BFB3-B12BC3BB0902}"/>
                </a:ext>
              </a:extLst>
            </p:cNvPr>
            <p:cNvSpPr/>
            <p:nvPr/>
          </p:nvSpPr>
          <p:spPr>
            <a:xfrm rot="16200000">
              <a:off x="8526462" y="2131522"/>
              <a:ext cx="504000" cy="417600"/>
            </a:xfrm>
            <a:prstGeom prst="downArrow">
              <a:avLst/>
            </a:prstGeom>
            <a:solidFill>
              <a:srgbClr val="4472C4"/>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grpSp>
      <p:sp>
        <p:nvSpPr>
          <p:cNvPr id="2" name="タイトル 1"/>
          <p:cNvSpPr>
            <a:spLocks noGrp="1"/>
          </p:cNvSpPr>
          <p:nvPr>
            <p:ph type="title"/>
          </p:nvPr>
        </p:nvSpPr>
        <p:spPr/>
        <p:txBody>
          <a:bodyPr/>
          <a:lstStyle/>
          <a:p>
            <a:r>
              <a:rPr lang="ja-JP" altLang="en-US" dirty="0"/>
              <a:t>治験薬の被験者への配送</a:t>
            </a:r>
            <a:br>
              <a:rPr lang="en-US" altLang="ja-JP" dirty="0"/>
            </a:br>
            <a:r>
              <a:rPr lang="en-US" altLang="ja-JP" dirty="0"/>
              <a:t>-</a:t>
            </a:r>
            <a:r>
              <a:rPr lang="ja-JP" altLang="en-US" dirty="0"/>
              <a:t>概要</a:t>
            </a:r>
            <a:r>
              <a:rPr lang="en-US" altLang="ja-JP" dirty="0"/>
              <a:t>-</a:t>
            </a:r>
            <a:endParaRPr kumimoji="1" lang="ja-JP" altLang="en-US" dirty="0"/>
          </a:p>
        </p:txBody>
      </p:sp>
      <p:sp>
        <p:nvSpPr>
          <p:cNvPr id="3" name="コンテンツ プレースホルダー 2"/>
          <p:cNvSpPr>
            <a:spLocks noGrp="1"/>
          </p:cNvSpPr>
          <p:nvPr>
            <p:ph idx="1"/>
          </p:nvPr>
        </p:nvSpPr>
        <p:spPr>
          <a:xfrm>
            <a:off x="381794" y="1173191"/>
            <a:ext cx="8055624" cy="2110747"/>
          </a:xfrm>
        </p:spPr>
        <p:txBody>
          <a:bodyPr/>
          <a:lstStyle/>
          <a:p>
            <a:r>
              <a:rPr lang="ja-JP" altLang="en-US" sz="1800" dirty="0"/>
              <a:t>治験薬の被験者への配送は、大きく分けて以下の</a:t>
            </a:r>
            <a:r>
              <a:rPr lang="en-US" altLang="ja-JP" sz="1800" dirty="0"/>
              <a:t>2</a:t>
            </a:r>
            <a:r>
              <a:rPr lang="ja-JP" altLang="en-US" sz="1800" dirty="0"/>
              <a:t>通り</a:t>
            </a:r>
            <a:endParaRPr lang="en-US" altLang="ja-JP" sz="1800" dirty="0"/>
          </a:p>
          <a:p>
            <a:pPr marL="632038" lvl="1" indent="-457200">
              <a:buClr>
                <a:schemeClr val="accent1"/>
              </a:buClr>
              <a:buSzPct val="85000"/>
              <a:buFont typeface="+mj-lt"/>
              <a:buAutoNum type="arabicPeriod"/>
            </a:pPr>
            <a:r>
              <a:rPr lang="ja-JP" altLang="en-US" sz="1800" dirty="0"/>
              <a:t>実施医療機関から被験者への配送（</a:t>
            </a:r>
            <a:r>
              <a:rPr lang="en-US" altLang="ja-JP" sz="1800" dirty="0"/>
              <a:t>Site to Patient</a:t>
            </a:r>
            <a:r>
              <a:rPr lang="ja-JP" altLang="en-US" sz="1800" dirty="0"/>
              <a:t>）：</a:t>
            </a:r>
            <a:br>
              <a:rPr lang="en-US" altLang="ja-JP" sz="1800" dirty="0"/>
            </a:br>
            <a:r>
              <a:rPr lang="ja-JP" altLang="en-US" sz="1800" dirty="0"/>
              <a:t>治験薬が実施医療機関を経由して被験者宅へ配送される</a:t>
            </a:r>
            <a:endParaRPr lang="en-US" altLang="ja-JP" sz="1800" dirty="0"/>
          </a:p>
          <a:p>
            <a:pPr marL="647700" lvl="1" indent="-457200">
              <a:buClr>
                <a:schemeClr val="accent1"/>
              </a:buClr>
              <a:buSzPct val="85000"/>
              <a:buFont typeface="+mj-lt"/>
              <a:buAutoNum type="arabicPeriod"/>
            </a:pPr>
            <a:r>
              <a:rPr lang="ja-JP" altLang="en-US" sz="1800" dirty="0"/>
              <a:t>治験依頼者から被験者への配送（</a:t>
            </a:r>
            <a:r>
              <a:rPr lang="en-US" altLang="ja-JP" sz="1800" dirty="0"/>
              <a:t>Depot to Patient</a:t>
            </a:r>
            <a:r>
              <a:rPr lang="ja-JP" altLang="en-US" sz="1800" dirty="0"/>
              <a:t>）：</a:t>
            </a:r>
            <a:br>
              <a:rPr lang="en-US" altLang="ja-JP" sz="1800" dirty="0"/>
            </a:br>
            <a:r>
              <a:rPr lang="ja-JP" altLang="en-US" sz="1800" dirty="0"/>
              <a:t>治験薬が包装施設や配送施設、</a:t>
            </a:r>
            <a:br>
              <a:rPr lang="en-US" altLang="ja-JP" sz="1800" dirty="0"/>
            </a:br>
            <a:r>
              <a:rPr lang="ja-JP" altLang="en-US" sz="1800" dirty="0"/>
              <a:t>もしくは地域や国の保管庫から被験者宅へ配送される</a:t>
            </a:r>
            <a:r>
              <a:rPr lang="en-US" altLang="ja-JP" sz="1800" baseline="30000" dirty="0"/>
              <a:t>※</a:t>
            </a:r>
            <a:endParaRPr lang="ja-JP" altLang="en-US" sz="1800" baseline="30000"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53</a:t>
            </a:fld>
            <a:endParaRPr lang="en-US" altLang="ja-JP" dirty="0"/>
          </a:p>
        </p:txBody>
      </p:sp>
      <p:grpSp>
        <p:nvGrpSpPr>
          <p:cNvPr id="11" name="グループ化 10"/>
          <p:cNvGrpSpPr/>
          <p:nvPr/>
        </p:nvGrpSpPr>
        <p:grpSpPr>
          <a:xfrm>
            <a:off x="261030" y="4261448"/>
            <a:ext cx="716222" cy="682494"/>
            <a:chOff x="130322" y="3494644"/>
            <a:chExt cx="967694" cy="946989"/>
          </a:xfrm>
          <a:solidFill>
            <a:srgbClr val="CCFFFF"/>
          </a:solidFill>
        </p:grpSpPr>
        <p:sp>
          <p:nvSpPr>
            <p:cNvPr id="6" name="楕円 5"/>
            <p:cNvSpPr/>
            <p:nvPr/>
          </p:nvSpPr>
          <p:spPr bwMode="auto">
            <a:xfrm>
              <a:off x="130322" y="3494644"/>
              <a:ext cx="967694" cy="946989"/>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07" y="3626328"/>
              <a:ext cx="683620" cy="683620"/>
            </a:xfrm>
            <a:prstGeom prst="rect">
              <a:avLst/>
            </a:prstGeom>
            <a:grpFill/>
          </p:spPr>
        </p:pic>
      </p:grpSp>
      <p:grpSp>
        <p:nvGrpSpPr>
          <p:cNvPr id="9" name="グループ化 8">
            <a:extLst>
              <a:ext uri="{FF2B5EF4-FFF2-40B4-BE49-F238E27FC236}">
                <a16:creationId xmlns:a16="http://schemas.microsoft.com/office/drawing/2014/main" id="{AD07A169-4A20-4821-8B96-020A8EEAFC2F}"/>
              </a:ext>
            </a:extLst>
          </p:cNvPr>
          <p:cNvGrpSpPr/>
          <p:nvPr/>
        </p:nvGrpSpPr>
        <p:grpSpPr>
          <a:xfrm>
            <a:off x="1912470" y="4261447"/>
            <a:ext cx="716222" cy="682494"/>
            <a:chOff x="1781762" y="3919315"/>
            <a:chExt cx="967694" cy="946989"/>
          </a:xfrm>
        </p:grpSpPr>
        <p:sp>
          <p:nvSpPr>
            <p:cNvPr id="24" name="楕円 23"/>
            <p:cNvSpPr/>
            <p:nvPr/>
          </p:nvSpPr>
          <p:spPr bwMode="auto">
            <a:xfrm>
              <a:off x="1781762" y="3919315"/>
              <a:ext cx="967694" cy="946989"/>
            </a:xfrm>
            <a:prstGeom prst="ellipse">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991" y="4241314"/>
              <a:ext cx="432329" cy="432329"/>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5609" y="4020166"/>
              <a:ext cx="387577" cy="387577"/>
            </a:xfrm>
            <a:prstGeom prst="rect">
              <a:avLst/>
            </a:prstGeom>
          </p:spPr>
        </p:pic>
      </p:grpSp>
      <p:grpSp>
        <p:nvGrpSpPr>
          <p:cNvPr id="8" name="グループ化 7">
            <a:extLst>
              <a:ext uri="{FF2B5EF4-FFF2-40B4-BE49-F238E27FC236}">
                <a16:creationId xmlns:a16="http://schemas.microsoft.com/office/drawing/2014/main" id="{DE99BBF0-AB13-45F1-B70B-45A07AC63722}"/>
              </a:ext>
            </a:extLst>
          </p:cNvPr>
          <p:cNvGrpSpPr/>
          <p:nvPr/>
        </p:nvGrpSpPr>
        <p:grpSpPr>
          <a:xfrm>
            <a:off x="3686578" y="4261447"/>
            <a:ext cx="716222" cy="682494"/>
            <a:chOff x="3555870" y="3919315"/>
            <a:chExt cx="967694" cy="946989"/>
          </a:xfrm>
        </p:grpSpPr>
        <p:sp>
          <p:nvSpPr>
            <p:cNvPr id="28" name="楕円 27"/>
            <p:cNvSpPr/>
            <p:nvPr/>
          </p:nvSpPr>
          <p:spPr bwMode="auto">
            <a:xfrm>
              <a:off x="3555870" y="3919315"/>
              <a:ext cx="967694" cy="946989"/>
            </a:xfrm>
            <a:prstGeom prst="ellipse">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1759" y="4022110"/>
              <a:ext cx="642002" cy="642002"/>
            </a:xfrm>
            <a:prstGeom prst="rect">
              <a:avLst/>
            </a:prstGeom>
          </p:spPr>
        </p:pic>
      </p:grpSp>
      <p:grpSp>
        <p:nvGrpSpPr>
          <p:cNvPr id="7" name="グループ化 6">
            <a:extLst>
              <a:ext uri="{FF2B5EF4-FFF2-40B4-BE49-F238E27FC236}">
                <a16:creationId xmlns:a16="http://schemas.microsoft.com/office/drawing/2014/main" id="{42577E75-094F-466F-9009-09F563D5F0B7}"/>
              </a:ext>
            </a:extLst>
          </p:cNvPr>
          <p:cNvGrpSpPr/>
          <p:nvPr/>
        </p:nvGrpSpPr>
        <p:grpSpPr>
          <a:xfrm>
            <a:off x="7192436" y="4213489"/>
            <a:ext cx="716222" cy="682494"/>
            <a:chOff x="7061728" y="3871357"/>
            <a:chExt cx="967694" cy="946989"/>
          </a:xfrm>
        </p:grpSpPr>
        <p:sp>
          <p:nvSpPr>
            <p:cNvPr id="30" name="楕円 29"/>
            <p:cNvSpPr/>
            <p:nvPr/>
          </p:nvSpPr>
          <p:spPr bwMode="auto">
            <a:xfrm>
              <a:off x="7061728" y="3871357"/>
              <a:ext cx="967694" cy="946989"/>
            </a:xfrm>
            <a:prstGeom prst="ellipse">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5005" y="4231319"/>
              <a:ext cx="439256" cy="439256"/>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04830" y="4000796"/>
              <a:ext cx="481035" cy="481035"/>
            </a:xfrm>
            <a:prstGeom prst="rect">
              <a:avLst/>
            </a:prstGeom>
          </p:spPr>
        </p:pic>
      </p:grpSp>
      <p:sp>
        <p:nvSpPr>
          <p:cNvPr id="29" name="コンテンツ プレースホルダー 2">
            <a:extLst>
              <a:ext uri="{FF2B5EF4-FFF2-40B4-BE49-F238E27FC236}">
                <a16:creationId xmlns:a16="http://schemas.microsoft.com/office/drawing/2014/main" id="{F366AC04-C109-4AED-8BF1-211AF11F7911}"/>
              </a:ext>
            </a:extLst>
          </p:cNvPr>
          <p:cNvSpPr txBox="1">
            <a:spLocks/>
          </p:cNvSpPr>
          <p:nvPr/>
        </p:nvSpPr>
        <p:spPr bwMode="auto">
          <a:xfrm>
            <a:off x="602846" y="3296613"/>
            <a:ext cx="8055624" cy="94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138" indent="-248400" algn="l" rtl="0" eaLnBrk="1" fontAlgn="base" hangingPunct="1">
              <a:spcBef>
                <a:spcPct val="20000"/>
              </a:spcBef>
              <a:spcAft>
                <a:spcPct val="0"/>
              </a:spcAft>
              <a:buClr>
                <a:schemeClr val="accent1"/>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226800" algn="l" rtl="0" eaLnBrk="1" fontAlgn="base" hangingPunct="1">
              <a:spcBef>
                <a:spcPct val="20000"/>
              </a:spcBef>
              <a:spcAft>
                <a:spcPct val="0"/>
              </a:spcAft>
              <a:buClr>
                <a:srgbClr val="00B0F0"/>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226800" algn="l" rtl="0" eaLnBrk="1" fontAlgn="base" hangingPunct="1">
              <a:spcBef>
                <a:spcPct val="20000"/>
              </a:spcBef>
              <a:spcAft>
                <a:spcPct val="0"/>
              </a:spcAft>
              <a:buClr>
                <a:schemeClr val="accent3"/>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226800" algn="l" rtl="0" eaLnBrk="1" fontAlgn="base" hangingPunct="1">
              <a:spcBef>
                <a:spcPct val="20000"/>
              </a:spcBef>
              <a:spcAft>
                <a:spcPct val="0"/>
              </a:spcAft>
              <a:buClr>
                <a:schemeClr val="accent2"/>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226800" algn="l" rtl="0" eaLnBrk="1" fontAlgn="base" hangingPunct="1">
              <a:spcBef>
                <a:spcPct val="20000"/>
              </a:spcBef>
              <a:spcAft>
                <a:spcPct val="0"/>
              </a:spcAft>
              <a:buClr>
                <a:schemeClr val="accent6"/>
              </a:buClr>
              <a:buSzPct val="5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285750" indent="-285750">
              <a:lnSpc>
                <a:spcPct val="120000"/>
              </a:lnSpc>
              <a:buClr>
                <a:srgbClr val="040404">
                  <a:lumMod val="75000"/>
                  <a:lumOff val="25000"/>
                </a:srgbClr>
              </a:buClr>
              <a:buSzPct val="100000"/>
              <a:buFont typeface="游明朝" panose="02020400000000000000" pitchFamily="18" charset="-128"/>
              <a:buChar char="※"/>
            </a:pPr>
            <a:r>
              <a:rPr lang="ja-JP" altLang="en-US" sz="1600" dirty="0">
                <a:solidFill>
                  <a:schemeClr val="accent2"/>
                </a:solidFill>
              </a:rPr>
              <a:t>日本で導入する場合、</a:t>
            </a:r>
            <a:r>
              <a:rPr lang="en-US" altLang="ja-JP" sz="1600" dirty="0">
                <a:solidFill>
                  <a:schemeClr val="accent2"/>
                </a:solidFill>
              </a:rPr>
              <a:t>GCP</a:t>
            </a:r>
            <a:r>
              <a:rPr lang="ja-JP" altLang="en-US" sz="1600" dirty="0">
                <a:solidFill>
                  <a:schemeClr val="accent2"/>
                </a:solidFill>
              </a:rPr>
              <a:t>第</a:t>
            </a:r>
            <a:r>
              <a:rPr lang="en-US" altLang="ja-JP" sz="1600" dirty="0">
                <a:solidFill>
                  <a:schemeClr val="accent2"/>
                </a:solidFill>
              </a:rPr>
              <a:t>17</a:t>
            </a:r>
            <a:r>
              <a:rPr lang="ja-JP" altLang="en-US" sz="1600" dirty="0">
                <a:solidFill>
                  <a:schemeClr val="accent2"/>
                </a:solidFill>
              </a:rPr>
              <a:t>条「治験薬の交付」及び第</a:t>
            </a:r>
            <a:r>
              <a:rPr lang="en-US" altLang="ja-JP" sz="1600" dirty="0">
                <a:solidFill>
                  <a:schemeClr val="accent2"/>
                </a:solidFill>
              </a:rPr>
              <a:t>39</a:t>
            </a:r>
            <a:r>
              <a:rPr lang="ja-JP" altLang="en-US" sz="1600" dirty="0">
                <a:solidFill>
                  <a:schemeClr val="accent2"/>
                </a:solidFill>
              </a:rPr>
              <a:t>条「治験薬の管理」の規定を踏まえ、その配送方法を選択する妥当性と</a:t>
            </a:r>
            <a:r>
              <a:rPr lang="en-US" altLang="ja-JP" sz="1600" dirty="0">
                <a:solidFill>
                  <a:schemeClr val="accent2"/>
                </a:solidFill>
              </a:rPr>
              <a:t>GCP</a:t>
            </a:r>
            <a:r>
              <a:rPr lang="ja-JP" altLang="en-US" sz="1600" dirty="0">
                <a:solidFill>
                  <a:schemeClr val="accent2"/>
                </a:solidFill>
              </a:rPr>
              <a:t>の規定に逸脱しない相応の根拠を規制当局に説明する準備が必要と考えられる</a:t>
            </a:r>
          </a:p>
        </p:txBody>
      </p:sp>
    </p:spTree>
    <p:extLst>
      <p:ext uri="{BB962C8B-B14F-4D97-AF65-F5344CB8AC3E}">
        <p14:creationId xmlns:p14="http://schemas.microsoft.com/office/powerpoint/2010/main" val="418635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治験薬の被験者への配送</a:t>
            </a:r>
            <a:br>
              <a:rPr lang="en-US" altLang="ja-JP" dirty="0"/>
            </a:br>
            <a:r>
              <a:rPr lang="en-US" altLang="ja-JP" dirty="0"/>
              <a:t>-</a:t>
            </a:r>
            <a:r>
              <a:rPr lang="ja-JP" altLang="en-US" dirty="0"/>
              <a:t>期待される効果</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54</a:t>
            </a:fld>
            <a:endParaRPr lang="en-US" altLang="ja-JP"/>
          </a:p>
        </p:txBody>
      </p:sp>
      <p:graphicFrame>
        <p:nvGraphicFramePr>
          <p:cNvPr id="6" name="表 6"/>
          <p:cNvGraphicFramePr>
            <a:graphicFrameLocks/>
          </p:cNvGraphicFramePr>
          <p:nvPr>
            <p:extLst>
              <p:ext uri="{D42A27DB-BD31-4B8C-83A1-F6EECF244321}">
                <p14:modId xmlns:p14="http://schemas.microsoft.com/office/powerpoint/2010/main" val="4245124194"/>
              </p:ext>
            </p:extLst>
          </p:nvPr>
        </p:nvGraphicFramePr>
        <p:xfrm>
          <a:off x="215900" y="1479521"/>
          <a:ext cx="8712000" cy="4334881"/>
        </p:xfrm>
        <a:graphic>
          <a:graphicData uri="http://schemas.openxmlformats.org/drawingml/2006/table">
            <a:tbl>
              <a:tblPr firstRow="1" bandRow="1"/>
              <a:tblGrid>
                <a:gridCol w="1548000">
                  <a:extLst>
                    <a:ext uri="{9D8B030D-6E8A-4147-A177-3AD203B41FA5}">
                      <a16:colId xmlns:a16="http://schemas.microsoft.com/office/drawing/2014/main" val="20000"/>
                    </a:ext>
                  </a:extLst>
                </a:gridCol>
                <a:gridCol w="7164000">
                  <a:extLst>
                    <a:ext uri="{9D8B030D-6E8A-4147-A177-3AD203B41FA5}">
                      <a16:colId xmlns:a16="http://schemas.microsoft.com/office/drawing/2014/main" val="20001"/>
                    </a:ext>
                  </a:extLst>
                </a:gridCol>
              </a:tblGrid>
              <a:tr h="743535">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関係者</a:t>
                      </a:r>
                    </a:p>
                  </a:txBody>
                  <a:tcPr marL="91448" marR="91448" marT="45705" marB="4570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期待される効果</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932905">
                <a:tc>
                  <a:txBody>
                    <a:bodyPr/>
                    <a:lstStyle/>
                    <a:p>
                      <a:pPr algn="ctr">
                        <a:lnSpc>
                          <a:spcPct val="120000"/>
                        </a:lnSpc>
                      </a:pP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79388" indent="-179388">
                        <a:lnSpc>
                          <a:spcPct val="120000"/>
                        </a:lnSpc>
                        <a:buFont typeface="Arial" panose="020B0604020202020204" pitchFamily="34" charset="0"/>
                        <a:buChar char="•"/>
                      </a:pP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他の</a:t>
                      </a:r>
                      <a:r>
                        <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rPr>
                        <a:t>DCT</a:t>
                      </a: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の手法と組み合わせることで来院の負担が軽減する</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1"/>
                  </a:ext>
                </a:extLst>
              </a:tr>
              <a:tr h="1081224">
                <a:tc>
                  <a:txBody>
                    <a:bodyPr/>
                    <a:lstStyle/>
                    <a:p>
                      <a:pPr algn="ctr">
                        <a:lnSpc>
                          <a:spcPct val="120000"/>
                        </a:lnSpc>
                      </a:pP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実施医療機関</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79388" marR="0" lvl="0" indent="-179388"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Depot to Patient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の導入が可能であった場合は、治験薬の直接的な管理、払い出し及び記録の作成、治験薬の保管等の業務に関する負担が軽減する</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0002"/>
                  </a:ext>
                </a:extLst>
              </a:tr>
              <a:tr h="1577217">
                <a:tc>
                  <a:txBody>
                    <a:bodyPr/>
                    <a:lstStyle/>
                    <a:p>
                      <a:pPr algn="ctr">
                        <a:lnSpc>
                          <a:spcPct val="120000"/>
                        </a:lnSpc>
                      </a:pP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治験依頼者</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79388" indent="-179388">
                        <a:lnSpc>
                          <a:spcPct val="120000"/>
                        </a:lnSpc>
                        <a:buFont typeface="Arial" panose="020B0604020202020204" pitchFamily="34" charset="0"/>
                        <a:buChar char="•"/>
                      </a:pP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他の</a:t>
                      </a:r>
                      <a:r>
                        <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rPr>
                        <a:t>DCT</a:t>
                      </a: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の手法と組み合わせることで被験者の来院の負担が軽減し、治験に参加しやすくなることにより、被験者登録スピードの向上や治験中止率の低減につながる</a:t>
                      </a:r>
                    </a:p>
                    <a:p>
                      <a:pPr marL="179388" indent="-179388">
                        <a:lnSpc>
                          <a:spcPct val="120000"/>
                        </a:lnSpc>
                        <a:buFont typeface="Arial" panose="020B0604020202020204" pitchFamily="34" charset="0"/>
                        <a:buChar char="•"/>
                      </a:pP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実施医療機関に被験者の来院制限があった場合でも、治験進捗遅延の影響を最小化できる</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9372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治験薬の被験者への配送</a:t>
            </a:r>
            <a:br>
              <a:rPr lang="en-US" altLang="ja-JP" dirty="0"/>
            </a:br>
            <a:r>
              <a:rPr lang="en-US" altLang="ja-JP" dirty="0"/>
              <a:t>-</a:t>
            </a:r>
            <a:r>
              <a:rPr lang="ja-JP" altLang="en-US" dirty="0"/>
              <a:t>準備期間、費用、留意点</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55</a:t>
            </a:fld>
            <a:endParaRPr lang="en-US" altLang="ja-JP"/>
          </a:p>
        </p:txBody>
      </p:sp>
      <p:graphicFrame>
        <p:nvGraphicFramePr>
          <p:cNvPr id="6" name="表 6"/>
          <p:cNvGraphicFramePr>
            <a:graphicFrameLocks/>
          </p:cNvGraphicFramePr>
          <p:nvPr>
            <p:extLst>
              <p:ext uri="{D42A27DB-BD31-4B8C-83A1-F6EECF244321}">
                <p14:modId xmlns:p14="http://schemas.microsoft.com/office/powerpoint/2010/main" val="1937671330"/>
              </p:ext>
            </p:extLst>
          </p:nvPr>
        </p:nvGraphicFramePr>
        <p:xfrm>
          <a:off x="215898" y="1473843"/>
          <a:ext cx="8712000" cy="4813878"/>
        </p:xfrm>
        <a:graphic>
          <a:graphicData uri="http://schemas.openxmlformats.org/drawingml/2006/table">
            <a:tbl>
              <a:tblPr firstRow="1" bandRow="1"/>
              <a:tblGrid>
                <a:gridCol w="1554423">
                  <a:extLst>
                    <a:ext uri="{9D8B030D-6E8A-4147-A177-3AD203B41FA5}">
                      <a16:colId xmlns:a16="http://schemas.microsoft.com/office/drawing/2014/main" val="20000"/>
                    </a:ext>
                  </a:extLst>
                </a:gridCol>
                <a:gridCol w="7157577">
                  <a:extLst>
                    <a:ext uri="{9D8B030D-6E8A-4147-A177-3AD203B41FA5}">
                      <a16:colId xmlns:a16="http://schemas.microsoft.com/office/drawing/2014/main" val="20001"/>
                    </a:ext>
                  </a:extLst>
                </a:gridCol>
              </a:tblGrid>
              <a:tr h="1424510">
                <a:tc>
                  <a:txBody>
                    <a:bodyPr/>
                    <a:lstStyle/>
                    <a:p>
                      <a:pPr algn="ctr">
                        <a:lnSpc>
                          <a:spcPct val="120000"/>
                        </a:lnSpc>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準備期間</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サービスプロバイダーの選定～セットアップの完了：</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1</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3</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ヶ月程度</a:t>
                      </a:r>
                      <a:b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（治験のデザインや治験薬の特性等に応じて変動する）</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10000"/>
                  </a:ext>
                </a:extLst>
              </a:tr>
              <a:tr h="1694684">
                <a:tc>
                  <a:txBody>
                    <a:body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費用</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lvl="0" indent="-285750" algn="l" defTabSz="914400" rtl="0" eaLnBrk="1" latinLnBrk="0" hangingPunct="1">
                        <a:lnSpc>
                          <a:spcPct val="120000"/>
                        </a:lnSpc>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固定費</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用</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：セットアップ費用、毎月のプロジェクトマネジメント費用</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lvl="0" indent="-285750" algn="l" defTabSz="914400" rtl="0" eaLnBrk="1" latinLnBrk="0" hangingPunct="1">
                        <a:lnSpc>
                          <a:spcPct val="120000"/>
                        </a:lnSpc>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変動費</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用</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：配送費</a:t>
                      </a:r>
                      <a:b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配送費の算定に影響を及ぼす因子：</a:t>
                      </a:r>
                      <a:b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治験薬の保管温度帯（保冷剤、温度計の要否等）、配送距離</a:t>
                      </a: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0001"/>
                  </a:ext>
                </a:extLst>
              </a:tr>
              <a:tr h="1694684">
                <a:tc>
                  <a:txBody>
                    <a:body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留意点</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治験薬の保管条件の遵守</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をする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被験者の個人情報</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を</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適切</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に</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管理</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治験薬の受け取り者の本人確認方法</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を</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検討</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配送に関連したトラブルが発生した場合の対応</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を明確化する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L="91442" marR="91442" marT="45707" marB="4570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771598231"/>
                  </a:ext>
                </a:extLst>
              </a:tr>
            </a:tbl>
          </a:graphicData>
        </a:graphic>
      </p:graphicFrame>
    </p:spTree>
    <p:extLst>
      <p:ext uri="{BB962C8B-B14F-4D97-AF65-F5344CB8AC3E}">
        <p14:creationId xmlns:p14="http://schemas.microsoft.com/office/powerpoint/2010/main" val="1119454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lang="en-US" altLang="ja-JP" cap="none" dirty="0"/>
              <a:t>eConsent</a:t>
            </a:r>
            <a:endParaRPr lang="ja-JP" altLang="en-US" cap="none"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56</a:t>
            </a:fld>
            <a:endParaRPr lang="en-US" altLang="ja-JP"/>
          </a:p>
        </p:txBody>
      </p:sp>
    </p:spTree>
    <p:extLst>
      <p:ext uri="{BB962C8B-B14F-4D97-AF65-F5344CB8AC3E}">
        <p14:creationId xmlns:p14="http://schemas.microsoft.com/office/powerpoint/2010/main" val="2632107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eConsent</a:t>
            </a:r>
            <a:br>
              <a:rPr lang="en-US" altLang="ja-JP" dirty="0"/>
            </a:br>
            <a:r>
              <a:rPr lang="en-US" altLang="ja-JP" dirty="0"/>
              <a:t>-</a:t>
            </a:r>
            <a:r>
              <a:rPr lang="ja-JP" altLang="en-US" dirty="0"/>
              <a:t>概要</a:t>
            </a:r>
            <a:r>
              <a:rPr lang="en-US" altLang="ja-JP" dirty="0"/>
              <a:t>-</a:t>
            </a:r>
            <a:endParaRPr kumimoji="1" lang="ja-JP" altLang="en-US" dirty="0"/>
          </a:p>
        </p:txBody>
      </p:sp>
      <p:sp>
        <p:nvSpPr>
          <p:cNvPr id="3" name="コンテンツ プレースホルダー 2"/>
          <p:cNvSpPr>
            <a:spLocks noGrp="1"/>
          </p:cNvSpPr>
          <p:nvPr>
            <p:ph idx="1"/>
          </p:nvPr>
        </p:nvSpPr>
        <p:spPr>
          <a:xfrm>
            <a:off x="391375" y="1135092"/>
            <a:ext cx="8265446" cy="1911606"/>
          </a:xfrm>
        </p:spPr>
        <p:txBody>
          <a:bodyPr/>
          <a:lstStyle/>
          <a:p>
            <a:pPr>
              <a:lnSpc>
                <a:spcPct val="120000"/>
              </a:lnSpc>
            </a:pPr>
            <a:r>
              <a:rPr lang="en-US" altLang="ja-JP" sz="2000" dirty="0"/>
              <a:t>eConsent</a:t>
            </a:r>
            <a:r>
              <a:rPr lang="ja-JP" altLang="en-US" sz="2000" dirty="0"/>
              <a:t>とは</a:t>
            </a:r>
            <a:endParaRPr lang="en-US" altLang="ja-JP" sz="2000" dirty="0"/>
          </a:p>
          <a:p>
            <a:pPr lvl="1">
              <a:lnSpc>
                <a:spcPct val="120000"/>
              </a:lnSpc>
            </a:pPr>
            <a:r>
              <a:rPr lang="ja-JP" altLang="en-US" sz="2000" dirty="0"/>
              <a:t>テキスト、画像、音声、ビデオ、生体認証デバイス等、複数の</a:t>
            </a:r>
            <a:br>
              <a:rPr lang="en-US" altLang="ja-JP" sz="2000" dirty="0"/>
            </a:br>
            <a:r>
              <a:rPr lang="ja-JP" altLang="en-US" sz="2000" dirty="0"/>
              <a:t>電磁的なツールを使用し患者へ情報を提供し、同意を得る手法</a:t>
            </a:r>
          </a:p>
          <a:p>
            <a:pPr lvl="1">
              <a:lnSpc>
                <a:spcPct val="120000"/>
              </a:lnSpc>
            </a:pPr>
            <a:r>
              <a:rPr lang="en-US" altLang="ja-JP" sz="2000" dirty="0"/>
              <a:t>Web</a:t>
            </a:r>
            <a:r>
              <a:rPr lang="ja-JP" altLang="en-US" sz="2000" dirty="0"/>
              <a:t>上で閲覧可能である場合、患者が自宅で治験の内容を確認でき、患者の家族とも共有可能</a:t>
            </a:r>
            <a:endParaRPr lang="en-US" altLang="ja-JP" sz="2000"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rgbClr val="040404"/>
                </a:solidFill>
              </a:rPr>
              <a:pPr/>
              <a:t>57</a:t>
            </a:fld>
            <a:endParaRPr lang="en-US" altLang="ja-JP" dirty="0">
              <a:solidFill>
                <a:srgbClr val="040404"/>
              </a:solidFill>
            </a:endParaRP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67" y="3776395"/>
            <a:ext cx="1748464" cy="1597659"/>
          </a:xfrm>
          <a:prstGeom prst="rect">
            <a:avLst/>
          </a:prstGeom>
        </p:spPr>
      </p:pic>
      <p:grpSp>
        <p:nvGrpSpPr>
          <p:cNvPr id="44" name="グループ化 43"/>
          <p:cNvGrpSpPr/>
          <p:nvPr/>
        </p:nvGrpSpPr>
        <p:grpSpPr>
          <a:xfrm>
            <a:off x="2878728" y="3869814"/>
            <a:ext cx="1047934" cy="1388606"/>
            <a:chOff x="2533958" y="4203189"/>
            <a:chExt cx="1047934" cy="1388606"/>
          </a:xfrm>
        </p:grpSpPr>
        <p:sp>
          <p:nvSpPr>
            <p:cNvPr id="9" name="角丸四角形 8"/>
            <p:cNvSpPr/>
            <p:nvPr/>
          </p:nvSpPr>
          <p:spPr bwMode="auto">
            <a:xfrm>
              <a:off x="2533958" y="4203189"/>
              <a:ext cx="1047934" cy="1388606"/>
            </a:xfrm>
            <a:prstGeom prst="roundRect">
              <a:avLst>
                <a:gd name="adj" fmla="val 1371"/>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11" name="テキスト ボックス 10"/>
            <p:cNvSpPr txBox="1"/>
            <p:nvPr/>
          </p:nvSpPr>
          <p:spPr>
            <a:xfrm>
              <a:off x="2698804" y="4287997"/>
              <a:ext cx="750498" cy="261610"/>
            </a:xfrm>
            <a:prstGeom prst="rect">
              <a:avLst/>
            </a:prstGeom>
            <a:noFill/>
          </p:spPr>
          <p:txBody>
            <a:bodyPr wrap="square" rtlCol="0">
              <a:spAutoFit/>
            </a:bodyPr>
            <a:lstStyle/>
            <a:p>
              <a:r>
                <a:rPr lang="ja-JP" altLang="en-US" sz="1100" dirty="0">
                  <a:solidFill>
                    <a:srgbClr val="040404"/>
                  </a:solidFill>
                  <a:latin typeface="メイリオ" panose="020B0604030504040204" pitchFamily="50" charset="-128"/>
                  <a:ea typeface="メイリオ" panose="020B0604030504040204" pitchFamily="50" charset="-128"/>
                </a:rPr>
                <a:t>○○試験</a:t>
              </a:r>
            </a:p>
          </p:txBody>
        </p:sp>
        <p:sp>
          <p:nvSpPr>
            <p:cNvPr id="20" name="テキスト ボックス 19"/>
            <p:cNvSpPr txBox="1"/>
            <p:nvPr/>
          </p:nvSpPr>
          <p:spPr>
            <a:xfrm>
              <a:off x="2655671" y="4922989"/>
              <a:ext cx="836763" cy="461665"/>
            </a:xfrm>
            <a:prstGeom prst="rect">
              <a:avLst/>
            </a:prstGeom>
            <a:noFill/>
          </p:spPr>
          <p:txBody>
            <a:bodyPr wrap="square" rtlCol="0">
              <a:spAutoFit/>
            </a:bodyPr>
            <a:lstStyle/>
            <a:p>
              <a:r>
                <a:rPr lang="ja-JP" altLang="en-US" sz="1200" dirty="0">
                  <a:solidFill>
                    <a:srgbClr val="040404"/>
                  </a:solidFill>
                  <a:latin typeface="メイリオ" panose="020B0604030504040204" pitchFamily="50" charset="-128"/>
                  <a:ea typeface="メイリオ" panose="020B0604030504040204" pitchFamily="50" charset="-128"/>
                </a:rPr>
                <a:t>説明文書</a:t>
              </a:r>
              <a:endParaRPr lang="en-US" altLang="ja-JP" sz="1200" dirty="0">
                <a:solidFill>
                  <a:srgbClr val="040404"/>
                </a:solidFill>
                <a:latin typeface="メイリオ" panose="020B0604030504040204" pitchFamily="50" charset="-128"/>
                <a:ea typeface="メイリオ" panose="020B0604030504040204" pitchFamily="50" charset="-128"/>
              </a:endParaRPr>
            </a:p>
            <a:p>
              <a:r>
                <a:rPr lang="ja-JP" altLang="en-US" sz="1200" dirty="0">
                  <a:solidFill>
                    <a:srgbClr val="040404"/>
                  </a:solidFill>
                  <a:latin typeface="メイリオ" panose="020B0604030504040204" pitchFamily="50" charset="-128"/>
                  <a:ea typeface="メイリオ" panose="020B0604030504040204" pitchFamily="50" charset="-128"/>
                </a:rPr>
                <a:t>同意文書</a:t>
              </a:r>
            </a:p>
          </p:txBody>
        </p:sp>
      </p:grpSp>
      <p:sp>
        <p:nvSpPr>
          <p:cNvPr id="21" name="下矢印 20"/>
          <p:cNvSpPr/>
          <p:nvPr/>
        </p:nvSpPr>
        <p:spPr bwMode="auto">
          <a:xfrm rot="14907049">
            <a:off x="2295731" y="4116221"/>
            <a:ext cx="322011" cy="1075437"/>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22" name="角丸四角形 21"/>
          <p:cNvSpPr/>
          <p:nvPr/>
        </p:nvSpPr>
        <p:spPr bwMode="auto">
          <a:xfrm>
            <a:off x="736145" y="5617489"/>
            <a:ext cx="3190517" cy="408623"/>
          </a:xfrm>
          <a:prstGeom prst="round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spcBef>
                <a:spcPct val="50000"/>
              </a:spcBef>
            </a:pPr>
            <a:r>
              <a:rPr lang="ja-JP" altLang="en-US" dirty="0">
                <a:solidFill>
                  <a:srgbClr val="040404">
                    <a:lumMod val="75000"/>
                    <a:lumOff val="25000"/>
                  </a:srgbClr>
                </a:solidFill>
                <a:latin typeface="メイリオ" panose="020B0604030504040204" pitchFamily="50" charset="-128"/>
                <a:ea typeface="メイリオ" panose="020B0604030504040204" pitchFamily="50" charset="-128"/>
              </a:rPr>
              <a:t>従来：紙の</a:t>
            </a:r>
            <a:r>
              <a:rPr lang="en-US" altLang="ja-JP" dirty="0">
                <a:solidFill>
                  <a:srgbClr val="040404">
                    <a:lumMod val="75000"/>
                    <a:lumOff val="25000"/>
                  </a:srgbClr>
                </a:solidFill>
                <a:latin typeface="メイリオ" panose="020B0604030504040204" pitchFamily="50" charset="-128"/>
                <a:ea typeface="メイリオ" panose="020B0604030504040204" pitchFamily="50" charset="-128"/>
              </a:rPr>
              <a:t>ICF</a:t>
            </a:r>
            <a:r>
              <a:rPr lang="ja-JP" altLang="en-US" dirty="0">
                <a:solidFill>
                  <a:srgbClr val="040404">
                    <a:lumMod val="75000"/>
                    <a:lumOff val="25000"/>
                  </a:srgbClr>
                </a:solidFill>
                <a:latin typeface="メイリオ" panose="020B0604030504040204" pitchFamily="50" charset="-128"/>
                <a:ea typeface="メイリオ" panose="020B0604030504040204" pitchFamily="50" charset="-128"/>
              </a:rPr>
              <a:t>を用いて説明</a:t>
            </a:r>
          </a:p>
        </p:txBody>
      </p:sp>
      <p:sp>
        <p:nvSpPr>
          <p:cNvPr id="36" name="角丸四角形 35"/>
          <p:cNvSpPr/>
          <p:nvPr/>
        </p:nvSpPr>
        <p:spPr bwMode="auto">
          <a:xfrm>
            <a:off x="4525811" y="5617489"/>
            <a:ext cx="4355143" cy="408623"/>
          </a:xfrm>
          <a:prstGeom prst="round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spcBef>
                <a:spcPct val="50000"/>
              </a:spcBef>
            </a:pPr>
            <a:r>
              <a:rPr lang="en-US" altLang="ja-JP" dirty="0">
                <a:solidFill>
                  <a:srgbClr val="040404">
                    <a:lumMod val="75000"/>
                    <a:lumOff val="25000"/>
                  </a:srgbClr>
                </a:solidFill>
                <a:latin typeface="メイリオ" panose="020B0604030504040204" pitchFamily="50" charset="-128"/>
                <a:ea typeface="メイリオ" panose="020B0604030504040204" pitchFamily="50" charset="-128"/>
              </a:rPr>
              <a:t>DCT</a:t>
            </a:r>
            <a:r>
              <a:rPr lang="ja-JP" altLang="en-US" dirty="0">
                <a:solidFill>
                  <a:srgbClr val="040404">
                    <a:lumMod val="75000"/>
                    <a:lumOff val="25000"/>
                  </a:srgbClr>
                </a:solidFill>
                <a:latin typeface="メイリオ" panose="020B0604030504040204" pitchFamily="50" charset="-128"/>
                <a:ea typeface="メイリオ" panose="020B0604030504040204" pitchFamily="50" charset="-128"/>
              </a:rPr>
              <a:t>：電磁的なテキストや動画を活用</a:t>
            </a:r>
          </a:p>
        </p:txBody>
      </p:sp>
      <p:sp>
        <p:nvSpPr>
          <p:cNvPr id="5" name="角丸四角形 4"/>
          <p:cNvSpPr/>
          <p:nvPr/>
        </p:nvSpPr>
        <p:spPr bwMode="auto">
          <a:xfrm>
            <a:off x="4950877" y="6123277"/>
            <a:ext cx="3483540" cy="612934"/>
          </a:xfrm>
          <a:prstGeom prst="round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r>
              <a:rPr lang="ja-JP" altLang="en-US" sz="1200" dirty="0">
                <a:solidFill>
                  <a:srgbClr val="040404"/>
                </a:solidFill>
                <a:latin typeface="メイリオ" panose="020B0604030504040204" pitchFamily="50" charset="-128"/>
                <a:ea typeface="メイリオ" panose="020B0604030504040204" pitchFamily="50" charset="-128"/>
              </a:rPr>
              <a:t>＊タブレット、パソコン、スマートフォンなど</a:t>
            </a:r>
            <a:endParaRPr lang="en-US" altLang="ja-JP" sz="1200" dirty="0">
              <a:solidFill>
                <a:srgbClr val="040404"/>
              </a:solidFill>
              <a:latin typeface="メイリオ" panose="020B0604030504040204" pitchFamily="50" charset="-128"/>
              <a:ea typeface="メイリオ" panose="020B0604030504040204" pitchFamily="50" charset="-128"/>
            </a:endParaRPr>
          </a:p>
          <a:p>
            <a:pPr eaLnBrk="1" hangingPunct="1">
              <a:spcBef>
                <a:spcPct val="50000"/>
              </a:spcBef>
            </a:pPr>
            <a:r>
              <a:rPr lang="ja-JP" altLang="en-US" sz="1200" dirty="0">
                <a:solidFill>
                  <a:srgbClr val="040404"/>
                </a:solidFill>
                <a:latin typeface="メイリオ" panose="020B0604030504040204" pitchFamily="50" charset="-128"/>
                <a:ea typeface="メイリオ" panose="020B0604030504040204" pitchFamily="50" charset="-128"/>
              </a:rPr>
              <a:t>  デジタルデバイスを活用</a:t>
            </a:r>
          </a:p>
        </p:txBody>
      </p:sp>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3493" y="3795119"/>
            <a:ext cx="1748464" cy="1597659"/>
          </a:xfrm>
          <a:prstGeom prst="rect">
            <a:avLst/>
          </a:prstGeom>
        </p:spPr>
      </p:pic>
      <p:grpSp>
        <p:nvGrpSpPr>
          <p:cNvPr id="42" name="グループ化 41"/>
          <p:cNvGrpSpPr/>
          <p:nvPr/>
        </p:nvGrpSpPr>
        <p:grpSpPr>
          <a:xfrm>
            <a:off x="5643394" y="4700315"/>
            <a:ext cx="424771" cy="558105"/>
            <a:chOff x="6885291" y="3631221"/>
            <a:chExt cx="1078302" cy="1446415"/>
          </a:xfrm>
        </p:grpSpPr>
        <p:sp>
          <p:nvSpPr>
            <p:cNvPr id="43" name="角丸四角形 42"/>
            <p:cNvSpPr/>
            <p:nvPr/>
          </p:nvSpPr>
          <p:spPr bwMode="auto">
            <a:xfrm>
              <a:off x="6885291" y="3631221"/>
              <a:ext cx="1078302" cy="1446415"/>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45" name="角丸四角形 44"/>
            <p:cNvSpPr/>
            <p:nvPr/>
          </p:nvSpPr>
          <p:spPr bwMode="auto">
            <a:xfrm>
              <a:off x="6949989" y="3706696"/>
              <a:ext cx="961846" cy="1229498"/>
            </a:xfrm>
            <a:prstGeom prst="roundRect">
              <a:avLst>
                <a:gd name="adj" fmla="val 1392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50" name="円/楕円 49"/>
            <p:cNvSpPr/>
            <p:nvPr/>
          </p:nvSpPr>
          <p:spPr bwMode="auto">
            <a:xfrm>
              <a:off x="7385624" y="4952538"/>
              <a:ext cx="103517" cy="12509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51" name="テキスト ボックス 50"/>
            <p:cNvSpPr txBox="1"/>
            <p:nvPr/>
          </p:nvSpPr>
          <p:spPr>
            <a:xfrm>
              <a:off x="7062134" y="3798191"/>
              <a:ext cx="750498" cy="661563"/>
            </a:xfrm>
            <a:prstGeom prst="rect">
              <a:avLst/>
            </a:prstGeom>
            <a:noFill/>
          </p:spPr>
          <p:txBody>
            <a:bodyPr wrap="square" rtlCol="0">
              <a:spAutoFit/>
            </a:bodyPr>
            <a:lstStyle/>
            <a:p>
              <a:endParaRPr lang="ja-JP" altLang="en-US" sz="1100" dirty="0">
                <a:solidFill>
                  <a:srgbClr val="040404"/>
                </a:solidFill>
              </a:endParaRPr>
            </a:p>
          </p:txBody>
        </p:sp>
        <p:pic>
          <p:nvPicPr>
            <p:cNvPr id="52" name="図 51"/>
            <p:cNvPicPr>
              <a:picLocks noChangeAspect="1"/>
            </p:cNvPicPr>
            <p:nvPr/>
          </p:nvPicPr>
          <p:blipFill>
            <a:blip r:embed="rId4"/>
            <a:stretch>
              <a:fillRect/>
            </a:stretch>
          </p:blipFill>
          <p:spPr>
            <a:xfrm>
              <a:off x="7064687" y="3908101"/>
              <a:ext cx="719506" cy="654831"/>
            </a:xfrm>
            <a:prstGeom prst="rect">
              <a:avLst/>
            </a:prstGeom>
          </p:spPr>
        </p:pic>
      </p:grpSp>
      <p:pic>
        <p:nvPicPr>
          <p:cNvPr id="7" name="図 6">
            <a:extLst>
              <a:ext uri="{FF2B5EF4-FFF2-40B4-BE49-F238E27FC236}">
                <a16:creationId xmlns:a16="http://schemas.microsoft.com/office/drawing/2014/main" id="{B7E28381-12D7-4004-8DBC-74C5112C8283}"/>
              </a:ext>
            </a:extLst>
          </p:cNvPr>
          <p:cNvPicPr>
            <a:picLocks noChangeAspect="1"/>
          </p:cNvPicPr>
          <p:nvPr/>
        </p:nvPicPr>
        <p:blipFill>
          <a:blip r:embed="rId5"/>
          <a:stretch>
            <a:fillRect/>
          </a:stretch>
        </p:blipFill>
        <p:spPr>
          <a:xfrm>
            <a:off x="6486952" y="3776395"/>
            <a:ext cx="2389247" cy="1751731"/>
          </a:xfrm>
          <a:prstGeom prst="rect">
            <a:avLst/>
          </a:prstGeom>
        </p:spPr>
      </p:pic>
    </p:spTree>
    <p:extLst>
      <p:ext uri="{BB962C8B-B14F-4D97-AF65-F5344CB8AC3E}">
        <p14:creationId xmlns:p14="http://schemas.microsoft.com/office/powerpoint/2010/main" val="2505148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eConsent</a:t>
            </a:r>
            <a:br>
              <a:rPr lang="en-US" altLang="ja-JP" dirty="0"/>
            </a:br>
            <a:r>
              <a:rPr lang="en-US" altLang="ja-JP" dirty="0"/>
              <a:t>-</a:t>
            </a:r>
            <a:r>
              <a:rPr lang="ja-JP" altLang="en-US" dirty="0"/>
              <a:t>概要</a:t>
            </a:r>
            <a:r>
              <a:rPr lang="en-US" altLang="ja-JP" dirty="0"/>
              <a:t>-</a:t>
            </a:r>
            <a:endParaRPr kumimoji="1" lang="ja-JP" altLang="en-US" dirty="0"/>
          </a:p>
        </p:txBody>
      </p:sp>
      <p:sp>
        <p:nvSpPr>
          <p:cNvPr id="6" name="コンテンツ プレースホルダー 2"/>
          <p:cNvSpPr txBox="1">
            <a:spLocks/>
          </p:cNvSpPr>
          <p:nvPr/>
        </p:nvSpPr>
        <p:spPr bwMode="auto">
          <a:xfrm>
            <a:off x="542925" y="2304596"/>
            <a:ext cx="8229600" cy="5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138" indent="-248400" algn="l" rtl="0" eaLnBrk="1" fontAlgn="base" hangingPunct="1">
              <a:spcBef>
                <a:spcPct val="20000"/>
              </a:spcBef>
              <a:spcAft>
                <a:spcPct val="0"/>
              </a:spcAft>
              <a:buClr>
                <a:schemeClr val="accent1"/>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226800" algn="l" rtl="0" eaLnBrk="1" fontAlgn="base" hangingPunct="1">
              <a:spcBef>
                <a:spcPct val="20000"/>
              </a:spcBef>
              <a:spcAft>
                <a:spcPct val="0"/>
              </a:spcAft>
              <a:buClr>
                <a:srgbClr val="00B0F0"/>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226800" algn="l" rtl="0" eaLnBrk="1" fontAlgn="base" hangingPunct="1">
              <a:spcBef>
                <a:spcPct val="20000"/>
              </a:spcBef>
              <a:spcAft>
                <a:spcPct val="0"/>
              </a:spcAft>
              <a:buClr>
                <a:schemeClr val="accent3"/>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226800" algn="l" rtl="0" eaLnBrk="1" fontAlgn="base" hangingPunct="1">
              <a:spcBef>
                <a:spcPct val="20000"/>
              </a:spcBef>
              <a:spcAft>
                <a:spcPct val="0"/>
              </a:spcAft>
              <a:buClr>
                <a:schemeClr val="accent2"/>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226800" algn="l" rtl="0" eaLnBrk="1" fontAlgn="base" hangingPunct="1">
              <a:spcBef>
                <a:spcPct val="20000"/>
              </a:spcBef>
              <a:spcAft>
                <a:spcPct val="0"/>
              </a:spcAft>
              <a:buClr>
                <a:schemeClr val="accent6"/>
              </a:buClr>
              <a:buSzPct val="5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285750" indent="-285750">
              <a:buClr>
                <a:srgbClr val="040404">
                  <a:lumMod val="75000"/>
                  <a:lumOff val="25000"/>
                </a:srgbClr>
              </a:buClr>
              <a:buSzPct val="100000"/>
              <a:buFont typeface="游明朝" panose="02020400000000000000" pitchFamily="18" charset="-128"/>
              <a:buChar char="※"/>
            </a:pPr>
            <a:r>
              <a:rPr lang="ja-JP" altLang="en-US" sz="1600" dirty="0">
                <a:solidFill>
                  <a:srgbClr val="040404">
                    <a:lumMod val="75000"/>
                    <a:lumOff val="25000"/>
                  </a:srgbClr>
                </a:solidFill>
              </a:rPr>
              <a:t>いずれの活用方法も、</a:t>
            </a:r>
            <a:r>
              <a:rPr lang="ja-JP" altLang="ja-JP" sz="1600" dirty="0">
                <a:solidFill>
                  <a:srgbClr val="040404">
                    <a:lumMod val="75000"/>
                    <a:lumOff val="25000"/>
                  </a:srgbClr>
                </a:solidFill>
              </a:rPr>
              <a:t>治験の説明から同意の</a:t>
            </a:r>
            <a:r>
              <a:rPr lang="ja-JP" altLang="en-US" sz="1600" dirty="0">
                <a:solidFill>
                  <a:srgbClr val="040404">
                    <a:lumMod val="75000"/>
                    <a:lumOff val="25000"/>
                  </a:srgbClr>
                </a:solidFill>
              </a:rPr>
              <a:t>取得</a:t>
            </a:r>
            <a:r>
              <a:rPr lang="ja-JP" altLang="ja-JP" sz="1600" dirty="0">
                <a:solidFill>
                  <a:srgbClr val="040404">
                    <a:lumMod val="75000"/>
                    <a:lumOff val="25000"/>
                  </a:srgbClr>
                </a:solidFill>
              </a:rPr>
              <a:t>までの一連の同意プロセスを</a:t>
            </a:r>
            <a:br>
              <a:rPr lang="en-US" altLang="ja-JP" sz="1600" dirty="0">
                <a:solidFill>
                  <a:srgbClr val="040404">
                    <a:lumMod val="75000"/>
                    <a:lumOff val="25000"/>
                  </a:srgbClr>
                </a:solidFill>
              </a:rPr>
            </a:br>
            <a:r>
              <a:rPr lang="ja-JP" altLang="en-US" sz="1600" dirty="0">
                <a:solidFill>
                  <a:srgbClr val="040404">
                    <a:lumMod val="75000"/>
                    <a:lumOff val="25000"/>
                  </a:srgbClr>
                </a:solidFill>
              </a:rPr>
              <a:t>　  </a:t>
            </a:r>
            <a:r>
              <a:rPr lang="ja-JP" altLang="ja-JP" sz="1600" dirty="0">
                <a:solidFill>
                  <a:srgbClr val="040404">
                    <a:lumMod val="75000"/>
                    <a:lumOff val="25000"/>
                  </a:srgbClr>
                </a:solidFill>
              </a:rPr>
              <a:t>遠隔で行うことが技術的に可能</a:t>
            </a:r>
            <a:r>
              <a:rPr lang="ja-JP" altLang="en-US" sz="1600" dirty="0">
                <a:solidFill>
                  <a:srgbClr val="040404">
                    <a:lumMod val="75000"/>
                    <a:lumOff val="25000"/>
                  </a:srgbClr>
                </a:solidFill>
              </a:rPr>
              <a:t>である</a:t>
            </a:r>
            <a:endParaRPr lang="ja-JP" altLang="en-US" sz="1600" kern="0" dirty="0">
              <a:solidFill>
                <a:srgbClr val="040404">
                  <a:lumMod val="75000"/>
                  <a:lumOff val="25000"/>
                </a:srgbClr>
              </a:solidFill>
            </a:endParaRPr>
          </a:p>
        </p:txBody>
      </p:sp>
      <p:sp>
        <p:nvSpPr>
          <p:cNvPr id="7" name="コンテンツ プレースホルダー 2"/>
          <p:cNvSpPr txBox="1">
            <a:spLocks/>
          </p:cNvSpPr>
          <p:nvPr/>
        </p:nvSpPr>
        <p:spPr bwMode="auto">
          <a:xfrm>
            <a:off x="390525" y="1176999"/>
            <a:ext cx="8711738" cy="107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138" indent="-248400" algn="l" rtl="0" eaLnBrk="1" fontAlgn="base" hangingPunct="1">
              <a:spcBef>
                <a:spcPct val="20000"/>
              </a:spcBef>
              <a:spcAft>
                <a:spcPct val="0"/>
              </a:spcAft>
              <a:buClr>
                <a:schemeClr val="accent1"/>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226800" algn="l" rtl="0" eaLnBrk="1" fontAlgn="base" hangingPunct="1">
              <a:spcBef>
                <a:spcPct val="20000"/>
              </a:spcBef>
              <a:spcAft>
                <a:spcPct val="0"/>
              </a:spcAft>
              <a:buClr>
                <a:srgbClr val="00B0F0"/>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226800" algn="l" rtl="0" eaLnBrk="1" fontAlgn="base" hangingPunct="1">
              <a:spcBef>
                <a:spcPct val="20000"/>
              </a:spcBef>
              <a:spcAft>
                <a:spcPct val="0"/>
              </a:spcAft>
              <a:buClr>
                <a:schemeClr val="accent3"/>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226800" algn="l" rtl="0" eaLnBrk="1" fontAlgn="base" hangingPunct="1">
              <a:spcBef>
                <a:spcPct val="20000"/>
              </a:spcBef>
              <a:spcAft>
                <a:spcPct val="0"/>
              </a:spcAft>
              <a:buClr>
                <a:schemeClr val="accent2"/>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226800" algn="l" rtl="0" eaLnBrk="1" fontAlgn="base" hangingPunct="1">
              <a:spcBef>
                <a:spcPct val="20000"/>
              </a:spcBef>
              <a:spcAft>
                <a:spcPct val="0"/>
              </a:spcAft>
              <a:buClr>
                <a:schemeClr val="accent6"/>
              </a:buClr>
              <a:buSzPct val="5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buClr>
                <a:srgbClr val="0070C0"/>
              </a:buClr>
            </a:pPr>
            <a:r>
              <a:rPr lang="en-US" altLang="ja-JP" sz="2000" kern="0" dirty="0">
                <a:solidFill>
                  <a:srgbClr val="040404">
                    <a:lumMod val="75000"/>
                    <a:lumOff val="25000"/>
                  </a:srgbClr>
                </a:solidFill>
              </a:rPr>
              <a:t>eConsent</a:t>
            </a:r>
            <a:r>
              <a:rPr lang="ja-JP" altLang="en-US" sz="2000" kern="0" dirty="0">
                <a:solidFill>
                  <a:srgbClr val="040404">
                    <a:lumMod val="75000"/>
                    <a:lumOff val="25000"/>
                  </a:srgbClr>
                </a:solidFill>
              </a:rPr>
              <a:t>の活用方法</a:t>
            </a:r>
            <a:r>
              <a:rPr lang="en-US" altLang="ja-JP" sz="2000" kern="0" baseline="30000" dirty="0">
                <a:solidFill>
                  <a:srgbClr val="040404">
                    <a:lumMod val="75000"/>
                    <a:lumOff val="25000"/>
                  </a:srgbClr>
                </a:solidFill>
              </a:rPr>
              <a:t>※</a:t>
            </a:r>
          </a:p>
          <a:p>
            <a:pPr marL="632038" lvl="1" indent="-457200">
              <a:buClr>
                <a:schemeClr val="accent1"/>
              </a:buClr>
              <a:buSzPct val="85000"/>
              <a:buFont typeface="+mj-lt"/>
              <a:buAutoNum type="arabicPeriod"/>
            </a:pPr>
            <a:r>
              <a:rPr lang="en-US" altLang="ja-JP" sz="2000" kern="0" dirty="0">
                <a:solidFill>
                  <a:srgbClr val="040404">
                    <a:lumMod val="75000"/>
                    <a:lumOff val="25000"/>
                  </a:srgbClr>
                </a:solidFill>
              </a:rPr>
              <a:t>eConsent</a:t>
            </a:r>
            <a:r>
              <a:rPr lang="ja-JP" altLang="en-US" sz="2000" kern="0" dirty="0">
                <a:solidFill>
                  <a:srgbClr val="040404">
                    <a:lumMod val="75000"/>
                    <a:lumOff val="25000"/>
                  </a:srgbClr>
                </a:solidFill>
              </a:rPr>
              <a:t>を用いて治験の説明を行い、同意は電子サイン</a:t>
            </a:r>
            <a:r>
              <a:rPr lang="en-US" altLang="ja-JP" sz="2000" kern="0" baseline="30000" dirty="0">
                <a:solidFill>
                  <a:srgbClr val="040404">
                    <a:lumMod val="75000"/>
                    <a:lumOff val="25000"/>
                  </a:srgbClr>
                </a:solidFill>
              </a:rPr>
              <a:t>※※ </a:t>
            </a:r>
            <a:r>
              <a:rPr lang="ja-JP" altLang="en-US" sz="2000" kern="0" dirty="0">
                <a:solidFill>
                  <a:srgbClr val="040404">
                    <a:lumMod val="75000"/>
                    <a:lumOff val="25000"/>
                  </a:srgbClr>
                </a:solidFill>
              </a:rPr>
              <a:t>で行う</a:t>
            </a:r>
            <a:endParaRPr lang="en-US" altLang="ja-JP" sz="2000" kern="0" dirty="0">
              <a:solidFill>
                <a:srgbClr val="040404">
                  <a:lumMod val="75000"/>
                  <a:lumOff val="25000"/>
                </a:srgbClr>
              </a:solidFill>
            </a:endParaRPr>
          </a:p>
          <a:p>
            <a:pPr marL="632038" lvl="1" indent="-457200">
              <a:buClr>
                <a:schemeClr val="accent1"/>
              </a:buClr>
              <a:buSzPct val="85000"/>
              <a:buFont typeface="+mj-lt"/>
              <a:buAutoNum type="arabicPeriod"/>
            </a:pPr>
            <a:r>
              <a:rPr lang="en-US" altLang="ja-JP" sz="2000" kern="0" dirty="0">
                <a:solidFill>
                  <a:srgbClr val="040404">
                    <a:lumMod val="75000"/>
                    <a:lumOff val="25000"/>
                  </a:srgbClr>
                </a:solidFill>
              </a:rPr>
              <a:t>eConsent</a:t>
            </a:r>
            <a:r>
              <a:rPr lang="ja-JP" altLang="en-US" sz="2000" kern="0" dirty="0">
                <a:solidFill>
                  <a:srgbClr val="040404">
                    <a:lumMod val="75000"/>
                    <a:lumOff val="25000"/>
                  </a:srgbClr>
                </a:solidFill>
              </a:rPr>
              <a:t>を用いて治験の説明を行い、同意は紙媒体への署名で行う</a:t>
            </a:r>
            <a:endParaRPr lang="ja-JP" altLang="en-US" sz="2000" kern="0" baseline="30000" dirty="0">
              <a:solidFill>
                <a:srgbClr val="040404">
                  <a:lumMod val="75000"/>
                  <a:lumOff val="25000"/>
                </a:srgbClr>
              </a:solidFill>
            </a:endParaRPr>
          </a:p>
        </p:txBody>
      </p:sp>
      <p:sp>
        <p:nvSpPr>
          <p:cNvPr id="18" name="スライド番号プレースホルダー 3"/>
          <p:cNvSpPr txBox="1">
            <a:spLocks/>
          </p:cNvSpPr>
          <p:nvPr/>
        </p:nvSpPr>
        <p:spPr bwMode="auto">
          <a:xfrm>
            <a:off x="71628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ja-JP"/>
            </a:defPPr>
            <a:lvl1pPr algn="r" rtl="0" eaLnBrk="1" fontAlgn="base" hangingPunct="1">
              <a:spcBef>
                <a:spcPct val="0"/>
              </a:spcBef>
              <a:spcAft>
                <a:spcPct val="0"/>
              </a:spcAft>
              <a:defRPr kumimoji="0" sz="12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rgbClr val="33CC33"/>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rgbClr val="33CC33"/>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rgbClr val="33CC33"/>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rgbClr val="33CC33"/>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rgbClr val="33CC33"/>
                </a:solidFill>
                <a:latin typeface="Arial" panose="020B0604020202020204" pitchFamily="34" charset="0"/>
                <a:ea typeface="ＭＳ Ｐゴシック" panose="020B0600070205080204" pitchFamily="50" charset="-128"/>
                <a:cs typeface="+mn-cs"/>
              </a:defRPr>
            </a:lvl9pPr>
          </a:lstStyle>
          <a:p>
            <a:fld id="{6F27C96C-9ADE-4927-B4ED-181194419584}" type="slidenum">
              <a:rPr lang="en-US" altLang="ja-JP" smtClean="0">
                <a:solidFill>
                  <a:srgbClr val="040404"/>
                </a:solidFill>
              </a:rPr>
              <a:pPr/>
              <a:t>58</a:t>
            </a:fld>
            <a:endParaRPr lang="en-US" altLang="ja-JP" dirty="0">
              <a:solidFill>
                <a:srgbClr val="040404"/>
              </a:solidFill>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042" y="3471435"/>
            <a:ext cx="1748464" cy="1597659"/>
          </a:xfrm>
          <a:prstGeom prst="rect">
            <a:avLst/>
          </a:prstGeom>
        </p:spPr>
      </p:pic>
      <p:grpSp>
        <p:nvGrpSpPr>
          <p:cNvPr id="25" name="グループ化 24"/>
          <p:cNvGrpSpPr/>
          <p:nvPr/>
        </p:nvGrpSpPr>
        <p:grpSpPr>
          <a:xfrm>
            <a:off x="2073027" y="4393556"/>
            <a:ext cx="422790" cy="556260"/>
            <a:chOff x="6885291" y="3631221"/>
            <a:chExt cx="1078302" cy="1446415"/>
          </a:xfrm>
        </p:grpSpPr>
        <p:sp>
          <p:nvSpPr>
            <p:cNvPr id="26" name="角丸四角形 25"/>
            <p:cNvSpPr/>
            <p:nvPr/>
          </p:nvSpPr>
          <p:spPr bwMode="auto">
            <a:xfrm>
              <a:off x="6885291" y="3631221"/>
              <a:ext cx="1078302" cy="1446415"/>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27" name="角丸四角形 26"/>
            <p:cNvSpPr/>
            <p:nvPr/>
          </p:nvSpPr>
          <p:spPr bwMode="auto">
            <a:xfrm>
              <a:off x="6949989" y="3706696"/>
              <a:ext cx="961846" cy="1229498"/>
            </a:xfrm>
            <a:prstGeom prst="roundRect">
              <a:avLst>
                <a:gd name="adj" fmla="val 1392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28" name="円/楕円 27"/>
            <p:cNvSpPr/>
            <p:nvPr/>
          </p:nvSpPr>
          <p:spPr bwMode="auto">
            <a:xfrm>
              <a:off x="7385624" y="4952538"/>
              <a:ext cx="103517" cy="12509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29" name="テキスト ボックス 28"/>
            <p:cNvSpPr txBox="1"/>
            <p:nvPr/>
          </p:nvSpPr>
          <p:spPr>
            <a:xfrm>
              <a:off x="7062134" y="3798191"/>
              <a:ext cx="750498" cy="661563"/>
            </a:xfrm>
            <a:prstGeom prst="rect">
              <a:avLst/>
            </a:prstGeom>
            <a:noFill/>
          </p:spPr>
          <p:txBody>
            <a:bodyPr wrap="square" rtlCol="0">
              <a:spAutoFit/>
            </a:bodyPr>
            <a:lstStyle/>
            <a:p>
              <a:endParaRPr lang="ja-JP" altLang="en-US" sz="1100" dirty="0">
                <a:solidFill>
                  <a:srgbClr val="040404"/>
                </a:solidFill>
              </a:endParaRPr>
            </a:p>
          </p:txBody>
        </p:sp>
        <p:pic>
          <p:nvPicPr>
            <p:cNvPr id="30" name="図 29"/>
            <p:cNvPicPr>
              <a:picLocks noChangeAspect="1"/>
            </p:cNvPicPr>
            <p:nvPr/>
          </p:nvPicPr>
          <p:blipFill>
            <a:blip r:embed="rId4"/>
            <a:stretch>
              <a:fillRect/>
            </a:stretch>
          </p:blipFill>
          <p:spPr>
            <a:xfrm>
              <a:off x="7064687" y="3908101"/>
              <a:ext cx="719506" cy="654831"/>
            </a:xfrm>
            <a:prstGeom prst="rect">
              <a:avLst/>
            </a:prstGeom>
          </p:spPr>
        </p:pic>
      </p:grpSp>
      <p:sp>
        <p:nvSpPr>
          <p:cNvPr id="49" name="下矢印 48"/>
          <p:cNvSpPr/>
          <p:nvPr/>
        </p:nvSpPr>
        <p:spPr bwMode="auto">
          <a:xfrm rot="13858887">
            <a:off x="5833891" y="3325909"/>
            <a:ext cx="322011" cy="1075437"/>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grpSp>
        <p:nvGrpSpPr>
          <p:cNvPr id="50" name="グループ化 49"/>
          <p:cNvGrpSpPr/>
          <p:nvPr/>
        </p:nvGrpSpPr>
        <p:grpSpPr>
          <a:xfrm>
            <a:off x="7029886" y="4818052"/>
            <a:ext cx="1043924" cy="1560235"/>
            <a:chOff x="2533958" y="4203189"/>
            <a:chExt cx="1047934" cy="1560235"/>
          </a:xfrm>
        </p:grpSpPr>
        <p:sp>
          <p:nvSpPr>
            <p:cNvPr id="51" name="角丸四角形 50"/>
            <p:cNvSpPr/>
            <p:nvPr/>
          </p:nvSpPr>
          <p:spPr bwMode="auto">
            <a:xfrm>
              <a:off x="2533958" y="4203189"/>
              <a:ext cx="1047934" cy="1388606"/>
            </a:xfrm>
            <a:prstGeom prst="roundRect">
              <a:avLst>
                <a:gd name="adj" fmla="val 1371"/>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52" name="テキスト ボックス 51"/>
            <p:cNvSpPr txBox="1"/>
            <p:nvPr/>
          </p:nvSpPr>
          <p:spPr>
            <a:xfrm>
              <a:off x="2684394" y="4284343"/>
              <a:ext cx="750498" cy="261610"/>
            </a:xfrm>
            <a:prstGeom prst="rect">
              <a:avLst/>
            </a:prstGeom>
            <a:noFill/>
          </p:spPr>
          <p:txBody>
            <a:bodyPr wrap="square" rtlCol="0">
              <a:spAutoFit/>
            </a:bodyPr>
            <a:lstStyle/>
            <a:p>
              <a:pPr algn="ctr"/>
              <a:r>
                <a:rPr lang="ja-JP" altLang="en-US" sz="1100" dirty="0">
                  <a:solidFill>
                    <a:srgbClr val="040404"/>
                  </a:solidFill>
                  <a:latin typeface="メイリオ" panose="020B0604030504040204" pitchFamily="50" charset="-128"/>
                  <a:ea typeface="メイリオ" panose="020B0604030504040204" pitchFamily="50" charset="-128"/>
                </a:rPr>
                <a:t>同意文書</a:t>
              </a:r>
            </a:p>
          </p:txBody>
        </p:sp>
        <p:sp>
          <p:nvSpPr>
            <p:cNvPr id="53" name="テキスト ボックス 52"/>
            <p:cNvSpPr txBox="1"/>
            <p:nvPr/>
          </p:nvSpPr>
          <p:spPr>
            <a:xfrm>
              <a:off x="2554016" y="5240204"/>
              <a:ext cx="967165" cy="523220"/>
            </a:xfrm>
            <a:prstGeom prst="rect">
              <a:avLst/>
            </a:prstGeom>
            <a:noFill/>
          </p:spPr>
          <p:txBody>
            <a:bodyPr wrap="square" rtlCol="0">
              <a:spAutoFit/>
            </a:bodyPr>
            <a:lstStyle/>
            <a:p>
              <a:r>
                <a:rPr lang="ja-JP" altLang="en-US" sz="700" dirty="0">
                  <a:solidFill>
                    <a:srgbClr val="040404"/>
                  </a:solidFill>
                  <a:latin typeface="メイリオ" panose="020B0604030504040204" pitchFamily="50" charset="-128"/>
                  <a:ea typeface="メイリオ" panose="020B0604030504040204" pitchFamily="50" charset="-128"/>
                </a:rPr>
                <a:t>〇月〇日</a:t>
              </a:r>
              <a:r>
                <a:rPr lang="en-US" altLang="ja-JP" sz="700" dirty="0">
                  <a:solidFill>
                    <a:srgbClr val="040404"/>
                  </a:solidFill>
                  <a:latin typeface="メイリオ" panose="020B0604030504040204" pitchFamily="50" charset="-128"/>
                  <a:ea typeface="メイリオ" panose="020B0604030504040204" pitchFamily="50" charset="-128"/>
                </a:rPr>
                <a:t>_______</a:t>
              </a:r>
            </a:p>
            <a:p>
              <a:r>
                <a:rPr lang="ja-JP" altLang="en-US" sz="700" dirty="0">
                  <a:solidFill>
                    <a:srgbClr val="040404"/>
                  </a:solidFill>
                  <a:latin typeface="メイリオ" panose="020B0604030504040204" pitchFamily="50" charset="-128"/>
                  <a:ea typeface="メイリオ" panose="020B0604030504040204" pitchFamily="50" charset="-128"/>
                </a:rPr>
                <a:t>〇月〇日</a:t>
              </a:r>
              <a:r>
                <a:rPr lang="en-US" altLang="ja-JP" sz="700" dirty="0">
                  <a:solidFill>
                    <a:srgbClr val="040404"/>
                  </a:solidFill>
                  <a:latin typeface="メイリオ" panose="020B0604030504040204" pitchFamily="50" charset="-128"/>
                  <a:ea typeface="メイリオ" panose="020B0604030504040204" pitchFamily="50" charset="-128"/>
                </a:rPr>
                <a:t>_______</a:t>
              </a:r>
            </a:p>
            <a:p>
              <a:endParaRPr lang="en-US" altLang="ja-JP" sz="700" dirty="0">
                <a:solidFill>
                  <a:srgbClr val="040404"/>
                </a:solidFill>
              </a:endParaRPr>
            </a:p>
            <a:p>
              <a:endParaRPr lang="ja-JP" altLang="en-US" sz="700" dirty="0">
                <a:solidFill>
                  <a:srgbClr val="040404"/>
                </a:solidFill>
              </a:endParaRPr>
            </a:p>
          </p:txBody>
        </p:sp>
      </p:grpSp>
      <p:sp>
        <p:nvSpPr>
          <p:cNvPr id="54" name="下矢印 53"/>
          <p:cNvSpPr/>
          <p:nvPr/>
        </p:nvSpPr>
        <p:spPr bwMode="auto">
          <a:xfrm rot="18583621">
            <a:off x="5836569" y="4280334"/>
            <a:ext cx="322011" cy="1075437"/>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grpSp>
        <p:nvGrpSpPr>
          <p:cNvPr id="3" name="グループ化 2">
            <a:extLst>
              <a:ext uri="{FF2B5EF4-FFF2-40B4-BE49-F238E27FC236}">
                <a16:creationId xmlns:a16="http://schemas.microsoft.com/office/drawing/2014/main" id="{6F444B0A-705C-4B77-B299-1AAE323FFEF3}"/>
              </a:ext>
            </a:extLst>
          </p:cNvPr>
          <p:cNvGrpSpPr/>
          <p:nvPr/>
        </p:nvGrpSpPr>
        <p:grpSpPr>
          <a:xfrm>
            <a:off x="7099371" y="2843053"/>
            <a:ext cx="853465" cy="1215392"/>
            <a:chOff x="6429751" y="2557303"/>
            <a:chExt cx="853465" cy="1215392"/>
          </a:xfrm>
        </p:grpSpPr>
        <p:grpSp>
          <p:nvGrpSpPr>
            <p:cNvPr id="43" name="グループ化 42"/>
            <p:cNvGrpSpPr/>
            <p:nvPr/>
          </p:nvGrpSpPr>
          <p:grpSpPr>
            <a:xfrm>
              <a:off x="6429751" y="2557303"/>
              <a:ext cx="853465" cy="1215392"/>
              <a:chOff x="6885291" y="3631221"/>
              <a:chExt cx="1078302" cy="1446415"/>
            </a:xfrm>
          </p:grpSpPr>
          <p:sp>
            <p:nvSpPr>
              <p:cNvPr id="44" name="角丸四角形 43"/>
              <p:cNvSpPr/>
              <p:nvPr/>
            </p:nvSpPr>
            <p:spPr bwMode="auto">
              <a:xfrm>
                <a:off x="6885291" y="3631221"/>
                <a:ext cx="1078302" cy="1446415"/>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45" name="角丸四角形 44"/>
              <p:cNvSpPr/>
              <p:nvPr/>
            </p:nvSpPr>
            <p:spPr bwMode="auto">
              <a:xfrm>
                <a:off x="6949989" y="3706696"/>
                <a:ext cx="961846" cy="1229498"/>
              </a:xfrm>
              <a:prstGeom prst="roundRect">
                <a:avLst>
                  <a:gd name="adj" fmla="val 1392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46" name="円/楕円 45"/>
              <p:cNvSpPr/>
              <p:nvPr/>
            </p:nvSpPr>
            <p:spPr bwMode="auto">
              <a:xfrm>
                <a:off x="7385624" y="4952538"/>
                <a:ext cx="103517" cy="12509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grpSp>
        <p:sp>
          <p:nvSpPr>
            <p:cNvPr id="48" name="テキスト ボックス 47"/>
            <p:cNvSpPr txBox="1"/>
            <p:nvPr/>
          </p:nvSpPr>
          <p:spPr>
            <a:xfrm>
              <a:off x="6473693" y="2625675"/>
              <a:ext cx="765579" cy="307777"/>
            </a:xfrm>
            <a:prstGeom prst="rect">
              <a:avLst/>
            </a:prstGeom>
            <a:noFill/>
          </p:spPr>
          <p:txBody>
            <a:bodyPr wrap="square" rtlCol="0">
              <a:spAutoFit/>
            </a:bodyPr>
            <a:lstStyle/>
            <a:p>
              <a:pPr algn="ctr"/>
              <a:r>
                <a:rPr lang="ja-JP" altLang="en-US" sz="1400" dirty="0">
                  <a:solidFill>
                    <a:srgbClr val="040404"/>
                  </a:solidFill>
                  <a:latin typeface="メイリオ" panose="020B0604030504040204" pitchFamily="50" charset="-128"/>
                  <a:ea typeface="メイリオ" panose="020B0604030504040204" pitchFamily="50" charset="-128"/>
                </a:rPr>
                <a:t>同意</a:t>
              </a:r>
            </a:p>
          </p:txBody>
        </p:sp>
        <p:cxnSp>
          <p:nvCxnSpPr>
            <p:cNvPr id="56" name="直線コネクタ 55"/>
            <p:cNvCxnSpPr/>
            <p:nvPr/>
          </p:nvCxnSpPr>
          <p:spPr bwMode="auto">
            <a:xfrm>
              <a:off x="6612082" y="3523156"/>
              <a:ext cx="509286" cy="0"/>
            </a:xfrm>
            <a:prstGeom prst="line">
              <a:avLst/>
            </a:prstGeom>
            <a:solidFill>
              <a:srgbClr val="CCFFFF"/>
            </a:solidFill>
            <a:ln w="9525" cap="flat" cmpd="sng" algn="ctr">
              <a:solidFill>
                <a:schemeClr val="tx1"/>
              </a:solidFill>
              <a:prstDash val="solid"/>
              <a:round/>
              <a:headEnd type="none" w="med" len="med"/>
              <a:tailEnd type="none" w="med" len="med"/>
            </a:ln>
            <a:effectLst/>
          </p:spPr>
        </p:cxnSp>
      </p:grpSp>
      <p:sp>
        <p:nvSpPr>
          <p:cNvPr id="58" name="角丸四角形 57"/>
          <p:cNvSpPr/>
          <p:nvPr/>
        </p:nvSpPr>
        <p:spPr bwMode="auto">
          <a:xfrm>
            <a:off x="6634918" y="4127846"/>
            <a:ext cx="1905000" cy="408623"/>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eaLnBrk="1" hangingPunct="1">
              <a:spcBef>
                <a:spcPct val="50000"/>
              </a:spcBef>
            </a:pPr>
            <a:r>
              <a:rPr lang="ja-JP" altLang="en-US" dirty="0">
                <a:solidFill>
                  <a:prstClr val="white"/>
                </a:solidFill>
                <a:latin typeface="メイリオ" panose="020B0604030504040204" pitchFamily="50" charset="-128"/>
                <a:ea typeface="メイリオ" panose="020B0604030504040204" pitchFamily="50" charset="-128"/>
              </a:rPr>
              <a:t>電子サイン</a:t>
            </a:r>
          </a:p>
        </p:txBody>
      </p:sp>
      <p:sp>
        <p:nvSpPr>
          <p:cNvPr id="59" name="角丸四角形 58"/>
          <p:cNvSpPr/>
          <p:nvPr/>
        </p:nvSpPr>
        <p:spPr bwMode="auto">
          <a:xfrm>
            <a:off x="6634918" y="6283929"/>
            <a:ext cx="1905000" cy="408623"/>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eaLnBrk="1" hangingPunct="1">
              <a:spcBef>
                <a:spcPct val="50000"/>
              </a:spcBef>
            </a:pPr>
            <a:r>
              <a:rPr lang="ja-JP" altLang="en-US" dirty="0">
                <a:solidFill>
                  <a:prstClr val="white"/>
                </a:solidFill>
                <a:latin typeface="メイリオ" panose="020B0604030504040204" pitchFamily="50" charset="-128"/>
                <a:ea typeface="メイリオ" panose="020B0604030504040204" pitchFamily="50" charset="-128"/>
              </a:rPr>
              <a:t>直筆署名</a:t>
            </a:r>
            <a:endParaRPr lang="ja-JP" altLang="en-US" dirty="0">
              <a:solidFill>
                <a:srgbClr val="33CC33"/>
              </a:solidFill>
              <a:latin typeface="メイリオ" panose="020B0604030504040204" pitchFamily="50" charset="-128"/>
              <a:ea typeface="メイリオ" panose="020B0604030504040204" pitchFamily="50" charset="-128"/>
            </a:endParaRPr>
          </a:p>
        </p:txBody>
      </p:sp>
      <p:sp>
        <p:nvSpPr>
          <p:cNvPr id="60" name="角丸四角形 59"/>
          <p:cNvSpPr/>
          <p:nvPr/>
        </p:nvSpPr>
        <p:spPr bwMode="auto">
          <a:xfrm>
            <a:off x="946851" y="5149993"/>
            <a:ext cx="4378592" cy="408623"/>
          </a:xfrm>
          <a:prstGeom prst="round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spcBef>
                <a:spcPct val="50000"/>
              </a:spcBef>
            </a:pPr>
            <a:r>
              <a:rPr lang="ja-JP" altLang="en-US" dirty="0">
                <a:solidFill>
                  <a:srgbClr val="040404">
                    <a:lumMod val="75000"/>
                    <a:lumOff val="25000"/>
                  </a:srgbClr>
                </a:solidFill>
                <a:latin typeface="メイリオ" panose="020B0604030504040204" pitchFamily="50" charset="-128"/>
                <a:ea typeface="メイリオ" panose="020B0604030504040204" pitchFamily="50" charset="-128"/>
              </a:rPr>
              <a:t>電磁的なテキストや動画による治験説明</a:t>
            </a:r>
          </a:p>
        </p:txBody>
      </p:sp>
      <p:sp>
        <p:nvSpPr>
          <p:cNvPr id="47" name="角丸四角形 46"/>
          <p:cNvSpPr/>
          <p:nvPr/>
        </p:nvSpPr>
        <p:spPr bwMode="auto">
          <a:xfrm>
            <a:off x="636885" y="5684748"/>
            <a:ext cx="5133479" cy="306467"/>
          </a:xfrm>
          <a:prstGeom prst="round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r>
              <a:rPr lang="ja-JP" altLang="en-US" sz="1200" dirty="0">
                <a:solidFill>
                  <a:srgbClr val="040404"/>
                </a:solidFill>
                <a:latin typeface="メイリオ" panose="020B0604030504040204" pitchFamily="50" charset="-128"/>
                <a:ea typeface="メイリオ" panose="020B0604030504040204" pitchFamily="50" charset="-128"/>
              </a:rPr>
              <a:t>＊タブレット、パソコン、スマートフォンなどデジタルデバイスを活用</a:t>
            </a:r>
          </a:p>
        </p:txBody>
      </p:sp>
      <p:pic>
        <p:nvPicPr>
          <p:cNvPr id="31" name="図 30">
            <a:extLst>
              <a:ext uri="{FF2B5EF4-FFF2-40B4-BE49-F238E27FC236}">
                <a16:creationId xmlns:a16="http://schemas.microsoft.com/office/drawing/2014/main" id="{D525A5D2-5F27-4400-AB4C-05D09E7E5035}"/>
              </a:ext>
            </a:extLst>
          </p:cNvPr>
          <p:cNvPicPr>
            <a:picLocks noChangeAspect="1"/>
          </p:cNvPicPr>
          <p:nvPr/>
        </p:nvPicPr>
        <p:blipFill>
          <a:blip r:embed="rId5"/>
          <a:stretch>
            <a:fillRect/>
          </a:stretch>
        </p:blipFill>
        <p:spPr>
          <a:xfrm>
            <a:off x="3066159" y="3344949"/>
            <a:ext cx="2085013" cy="1859441"/>
          </a:xfrm>
          <a:prstGeom prst="rect">
            <a:avLst/>
          </a:prstGeom>
        </p:spPr>
      </p:pic>
      <p:sp>
        <p:nvSpPr>
          <p:cNvPr id="4" name="テキスト ボックス 3"/>
          <p:cNvSpPr txBox="1"/>
          <p:nvPr/>
        </p:nvSpPr>
        <p:spPr>
          <a:xfrm>
            <a:off x="123825" y="6461918"/>
            <a:ext cx="6056257" cy="276999"/>
          </a:xfrm>
          <a:prstGeom prst="rect">
            <a:avLst/>
          </a:prstGeom>
          <a:noFill/>
          <a:ln>
            <a:solidFill>
              <a:schemeClr val="tx1"/>
            </a:solidFill>
          </a:ln>
        </p:spPr>
        <p:txBody>
          <a:bodyPr wrap="square" rtlCol="0">
            <a:spAutoFit/>
          </a:bodyPr>
          <a:lstStyle/>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電子サイン：タッチペン等を用いてタブレット端末等の画面にサインする方法</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4139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eConsent</a:t>
            </a:r>
            <a:br>
              <a:rPr lang="en-US" altLang="ja-JP" dirty="0"/>
            </a:br>
            <a:r>
              <a:rPr lang="en-US" altLang="ja-JP" dirty="0"/>
              <a:t>-</a:t>
            </a:r>
            <a:r>
              <a:rPr lang="ja-JP" altLang="ja-JP" dirty="0"/>
              <a:t>遠隔での治験の説明及び同意</a:t>
            </a:r>
            <a:r>
              <a:rPr lang="en-US" altLang="ja-JP" dirty="0"/>
              <a:t>-</a:t>
            </a:r>
            <a:endParaRPr kumimoji="1" lang="ja-JP" altLang="en-US" dirty="0"/>
          </a:p>
        </p:txBody>
      </p:sp>
      <p:sp>
        <p:nvSpPr>
          <p:cNvPr id="3" name="コンテンツ プレースホルダー 2"/>
          <p:cNvSpPr>
            <a:spLocks noGrp="1"/>
          </p:cNvSpPr>
          <p:nvPr>
            <p:ph idx="1"/>
          </p:nvPr>
        </p:nvSpPr>
        <p:spPr>
          <a:xfrm>
            <a:off x="386309" y="1178126"/>
            <a:ext cx="8418065" cy="1825849"/>
          </a:xfrm>
        </p:spPr>
        <p:txBody>
          <a:bodyPr/>
          <a:lstStyle/>
          <a:p>
            <a:r>
              <a:rPr lang="ja-JP" altLang="en-US" sz="2000" dirty="0"/>
              <a:t>遠隔での治験の説明及び同意を行う場合、</a:t>
            </a:r>
            <a:br>
              <a:rPr lang="en-US" altLang="ja-JP" sz="2000" dirty="0"/>
            </a:br>
            <a:r>
              <a:rPr lang="ja-JP" altLang="en-US" sz="2000" dirty="0"/>
              <a:t>以下の点を検討する必要がある</a:t>
            </a:r>
            <a:r>
              <a:rPr lang="en-US" altLang="ja-JP" sz="2000" baseline="30000" dirty="0"/>
              <a:t>※</a:t>
            </a:r>
            <a:endParaRPr kumimoji="1" lang="en-US" altLang="ja-JP" sz="2000" baseline="30000" dirty="0"/>
          </a:p>
          <a:p>
            <a:pPr lvl="1"/>
            <a:r>
              <a:rPr lang="ja-JP" altLang="en-US" sz="2000" dirty="0"/>
              <a:t>患者が理解しやすい説明方法</a:t>
            </a:r>
            <a:endParaRPr lang="en-US" altLang="ja-JP" sz="2000" dirty="0"/>
          </a:p>
          <a:p>
            <a:pPr lvl="1"/>
            <a:r>
              <a:rPr kumimoji="1" lang="ja-JP" altLang="en-US" sz="2000" dirty="0"/>
              <a:t>説明及び同意における患者の本人確認の方法</a:t>
            </a:r>
            <a:endParaRPr kumimoji="1" lang="en-US" altLang="ja-JP" sz="2000" dirty="0"/>
          </a:p>
          <a:p>
            <a:pPr lvl="1"/>
            <a:r>
              <a:rPr lang="ja-JP" altLang="en-US" sz="2000" dirty="0"/>
              <a:t>患者及び治験責任（分担）医師が署名した同意文書の写しの</a:t>
            </a:r>
            <a:br>
              <a:rPr lang="en-US" altLang="ja-JP" sz="2000" dirty="0"/>
            </a:br>
            <a:r>
              <a:rPr lang="ja-JP" altLang="en-US" sz="2000" dirty="0"/>
              <a:t>患者への提供方法</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rgbClr val="040404"/>
                </a:solidFill>
              </a:rPr>
              <a:pPr/>
              <a:t>59</a:t>
            </a:fld>
            <a:endParaRPr lang="en-US" altLang="ja-JP">
              <a:solidFill>
                <a:srgbClr val="040404"/>
              </a:solidFill>
            </a:endParaRPr>
          </a:p>
        </p:txBody>
      </p:sp>
      <p:sp>
        <p:nvSpPr>
          <p:cNvPr id="29" name="角丸四角形 28"/>
          <p:cNvSpPr/>
          <p:nvPr/>
        </p:nvSpPr>
        <p:spPr bwMode="auto">
          <a:xfrm>
            <a:off x="6774097" y="5848990"/>
            <a:ext cx="1572856" cy="340519"/>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eaLnBrk="1" hangingPunct="1">
              <a:spcBef>
                <a:spcPct val="50000"/>
              </a:spcBef>
            </a:pPr>
            <a:r>
              <a:rPr lang="ja-JP" altLang="en-US" sz="1400" dirty="0">
                <a:solidFill>
                  <a:prstClr val="white"/>
                </a:solidFill>
                <a:latin typeface="メイリオ" panose="020B0604030504040204" pitchFamily="50" charset="-128"/>
                <a:ea typeface="メイリオ" panose="020B0604030504040204" pitchFamily="50" charset="-128"/>
              </a:rPr>
              <a:t>電子サイン</a:t>
            </a:r>
            <a:r>
              <a:rPr lang="en-US" altLang="ja-JP" sz="1400" baseline="30000" dirty="0"/>
              <a:t>※※</a:t>
            </a:r>
            <a:endParaRPr lang="ja-JP" altLang="en-US" sz="1400" dirty="0">
              <a:solidFill>
                <a:prstClr val="white"/>
              </a:solidFill>
              <a:latin typeface="メイリオ" panose="020B0604030504040204" pitchFamily="50" charset="-128"/>
              <a:ea typeface="メイリオ" panose="020B0604030504040204" pitchFamily="50" charset="-128"/>
            </a:endParaRPr>
          </a:p>
        </p:txBody>
      </p:sp>
      <p:sp>
        <p:nvSpPr>
          <p:cNvPr id="30" name="角丸四角形 29"/>
          <p:cNvSpPr/>
          <p:nvPr/>
        </p:nvSpPr>
        <p:spPr bwMode="auto">
          <a:xfrm>
            <a:off x="5072892" y="5834411"/>
            <a:ext cx="1349578" cy="340519"/>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eaLnBrk="1" hangingPunct="1">
              <a:spcBef>
                <a:spcPct val="50000"/>
              </a:spcBef>
            </a:pPr>
            <a:r>
              <a:rPr lang="ja-JP" altLang="en-US" sz="1400" dirty="0">
                <a:solidFill>
                  <a:prstClr val="white"/>
                </a:solidFill>
                <a:latin typeface="メイリオ" panose="020B0604030504040204" pitchFamily="50" charset="-128"/>
                <a:ea typeface="メイリオ" panose="020B0604030504040204" pitchFamily="50" charset="-128"/>
              </a:rPr>
              <a:t>直筆署名</a:t>
            </a:r>
            <a:endParaRPr lang="ja-JP" altLang="en-US" sz="1400" dirty="0">
              <a:solidFill>
                <a:srgbClr val="33CC33"/>
              </a:solidFill>
              <a:latin typeface="メイリオ" panose="020B0604030504040204" pitchFamily="50" charset="-128"/>
              <a:ea typeface="メイリオ" panose="020B0604030504040204" pitchFamily="50" charset="-128"/>
            </a:endParaRPr>
          </a:p>
        </p:txBody>
      </p:sp>
      <p:sp>
        <p:nvSpPr>
          <p:cNvPr id="19" name="下矢印 18"/>
          <p:cNvSpPr/>
          <p:nvPr/>
        </p:nvSpPr>
        <p:spPr bwMode="auto">
          <a:xfrm rot="16200000">
            <a:off x="4265761" y="5130919"/>
            <a:ext cx="557062" cy="884105"/>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spcBef>
                <a:spcPct val="50000"/>
              </a:spcBef>
            </a:pPr>
            <a:endParaRPr lang="ja-JP" altLang="en-US">
              <a:solidFill>
                <a:srgbClr val="33CC33"/>
              </a:solidFill>
              <a:latin typeface="Arial" charset="0"/>
            </a:endParaRPr>
          </a:p>
        </p:txBody>
      </p:sp>
      <p:sp>
        <p:nvSpPr>
          <p:cNvPr id="17" name="コンテンツ プレースホルダー 2"/>
          <p:cNvSpPr txBox="1">
            <a:spLocks/>
          </p:cNvSpPr>
          <p:nvPr/>
        </p:nvSpPr>
        <p:spPr bwMode="auto">
          <a:xfrm>
            <a:off x="793849" y="3308722"/>
            <a:ext cx="8229600" cy="114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138" indent="-248400" algn="l" rtl="0" eaLnBrk="1" fontAlgn="base" hangingPunct="1">
              <a:spcBef>
                <a:spcPct val="20000"/>
              </a:spcBef>
              <a:spcAft>
                <a:spcPct val="0"/>
              </a:spcAft>
              <a:buClr>
                <a:schemeClr val="accent1"/>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226800" algn="l" rtl="0" eaLnBrk="1" fontAlgn="base" hangingPunct="1">
              <a:spcBef>
                <a:spcPct val="20000"/>
              </a:spcBef>
              <a:spcAft>
                <a:spcPct val="0"/>
              </a:spcAft>
              <a:buClr>
                <a:srgbClr val="00B0F0"/>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226800" algn="l" rtl="0" eaLnBrk="1" fontAlgn="base" hangingPunct="1">
              <a:spcBef>
                <a:spcPct val="20000"/>
              </a:spcBef>
              <a:spcAft>
                <a:spcPct val="0"/>
              </a:spcAft>
              <a:buClr>
                <a:schemeClr val="accent3"/>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226800" algn="l" rtl="0" eaLnBrk="1" fontAlgn="base" hangingPunct="1">
              <a:spcBef>
                <a:spcPct val="20000"/>
              </a:spcBef>
              <a:spcAft>
                <a:spcPct val="0"/>
              </a:spcAft>
              <a:buClr>
                <a:schemeClr val="accent2"/>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226800" algn="l" rtl="0" eaLnBrk="1" fontAlgn="base" hangingPunct="1">
              <a:spcBef>
                <a:spcPct val="20000"/>
              </a:spcBef>
              <a:spcAft>
                <a:spcPct val="0"/>
              </a:spcAft>
              <a:buClr>
                <a:schemeClr val="accent6"/>
              </a:buClr>
              <a:buSzPct val="5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285750" indent="-285750">
              <a:buClr>
                <a:srgbClr val="040404">
                  <a:lumMod val="75000"/>
                  <a:lumOff val="25000"/>
                </a:srgbClr>
              </a:buClr>
              <a:buSzPct val="100000"/>
              <a:buFont typeface="游明朝" panose="02020400000000000000" pitchFamily="18" charset="-128"/>
              <a:buChar char="※"/>
            </a:pPr>
            <a:r>
              <a:rPr lang="en-US" altLang="ja-JP" sz="1600" dirty="0">
                <a:solidFill>
                  <a:srgbClr val="040404">
                    <a:lumMod val="75000"/>
                    <a:lumOff val="25000"/>
                  </a:srgbClr>
                </a:solidFill>
              </a:rPr>
              <a:t>FDA</a:t>
            </a:r>
            <a:r>
              <a:rPr lang="ja-JP" altLang="en-US" sz="1600" dirty="0">
                <a:solidFill>
                  <a:srgbClr val="040404">
                    <a:lumMod val="75000"/>
                    <a:lumOff val="25000"/>
                  </a:srgbClr>
                </a:solidFill>
              </a:rPr>
              <a:t>の</a:t>
            </a:r>
            <a:r>
              <a:rPr lang="en-US" altLang="ja-JP" sz="1600" dirty="0">
                <a:solidFill>
                  <a:srgbClr val="040404">
                    <a:lumMod val="75000"/>
                    <a:lumOff val="25000"/>
                  </a:srgbClr>
                </a:solidFill>
              </a:rPr>
              <a:t>eConsent</a:t>
            </a:r>
            <a:r>
              <a:rPr lang="ja-JP" altLang="en-US" sz="1600" dirty="0">
                <a:solidFill>
                  <a:srgbClr val="040404">
                    <a:lumMod val="75000"/>
                    <a:lumOff val="25000"/>
                  </a:srgbClr>
                </a:solidFill>
              </a:rPr>
              <a:t>のガイダンスでは、遠隔での説明同意プロセスは認められており、基本的に対面と同様の規制要件を満たすことが要求されている</a:t>
            </a:r>
          </a:p>
          <a:p>
            <a:pPr marL="285750" indent="-285750">
              <a:buClr>
                <a:srgbClr val="040404">
                  <a:lumMod val="75000"/>
                  <a:lumOff val="25000"/>
                </a:srgbClr>
              </a:buClr>
              <a:buSzPct val="100000"/>
              <a:buFont typeface="游明朝" panose="02020400000000000000" pitchFamily="18" charset="-128"/>
              <a:buChar char="※"/>
            </a:pPr>
            <a:r>
              <a:rPr lang="ja-JP" altLang="en-US" sz="1600" dirty="0">
                <a:solidFill>
                  <a:schemeClr val="accent2"/>
                </a:solidFill>
              </a:rPr>
              <a:t>日本では、現時点で遠隔での説明同意プロセスに関する明確な基準がないことから、同プロセスを遠隔で実施する場合には、規制当局に相談することが望ましい</a:t>
            </a:r>
            <a:endParaRPr lang="ja-JP" altLang="en-US" sz="1600" kern="0" dirty="0">
              <a:solidFill>
                <a:schemeClr val="accent2"/>
              </a:solidFill>
            </a:endParaRPr>
          </a:p>
        </p:txBody>
      </p:sp>
      <p:pic>
        <p:nvPicPr>
          <p:cNvPr id="13" name="図 12">
            <a:extLst>
              <a:ext uri="{FF2B5EF4-FFF2-40B4-BE49-F238E27FC236}">
                <a16:creationId xmlns:a16="http://schemas.microsoft.com/office/drawing/2014/main" id="{25CFE986-253B-4539-BA15-0453F463CE33}"/>
              </a:ext>
            </a:extLst>
          </p:cNvPr>
          <p:cNvPicPr>
            <a:picLocks noChangeAspect="1"/>
          </p:cNvPicPr>
          <p:nvPr/>
        </p:nvPicPr>
        <p:blipFill>
          <a:blip r:embed="rId3"/>
          <a:stretch>
            <a:fillRect/>
          </a:stretch>
        </p:blipFill>
        <p:spPr>
          <a:xfrm>
            <a:off x="1452698" y="4297322"/>
            <a:ext cx="2474307" cy="2206618"/>
          </a:xfrm>
          <a:prstGeom prst="rect">
            <a:avLst/>
          </a:prstGeom>
        </p:spPr>
      </p:pic>
      <p:pic>
        <p:nvPicPr>
          <p:cNvPr id="14" name="図 13">
            <a:extLst>
              <a:ext uri="{FF2B5EF4-FFF2-40B4-BE49-F238E27FC236}">
                <a16:creationId xmlns:a16="http://schemas.microsoft.com/office/drawing/2014/main" id="{71FC8D57-3C85-4192-BD99-3D1240111A87}"/>
              </a:ext>
            </a:extLst>
          </p:cNvPr>
          <p:cNvPicPr>
            <a:picLocks noChangeAspect="1"/>
          </p:cNvPicPr>
          <p:nvPr/>
        </p:nvPicPr>
        <p:blipFill>
          <a:blip r:embed="rId4"/>
          <a:stretch>
            <a:fillRect/>
          </a:stretch>
        </p:blipFill>
        <p:spPr>
          <a:xfrm>
            <a:off x="1277464" y="5419184"/>
            <a:ext cx="523816" cy="744370"/>
          </a:xfrm>
          <a:prstGeom prst="rect">
            <a:avLst/>
          </a:prstGeom>
        </p:spPr>
      </p:pic>
      <p:sp>
        <p:nvSpPr>
          <p:cNvPr id="16" name="テキスト ボックス 15">
            <a:extLst>
              <a:ext uri="{FF2B5EF4-FFF2-40B4-BE49-F238E27FC236}">
                <a16:creationId xmlns:a16="http://schemas.microsoft.com/office/drawing/2014/main" id="{215F5512-73CF-416B-ADC9-EF4ECBCA704A}"/>
              </a:ext>
            </a:extLst>
          </p:cNvPr>
          <p:cNvSpPr txBox="1"/>
          <p:nvPr/>
        </p:nvSpPr>
        <p:spPr>
          <a:xfrm>
            <a:off x="123825" y="6461918"/>
            <a:ext cx="6056257" cy="276999"/>
          </a:xfrm>
          <a:prstGeom prst="rect">
            <a:avLst/>
          </a:prstGeom>
          <a:noFill/>
          <a:ln>
            <a:solidFill>
              <a:schemeClr val="tx1"/>
            </a:solidFill>
          </a:ln>
        </p:spPr>
        <p:txBody>
          <a:bodyPr wrap="square" rtlCol="0">
            <a:spAutoFit/>
          </a:bodyPr>
          <a:lstStyle/>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電子サイン：タッチペン等を用いてタブレット端末等の画面にサインする方法</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DB26CD90-A82D-47BD-B638-FAA33DD1D017}"/>
              </a:ext>
            </a:extLst>
          </p:cNvPr>
          <p:cNvPicPr>
            <a:picLocks noChangeAspect="1"/>
          </p:cNvPicPr>
          <p:nvPr/>
        </p:nvPicPr>
        <p:blipFill>
          <a:blip r:embed="rId5"/>
          <a:stretch>
            <a:fillRect/>
          </a:stretch>
        </p:blipFill>
        <p:spPr>
          <a:xfrm>
            <a:off x="7208438" y="4668536"/>
            <a:ext cx="750085" cy="1062621"/>
          </a:xfrm>
          <a:prstGeom prst="rect">
            <a:avLst/>
          </a:prstGeom>
        </p:spPr>
      </p:pic>
      <p:pic>
        <p:nvPicPr>
          <p:cNvPr id="6" name="図 5">
            <a:extLst>
              <a:ext uri="{FF2B5EF4-FFF2-40B4-BE49-F238E27FC236}">
                <a16:creationId xmlns:a16="http://schemas.microsoft.com/office/drawing/2014/main" id="{ED454021-BA94-4AB4-B48E-F5E9CEFEF138}"/>
              </a:ext>
            </a:extLst>
          </p:cNvPr>
          <p:cNvPicPr>
            <a:picLocks noChangeAspect="1"/>
          </p:cNvPicPr>
          <p:nvPr/>
        </p:nvPicPr>
        <p:blipFill>
          <a:blip r:embed="rId6"/>
          <a:stretch>
            <a:fillRect/>
          </a:stretch>
        </p:blipFill>
        <p:spPr>
          <a:xfrm>
            <a:off x="5347188" y="4621066"/>
            <a:ext cx="832894" cy="1227924"/>
          </a:xfrm>
          <a:prstGeom prst="rect">
            <a:avLst/>
          </a:prstGeom>
        </p:spPr>
      </p:pic>
    </p:spTree>
    <p:extLst>
      <p:ext uri="{BB962C8B-B14F-4D97-AF65-F5344CB8AC3E}">
        <p14:creationId xmlns:p14="http://schemas.microsoft.com/office/powerpoint/2010/main" val="158883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まえがき</a:t>
            </a:r>
            <a:br>
              <a:rPr lang="en-US" altLang="ja-JP" dirty="0"/>
            </a:br>
            <a:r>
              <a:rPr lang="en-US" altLang="ja-JP" dirty="0"/>
              <a:t>-</a:t>
            </a:r>
            <a:r>
              <a:rPr lang="ja-JP" altLang="en-US" dirty="0"/>
              <a:t>本資材を利用するにあたっての留意事項</a:t>
            </a:r>
            <a:r>
              <a:rPr lang="en-US" altLang="ja-JP" dirty="0"/>
              <a:t>-</a:t>
            </a:r>
            <a:endParaRPr kumimoji="1" lang="ja-JP" altLang="en-US" dirty="0"/>
          </a:p>
        </p:txBody>
      </p:sp>
      <p:sp>
        <p:nvSpPr>
          <p:cNvPr id="3" name="コンテンツ プレースホルダー 2"/>
          <p:cNvSpPr>
            <a:spLocks noGrp="1"/>
          </p:cNvSpPr>
          <p:nvPr>
            <p:ph idx="1"/>
          </p:nvPr>
        </p:nvSpPr>
        <p:spPr>
          <a:xfrm>
            <a:off x="99559" y="1183628"/>
            <a:ext cx="8944883" cy="5428800"/>
          </a:xfrm>
        </p:spPr>
        <p:txBody>
          <a:bodyPr/>
          <a:lstStyle/>
          <a:p>
            <a:r>
              <a:rPr lang="ja-JP" altLang="en-US" sz="1900" dirty="0"/>
              <a:t>本資材を利用する際はスライド及びノートの両方を確認してください</a:t>
            </a:r>
          </a:p>
          <a:p>
            <a:r>
              <a:rPr lang="ja-JP" altLang="en-US" sz="1900" dirty="0"/>
              <a:t>本資材は、</a:t>
            </a:r>
            <a:r>
              <a:rPr lang="zh-TW" altLang="en-US" sz="1900" dirty="0"/>
              <a:t>日本製薬工業協会</a:t>
            </a:r>
            <a:r>
              <a:rPr lang="ja-JP" altLang="en-US" sz="1900" dirty="0"/>
              <a:t>の報告書である「医療機関への来院に依存しない臨床試験手法の導入及び活用に向けた検討」及び「医療機関への来院に依存しない臨床試験手法の活用に向けた検討－日本での導入の手引き－」を発行した</a:t>
            </a:r>
            <a:r>
              <a:rPr lang="en-US" altLang="ja-JP" sz="1900" dirty="0"/>
              <a:t>2020</a:t>
            </a:r>
            <a:r>
              <a:rPr lang="ja-JP" altLang="en-US" sz="1900" dirty="0"/>
              <a:t>年</a:t>
            </a:r>
            <a:r>
              <a:rPr lang="en-US" altLang="ja-JP" sz="1900" dirty="0"/>
              <a:t>9</a:t>
            </a:r>
            <a:r>
              <a:rPr lang="ja-JP" altLang="en-US" sz="1900" dirty="0"/>
              <a:t>月及び</a:t>
            </a:r>
            <a:r>
              <a:rPr lang="en-US" altLang="ja-JP" sz="1900" dirty="0"/>
              <a:t>2021</a:t>
            </a:r>
            <a:r>
              <a:rPr lang="ja-JP" altLang="en-US" sz="1900" dirty="0"/>
              <a:t>年</a:t>
            </a:r>
            <a:r>
              <a:rPr lang="en-US" altLang="ja-JP" sz="1900" dirty="0"/>
              <a:t>7</a:t>
            </a:r>
            <a:r>
              <a:rPr lang="ja-JP" altLang="en-US" sz="1900" dirty="0"/>
              <a:t>月の時点で確認された情報に基づき作成しています。国内外における新たな通知及びガイダンス等の発行・改定並びに</a:t>
            </a:r>
            <a:r>
              <a:rPr lang="en-US" altLang="ja-JP" sz="1900" dirty="0"/>
              <a:t>DCT</a:t>
            </a:r>
            <a:r>
              <a:rPr lang="ja-JP" altLang="en-US" sz="1900" dirty="0"/>
              <a:t>の更なる普及や技術の進展等に伴い、スライドの内容が古くなる場合があることをご理解の上、ご利用ください</a:t>
            </a:r>
            <a:endParaRPr lang="en-US" altLang="ja-JP" sz="1900" dirty="0"/>
          </a:p>
          <a:p>
            <a:r>
              <a:rPr lang="ja-JP" altLang="en-US" sz="1900" dirty="0"/>
              <a:t>本資材を利用した結果生じた損害について、日本製薬工業協会は一切責任を負いません</a:t>
            </a:r>
            <a:endParaRPr kumimoji="1" lang="ja-JP" altLang="en-US" sz="1900"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6</a:t>
            </a:fld>
            <a:endParaRPr lang="en-US" altLang="ja-JP" dirty="0"/>
          </a:p>
        </p:txBody>
      </p:sp>
      <p:pic>
        <p:nvPicPr>
          <p:cNvPr id="5" name="図 4"/>
          <p:cNvPicPr>
            <a:picLocks noChangeAspect="1"/>
          </p:cNvPicPr>
          <p:nvPr/>
        </p:nvPicPr>
        <p:blipFill>
          <a:blip r:embed="rId3"/>
          <a:stretch>
            <a:fillRect/>
          </a:stretch>
        </p:blipFill>
        <p:spPr>
          <a:xfrm>
            <a:off x="3942224" y="5071492"/>
            <a:ext cx="1259553" cy="1786508"/>
          </a:xfrm>
          <a:prstGeom prst="rect">
            <a:avLst/>
          </a:prstGeom>
        </p:spPr>
      </p:pic>
      <p:pic>
        <p:nvPicPr>
          <p:cNvPr id="6" name="Picture 14">
            <a:extLst>
              <a:ext uri="{FF2B5EF4-FFF2-40B4-BE49-F238E27FC236}">
                <a16:creationId xmlns:a16="http://schemas.microsoft.com/office/drawing/2014/main" id="{5F588405-FAB4-4384-8D3A-FF1B577DF1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984" y="150814"/>
            <a:ext cx="817815" cy="8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830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eConsent</a:t>
            </a:r>
            <a:br>
              <a:rPr lang="en-US" altLang="ja-JP" dirty="0"/>
            </a:br>
            <a:r>
              <a:rPr lang="en-US" altLang="ja-JP" dirty="0"/>
              <a:t>-</a:t>
            </a:r>
            <a:r>
              <a:rPr lang="ja-JP" altLang="en-US" dirty="0"/>
              <a:t>期待される効果</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rgbClr val="040404"/>
                </a:solidFill>
              </a:rPr>
              <a:pPr/>
              <a:t>60</a:t>
            </a:fld>
            <a:endParaRPr lang="en-US" altLang="ja-JP">
              <a:solidFill>
                <a:srgbClr val="040404"/>
              </a:solidFill>
            </a:endParaRPr>
          </a:p>
        </p:txBody>
      </p:sp>
      <p:graphicFrame>
        <p:nvGraphicFramePr>
          <p:cNvPr id="6" name="表 6"/>
          <p:cNvGraphicFramePr>
            <a:graphicFrameLocks/>
          </p:cNvGraphicFramePr>
          <p:nvPr>
            <p:extLst>
              <p:ext uri="{D42A27DB-BD31-4B8C-83A1-F6EECF244321}">
                <p14:modId xmlns:p14="http://schemas.microsoft.com/office/powerpoint/2010/main" val="420461104"/>
              </p:ext>
            </p:extLst>
          </p:nvPr>
        </p:nvGraphicFramePr>
        <p:xfrm>
          <a:off x="180000" y="1318594"/>
          <a:ext cx="8784000" cy="5139356"/>
        </p:xfrm>
        <a:graphic>
          <a:graphicData uri="http://schemas.openxmlformats.org/drawingml/2006/table">
            <a:tbl>
              <a:tblPr firstRow="1" bandRow="1"/>
              <a:tblGrid>
                <a:gridCol w="1548000">
                  <a:extLst>
                    <a:ext uri="{9D8B030D-6E8A-4147-A177-3AD203B41FA5}">
                      <a16:colId xmlns:a16="http://schemas.microsoft.com/office/drawing/2014/main" val="20000"/>
                    </a:ext>
                  </a:extLst>
                </a:gridCol>
                <a:gridCol w="7236000">
                  <a:extLst>
                    <a:ext uri="{9D8B030D-6E8A-4147-A177-3AD203B41FA5}">
                      <a16:colId xmlns:a16="http://schemas.microsoft.com/office/drawing/2014/main" val="20001"/>
                    </a:ext>
                  </a:extLst>
                </a:gridCol>
              </a:tblGrid>
              <a:tr h="686773">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関係者</a:t>
                      </a:r>
                    </a:p>
                  </a:txBody>
                  <a:tcPr marL="91448" marR="91448" marT="45705" marB="45705"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期待される効果</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1909656">
                <a:tc>
                  <a:txBody>
                    <a:body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79388" indent="-179388">
                        <a:buFont typeface="Arial" panose="020B0604020202020204" pitchFamily="34" charset="0"/>
                        <a:buChar char="•"/>
                      </a:pP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アニメーションや音声を用いて説明することで、患者の理解を促し、</a:t>
                      </a:r>
                      <a:br>
                        <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治験手順の遵守向上につながる</a:t>
                      </a:r>
                      <a:endPar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9388" indent="-179388">
                        <a:buFont typeface="Arial" panose="020B0604020202020204" pitchFamily="34" charset="0"/>
                        <a:buChar char="•"/>
                      </a:pPr>
                      <a:r>
                        <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rPr>
                        <a:t>Web</a:t>
                      </a: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上で説明文書が閲覧可能である場合、説明文書の理解できない箇所をフラグ機能等で明確化することにより、患者の理解度に応じた効率的な</a:t>
                      </a:r>
                      <a:br>
                        <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rPr>
                      </a:b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補助説明ができる</a:t>
                      </a:r>
                      <a:endParaRPr kumimoji="1" lang="en-US" altLang="ja-JP" sz="1600" b="0" dirty="0">
                        <a:solidFill>
                          <a:schemeClr val="tx1">
                            <a:lumMod val="75000"/>
                            <a:lumOff val="25000"/>
                          </a:schemeClr>
                        </a:solidFill>
                        <a:latin typeface="メイリオ" panose="020B0604030504040204" pitchFamily="50" charset="-128"/>
                        <a:ea typeface="メイリオ" panose="020B0604030504040204" pitchFamily="50" charset="-128"/>
                      </a:endParaRPr>
                    </a:p>
                    <a:p>
                      <a:pPr marL="179388" indent="-179388">
                        <a:buFont typeface="Arial" panose="020B0604020202020204" pitchFamily="34" charset="0"/>
                        <a:buChar char="•"/>
                      </a:pPr>
                      <a:r>
                        <a:rPr kumimoji="1" lang="ja-JP" altLang="en-US" sz="1600" b="0" dirty="0">
                          <a:solidFill>
                            <a:schemeClr val="tx1">
                              <a:lumMod val="75000"/>
                              <a:lumOff val="25000"/>
                            </a:schemeClr>
                          </a:solidFill>
                          <a:latin typeface="メイリオ" panose="020B0604030504040204" pitchFamily="50" charset="-128"/>
                          <a:ea typeface="メイリオ" panose="020B0604030504040204" pitchFamily="50" charset="-128"/>
                        </a:rPr>
                        <a:t>オンライン診療と併せて使用することで、実施医療機関から遠方に居住する患者が来院することなく治験の説明を受けられる</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1"/>
                  </a:ext>
                </a:extLst>
              </a:tr>
              <a:tr h="1391781">
                <a:tc>
                  <a:txBody>
                    <a:body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実施医療機関</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eConsent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上に患者が説明文書を読んだ時間や閲覧したページの記録が残ることで、患者の理解度を確認しやすくなり、説明と同意のプロセスが明確になる</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説明文書の版管理や同意取得日の電子的管理が容易になる</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電子で保管されるため、保管スペースの削減や検索性の向上につながる</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0002"/>
                  </a:ext>
                </a:extLst>
              </a:tr>
              <a:tr h="1151146">
                <a:tc>
                  <a:txBody>
                    <a:body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治験依頼者</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48" marR="91448" marT="45705" marB="45705"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症例登録システムといった他のツールとの連携が可能になる</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生体認証等のツールを導入することで、</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ID</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及びパスワードによる本人認証に比べ、本人認証の精度が高まる</a:t>
                      </a:r>
                    </a:p>
                  </a:txBody>
                  <a:tcPr marL="91430" marR="91430" marT="45717" marB="45717"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4558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eConsent</a:t>
            </a:r>
            <a:br>
              <a:rPr lang="en-US" altLang="ja-JP" dirty="0"/>
            </a:br>
            <a:r>
              <a:rPr lang="en-US" altLang="ja-JP" dirty="0"/>
              <a:t>-</a:t>
            </a:r>
            <a:r>
              <a:rPr lang="ja-JP" altLang="en-US" dirty="0"/>
              <a:t>準備期間、費用、留意点</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solidFill>
                  <a:srgbClr val="040404"/>
                </a:solidFill>
              </a:rPr>
              <a:pPr/>
              <a:t>61</a:t>
            </a:fld>
            <a:endParaRPr lang="en-US" altLang="ja-JP">
              <a:solidFill>
                <a:srgbClr val="040404"/>
              </a:solidFill>
            </a:endParaRPr>
          </a:p>
        </p:txBody>
      </p:sp>
      <p:graphicFrame>
        <p:nvGraphicFramePr>
          <p:cNvPr id="6" name="表 6"/>
          <p:cNvGraphicFramePr>
            <a:graphicFrameLocks/>
          </p:cNvGraphicFramePr>
          <p:nvPr>
            <p:extLst>
              <p:ext uri="{D42A27DB-BD31-4B8C-83A1-F6EECF244321}">
                <p14:modId xmlns:p14="http://schemas.microsoft.com/office/powerpoint/2010/main" val="4201296995"/>
              </p:ext>
            </p:extLst>
          </p:nvPr>
        </p:nvGraphicFramePr>
        <p:xfrm>
          <a:off x="180000" y="1313236"/>
          <a:ext cx="8784000" cy="4822150"/>
        </p:xfrm>
        <a:graphic>
          <a:graphicData uri="http://schemas.openxmlformats.org/drawingml/2006/table">
            <a:tbl>
              <a:tblPr firstRow="1" bandRow="1"/>
              <a:tblGrid>
                <a:gridCol w="1541682">
                  <a:extLst>
                    <a:ext uri="{9D8B030D-6E8A-4147-A177-3AD203B41FA5}">
                      <a16:colId xmlns:a16="http://schemas.microsoft.com/office/drawing/2014/main" val="20000"/>
                    </a:ext>
                  </a:extLst>
                </a:gridCol>
                <a:gridCol w="7242318">
                  <a:extLst>
                    <a:ext uri="{9D8B030D-6E8A-4147-A177-3AD203B41FA5}">
                      <a16:colId xmlns:a16="http://schemas.microsoft.com/office/drawing/2014/main" val="20001"/>
                    </a:ext>
                  </a:extLst>
                </a:gridCol>
              </a:tblGrid>
              <a:tr h="1248989">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準備期間</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治験依頼者からサービスプロバイダーへの</a:t>
                      </a:r>
                      <a:r>
                        <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ICF</a:t>
                      </a: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の提供～</a:t>
                      </a:r>
                      <a:r>
                        <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eConsent</a:t>
                      </a: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の利用開始まで：</a:t>
                      </a:r>
                      <a:r>
                        <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8</a:t>
                      </a: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a:t>
                      </a:r>
                      <a:r>
                        <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12</a:t>
                      </a: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週間程度</a:t>
                      </a:r>
                      <a:endPar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endParaRPr>
                    </a:p>
                  </a:txBody>
                  <a:tcPr marL="91430" marR="91430" marT="45717" marB="4571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10000"/>
                  </a:ext>
                </a:extLst>
              </a:tr>
              <a:tr h="15697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費用</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eConsent</a:t>
                      </a: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導入費用</a:t>
                      </a:r>
                      <a:endPar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動画コンテンツ作成費用</a:t>
                      </a:r>
                      <a:endPar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実施医療機関毎の</a:t>
                      </a:r>
                      <a:r>
                        <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ICF</a:t>
                      </a: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を反映した</a:t>
                      </a:r>
                      <a:r>
                        <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eConsent</a:t>
                      </a: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のセットアップ費用</a:t>
                      </a:r>
                      <a:endPar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rPr>
                        <a:t>デバイス貸与／購入費用</a:t>
                      </a:r>
                      <a:endParaRPr kumimoji="1" lang="en-US" altLang="ja-JP" sz="1600" b="0" i="0" u="none" strike="noStrike" kern="1200" cap="none" spc="0" normalizeH="0" baseline="0" noProof="0" dirty="0">
                        <a:ln>
                          <a:noFill/>
                        </a:ln>
                        <a:solidFill>
                          <a:srgbClr val="040404">
                            <a:lumMod val="75000"/>
                            <a:lumOff val="25000"/>
                          </a:srgbClr>
                        </a:solidFill>
                        <a:effectLst/>
                        <a:uLnTx/>
                        <a:uFillTx/>
                        <a:latin typeface="メイリオ" panose="020B0604030504040204" pitchFamily="50" charset="-128"/>
                        <a:ea typeface="メイリオ" panose="020B0604030504040204" pitchFamily="50" charset="-128"/>
                        <a:cs typeface="+mn-cs"/>
                      </a:endParaRPr>
                    </a:p>
                  </a:txBody>
                  <a:tcPr marL="91430" marR="91430" marT="45717" marB="4571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0001"/>
                  </a:ext>
                </a:extLst>
              </a:tr>
              <a:tr h="2003441">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留意点</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実施医療機関への確認事項</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電子的な記録の保管に関する手順があるか</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インターネットの通信環境が整っているか</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サポート体制の構築</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想定される質問項目リストを準備しておく</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実施医療機関や被験者から直接連絡可能なサポートデスクを設置する</a:t>
                      </a:r>
                    </a:p>
                  </a:txBody>
                  <a:tcPr marL="91430" marR="91430" marT="45717" marB="45717"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771598231"/>
                  </a:ext>
                </a:extLst>
              </a:tr>
            </a:tbl>
          </a:graphicData>
        </a:graphic>
      </p:graphicFrame>
    </p:spTree>
    <p:extLst>
      <p:ext uri="{BB962C8B-B14F-4D97-AF65-F5344CB8AC3E}">
        <p14:creationId xmlns:p14="http://schemas.microsoft.com/office/powerpoint/2010/main" val="814901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lang="ja-JP" altLang="en-US" cap="none" dirty="0"/>
              <a:t>サテライト医療機関</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62</a:t>
            </a:fld>
            <a:endParaRPr lang="en-US" altLang="ja-JP"/>
          </a:p>
        </p:txBody>
      </p:sp>
    </p:spTree>
    <p:extLst>
      <p:ext uri="{BB962C8B-B14F-4D97-AF65-F5344CB8AC3E}">
        <p14:creationId xmlns:p14="http://schemas.microsoft.com/office/powerpoint/2010/main" val="852758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186" y="3857680"/>
            <a:ext cx="2438400" cy="2438400"/>
          </a:xfrm>
          <a:prstGeom prst="rect">
            <a:avLst/>
          </a:prstGeom>
        </p:spPr>
      </p:pic>
      <p:sp>
        <p:nvSpPr>
          <p:cNvPr id="2" name="タイトル 1">
            <a:extLst>
              <a:ext uri="{FF2B5EF4-FFF2-40B4-BE49-F238E27FC236}">
                <a16:creationId xmlns:a16="http://schemas.microsoft.com/office/drawing/2014/main" id="{B6CB477F-6D57-457B-8350-7CFE57461D73}"/>
              </a:ext>
            </a:extLst>
          </p:cNvPr>
          <p:cNvSpPr>
            <a:spLocks noGrp="1"/>
          </p:cNvSpPr>
          <p:nvPr>
            <p:ph type="title"/>
          </p:nvPr>
        </p:nvSpPr>
        <p:spPr/>
        <p:txBody>
          <a:bodyPr/>
          <a:lstStyle/>
          <a:p>
            <a:r>
              <a:rPr kumimoji="1" lang="ja-JP" altLang="en-US" dirty="0"/>
              <a:t>サテライト</a:t>
            </a:r>
            <a:r>
              <a:rPr lang="ja-JP" altLang="en-US" dirty="0"/>
              <a:t>医療機関</a:t>
            </a:r>
            <a:br>
              <a:rPr kumimoji="1" lang="en-US" altLang="ja-JP" dirty="0"/>
            </a:br>
            <a:r>
              <a:rPr lang="en-US" altLang="ja-JP" dirty="0"/>
              <a:t>-</a:t>
            </a:r>
            <a:r>
              <a:rPr lang="ja-JP" altLang="en-US" dirty="0"/>
              <a:t>概要</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1D201BFC-D109-4921-9CC4-411642DEE3CB}"/>
              </a:ext>
            </a:extLst>
          </p:cNvPr>
          <p:cNvSpPr>
            <a:spLocks noGrp="1"/>
          </p:cNvSpPr>
          <p:nvPr>
            <p:ph idx="1"/>
          </p:nvPr>
        </p:nvSpPr>
        <p:spPr>
          <a:xfrm>
            <a:off x="228600" y="1250551"/>
            <a:ext cx="8686800" cy="3806876"/>
          </a:xfrm>
        </p:spPr>
        <p:txBody>
          <a:bodyPr/>
          <a:lstStyle/>
          <a:p>
            <a:r>
              <a:rPr lang="ja-JP" altLang="en-US" dirty="0"/>
              <a:t>治験実施計画書に規定された治験の行為の一部を</a:t>
            </a:r>
            <a:br>
              <a:rPr lang="en-US" altLang="ja-JP" dirty="0"/>
            </a:br>
            <a:r>
              <a:rPr lang="ja-JP" altLang="ja-JP" dirty="0"/>
              <a:t>被験者宅の近隣医療機関</a:t>
            </a:r>
            <a:r>
              <a:rPr lang="ja-JP" altLang="en-US" dirty="0"/>
              <a:t>（サテライト医療機関）</a:t>
            </a:r>
            <a:r>
              <a:rPr lang="ja-JP" altLang="ja-JP" dirty="0"/>
              <a:t>で実施する</a:t>
            </a:r>
            <a:endParaRPr lang="en-US" altLang="ja-JP" dirty="0"/>
          </a:p>
          <a:p>
            <a:pPr marL="632038" lvl="1" indent="-457200">
              <a:buClr>
                <a:schemeClr val="accent1"/>
              </a:buClr>
              <a:buSzPct val="85000"/>
              <a:buFont typeface="+mj-lt"/>
              <a:buAutoNum type="arabicPeriod"/>
            </a:pPr>
            <a:r>
              <a:rPr lang="ja-JP" altLang="en-US" sz="2000" dirty="0"/>
              <a:t>日常診療範囲外の検査を近隣医療機関で実施：</a:t>
            </a:r>
            <a:br>
              <a:rPr lang="en-US" altLang="ja-JP" sz="2000" dirty="0"/>
            </a:br>
            <a:r>
              <a:rPr lang="ja-JP" altLang="en-US" sz="2000" dirty="0"/>
              <a:t>当該近隣医療機関を治験届に登録し、実施医療機関として</a:t>
            </a:r>
            <a:br>
              <a:rPr lang="en-US" altLang="ja-JP" sz="2000" dirty="0"/>
            </a:br>
            <a:r>
              <a:rPr lang="ja-JP" altLang="en-US" sz="2000" dirty="0"/>
              <a:t>契約を締結する（</a:t>
            </a:r>
            <a:r>
              <a:rPr lang="en-US" altLang="ja-JP" sz="2000" dirty="0"/>
              <a:t>GCP</a:t>
            </a:r>
            <a:r>
              <a:rPr lang="ja-JP" altLang="en-US" sz="2000" dirty="0"/>
              <a:t>第</a:t>
            </a:r>
            <a:r>
              <a:rPr lang="en-US" altLang="ja-JP" sz="2000" dirty="0"/>
              <a:t>13</a:t>
            </a:r>
            <a:r>
              <a:rPr lang="ja-JP" altLang="en-US" sz="2000" dirty="0"/>
              <a:t>条）</a:t>
            </a:r>
            <a:endParaRPr lang="en-US" altLang="ja-JP" sz="2000" dirty="0"/>
          </a:p>
          <a:p>
            <a:pPr marL="632038" lvl="1" indent="-457200">
              <a:buClr>
                <a:schemeClr val="accent1"/>
              </a:buClr>
              <a:buSzPct val="85000"/>
              <a:buFont typeface="+mj-lt"/>
              <a:buAutoNum type="arabicPeriod"/>
            </a:pPr>
            <a:r>
              <a:rPr lang="ja-JP" altLang="en-US" sz="2000" dirty="0"/>
              <a:t>日常診療範囲内の検査を近隣医療機関で実施：</a:t>
            </a:r>
            <a:br>
              <a:rPr lang="en-US" altLang="ja-JP" sz="2000" dirty="0"/>
            </a:br>
            <a:r>
              <a:rPr lang="ja-JP" altLang="en-US" sz="2000" dirty="0"/>
              <a:t>既存の実施医療機関の業務受託機関として取り扱い、</a:t>
            </a:r>
            <a:br>
              <a:rPr lang="en-US" altLang="ja-JP" sz="2000" dirty="0"/>
            </a:br>
            <a:r>
              <a:rPr lang="ja-JP" altLang="en-US" sz="2000" dirty="0"/>
              <a:t>業務委受託契約を締結する（</a:t>
            </a:r>
            <a:r>
              <a:rPr lang="en-US" altLang="ja-JP" sz="2000" dirty="0"/>
              <a:t>GCP</a:t>
            </a:r>
            <a:r>
              <a:rPr lang="ja-JP" altLang="en-US" sz="2000" dirty="0"/>
              <a:t>第</a:t>
            </a:r>
            <a:r>
              <a:rPr lang="en-US" altLang="ja-JP" sz="2000" dirty="0"/>
              <a:t>39</a:t>
            </a:r>
            <a:r>
              <a:rPr lang="ja-JP" altLang="en-US" sz="2000" dirty="0"/>
              <a:t>条の</a:t>
            </a:r>
            <a:r>
              <a:rPr lang="en-US" altLang="ja-JP" sz="2000" dirty="0"/>
              <a:t>2</a:t>
            </a:r>
            <a:r>
              <a:rPr lang="ja-JP" altLang="en-US" sz="2000" dirty="0"/>
              <a:t>）</a:t>
            </a:r>
            <a:endParaRPr lang="en-US" altLang="ja-JP" sz="2000" dirty="0"/>
          </a:p>
          <a:p>
            <a:pPr>
              <a:buSzPct val="85000"/>
            </a:pPr>
            <a:endParaRPr kumimoji="1" lang="ja-JP" altLang="en-US" dirty="0"/>
          </a:p>
        </p:txBody>
      </p:sp>
      <p:sp>
        <p:nvSpPr>
          <p:cNvPr id="4" name="スライド番号プレースホルダー 3">
            <a:extLst>
              <a:ext uri="{FF2B5EF4-FFF2-40B4-BE49-F238E27FC236}">
                <a16:creationId xmlns:a16="http://schemas.microsoft.com/office/drawing/2014/main" id="{2AE44C00-D681-4675-AFB0-B951ECC89C9C}"/>
              </a:ext>
            </a:extLst>
          </p:cNvPr>
          <p:cNvSpPr>
            <a:spLocks noGrp="1"/>
          </p:cNvSpPr>
          <p:nvPr>
            <p:ph type="sldNum" sz="quarter" idx="10"/>
          </p:nvPr>
        </p:nvSpPr>
        <p:spPr/>
        <p:txBody>
          <a:bodyPr/>
          <a:lstStyle/>
          <a:p>
            <a:fld id="{6F27C96C-9ADE-4927-B4ED-181194419584}" type="slidenum">
              <a:rPr lang="en-US" altLang="ja-JP" smtClean="0"/>
              <a:pPr/>
              <a:t>63</a:t>
            </a:fld>
            <a:endParaRPr lang="en-US" altLang="ja-JP"/>
          </a:p>
        </p:txBody>
      </p:sp>
      <p:grpSp>
        <p:nvGrpSpPr>
          <p:cNvPr id="13" name="グループ化 12"/>
          <p:cNvGrpSpPr/>
          <p:nvPr/>
        </p:nvGrpSpPr>
        <p:grpSpPr>
          <a:xfrm>
            <a:off x="7659361" y="5147793"/>
            <a:ext cx="887002" cy="838200"/>
            <a:chOff x="7734300" y="2895600"/>
            <a:chExt cx="887002" cy="838200"/>
          </a:xfrm>
          <a:solidFill>
            <a:srgbClr val="CCFFFF">
              <a:alpha val="70000"/>
            </a:srgbClr>
          </a:solidFill>
        </p:grpSpPr>
        <p:sp>
          <p:nvSpPr>
            <p:cNvPr id="11" name="楕円 10"/>
            <p:cNvSpPr/>
            <p:nvPr/>
          </p:nvSpPr>
          <p:spPr bwMode="auto">
            <a:xfrm>
              <a:off x="7734300" y="2895600"/>
              <a:ext cx="887002" cy="8382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075" y="3018928"/>
              <a:ext cx="538836" cy="538836"/>
            </a:xfrm>
            <a:prstGeom prst="rect">
              <a:avLst/>
            </a:prstGeom>
            <a:grpFill/>
          </p:spPr>
        </p:pic>
      </p:grpSp>
      <p:grpSp>
        <p:nvGrpSpPr>
          <p:cNvPr id="14" name="グループ化 13"/>
          <p:cNvGrpSpPr/>
          <p:nvPr/>
        </p:nvGrpSpPr>
        <p:grpSpPr>
          <a:xfrm>
            <a:off x="6005978" y="5943451"/>
            <a:ext cx="887002" cy="838200"/>
            <a:chOff x="5875367" y="4786340"/>
            <a:chExt cx="887002" cy="838200"/>
          </a:xfrm>
          <a:solidFill>
            <a:srgbClr val="CCFFFF">
              <a:alpha val="67000"/>
            </a:srgbClr>
          </a:solidFill>
        </p:grpSpPr>
        <p:sp>
          <p:nvSpPr>
            <p:cNvPr id="12" name="楕円 11"/>
            <p:cNvSpPr/>
            <p:nvPr/>
          </p:nvSpPr>
          <p:spPr bwMode="auto">
            <a:xfrm>
              <a:off x="5875367" y="4786340"/>
              <a:ext cx="887002" cy="8382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2698" y="4907384"/>
              <a:ext cx="577062" cy="577062"/>
            </a:xfrm>
            <a:prstGeom prst="rect">
              <a:avLst/>
            </a:prstGeom>
            <a:grpFill/>
          </p:spPr>
        </p:pic>
      </p:gr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4863" y="6089107"/>
            <a:ext cx="552450" cy="552450"/>
          </a:xfrm>
          <a:prstGeom prst="rect">
            <a:avLst/>
          </a:prstGeom>
        </p:spPr>
      </p:pic>
      <p:grpSp>
        <p:nvGrpSpPr>
          <p:cNvPr id="15" name="グループ化 14"/>
          <p:cNvGrpSpPr/>
          <p:nvPr/>
        </p:nvGrpSpPr>
        <p:grpSpPr>
          <a:xfrm>
            <a:off x="7502814" y="3310020"/>
            <a:ext cx="887002" cy="838200"/>
            <a:chOff x="5875367" y="4786340"/>
            <a:chExt cx="887002" cy="838200"/>
          </a:xfrm>
          <a:solidFill>
            <a:srgbClr val="CCFFFF">
              <a:alpha val="68000"/>
            </a:srgbClr>
          </a:solidFill>
        </p:grpSpPr>
        <p:sp>
          <p:nvSpPr>
            <p:cNvPr id="16" name="楕円 15"/>
            <p:cNvSpPr/>
            <p:nvPr/>
          </p:nvSpPr>
          <p:spPr bwMode="auto">
            <a:xfrm>
              <a:off x="5875367" y="4786340"/>
              <a:ext cx="887002" cy="838200"/>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800" b="0" i="0" u="none" strike="noStrike" cap="none" normalizeH="0" baseline="0">
                <a:ln>
                  <a:noFill/>
                </a:ln>
                <a:solidFill>
                  <a:srgbClr val="33CC33"/>
                </a:solidFill>
                <a:effectLst/>
                <a:latin typeface="Arial" charset="0"/>
                <a:ea typeface="ＭＳ Ｐゴシック" pitchFamily="50" charset="-128"/>
              </a:endParaRPr>
            </a:p>
          </p:txBody>
        </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2698" y="4907384"/>
              <a:ext cx="577062" cy="577062"/>
            </a:xfrm>
            <a:prstGeom prst="rect">
              <a:avLst/>
            </a:prstGeom>
            <a:grpFill/>
          </p:spPr>
        </p:pic>
      </p:grpSp>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207" y="2942639"/>
            <a:ext cx="557295" cy="557295"/>
          </a:xfrm>
          <a:prstGeom prst="rect">
            <a:avLst/>
          </a:prstGeom>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3155" y="5889128"/>
            <a:ext cx="561995" cy="561995"/>
          </a:xfrm>
          <a:prstGeom prst="rect">
            <a:avLst/>
          </a:prstGeom>
        </p:spPr>
      </p:pic>
    </p:spTree>
    <p:extLst>
      <p:ext uri="{BB962C8B-B14F-4D97-AF65-F5344CB8AC3E}">
        <p14:creationId xmlns:p14="http://schemas.microsoft.com/office/powerpoint/2010/main" val="2952157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ED5F84-3260-4844-BD9E-0C141881647E}"/>
              </a:ext>
            </a:extLst>
          </p:cNvPr>
          <p:cNvSpPr>
            <a:spLocks noGrp="1"/>
          </p:cNvSpPr>
          <p:nvPr>
            <p:ph type="title"/>
          </p:nvPr>
        </p:nvSpPr>
        <p:spPr/>
        <p:txBody>
          <a:bodyPr/>
          <a:lstStyle/>
          <a:p>
            <a:r>
              <a:rPr kumimoji="1" lang="ja-JP" altLang="en-US" dirty="0"/>
              <a:t>サテライト</a:t>
            </a:r>
            <a:r>
              <a:rPr lang="ja-JP" altLang="en-US" dirty="0"/>
              <a:t>医療機関</a:t>
            </a:r>
            <a:br>
              <a:rPr kumimoji="1" lang="en-US" altLang="ja-JP" dirty="0"/>
            </a:br>
            <a:r>
              <a:rPr lang="en-US" altLang="ja-JP" dirty="0"/>
              <a:t>-</a:t>
            </a:r>
            <a:r>
              <a:rPr lang="ja-JP" altLang="en-US" dirty="0"/>
              <a:t>期待される効果</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F86AAB63-06DD-44C9-A55A-A1485AB5B733}"/>
              </a:ext>
            </a:extLst>
          </p:cNvPr>
          <p:cNvSpPr>
            <a:spLocks noGrp="1"/>
          </p:cNvSpPr>
          <p:nvPr>
            <p:ph type="sldNum" sz="quarter" idx="10"/>
          </p:nvPr>
        </p:nvSpPr>
        <p:spPr/>
        <p:txBody>
          <a:bodyPr/>
          <a:lstStyle/>
          <a:p>
            <a:fld id="{6F27C96C-9ADE-4927-B4ED-181194419584}" type="slidenum">
              <a:rPr lang="en-US" altLang="ja-JP" smtClean="0"/>
              <a:pPr/>
              <a:t>64</a:t>
            </a:fld>
            <a:endParaRPr lang="en-US" altLang="ja-JP"/>
          </a:p>
        </p:txBody>
      </p:sp>
      <p:graphicFrame>
        <p:nvGraphicFramePr>
          <p:cNvPr id="6" name="表 5">
            <a:extLst>
              <a:ext uri="{FF2B5EF4-FFF2-40B4-BE49-F238E27FC236}">
                <a16:creationId xmlns:a16="http://schemas.microsoft.com/office/drawing/2014/main" id="{767F2B97-0601-42E7-BA06-696A214D894D}"/>
              </a:ext>
            </a:extLst>
          </p:cNvPr>
          <p:cNvGraphicFramePr>
            <a:graphicFrameLocks noGrp="1"/>
          </p:cNvGraphicFramePr>
          <p:nvPr>
            <p:extLst>
              <p:ext uri="{D42A27DB-BD31-4B8C-83A1-F6EECF244321}">
                <p14:modId xmlns:p14="http://schemas.microsoft.com/office/powerpoint/2010/main" val="20393993"/>
              </p:ext>
            </p:extLst>
          </p:nvPr>
        </p:nvGraphicFramePr>
        <p:xfrm>
          <a:off x="163907" y="1382118"/>
          <a:ext cx="8820000" cy="4752304"/>
        </p:xfrm>
        <a:graphic>
          <a:graphicData uri="http://schemas.openxmlformats.org/drawingml/2006/table">
            <a:tbl>
              <a:tblPr firstRow="1" bandRow="1"/>
              <a:tblGrid>
                <a:gridCol w="1548000">
                  <a:extLst>
                    <a:ext uri="{9D8B030D-6E8A-4147-A177-3AD203B41FA5}">
                      <a16:colId xmlns:a16="http://schemas.microsoft.com/office/drawing/2014/main" val="20000"/>
                    </a:ext>
                  </a:extLst>
                </a:gridCol>
                <a:gridCol w="7272000">
                  <a:extLst>
                    <a:ext uri="{9D8B030D-6E8A-4147-A177-3AD203B41FA5}">
                      <a16:colId xmlns:a16="http://schemas.microsoft.com/office/drawing/2014/main" val="20001"/>
                    </a:ext>
                  </a:extLst>
                </a:gridCol>
              </a:tblGrid>
              <a:tr h="730077">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algn="ctr"/>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関係者</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45742" marB="4574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期待される効果</a:t>
                      </a:r>
                      <a:endPar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45742" marB="4574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10000"/>
                  </a:ext>
                </a:extLst>
              </a:tr>
              <a:tr h="584236">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45742" marB="4574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lvl="0" indent="-285750" algn="l" defTabSz="914400" rtl="0" eaLnBrk="1" latinLnBrk="0" hangingPunct="1">
                        <a:buFont typeface="Arial" panose="020B0604020202020204" pitchFamily="34" charset="0"/>
                        <a:buChar char="•"/>
                      </a:pPr>
                      <a:r>
                        <a:rPr kumimoji="1"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来院に要する移動</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rPr>
                        <a:t>時間が削減される</a:t>
                      </a:r>
                      <a:endParaRPr kumimoji="1"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txBody>
                  <a:tcPr marT="45742" marB="4574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1"/>
                  </a:ext>
                </a:extLst>
              </a:tr>
              <a:tr h="1961294">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実施医療機関</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45742" marB="4574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lvl="0" indent="-285750" algn="l" defTabSz="914400" rtl="0" eaLnBrk="1" latinLnBrk="0" hangingPunct="1">
                        <a:buFont typeface="Arial" panose="020B0604020202020204" pitchFamily="34" charset="0"/>
                        <a:buChar char="•"/>
                      </a:pP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rPr>
                        <a:t>自施設では実施が困難な日常診療範囲内の検査を業務委託するにより、</a:t>
                      </a:r>
                      <a:br>
                        <a:rPr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rPr>
                        <a:t>実施医療機関として治験に参画するために必要な実施体制を構築することができる</a:t>
                      </a:r>
                      <a:endParaRPr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訪問看護では実施ができない検査（大型機器を用いた検査等）に対応できる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rPr>
                        <a:t>被験者が何らかの事情で自施設への来院が困難になった場合でも治験を継続してもらうことができる</a:t>
                      </a:r>
                      <a:endParaRPr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T="45742" marB="4574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20000"/>
                      </a:srgbClr>
                    </a:solidFill>
                  </a:tcPr>
                </a:tc>
                <a:extLst>
                  <a:ext uri="{0D108BD9-81ED-4DB2-BD59-A6C34878D82A}">
                    <a16:rowId xmlns:a16="http://schemas.microsoft.com/office/drawing/2014/main" val="10002"/>
                  </a:ext>
                </a:extLst>
              </a:tr>
              <a:tr h="1476697">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algn="ctr"/>
                      <a:r>
                        <a:rPr kumimoji="1" lang="ja-JP" altLang="ja-JP" sz="1600" b="1"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治験依頼者</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45742" marB="4574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他の</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DCT</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の手法と組み合わせることで被験者の来院の負担が軽減し、治験に参加しやすくなることにより、被験者登録スピードの向上や治験中止率の低減につながる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実施医療機関に</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被験者の来院制限</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があった場合でも、</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治験進捗</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の</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遅延</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に対する</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影響を</a:t>
                      </a:r>
                      <a:r>
                        <a:rPr lang="ja-JP" altLang="en-US"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軽減</a:t>
                      </a:r>
                      <a:r>
                        <a:rPr lang="ja-JP"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Courier New" panose="02070309020205020404" pitchFamily="49" charset="0"/>
                        </a:rPr>
                        <a:t>できる</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T="45742" marB="4574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E4A8">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4801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20CAD7-80BF-4147-AB3C-916BC3B7EE30}"/>
              </a:ext>
            </a:extLst>
          </p:cNvPr>
          <p:cNvSpPr>
            <a:spLocks noGrp="1"/>
          </p:cNvSpPr>
          <p:nvPr>
            <p:ph type="title"/>
          </p:nvPr>
        </p:nvSpPr>
        <p:spPr/>
        <p:txBody>
          <a:bodyPr/>
          <a:lstStyle/>
          <a:p>
            <a:r>
              <a:rPr kumimoji="1" lang="ja-JP" altLang="en-US" dirty="0"/>
              <a:t>サテライト</a:t>
            </a:r>
            <a:r>
              <a:rPr lang="ja-JP" altLang="en-US" dirty="0"/>
              <a:t>医療機関</a:t>
            </a:r>
            <a:br>
              <a:rPr kumimoji="1" lang="en-US" altLang="ja-JP" dirty="0"/>
            </a:br>
            <a:r>
              <a:rPr lang="en-US" altLang="ja-JP" dirty="0"/>
              <a:t>-</a:t>
            </a:r>
            <a:r>
              <a:rPr lang="ja-JP" altLang="en-US" dirty="0"/>
              <a:t>準備期間、費用、留意点</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4BFFBF85-1A2D-47CC-96BA-D3E5E18FB556}"/>
              </a:ext>
            </a:extLst>
          </p:cNvPr>
          <p:cNvSpPr>
            <a:spLocks noGrp="1"/>
          </p:cNvSpPr>
          <p:nvPr>
            <p:ph type="sldNum" sz="quarter" idx="10"/>
          </p:nvPr>
        </p:nvSpPr>
        <p:spPr/>
        <p:txBody>
          <a:bodyPr/>
          <a:lstStyle/>
          <a:p>
            <a:fld id="{6F27C96C-9ADE-4927-B4ED-181194419584}" type="slidenum">
              <a:rPr lang="en-US" altLang="ja-JP" smtClean="0"/>
              <a:pPr/>
              <a:t>65</a:t>
            </a:fld>
            <a:endParaRPr lang="en-US" altLang="ja-JP"/>
          </a:p>
        </p:txBody>
      </p:sp>
      <p:graphicFrame>
        <p:nvGraphicFramePr>
          <p:cNvPr id="5" name="表 4"/>
          <p:cNvGraphicFramePr>
            <a:graphicFrameLocks/>
          </p:cNvGraphicFramePr>
          <p:nvPr>
            <p:extLst>
              <p:ext uri="{D42A27DB-BD31-4B8C-83A1-F6EECF244321}">
                <p14:modId xmlns:p14="http://schemas.microsoft.com/office/powerpoint/2010/main" val="2455187612"/>
              </p:ext>
            </p:extLst>
          </p:nvPr>
        </p:nvGraphicFramePr>
        <p:xfrm>
          <a:off x="162342" y="1380926"/>
          <a:ext cx="8820000" cy="5108149"/>
        </p:xfrm>
        <a:graphic>
          <a:graphicData uri="http://schemas.openxmlformats.org/drawingml/2006/table">
            <a:tbl>
              <a:tblPr firstRow="1" bandRow="1"/>
              <a:tblGrid>
                <a:gridCol w="1548000">
                  <a:extLst>
                    <a:ext uri="{9D8B030D-6E8A-4147-A177-3AD203B41FA5}">
                      <a16:colId xmlns:a16="http://schemas.microsoft.com/office/drawing/2014/main" val="20000"/>
                    </a:ext>
                  </a:extLst>
                </a:gridCol>
                <a:gridCol w="7272000">
                  <a:extLst>
                    <a:ext uri="{9D8B030D-6E8A-4147-A177-3AD203B41FA5}">
                      <a16:colId xmlns:a16="http://schemas.microsoft.com/office/drawing/2014/main" val="20001"/>
                    </a:ext>
                  </a:extLst>
                </a:gridCol>
              </a:tblGrid>
              <a:tr h="1204797">
                <a:tc>
                  <a:txBody>
                    <a:bodyPr/>
                    <a:lstStyle/>
                    <a:p>
                      <a:pPr algn="ct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準備期間</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被験者</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が</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利用を</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希望</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～サテライト医療機関の利用開始まで：</a:t>
                      </a:r>
                      <a:b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IRB</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の承認、契約の手続き等が必要になることから、数ヶ月以上</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要する</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と考えられる</a:t>
                      </a:r>
                      <a:endParaRPr kumimoji="1" lang="ja-JP" altLang="en-US" sz="16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a:txBody>
                  <a:tcPr marT="45742" marB="45742"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10000"/>
                  </a:ext>
                </a:extLst>
              </a:tr>
              <a:tr h="189539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費用</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indent="-285750">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治験実施計画書に規定された治験行為の一部を</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サテライト医療機関</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で実施することになるため、その業務内容</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に応じて異なる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indent="-285750">
                        <a:buFont typeface="Arial" panose="020B0604020202020204" pitchFamily="34" charset="0"/>
                        <a:buChar char="•"/>
                      </a:pP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従来のポイント表に基づく費用算定では、業務量を適切に反映することは困難になると想定される</a:t>
                      </a:r>
                      <a:endPar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endParaRPr>
                    </a:p>
                    <a:p>
                      <a:pPr marL="285750" indent="-285750">
                        <a:buFont typeface="Arial" panose="020B0604020202020204" pitchFamily="34" charset="0"/>
                        <a:buChar cha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サテライト医療機関</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に支払う費用は、</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Fair Market Value</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の考え方に基づき、業務量に応じた費用を算定し、実施実績に基づいた支払いを行うことを</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サテライト</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医療機関に提案することを推奨</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する</a:t>
                      </a:r>
                      <a:endParaRPr kumimoji="1" lang="ja-JP" altLang="en-US" sz="16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a:txBody>
                  <a:tcPr marT="45742" marB="45742"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0001"/>
                  </a:ext>
                </a:extLst>
              </a:tr>
              <a:tr h="2007962">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留意点</a:t>
                      </a:r>
                    </a:p>
                  </a:txBody>
                  <a:tcPr marL="91442" marR="91442" marT="45707" marB="45707"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285750" indent="-285750">
                        <a:buFont typeface="Arial" panose="020B0604020202020204" pitchFamily="34" charset="0"/>
                        <a:buChar char="•"/>
                      </a:pP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サテライト</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医療機関での治験行為</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を</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日常診療範囲内と判断し、</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サテライト医療機関を</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治験実施医療機関として登録しない場合</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a:t>
                      </a:r>
                      <a:b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b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近隣医療機関におけるデータの直接閲覧、原資料の保存、守秘義務、治験依頼者のモニタリング・監査、</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IRB</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及び規制当局の調査を受け入れる旨、健康被害補償（侵襲的検査を実施する場合）等も考慮に入れ、治験依頼者、実施医療機関、</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サテライト</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医療機関の</a:t>
                      </a:r>
                      <a:r>
                        <a:rPr kumimoji="1" lang="en-US"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3</a:t>
                      </a:r>
                      <a:r>
                        <a:rPr kumimoji="1" lang="ja-JP" altLang="ja-JP"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者契約を締結する</a:t>
                      </a:r>
                      <a:r>
                        <a:rPr kumimoji="1" lang="ja-JP" altLang="en-US" sz="1600" kern="12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必要がある</a:t>
                      </a:r>
                      <a:endParaRPr kumimoji="1" lang="ja-JP" altLang="en-US" sz="1600" kern="1200" dirty="0">
                        <a:solidFill>
                          <a:schemeClr val="tx1">
                            <a:lumMod val="75000"/>
                            <a:lumOff val="25000"/>
                          </a:schemeClr>
                        </a:solidFill>
                        <a:latin typeface="メイリオ" panose="020B0604030504040204" pitchFamily="50" charset="-128"/>
                        <a:ea typeface="メイリオ" panose="020B0604030504040204" pitchFamily="50" charset="-128"/>
                        <a:cs typeface="+mn-cs"/>
                      </a:endParaRPr>
                    </a:p>
                  </a:txBody>
                  <a:tcPr marT="45742" marB="45742"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771598231"/>
                  </a:ext>
                </a:extLst>
              </a:tr>
            </a:tbl>
          </a:graphicData>
        </a:graphic>
      </p:graphicFrame>
    </p:spTree>
    <p:extLst>
      <p:ext uri="{BB962C8B-B14F-4D97-AF65-F5344CB8AC3E}">
        <p14:creationId xmlns:p14="http://schemas.microsoft.com/office/powerpoint/2010/main" val="2852362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817346" y="2896883"/>
            <a:ext cx="5509309" cy="710384"/>
          </a:xfrm>
        </p:spPr>
        <p:txBody>
          <a:bodyPr/>
          <a:lstStyle/>
          <a:p>
            <a:pPr algn="ctr"/>
            <a:r>
              <a:rPr lang="en-US" altLang="ja-JP" cap="none" dirty="0"/>
              <a:t>DCT</a:t>
            </a:r>
            <a:r>
              <a:rPr lang="ja-JP" altLang="en-US" cap="none" dirty="0"/>
              <a:t>の浸透に向けて</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66</a:t>
            </a:fld>
            <a:endParaRPr lang="en-US" altLang="ja-JP" dirty="0"/>
          </a:p>
        </p:txBody>
      </p:sp>
    </p:spTree>
    <p:extLst>
      <p:ext uri="{BB962C8B-B14F-4D97-AF65-F5344CB8AC3E}">
        <p14:creationId xmlns:p14="http://schemas.microsoft.com/office/powerpoint/2010/main" val="24771982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7926146"/>
              </p:ext>
            </p:extLst>
          </p:nvPr>
        </p:nvGraphicFramePr>
        <p:xfrm>
          <a:off x="166376" y="938107"/>
          <a:ext cx="8797002" cy="603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3" name="テキスト ボックス 7"/>
          <p:cNvSpPr txBox="1">
            <a:spLocks noChangeArrowheads="1"/>
          </p:cNvSpPr>
          <p:nvPr/>
        </p:nvSpPr>
        <p:spPr bwMode="auto">
          <a:xfrm>
            <a:off x="290123" y="5879593"/>
            <a:ext cx="110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r>
              <a:rPr lang="ja-JP" altLang="en-US" dirty="0">
                <a:solidFill>
                  <a:schemeClr val="tx2"/>
                </a:solidFill>
                <a:latin typeface="メイリオ" panose="020B0604030504040204" pitchFamily="50" charset="-128"/>
                <a:ea typeface="メイリオ" panose="020B0604030504040204" pitchFamily="50" charset="-128"/>
              </a:rPr>
              <a:t>臨床評価</a:t>
            </a:r>
          </a:p>
        </p:txBody>
      </p:sp>
      <p:sp>
        <p:nvSpPr>
          <p:cNvPr id="32774" name="テキスト ボックス 10"/>
          <p:cNvSpPr txBox="1">
            <a:spLocks noChangeArrowheads="1"/>
          </p:cNvSpPr>
          <p:nvPr/>
        </p:nvSpPr>
        <p:spPr bwMode="auto">
          <a:xfrm>
            <a:off x="898686" y="2955231"/>
            <a:ext cx="9541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r>
              <a:rPr lang="ja-JP" altLang="en-US" sz="2000" dirty="0">
                <a:solidFill>
                  <a:schemeClr val="tx2"/>
                </a:solidFill>
                <a:latin typeface="メイリオ" panose="020B0604030504040204" pitchFamily="50" charset="-128"/>
                <a:ea typeface="メイリオ" panose="020B0604030504040204" pitchFamily="50" charset="-128"/>
              </a:rPr>
              <a:t>法環境</a:t>
            </a:r>
            <a:endParaRPr lang="en-US" altLang="ja-JP" sz="2000" dirty="0">
              <a:solidFill>
                <a:schemeClr val="tx2"/>
              </a:solidFill>
              <a:latin typeface="メイリオ" panose="020B0604030504040204" pitchFamily="50" charset="-128"/>
              <a:ea typeface="メイリオ" panose="020B0604030504040204" pitchFamily="50" charset="-128"/>
            </a:endParaRPr>
          </a:p>
          <a:p>
            <a:r>
              <a:rPr lang="ja-JP" altLang="en-US" sz="2000" dirty="0">
                <a:solidFill>
                  <a:schemeClr val="tx2"/>
                </a:solidFill>
                <a:latin typeface="メイリオ" panose="020B0604030504040204" pitchFamily="50" charset="-128"/>
                <a:ea typeface="メイリオ" panose="020B0604030504040204" pitchFamily="50" charset="-128"/>
              </a:rPr>
              <a:t>の整備</a:t>
            </a:r>
          </a:p>
        </p:txBody>
      </p:sp>
      <p:sp>
        <p:nvSpPr>
          <p:cNvPr id="32775" name="テキスト ボックス 11"/>
          <p:cNvSpPr txBox="1">
            <a:spLocks noChangeArrowheads="1"/>
          </p:cNvSpPr>
          <p:nvPr/>
        </p:nvSpPr>
        <p:spPr bwMode="auto">
          <a:xfrm>
            <a:off x="1042844" y="4490182"/>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r>
              <a:rPr lang="ja-JP" altLang="en-US" sz="2000" dirty="0">
                <a:solidFill>
                  <a:schemeClr val="tx2"/>
                </a:solidFill>
                <a:latin typeface="メイリオ" panose="020B0604030504040204" pitchFamily="50" charset="-128"/>
                <a:ea typeface="メイリオ" panose="020B0604030504040204" pitchFamily="50" charset="-128"/>
              </a:rPr>
              <a:t>費用</a:t>
            </a:r>
          </a:p>
        </p:txBody>
      </p:sp>
      <p:sp>
        <p:nvSpPr>
          <p:cNvPr id="32776" name="テキスト ボックス 12"/>
          <p:cNvSpPr txBox="1">
            <a:spLocks noChangeArrowheads="1"/>
          </p:cNvSpPr>
          <p:nvPr/>
        </p:nvSpPr>
        <p:spPr bwMode="auto">
          <a:xfrm>
            <a:off x="295474" y="1613906"/>
            <a:ext cx="110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rgbClr val="33CC33"/>
                </a:solidFill>
                <a:latin typeface="Arial" panose="020B0604020202020204" pitchFamily="34" charset="0"/>
                <a:ea typeface="ＭＳ Ｐゴシック" panose="020B0600070205080204" pitchFamily="50" charset="-128"/>
              </a:defRPr>
            </a:lvl1pPr>
            <a:lvl2pPr marL="742950" indent="-285750">
              <a:defRPr kumimoji="1">
                <a:solidFill>
                  <a:srgbClr val="33CC33"/>
                </a:solidFill>
                <a:latin typeface="Arial" panose="020B0604020202020204" pitchFamily="34" charset="0"/>
                <a:ea typeface="ＭＳ Ｐゴシック" panose="020B0600070205080204" pitchFamily="50" charset="-128"/>
              </a:defRPr>
            </a:lvl2pPr>
            <a:lvl3pPr marL="1143000" indent="-228600">
              <a:defRPr kumimoji="1">
                <a:solidFill>
                  <a:srgbClr val="33CC33"/>
                </a:solidFill>
                <a:latin typeface="Arial" panose="020B0604020202020204" pitchFamily="34" charset="0"/>
                <a:ea typeface="ＭＳ Ｐゴシック" panose="020B0600070205080204" pitchFamily="50" charset="-128"/>
              </a:defRPr>
            </a:lvl3pPr>
            <a:lvl4pPr marL="1600200" indent="-228600">
              <a:defRPr kumimoji="1">
                <a:solidFill>
                  <a:srgbClr val="33CC33"/>
                </a:solidFill>
                <a:latin typeface="Arial" panose="020B0604020202020204" pitchFamily="34" charset="0"/>
                <a:ea typeface="ＭＳ Ｐゴシック" panose="020B0600070205080204" pitchFamily="50" charset="-128"/>
              </a:defRPr>
            </a:lvl4pPr>
            <a:lvl5pPr marL="2057400" indent="-228600">
              <a:defRPr kumimoji="1">
                <a:solidFill>
                  <a:srgbClr val="33CC33"/>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rgbClr val="33CC33"/>
                </a:solidFill>
                <a:latin typeface="Arial" panose="020B0604020202020204" pitchFamily="34" charset="0"/>
                <a:ea typeface="ＭＳ Ｐゴシック" panose="020B0600070205080204" pitchFamily="50" charset="-128"/>
              </a:defRPr>
            </a:lvl9pPr>
          </a:lstStyle>
          <a:p>
            <a:pPr algn="ctr"/>
            <a:r>
              <a:rPr lang="ja-JP" altLang="en-US" dirty="0">
                <a:solidFill>
                  <a:schemeClr val="tx2"/>
                </a:solidFill>
                <a:latin typeface="メイリオ" panose="020B0604030504040204" pitchFamily="50" charset="-128"/>
                <a:ea typeface="メイリオ" panose="020B0604030504040204" pitchFamily="50" charset="-128"/>
              </a:rPr>
              <a:t>実施体制と経験</a:t>
            </a:r>
          </a:p>
        </p:txBody>
      </p:sp>
      <p:sp>
        <p:nvSpPr>
          <p:cNvPr id="3" name="タイトル 2">
            <a:extLst>
              <a:ext uri="{FF2B5EF4-FFF2-40B4-BE49-F238E27FC236}">
                <a16:creationId xmlns:a16="http://schemas.microsoft.com/office/drawing/2014/main" id="{8402E1CE-DCAA-4473-89AC-BD959D1C826F}"/>
              </a:ext>
            </a:extLst>
          </p:cNvPr>
          <p:cNvSpPr>
            <a:spLocks noGrp="1"/>
          </p:cNvSpPr>
          <p:nvPr>
            <p:ph type="title"/>
          </p:nvPr>
        </p:nvSpPr>
        <p:spPr/>
        <p:txBody>
          <a:bodyPr/>
          <a:lstStyle/>
          <a:p>
            <a:r>
              <a:rPr kumimoji="1" lang="en-US" altLang="ja-JP" dirty="0"/>
              <a:t>DCT</a:t>
            </a:r>
            <a:r>
              <a:rPr kumimoji="1" lang="ja-JP" altLang="en-US" dirty="0"/>
              <a:t>の浸透に向けて</a:t>
            </a:r>
            <a:br>
              <a:rPr kumimoji="1" lang="en-US" altLang="ja-JP" dirty="0"/>
            </a:br>
            <a:r>
              <a:rPr kumimoji="1" lang="en-US" altLang="ja-JP" dirty="0"/>
              <a:t>-DCT</a:t>
            </a:r>
            <a:r>
              <a:rPr kumimoji="1" lang="ja-JP" altLang="en-US" dirty="0"/>
              <a:t>の浸透に向けた課題</a:t>
            </a:r>
            <a:r>
              <a:rPr kumimoji="1" lang="en-US" altLang="ja-JP" dirty="0"/>
              <a:t>-</a:t>
            </a:r>
            <a:endParaRPr kumimoji="1" lang="ja-JP" altLang="en-US" dirty="0"/>
          </a:p>
        </p:txBody>
      </p:sp>
      <p:sp>
        <p:nvSpPr>
          <p:cNvPr id="12" name="スライド番号プレースホルダー 3">
            <a:extLst>
              <a:ext uri="{FF2B5EF4-FFF2-40B4-BE49-F238E27FC236}">
                <a16:creationId xmlns:a16="http://schemas.microsoft.com/office/drawing/2014/main" id="{05352CC8-C984-4CB0-B451-55530ACB2E3B}"/>
              </a:ext>
            </a:extLst>
          </p:cNvPr>
          <p:cNvSpPr>
            <a:spLocks noGrp="1"/>
          </p:cNvSpPr>
          <p:nvPr>
            <p:ph type="sldNum" sz="quarter" idx="10"/>
          </p:nvPr>
        </p:nvSpPr>
        <p:spPr>
          <a:xfrm>
            <a:off x="7241823" y="6553200"/>
            <a:ext cx="1905000" cy="304800"/>
          </a:xfrm>
        </p:spPr>
        <p:txBody>
          <a:bodyPr/>
          <a:lstStyle/>
          <a:p>
            <a:fld id="{6F27C96C-9ADE-4927-B4ED-181194419584}" type="slidenum">
              <a:rPr lang="en-US" altLang="ja-JP" smtClean="0"/>
              <a:pPr/>
              <a:t>67</a:t>
            </a:fld>
            <a:endParaRPr lang="en-US" altLang="ja-JP" dirty="0"/>
          </a:p>
        </p:txBody>
      </p:sp>
    </p:spTree>
    <p:extLst>
      <p:ext uri="{BB962C8B-B14F-4D97-AF65-F5344CB8AC3E}">
        <p14:creationId xmlns:p14="http://schemas.microsoft.com/office/powerpoint/2010/main" val="7614246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E2930-D0A5-45B8-B0F6-E5FF675B6B58}"/>
              </a:ext>
            </a:extLst>
          </p:cNvPr>
          <p:cNvSpPr>
            <a:spLocks noGrp="1"/>
          </p:cNvSpPr>
          <p:nvPr>
            <p:ph type="title"/>
          </p:nvPr>
        </p:nvSpPr>
        <p:spPr/>
        <p:txBody>
          <a:bodyPr/>
          <a:lstStyle/>
          <a:p>
            <a:r>
              <a:rPr kumimoji="1" lang="en-US" altLang="ja-JP" dirty="0"/>
              <a:t>DCT</a:t>
            </a:r>
            <a:r>
              <a:rPr kumimoji="1" lang="ja-JP" altLang="en-US" dirty="0"/>
              <a:t>の浸透に向けて</a:t>
            </a:r>
            <a:br>
              <a:rPr kumimoji="1" lang="en-US" altLang="ja-JP" dirty="0"/>
            </a:br>
            <a:r>
              <a:rPr lang="en-US" altLang="ja-JP" dirty="0"/>
              <a:t>-DCT</a:t>
            </a:r>
            <a:r>
              <a:rPr lang="ja-JP" altLang="en-US" dirty="0"/>
              <a:t>の浸透に対する課題を解決するために必要な活動</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5E5F9CA7-C71D-4F94-80CE-8257EE2928E6}"/>
              </a:ext>
            </a:extLst>
          </p:cNvPr>
          <p:cNvSpPr>
            <a:spLocks noGrp="1"/>
          </p:cNvSpPr>
          <p:nvPr>
            <p:ph type="sldNum" sz="quarter" idx="10"/>
          </p:nvPr>
        </p:nvSpPr>
        <p:spPr/>
        <p:txBody>
          <a:bodyPr/>
          <a:lstStyle/>
          <a:p>
            <a:fld id="{6F27C96C-9ADE-4927-B4ED-181194419584}" type="slidenum">
              <a:rPr lang="en-US" altLang="ja-JP" smtClean="0"/>
              <a:pPr/>
              <a:t>68</a:t>
            </a:fld>
            <a:endParaRPr lang="en-US" altLang="ja-JP"/>
          </a:p>
        </p:txBody>
      </p:sp>
      <p:graphicFrame>
        <p:nvGraphicFramePr>
          <p:cNvPr id="3" name="図表 2">
            <a:extLst>
              <a:ext uri="{FF2B5EF4-FFF2-40B4-BE49-F238E27FC236}">
                <a16:creationId xmlns:a16="http://schemas.microsoft.com/office/drawing/2014/main" id="{52FB4869-2E78-4BF9-AB07-BA3AF7D1D50E}"/>
              </a:ext>
            </a:extLst>
          </p:cNvPr>
          <p:cNvGraphicFramePr/>
          <p:nvPr>
            <p:extLst>
              <p:ext uri="{D42A27DB-BD31-4B8C-83A1-F6EECF244321}">
                <p14:modId xmlns:p14="http://schemas.microsoft.com/office/powerpoint/2010/main" val="1828546084"/>
              </p:ext>
            </p:extLst>
          </p:nvPr>
        </p:nvGraphicFramePr>
        <p:xfrm>
          <a:off x="-76200" y="1285648"/>
          <a:ext cx="9144000" cy="4961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p:cNvPicPr>
            <a:picLocks noChangeAspect="1"/>
          </p:cNvPicPr>
          <p:nvPr/>
        </p:nvPicPr>
        <p:blipFill>
          <a:blip r:embed="rId8">
            <a:biLevel thresh="50000"/>
            <a:extLst>
              <a:ext uri="{28A0092B-C50C-407E-A947-70E740481C1C}">
                <a14:useLocalDpi xmlns:a14="http://schemas.microsoft.com/office/drawing/2010/main" val="0"/>
              </a:ext>
            </a:extLst>
          </a:blip>
          <a:stretch>
            <a:fillRect/>
          </a:stretch>
        </p:blipFill>
        <p:spPr>
          <a:xfrm flipH="1">
            <a:off x="1064492" y="3429000"/>
            <a:ext cx="1070733" cy="1070733"/>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0794" y="1218973"/>
            <a:ext cx="1795006" cy="1795006"/>
          </a:xfrm>
          <a:prstGeom prst="rect">
            <a:avLst/>
          </a:prstGeom>
        </p:spPr>
      </p:pic>
      <p:pic>
        <p:nvPicPr>
          <p:cNvPr id="12" name="図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1932" y="857001"/>
            <a:ext cx="1688286" cy="1688286"/>
          </a:xfrm>
          <a:prstGeom prst="rect">
            <a:avLst/>
          </a:prstGeom>
        </p:spPr>
      </p:pic>
    </p:spTree>
    <p:extLst>
      <p:ext uri="{BB962C8B-B14F-4D97-AF65-F5344CB8AC3E}">
        <p14:creationId xmlns:p14="http://schemas.microsoft.com/office/powerpoint/2010/main" val="3132826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本資材作成者</a:t>
            </a:r>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69</a:t>
            </a:fld>
            <a:endParaRPr lang="en-US" altLang="ja-JP"/>
          </a:p>
        </p:txBody>
      </p:sp>
      <p:graphicFrame>
        <p:nvGraphicFramePr>
          <p:cNvPr id="6" name="表 5">
            <a:extLst>
              <a:ext uri="{FF2B5EF4-FFF2-40B4-BE49-F238E27FC236}">
                <a16:creationId xmlns:a16="http://schemas.microsoft.com/office/drawing/2014/main" id="{CC23636D-66A4-4BF9-AA0E-3D24B0659E9D}"/>
              </a:ext>
            </a:extLst>
          </p:cNvPr>
          <p:cNvGraphicFramePr>
            <a:graphicFrameLocks noGrp="1"/>
          </p:cNvGraphicFramePr>
          <p:nvPr>
            <p:extLst>
              <p:ext uri="{D42A27DB-BD31-4B8C-83A1-F6EECF244321}">
                <p14:modId xmlns:p14="http://schemas.microsoft.com/office/powerpoint/2010/main" val="2315008987"/>
              </p:ext>
            </p:extLst>
          </p:nvPr>
        </p:nvGraphicFramePr>
        <p:xfrm>
          <a:off x="247650" y="1111897"/>
          <a:ext cx="8639176" cy="3704513"/>
        </p:xfrm>
        <a:graphic>
          <a:graphicData uri="http://schemas.openxmlformats.org/drawingml/2006/table">
            <a:tbl>
              <a:tblPr firstRow="1" firstCol="1" bandRow="1">
                <a:tableStyleId>{2D5ABB26-0587-4C30-8999-92F81FD0307C}</a:tableStyleId>
              </a:tblPr>
              <a:tblGrid>
                <a:gridCol w="325071">
                  <a:extLst>
                    <a:ext uri="{9D8B030D-6E8A-4147-A177-3AD203B41FA5}">
                      <a16:colId xmlns:a16="http://schemas.microsoft.com/office/drawing/2014/main" val="2218657699"/>
                    </a:ext>
                  </a:extLst>
                </a:gridCol>
                <a:gridCol w="2942004">
                  <a:extLst>
                    <a:ext uri="{9D8B030D-6E8A-4147-A177-3AD203B41FA5}">
                      <a16:colId xmlns:a16="http://schemas.microsoft.com/office/drawing/2014/main" val="666694616"/>
                    </a:ext>
                  </a:extLst>
                </a:gridCol>
                <a:gridCol w="1304925">
                  <a:extLst>
                    <a:ext uri="{9D8B030D-6E8A-4147-A177-3AD203B41FA5}">
                      <a16:colId xmlns:a16="http://schemas.microsoft.com/office/drawing/2014/main" val="1634418543"/>
                    </a:ext>
                  </a:extLst>
                </a:gridCol>
                <a:gridCol w="4067176">
                  <a:extLst>
                    <a:ext uri="{9D8B030D-6E8A-4147-A177-3AD203B41FA5}">
                      <a16:colId xmlns:a16="http://schemas.microsoft.com/office/drawing/2014/main" val="798234958"/>
                    </a:ext>
                  </a:extLst>
                </a:gridCol>
              </a:tblGrid>
              <a:tr h="304673">
                <a:tc>
                  <a:txBody>
                    <a:bodyPr/>
                    <a:lstStyle/>
                    <a:p>
                      <a:pPr algn="l">
                        <a:spcAft>
                          <a:spcPts val="0"/>
                        </a:spcAft>
                      </a:pPr>
                      <a:endParaRPr lang="ja-JP" sz="13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臨床評価部会　</a:t>
                      </a:r>
                      <a:r>
                        <a:rPr lang="en-US" altLang="ja-JP" sz="13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2021</a:t>
                      </a:r>
                      <a:r>
                        <a:rPr lang="ja-JP" altLang="en-US" sz="13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年度タスクフォース</a:t>
                      </a:r>
                      <a:r>
                        <a:rPr lang="en-US" altLang="ja-JP" sz="13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3</a:t>
                      </a:r>
                      <a:r>
                        <a:rPr lang="ja-JP" altLang="en-US" sz="13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　医療機関への来院に依存しない臨床試験手法の実現に向けた検討</a:t>
                      </a:r>
                      <a:endParaRPr lang="en-US" altLang="ja-JP" sz="13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oFill/>
                  </a:tcPr>
                </a:tc>
                <a:tc hMerge="1">
                  <a:txBody>
                    <a:bodyPr/>
                    <a:lstStyle/>
                    <a:p>
                      <a:pPr algn="l">
                        <a:spcAft>
                          <a:spcPts val="0"/>
                        </a:spcAft>
                      </a:pPr>
                      <a:endParaRPr lang="ja-JP" sz="16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no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noFill/>
                  </a:tcPr>
                </a:tc>
                <a:extLst>
                  <a:ext uri="{0D108BD9-81ED-4DB2-BD59-A6C34878D82A}">
                    <a16:rowId xmlns:a16="http://schemas.microsoft.com/office/drawing/2014/main" val="1554682467"/>
                  </a:ext>
                </a:extLst>
              </a:tr>
              <a:tr h="226656">
                <a:tc>
                  <a:txBody>
                    <a:bodyPr/>
                    <a:lstStyle/>
                    <a:p>
                      <a:pPr algn="l">
                        <a:spcAft>
                          <a:spcPts val="0"/>
                        </a:spcAft>
                      </a:pP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大塚製薬株式会社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大亀</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崇生</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r>
                        <a:rPr lang="ja-JP" altLang="en-US" sz="1300" dirty="0">
                          <a:solidFill>
                            <a:schemeClr val="tx1">
                              <a:lumMod val="75000"/>
                              <a:lumOff val="25000"/>
                            </a:schemeClr>
                          </a:solidFill>
                          <a:effectLst/>
                          <a:latin typeface="メイリオ" panose="020B0604030504040204" pitchFamily="50" charset="-128"/>
                          <a:ea typeface="メイリオ" panose="020B0604030504040204" pitchFamily="50" charset="-128"/>
                        </a:rPr>
                        <a:t>（リーダー）</a:t>
                      </a: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2367648563"/>
                  </a:ext>
                </a:extLst>
              </a:tr>
              <a:tr h="226656">
                <a:tc>
                  <a:txBody>
                    <a:bodyPr/>
                    <a:lstStyle/>
                    <a:p>
                      <a:pPr algn="l">
                        <a:spcAft>
                          <a:spcPts val="0"/>
                        </a:spcAft>
                      </a:pP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エーザイ株式会社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大島</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航介</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r>
                        <a:rPr lang="ja-JP" altLang="en-US" sz="1300" dirty="0">
                          <a:solidFill>
                            <a:schemeClr val="tx1">
                              <a:lumMod val="75000"/>
                              <a:lumOff val="25000"/>
                            </a:schemeClr>
                          </a:solidFill>
                          <a:effectLst/>
                          <a:latin typeface="メイリオ" panose="020B0604030504040204" pitchFamily="50" charset="-128"/>
                          <a:ea typeface="メイリオ" panose="020B0604030504040204" pitchFamily="50" charset="-128"/>
                        </a:rPr>
                        <a:t>（サブリーダー）</a:t>
                      </a: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215166420"/>
                  </a:ext>
                </a:extLst>
              </a:tr>
              <a:tr h="226656">
                <a:tc>
                  <a:txBody>
                    <a:bodyPr/>
                    <a:lstStyle/>
                    <a:p>
                      <a:pPr algn="l">
                        <a:spcAft>
                          <a:spcPts val="0"/>
                        </a:spcAft>
                      </a:pP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第一三共株式会社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炭谷</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徳人</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r>
                        <a:rPr lang="ja-JP" altLang="en-US" sz="1300" dirty="0">
                          <a:solidFill>
                            <a:schemeClr val="tx1">
                              <a:lumMod val="75000"/>
                              <a:lumOff val="25000"/>
                            </a:schemeClr>
                          </a:solidFill>
                          <a:effectLst/>
                          <a:latin typeface="メイリオ" panose="020B0604030504040204" pitchFamily="50" charset="-128"/>
                          <a:ea typeface="メイリオ" panose="020B0604030504040204" pitchFamily="50" charset="-128"/>
                        </a:rPr>
                        <a:t>（サブリーダー）</a:t>
                      </a:r>
                      <a:endParaRPr lang="ja-JP" alt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4140062417"/>
                  </a:ext>
                </a:extLst>
              </a:tr>
              <a:tr h="226656">
                <a:tc>
                  <a:txBody>
                    <a:bodyPr/>
                    <a:lstStyle/>
                    <a:p>
                      <a:pPr algn="l">
                        <a:spcAft>
                          <a:spcPts val="0"/>
                        </a:spcAft>
                      </a:pP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ノバルティスファーマ株式会社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松島</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総一郎</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r>
                        <a:rPr lang="ja-JP" altLang="en-US" sz="1300" dirty="0">
                          <a:solidFill>
                            <a:schemeClr val="tx1">
                              <a:lumMod val="75000"/>
                              <a:lumOff val="25000"/>
                            </a:schemeClr>
                          </a:solidFill>
                          <a:effectLst/>
                          <a:latin typeface="メイリオ" panose="020B0604030504040204" pitchFamily="50" charset="-128"/>
                          <a:ea typeface="メイリオ" panose="020B0604030504040204" pitchFamily="50" charset="-128"/>
                        </a:rPr>
                        <a:t>（サブリーダー）</a:t>
                      </a:r>
                      <a:endParaRPr lang="ja-JP" alt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4037872912"/>
                  </a:ext>
                </a:extLst>
              </a:tr>
              <a:tr h="226656">
                <a:tc>
                  <a:txBody>
                    <a:bodyPr/>
                    <a:lstStyle/>
                    <a:p>
                      <a:pPr algn="l">
                        <a:spcAft>
                          <a:spcPts val="0"/>
                        </a:spcAft>
                      </a:pP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アステラス製薬株式会社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高田</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哲至</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2477320026"/>
                  </a:ext>
                </a:extLst>
              </a:tr>
              <a:tr h="226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ＥＡファーマ株式会社</a:t>
                      </a:r>
                      <a:endParaRPr lang="ja-JP" alt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徳田</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alt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妙子</a:t>
                      </a:r>
                      <a:endParaRPr lang="ja-JP" alt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r>
                        <a:rPr lang="ja-JP" altLang="en-US"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lang="en-US" alt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2021</a:t>
                      </a:r>
                      <a:r>
                        <a:rPr lang="ja-JP" altLang="en-US"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年</a:t>
                      </a:r>
                      <a:r>
                        <a:rPr lang="en-US" alt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11</a:t>
                      </a:r>
                      <a:r>
                        <a:rPr lang="ja-JP" altLang="en-US"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月）</a:t>
                      </a: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896701713"/>
                  </a:ext>
                </a:extLst>
              </a:tr>
              <a:tr h="226656">
                <a:tc>
                  <a:txBody>
                    <a:bodyPr/>
                    <a:lstStyle/>
                    <a:p>
                      <a:pPr algn="l">
                        <a:spcAft>
                          <a:spcPts val="0"/>
                        </a:spcAft>
                      </a:pP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大日本住友製薬株式会社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平倉</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聡</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1497162261"/>
                  </a:ext>
                </a:extLst>
              </a:tr>
              <a:tr h="226656">
                <a:tc>
                  <a:txBody>
                    <a:bodyPr/>
                    <a:lstStyle/>
                    <a:p>
                      <a:pPr algn="l">
                        <a:spcAft>
                          <a:spcPts val="0"/>
                        </a:spcAft>
                      </a:pP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zh-CN" sz="1300" b="0" dirty="0">
                          <a:solidFill>
                            <a:schemeClr val="tx1">
                              <a:lumMod val="75000"/>
                              <a:lumOff val="25000"/>
                            </a:schemeClr>
                          </a:solidFill>
                          <a:effectLst/>
                          <a:latin typeface="メイリオ" panose="020B0604030504040204" pitchFamily="50" charset="-128"/>
                          <a:ea typeface="メイリオ" panose="020B0604030504040204" pitchFamily="50" charset="-128"/>
                        </a:rPr>
                        <a:t>武田薬品工業株式会社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遠藤</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徹也</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3700286165"/>
                  </a:ext>
                </a:extLst>
              </a:tr>
              <a:tr h="226656">
                <a:tc>
                  <a:txBody>
                    <a:bodyPr/>
                    <a:lstStyle/>
                    <a:p>
                      <a:pPr algn="l">
                        <a:spcAft>
                          <a:spcPts val="0"/>
                        </a:spcAft>
                      </a:pP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zh-CN" sz="1300" b="0" dirty="0">
                          <a:solidFill>
                            <a:schemeClr val="tx1">
                              <a:lumMod val="75000"/>
                              <a:lumOff val="25000"/>
                            </a:schemeClr>
                          </a:solidFill>
                          <a:effectLst/>
                          <a:latin typeface="メイリオ" panose="020B0604030504040204" pitchFamily="50" charset="-128"/>
                          <a:ea typeface="メイリオ" panose="020B0604030504040204" pitchFamily="50" charset="-128"/>
                        </a:rPr>
                        <a:t>田辺三菱製薬株式会社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山鹿</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雄太</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737272211"/>
                  </a:ext>
                </a:extLst>
              </a:tr>
              <a:tr h="226656">
                <a:tc>
                  <a:txBody>
                    <a:bodyPr/>
                    <a:lstStyle/>
                    <a:p>
                      <a:pPr algn="l">
                        <a:spcAft>
                          <a:spcPts val="0"/>
                        </a:spcAft>
                      </a:pP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中外製薬株式会社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小谷野</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泰枝</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810949312"/>
                  </a:ext>
                </a:extLst>
              </a:tr>
              <a:tr h="226656">
                <a:tc>
                  <a:txBody>
                    <a:bodyPr/>
                    <a:lstStyle/>
                    <a:p>
                      <a:pPr algn="l">
                        <a:spcAft>
                          <a:spcPts val="0"/>
                        </a:spcAft>
                      </a:pP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鳥居薬品株式会社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見谷</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駿治</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3581845766"/>
                  </a:ext>
                </a:extLst>
              </a:tr>
              <a:tr h="226656">
                <a:tc>
                  <a:txBody>
                    <a:bodyPr/>
                    <a:lstStyle/>
                    <a:p>
                      <a:pPr algn="l">
                        <a:spcAft>
                          <a:spcPts val="0"/>
                        </a:spcAft>
                      </a:pP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日本イーライリリー株式会社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吉本</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雄祐</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2403572305"/>
                  </a:ext>
                </a:extLst>
              </a:tr>
              <a:tr h="226656">
                <a:tc>
                  <a:txBody>
                    <a:bodyPr/>
                    <a:lstStyle/>
                    <a:p>
                      <a:pPr algn="l">
                        <a:spcAft>
                          <a:spcPts val="0"/>
                        </a:spcAft>
                      </a:pP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日本新薬株式会社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宮永</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悟</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2019187516"/>
                  </a:ext>
                </a:extLst>
              </a:tr>
              <a:tr h="226656">
                <a:tc>
                  <a:txBody>
                    <a:bodyPr/>
                    <a:lstStyle/>
                    <a:p>
                      <a:pPr algn="l">
                        <a:spcAft>
                          <a:spcPts val="0"/>
                        </a:spcAft>
                      </a:pP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富士フイルム富山化学株式会社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大塚</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一憲</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3526865537"/>
                  </a:ext>
                </a:extLst>
              </a:tr>
              <a:tr h="226656">
                <a:tc>
                  <a:txBody>
                    <a:bodyPr/>
                    <a:lstStyle/>
                    <a:p>
                      <a:pPr algn="l">
                        <a:spcAft>
                          <a:spcPts val="0"/>
                        </a:spcAft>
                      </a:pPr>
                      <a:endParaRPr lang="en-US" alt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マルホ株式会社</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庄司</a:t>
                      </a:r>
                      <a:r>
                        <a:rPr lang="ja-JP" altLang="en-US" sz="1300" b="0"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rPr>
                        <a:t>雅幸</a:t>
                      </a:r>
                      <a:endParaRPr lang="ja-JP" sz="13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3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extLst>
                  <a:ext uri="{0D108BD9-81ED-4DB2-BD59-A6C34878D82A}">
                    <a16:rowId xmlns:a16="http://schemas.microsoft.com/office/drawing/2014/main" val="3866495724"/>
                  </a:ext>
                </a:extLst>
              </a:tr>
            </a:tbl>
          </a:graphicData>
        </a:graphic>
      </p:graphicFrame>
      <p:sp>
        <p:nvSpPr>
          <p:cNvPr id="3" name="コンテンツ プレースホルダー 2"/>
          <p:cNvSpPr>
            <a:spLocks noGrp="1"/>
          </p:cNvSpPr>
          <p:nvPr>
            <p:ph idx="1"/>
          </p:nvPr>
        </p:nvSpPr>
        <p:spPr>
          <a:xfrm>
            <a:off x="239653" y="4855418"/>
            <a:ext cx="3086996" cy="314325"/>
          </a:xfrm>
        </p:spPr>
        <p:txBody>
          <a:bodyPr/>
          <a:lstStyle/>
          <a:p>
            <a:pPr marL="0" indent="0">
              <a:buNone/>
            </a:pPr>
            <a:r>
              <a:rPr lang="ja-JP" altLang="en-US" sz="1300" dirty="0"/>
              <a:t>○</a:t>
            </a:r>
            <a:r>
              <a:rPr kumimoji="1" lang="ja-JP" altLang="en-US" sz="1300" dirty="0"/>
              <a:t>：本資材の作成担当メンバー</a:t>
            </a:r>
          </a:p>
        </p:txBody>
      </p:sp>
      <p:graphicFrame>
        <p:nvGraphicFramePr>
          <p:cNvPr id="7" name="表 6">
            <a:extLst>
              <a:ext uri="{FF2B5EF4-FFF2-40B4-BE49-F238E27FC236}">
                <a16:creationId xmlns:a16="http://schemas.microsoft.com/office/drawing/2014/main" id="{CC23636D-66A4-4BF9-AA0E-3D24B0659E9D}"/>
              </a:ext>
            </a:extLst>
          </p:cNvPr>
          <p:cNvGraphicFramePr>
            <a:graphicFrameLocks noGrp="1"/>
          </p:cNvGraphicFramePr>
          <p:nvPr/>
        </p:nvGraphicFramePr>
        <p:xfrm>
          <a:off x="3573402" y="4948593"/>
          <a:ext cx="4676836" cy="1097298"/>
        </p:xfrm>
        <a:graphic>
          <a:graphicData uri="http://schemas.openxmlformats.org/drawingml/2006/table">
            <a:tbl>
              <a:tblPr firstRow="1" firstCol="1" bandRow="1">
                <a:tableStyleId>{2D5ABB26-0587-4C30-8999-92F81FD0307C}</a:tableStyleId>
              </a:tblPr>
              <a:tblGrid>
                <a:gridCol w="1195695">
                  <a:extLst>
                    <a:ext uri="{9D8B030D-6E8A-4147-A177-3AD203B41FA5}">
                      <a16:colId xmlns:a16="http://schemas.microsoft.com/office/drawing/2014/main" val="666694616"/>
                    </a:ext>
                  </a:extLst>
                </a:gridCol>
                <a:gridCol w="1165426">
                  <a:extLst>
                    <a:ext uri="{9D8B030D-6E8A-4147-A177-3AD203B41FA5}">
                      <a16:colId xmlns:a16="http://schemas.microsoft.com/office/drawing/2014/main" val="1634418543"/>
                    </a:ext>
                  </a:extLst>
                </a:gridCol>
                <a:gridCol w="2315715">
                  <a:extLst>
                    <a:ext uri="{9D8B030D-6E8A-4147-A177-3AD203B41FA5}">
                      <a16:colId xmlns:a16="http://schemas.microsoft.com/office/drawing/2014/main" val="798234958"/>
                    </a:ext>
                  </a:extLst>
                </a:gridCol>
              </a:tblGrid>
              <a:tr h="24604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監修</a:t>
                      </a:r>
                      <a:endParaRPr lang="ja-JP" altLang="ja-JP" sz="1200" b="1"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algn="l">
                        <a:spcAft>
                          <a:spcPts val="0"/>
                        </a:spcAft>
                      </a:pPr>
                      <a:endParaRPr lang="ja-JP" sz="16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no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noFill/>
                  </a:tcPr>
                </a:tc>
                <a:extLst>
                  <a:ext uri="{0D108BD9-81ED-4DB2-BD59-A6C34878D82A}">
                    <a16:rowId xmlns:a16="http://schemas.microsoft.com/office/drawing/2014/main" val="1554682467"/>
                  </a:ext>
                </a:extLst>
              </a:tr>
              <a:tr h="212814">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altLang="en-US" sz="1200" b="0" dirty="0">
                          <a:solidFill>
                            <a:schemeClr val="tx1">
                              <a:lumMod val="75000"/>
                              <a:lumOff val="25000"/>
                            </a:schemeClr>
                          </a:solidFill>
                          <a:effectLst/>
                          <a:latin typeface="メイリオ" panose="020B0604030504040204" pitchFamily="50" charset="-128"/>
                          <a:ea typeface="メイリオ" panose="020B0604030504040204" pitchFamily="50" charset="-128"/>
                        </a:rPr>
                        <a:t>部会長</a:t>
                      </a:r>
                      <a:endParaRPr 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L w="12700" cap="flat" cmpd="sng" algn="ctr">
                      <a:solidFill>
                        <a:schemeClr val="tx1"/>
                      </a:solidFill>
                      <a:prstDash val="solid"/>
                      <a:round/>
                      <a:headEnd type="none" w="med" len="med"/>
                      <a:tailEnd type="none" w="med" len="med"/>
                    </a:lnL>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altLang="en-US"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松澤　寛</a:t>
                      </a:r>
                      <a:endParaRPr 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r>
                        <a:rPr lang="ja-JP" altLang="en-US" sz="12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アステラス製薬株式会社</a:t>
                      </a:r>
                      <a:endParaRPr lang="ja-JP" sz="12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7648563"/>
                  </a:ext>
                </a:extLst>
              </a:tr>
              <a:tr h="212814">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altLang="en-US" sz="1200" b="0" dirty="0">
                          <a:solidFill>
                            <a:schemeClr val="tx1">
                              <a:lumMod val="75000"/>
                              <a:lumOff val="25000"/>
                            </a:schemeClr>
                          </a:solidFill>
                          <a:effectLst/>
                          <a:latin typeface="メイリオ" panose="020B0604030504040204" pitchFamily="50" charset="-128"/>
                          <a:ea typeface="メイリオ" panose="020B0604030504040204" pitchFamily="50" charset="-128"/>
                        </a:rPr>
                        <a:t>担当</a:t>
                      </a:r>
                      <a:endParaRPr 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L w="12700" cap="flat" cmpd="sng" algn="ctr">
                      <a:solidFill>
                        <a:schemeClr val="tx1"/>
                      </a:solidFill>
                      <a:prstDash val="solid"/>
                      <a:round/>
                      <a:headEnd type="none" w="med" len="med"/>
                      <a:tailEnd type="none" w="med" len="med"/>
                    </a:lnL>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endParaRPr 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endParaRPr lang="ja-JP" sz="12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166420"/>
                  </a:ext>
                </a:extLst>
              </a:tr>
              <a:tr h="212814">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altLang="en-US" sz="1200" b="0" dirty="0">
                          <a:solidFill>
                            <a:schemeClr val="tx1">
                              <a:lumMod val="75000"/>
                              <a:lumOff val="25000"/>
                            </a:schemeClr>
                          </a:solidFill>
                          <a:effectLst/>
                          <a:latin typeface="メイリオ" panose="020B0604030504040204" pitchFamily="50" charset="-128"/>
                          <a:ea typeface="メイリオ" panose="020B0604030504040204" pitchFamily="50" charset="-128"/>
                        </a:rPr>
                        <a:t>　副部会長</a:t>
                      </a:r>
                      <a:endParaRPr 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L w="12700" cap="flat" cmpd="sng" algn="ctr">
                      <a:solidFill>
                        <a:schemeClr val="tx1"/>
                      </a:solidFill>
                      <a:prstDash val="solid"/>
                      <a:round/>
                      <a:headEnd type="none" w="med" len="med"/>
                      <a:tailEnd type="none" w="med" len="med"/>
                    </a:lnL>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altLang="en-US"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宮田　雅代</a:t>
                      </a:r>
                      <a:endParaRPr 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tc>
                <a:tc>
                  <a:txBody>
                    <a:bodyPr/>
                    <a:lstStyle/>
                    <a:p>
                      <a:pPr algn="l">
                        <a:spcAft>
                          <a:spcPts val="0"/>
                        </a:spcAft>
                      </a:pPr>
                      <a:r>
                        <a:rPr lang="ja-JP" altLang="en-US" sz="12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ヤンセン</a:t>
                      </a:r>
                      <a:r>
                        <a:rPr lang="ja-JP" altLang="en-US" sz="1200" baseline="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en-US" sz="12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ファーマ株式会社</a:t>
                      </a:r>
                      <a:endParaRPr lang="ja-JP" altLang="ja-JP" sz="120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0062417"/>
                  </a:ext>
                </a:extLst>
              </a:tr>
              <a:tr h="212814">
                <a:tc>
                  <a:txBody>
                    <a:bodyPr/>
                    <a:lstStyle>
                      <a:lvl1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1" i="0" u="none" strike="noStrike" cap="none" spc="0" baseline="0">
                          <a:solidFill>
                            <a:schemeClr val="lt1"/>
                          </a:solidFill>
                          <a:uFillTx/>
                          <a:latin typeface="Calibri" panose="020F0502020204030204"/>
                          <a:sym typeface="ＭＳ Ｐゴシック"/>
                        </a:defRPr>
                      </a:lvl9pPr>
                    </a:lstStyle>
                    <a:p>
                      <a:pPr algn="l">
                        <a:spcAft>
                          <a:spcPts val="0"/>
                        </a:spcAft>
                      </a:pPr>
                      <a:r>
                        <a:rPr lang="ja-JP" altLang="en-US"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　推進委員</a:t>
                      </a:r>
                      <a:endParaRPr 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lvl1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1pPr>
                      <a:lvl2pPr marL="0" marR="0" indent="342889"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2pPr>
                      <a:lvl3pPr marL="0" marR="0" indent="685777"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3pPr>
                      <a:lvl4pPr marL="0" marR="0" indent="1028666"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4pPr>
                      <a:lvl5pPr marL="0" marR="0" indent="1371554"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5pPr>
                      <a:lvl6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6pPr>
                      <a:lvl7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7pPr>
                      <a:lvl8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8pPr>
                      <a:lvl9pPr marL="0" marR="0" indent="0" algn="r" defTabSz="685777" rtl="0" latinLnBrk="0">
                        <a:lnSpc>
                          <a:spcPct val="100000"/>
                        </a:lnSpc>
                        <a:spcBef>
                          <a:spcPts val="0"/>
                        </a:spcBef>
                        <a:spcAft>
                          <a:spcPts val="0"/>
                        </a:spcAft>
                        <a:buClrTx/>
                        <a:buSzTx/>
                        <a:buFontTx/>
                        <a:buNone/>
                        <a:tabLst/>
                        <a:defRPr sz="900" b="0" i="0" u="none" strike="noStrike" cap="none" spc="0" baseline="0">
                          <a:solidFill>
                            <a:schemeClr val="dk1"/>
                          </a:solidFill>
                          <a:uFillTx/>
                          <a:latin typeface="Calibri" panose="020F0502020204030204"/>
                          <a:sym typeface="ＭＳ Ｐゴシック"/>
                        </a:defRPr>
                      </a:lvl9pPr>
                    </a:lstStyle>
                    <a:p>
                      <a:pPr algn="l">
                        <a:spcAft>
                          <a:spcPts val="0"/>
                        </a:spcAft>
                      </a:pPr>
                      <a:r>
                        <a:rPr lang="ja-JP" altLang="en-US"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rPr>
                        <a:t>田之頭　淳一</a:t>
                      </a:r>
                      <a:endParaRPr 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rPr>
                        <a:t>武田薬品工業株式会社</a:t>
                      </a:r>
                      <a:endParaRPr lang="ja-JP" altLang="ja-JP" sz="1200" b="0" dirty="0">
                        <a:solidFill>
                          <a:schemeClr val="tx1">
                            <a:lumMod val="75000"/>
                            <a:lumOff val="25000"/>
                          </a:schemeClr>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txBody>
                  <a:tcPr marL="77863" marR="77863"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872912"/>
                  </a:ext>
                </a:extLst>
              </a:tr>
            </a:tbl>
          </a:graphicData>
        </a:graphic>
      </p:graphicFrame>
      <p:sp>
        <p:nvSpPr>
          <p:cNvPr id="8" name="コンテンツ プレースホルダー 2">
            <a:extLst>
              <a:ext uri="{FF2B5EF4-FFF2-40B4-BE49-F238E27FC236}">
                <a16:creationId xmlns:a16="http://schemas.microsoft.com/office/drawing/2014/main" id="{D3948F92-61A5-47FF-BAE3-B34A8CE5C4E9}"/>
              </a:ext>
            </a:extLst>
          </p:cNvPr>
          <p:cNvSpPr txBox="1">
            <a:spLocks/>
          </p:cNvSpPr>
          <p:nvPr/>
        </p:nvSpPr>
        <p:spPr bwMode="auto">
          <a:xfrm>
            <a:off x="547318" y="6201555"/>
            <a:ext cx="770292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11138" indent="-248400" algn="l" rtl="0" eaLnBrk="1" fontAlgn="base" hangingPunct="1">
              <a:lnSpc>
                <a:spcPct val="120000"/>
              </a:lnSpc>
              <a:spcBef>
                <a:spcPct val="20000"/>
              </a:spcBef>
              <a:spcAft>
                <a:spcPct val="0"/>
              </a:spcAft>
              <a:buClr>
                <a:schemeClr val="accent1"/>
              </a:buClr>
              <a:buSzPct val="7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01638" indent="-226800" algn="l" rtl="0" eaLnBrk="1" fontAlgn="base" hangingPunct="1">
              <a:lnSpc>
                <a:spcPct val="120000"/>
              </a:lnSpc>
              <a:spcBef>
                <a:spcPct val="20000"/>
              </a:spcBef>
              <a:spcAft>
                <a:spcPct val="0"/>
              </a:spcAft>
              <a:buClr>
                <a:srgbClr val="00B0F0"/>
              </a:buClr>
              <a:buSzPct val="7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2pPr>
            <a:lvl3pPr marL="592138" indent="-226800" algn="l" rtl="0" eaLnBrk="1" fontAlgn="base" hangingPunct="1">
              <a:lnSpc>
                <a:spcPct val="120000"/>
              </a:lnSpc>
              <a:spcBef>
                <a:spcPct val="20000"/>
              </a:spcBef>
              <a:spcAft>
                <a:spcPct val="0"/>
              </a:spcAft>
              <a:buClr>
                <a:schemeClr val="accent3"/>
              </a:buClr>
              <a:buSzPct val="6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3pPr>
            <a:lvl4pPr marL="782638" indent="-226800" algn="l" rtl="0" eaLnBrk="1" fontAlgn="base" hangingPunct="1">
              <a:lnSpc>
                <a:spcPct val="120000"/>
              </a:lnSpc>
              <a:spcBef>
                <a:spcPct val="20000"/>
              </a:spcBef>
              <a:spcAft>
                <a:spcPct val="0"/>
              </a:spcAft>
              <a:buClr>
                <a:schemeClr val="accent2"/>
              </a:buClr>
              <a:buSzPct val="60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4pPr>
            <a:lvl5pPr marL="973138" indent="-226800" algn="l" rtl="0" eaLnBrk="1" fontAlgn="base" hangingPunct="1">
              <a:lnSpc>
                <a:spcPct val="120000"/>
              </a:lnSpc>
              <a:spcBef>
                <a:spcPct val="20000"/>
              </a:spcBef>
              <a:spcAft>
                <a:spcPct val="0"/>
              </a:spcAft>
              <a:buClr>
                <a:schemeClr val="accent6"/>
              </a:buClr>
              <a:buSzPct val="55000"/>
              <a:buFont typeface="Wingdings" panose="05000000000000000000" pitchFamily="2" charset="2"/>
              <a:buChar char="n"/>
              <a:defRPr kumimoji="1" sz="2400">
                <a:solidFill>
                  <a:schemeClr val="tx1">
                    <a:lumMod val="75000"/>
                    <a:lumOff val="25000"/>
                  </a:schemeClr>
                </a:solidFill>
                <a:latin typeface="メイリオ" panose="020B0604030504040204" pitchFamily="50" charset="-128"/>
                <a:ea typeface="メイリオ" panose="020B0604030504040204" pitchFamily="50" charset="-128"/>
              </a:defRPr>
            </a:lvl5pPr>
            <a:lvl6pPr marL="14303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18875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23447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2801938" indent="-188913"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a:buNone/>
            </a:pPr>
            <a:r>
              <a:rPr lang="ja-JP" altLang="en-US" sz="1300" kern="0" dirty="0"/>
              <a:t>本資材の作成にあたり、医薬品評価委員会佐野副委員長並びに本資材の査読を実施頂いた査読担当者の諸氏に感謝いたします</a:t>
            </a:r>
          </a:p>
        </p:txBody>
      </p:sp>
      <p:pic>
        <p:nvPicPr>
          <p:cNvPr id="9" name="Picture 14">
            <a:extLst>
              <a:ext uri="{FF2B5EF4-FFF2-40B4-BE49-F238E27FC236}">
                <a16:creationId xmlns:a16="http://schemas.microsoft.com/office/drawing/2014/main" id="{786C4554-0AEF-4CFE-9B4B-213D3ACACA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9984" y="150814"/>
            <a:ext cx="817815" cy="8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12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653491" y="2896883"/>
            <a:ext cx="5509309" cy="710384"/>
          </a:xfrm>
        </p:spPr>
        <p:txBody>
          <a:bodyPr/>
          <a:lstStyle/>
          <a:p>
            <a:pPr algn="ctr"/>
            <a:r>
              <a:rPr lang="ja-JP" altLang="en-US" dirty="0"/>
              <a:t>用語の定義・略語一覧</a:t>
            </a:r>
            <a:endParaRPr kumimoji="1" lang="ja-JP" altLang="en-US" dirty="0"/>
          </a:p>
        </p:txBody>
      </p:sp>
      <p:sp>
        <p:nvSpPr>
          <p:cNvPr id="4" name="スライド番号プレースホルダー 3"/>
          <p:cNvSpPr>
            <a:spLocks noGrp="1"/>
          </p:cNvSpPr>
          <p:nvPr>
            <p:ph type="sldNum" sz="quarter" idx="10"/>
          </p:nvPr>
        </p:nvSpPr>
        <p:spPr/>
        <p:txBody>
          <a:bodyPr/>
          <a:lstStyle/>
          <a:p>
            <a:fld id="{6F27C96C-9ADE-4927-B4ED-181194419584}" type="slidenum">
              <a:rPr lang="en-US" altLang="ja-JP" smtClean="0"/>
              <a:pPr/>
              <a:t>7</a:t>
            </a:fld>
            <a:endParaRPr lang="en-US" altLang="ja-JP" dirty="0"/>
          </a:p>
        </p:txBody>
      </p:sp>
    </p:spTree>
    <p:extLst>
      <p:ext uri="{BB962C8B-B14F-4D97-AF65-F5344CB8AC3E}">
        <p14:creationId xmlns:p14="http://schemas.microsoft.com/office/powerpoint/2010/main" val="457476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A5971225-B99A-4E9B-8B97-1C6887A7F1F6}" type="slidenum">
              <a:rPr lang="en-US" altLang="ja-JP" smtClean="0">
                <a:solidFill>
                  <a:schemeClr val="tx1">
                    <a:lumMod val="75000"/>
                    <a:lumOff val="25000"/>
                  </a:schemeClr>
                </a:solidFill>
                <a:ea typeface="Tahoma" panose="020B0604030504040204" pitchFamily="34" charset="0"/>
                <a:cs typeface="Tahoma" panose="020B0604030504040204" pitchFamily="34" charset="0"/>
              </a:rPr>
              <a:pPr/>
              <a:t>8</a:t>
            </a:fld>
            <a:endParaRPr lang="en-US" altLang="ja-JP" dirty="0">
              <a:solidFill>
                <a:schemeClr val="tx1">
                  <a:lumMod val="75000"/>
                  <a:lumOff val="25000"/>
                </a:schemeClr>
              </a:solidFill>
              <a:ea typeface="Tahoma" panose="020B0604030504040204" pitchFamily="34" charset="0"/>
              <a:cs typeface="Tahoma" panose="020B060403050404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349847000"/>
              </p:ext>
            </p:extLst>
          </p:nvPr>
        </p:nvGraphicFramePr>
        <p:xfrm>
          <a:off x="197331" y="1069953"/>
          <a:ext cx="8749338" cy="2896553"/>
        </p:xfrm>
        <a:graphic>
          <a:graphicData uri="http://schemas.openxmlformats.org/drawingml/2006/table">
            <a:tbl>
              <a:tblPr firstRow="1" bandRow="1"/>
              <a:tblGrid>
                <a:gridCol w="1506558">
                  <a:extLst>
                    <a:ext uri="{9D8B030D-6E8A-4147-A177-3AD203B41FA5}">
                      <a16:colId xmlns:a16="http://schemas.microsoft.com/office/drawing/2014/main" val="1153398094"/>
                    </a:ext>
                  </a:extLst>
                </a:gridCol>
                <a:gridCol w="7242780">
                  <a:extLst>
                    <a:ext uri="{9D8B030D-6E8A-4147-A177-3AD203B41FA5}">
                      <a16:colId xmlns:a16="http://schemas.microsoft.com/office/drawing/2014/main" val="2322891883"/>
                    </a:ext>
                  </a:extLst>
                </a:gridCol>
              </a:tblGrid>
              <a:tr h="336257">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略語・用語</a:t>
                      </a:r>
                    </a:p>
                  </a:txBody>
                  <a:tcPr marL="91430" marR="91430" marT="45717" marB="45717">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indent="0">
                        <a:buFont typeface="Wingdings" panose="05000000000000000000" pitchFamily="2" charset="2"/>
                        <a:buNone/>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内容・補足説明</a:t>
                      </a:r>
                    </a:p>
                  </a:txBody>
                  <a:tcPr marL="91430" marR="91430" marT="45717" marB="45717">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3099286898"/>
                  </a:ext>
                </a:extLst>
              </a:tr>
              <a:tr h="540000">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臨床試験、</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治験</a:t>
                      </a: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臨床試験・治験ともに共通する内容については「臨床試験」、</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治験のみに該当する内容の場合は「治験」と記載しています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3029168046"/>
                  </a:ext>
                </a:extLst>
              </a:tr>
              <a:tr h="540000">
                <a:tc>
                  <a:txBody>
                    <a:body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患者、</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被験者</a:t>
                      </a: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FA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臨床試験・治験へ参加される前は「患者」、</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参加された後は「被験者」と記載しています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2115922015"/>
                  </a:ext>
                </a:extLst>
              </a:tr>
              <a:tr h="540000">
                <a:tc>
                  <a:txBody>
                    <a:body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医療機関、</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実施医療機関</a:t>
                      </a: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BF5E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臨床試験</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・治験</a:t>
                      </a:r>
                      <a:r>
                        <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契約前</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は</a:t>
                      </a:r>
                      <a:r>
                        <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「医療機関」</a:t>
                      </a:r>
                      <a:r>
                        <a:rPr kumimoji="1" lang="ja-JP" altLang="en-US" sz="1600" b="0" i="0" u="none" strike="noStrike" kern="1200" cap="none" spc="0" normalizeH="0" baseline="0" noProof="0" dirty="0" err="1">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a:t>
                      </a:r>
                      <a:endPar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臨床試験</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・治験</a:t>
                      </a:r>
                      <a:r>
                        <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契約後</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は</a:t>
                      </a:r>
                      <a:r>
                        <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「実施医療機関」</a:t>
                      </a: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と記載しています</a:t>
                      </a:r>
                      <a:endPar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3327643517"/>
                  </a:ext>
                </a:extLst>
              </a:tr>
              <a:tr h="611989">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担当医師、</a:t>
                      </a:r>
                    </a:p>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治験責任</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（分担）医師</a:t>
                      </a: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0" indent="0">
                        <a:buFont typeface="Arial" panose="020B0604020202020204" pitchFamily="34" charset="0"/>
                        <a:buNone/>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通常診療を含め特定の被験者を担当する医師は「担当医師」、</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治験の医師の場合は「治験責任（分担）医師」と記載しています</a:t>
                      </a:r>
                    </a:p>
                  </a:txBody>
                  <a:tcPr marL="91430" marR="91430" marT="45717" marB="45717">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369847476"/>
                  </a:ext>
                </a:extLst>
              </a:tr>
            </a:tbl>
          </a:graphicData>
        </a:graphic>
      </p:graphicFrame>
      <p:sp>
        <p:nvSpPr>
          <p:cNvPr id="7" name="タイトル 6"/>
          <p:cNvSpPr>
            <a:spLocks noGrp="1"/>
          </p:cNvSpPr>
          <p:nvPr>
            <p:ph type="title"/>
          </p:nvPr>
        </p:nvSpPr>
        <p:spPr/>
        <p:txBody>
          <a:bodyPr/>
          <a:lstStyle/>
          <a:p>
            <a:r>
              <a:rPr lang="ja-JP" altLang="en-US" dirty="0"/>
              <a:t>本資材で使用する用語の定義</a:t>
            </a:r>
            <a:endParaRPr kumimoji="1" lang="ja-JP" altLang="en-US" dirty="0"/>
          </a:p>
        </p:txBody>
      </p:sp>
      <p:pic>
        <p:nvPicPr>
          <p:cNvPr id="1026" name="Picture 2" descr="病院・医院の建物イラスト（医療）">
            <a:extLst>
              <a:ext uri="{FF2B5EF4-FFF2-40B4-BE49-F238E27FC236}">
                <a16:creationId xmlns:a16="http://schemas.microsoft.com/office/drawing/2014/main" id="{87488F3A-DD65-460F-967F-428F40E2D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2" y="4353189"/>
            <a:ext cx="1905001" cy="2254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医療従事者と患者のイラスト">
            <a:extLst>
              <a:ext uri="{FF2B5EF4-FFF2-40B4-BE49-F238E27FC236}">
                <a16:creationId xmlns:a16="http://schemas.microsoft.com/office/drawing/2014/main" id="{D96B8114-7A3A-4788-B415-3B4FAB2F3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918" y="4353189"/>
            <a:ext cx="3031641" cy="225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4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A5971225-B99A-4E9B-8B97-1C6887A7F1F6}" type="slidenum">
              <a:rPr lang="en-US" altLang="ja-JP" smtClean="0">
                <a:solidFill>
                  <a:schemeClr val="tx1">
                    <a:lumMod val="75000"/>
                    <a:lumOff val="25000"/>
                  </a:schemeClr>
                </a:solidFill>
                <a:ea typeface="Tahoma" panose="020B0604030504040204" pitchFamily="34" charset="0"/>
                <a:cs typeface="Tahoma" panose="020B0604030504040204" pitchFamily="34" charset="0"/>
              </a:rPr>
              <a:pPr/>
              <a:t>9</a:t>
            </a:fld>
            <a:endParaRPr lang="en-US" altLang="ja-JP" dirty="0">
              <a:solidFill>
                <a:schemeClr val="tx1">
                  <a:lumMod val="75000"/>
                  <a:lumOff val="25000"/>
                </a:schemeClr>
              </a:solidFill>
              <a:ea typeface="Tahoma" panose="020B0604030504040204" pitchFamily="34" charset="0"/>
              <a:cs typeface="Tahoma" panose="020B060403050404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963321195"/>
              </p:ext>
            </p:extLst>
          </p:nvPr>
        </p:nvGraphicFramePr>
        <p:xfrm>
          <a:off x="198000" y="1064777"/>
          <a:ext cx="8748000" cy="4755791"/>
        </p:xfrm>
        <a:graphic>
          <a:graphicData uri="http://schemas.openxmlformats.org/drawingml/2006/table">
            <a:tbl>
              <a:tblPr firstRow="1" bandRow="1"/>
              <a:tblGrid>
                <a:gridCol w="1237251">
                  <a:extLst>
                    <a:ext uri="{9D8B030D-6E8A-4147-A177-3AD203B41FA5}">
                      <a16:colId xmlns:a16="http://schemas.microsoft.com/office/drawing/2014/main" val="1153398094"/>
                    </a:ext>
                  </a:extLst>
                </a:gridCol>
                <a:gridCol w="3216760">
                  <a:extLst>
                    <a:ext uri="{9D8B030D-6E8A-4147-A177-3AD203B41FA5}">
                      <a16:colId xmlns:a16="http://schemas.microsoft.com/office/drawing/2014/main" val="2322891883"/>
                    </a:ext>
                  </a:extLst>
                </a:gridCol>
                <a:gridCol w="4293989">
                  <a:extLst>
                    <a:ext uri="{9D8B030D-6E8A-4147-A177-3AD203B41FA5}">
                      <a16:colId xmlns:a16="http://schemas.microsoft.com/office/drawing/2014/main" val="567972048"/>
                    </a:ext>
                  </a:extLst>
                </a:gridCol>
              </a:tblGrid>
              <a:tr h="336257">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略語</a:t>
                      </a:r>
                    </a:p>
                  </a:txBody>
                  <a:tcPr marL="91430" marR="91430" marT="45717" marB="45717">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lvl1pPr marL="0" algn="l" defTabSz="914400" rtl="0" eaLnBrk="1" latinLnBrk="0" hangingPunct="1">
                        <a:defRPr kumimoji="1" sz="1800" b="1" kern="1200">
                          <a:solidFill>
                            <a:schemeClr val="lt1"/>
                          </a:solidFill>
                          <a:latin typeface="HGP創英角ﾎﾟｯﾌﾟ体"/>
                          <a:ea typeface="ＭＳ Ｐゴシック"/>
                        </a:defRPr>
                      </a:lvl1pPr>
                      <a:lvl2pPr marL="457200" algn="l" defTabSz="914400" rtl="0" eaLnBrk="1" latinLnBrk="0" hangingPunct="1">
                        <a:defRPr kumimoji="1" sz="1800" b="1" kern="1200">
                          <a:solidFill>
                            <a:schemeClr val="lt1"/>
                          </a:solidFill>
                          <a:latin typeface="HGP創英角ﾎﾟｯﾌﾟ体"/>
                          <a:ea typeface="ＭＳ Ｐゴシック"/>
                        </a:defRPr>
                      </a:lvl2pPr>
                      <a:lvl3pPr marL="914400" algn="l" defTabSz="914400" rtl="0" eaLnBrk="1" latinLnBrk="0" hangingPunct="1">
                        <a:defRPr kumimoji="1" sz="1800" b="1" kern="1200">
                          <a:solidFill>
                            <a:schemeClr val="lt1"/>
                          </a:solidFill>
                          <a:latin typeface="HGP創英角ﾎﾟｯﾌﾟ体"/>
                          <a:ea typeface="ＭＳ Ｐゴシック"/>
                        </a:defRPr>
                      </a:lvl3pPr>
                      <a:lvl4pPr marL="1371600" algn="l" defTabSz="914400" rtl="0" eaLnBrk="1" latinLnBrk="0" hangingPunct="1">
                        <a:defRPr kumimoji="1" sz="1800" b="1" kern="1200">
                          <a:solidFill>
                            <a:schemeClr val="lt1"/>
                          </a:solidFill>
                          <a:latin typeface="HGP創英角ﾎﾟｯﾌﾟ体"/>
                          <a:ea typeface="ＭＳ Ｐゴシック"/>
                        </a:defRPr>
                      </a:lvl4pPr>
                      <a:lvl5pPr marL="1828800" algn="l" defTabSz="914400" rtl="0" eaLnBrk="1" latinLnBrk="0" hangingPunct="1">
                        <a:defRPr kumimoji="1" sz="1800" b="1" kern="1200">
                          <a:solidFill>
                            <a:schemeClr val="lt1"/>
                          </a:solidFill>
                          <a:latin typeface="HGP創英角ﾎﾟｯﾌﾟ体"/>
                          <a:ea typeface="ＭＳ Ｐゴシック"/>
                        </a:defRPr>
                      </a:lvl5pPr>
                      <a:lvl6pPr marL="2286000" algn="l" defTabSz="914400" rtl="0" eaLnBrk="1" latinLnBrk="0" hangingPunct="1">
                        <a:defRPr kumimoji="1" sz="1800" b="1" kern="1200">
                          <a:solidFill>
                            <a:schemeClr val="lt1"/>
                          </a:solidFill>
                          <a:latin typeface="HGP創英角ﾎﾟｯﾌﾟ体"/>
                          <a:ea typeface="ＭＳ Ｐゴシック"/>
                        </a:defRPr>
                      </a:lvl6pPr>
                      <a:lvl7pPr marL="2743200" algn="l" defTabSz="914400" rtl="0" eaLnBrk="1" latinLnBrk="0" hangingPunct="1">
                        <a:defRPr kumimoji="1" sz="1800" b="1" kern="1200">
                          <a:solidFill>
                            <a:schemeClr val="lt1"/>
                          </a:solidFill>
                          <a:latin typeface="HGP創英角ﾎﾟｯﾌﾟ体"/>
                          <a:ea typeface="ＭＳ Ｐゴシック"/>
                        </a:defRPr>
                      </a:lvl7pPr>
                      <a:lvl8pPr marL="3200400" algn="l" defTabSz="914400" rtl="0" eaLnBrk="1" latinLnBrk="0" hangingPunct="1">
                        <a:defRPr kumimoji="1" sz="1800" b="1" kern="1200">
                          <a:solidFill>
                            <a:schemeClr val="lt1"/>
                          </a:solidFill>
                          <a:latin typeface="HGP創英角ﾎﾟｯﾌﾟ体"/>
                          <a:ea typeface="ＭＳ Ｐゴシック"/>
                        </a:defRPr>
                      </a:lvl8pPr>
                      <a:lvl9pPr marL="3657600" algn="l" defTabSz="914400" rtl="0" eaLnBrk="1" latinLnBrk="0" hangingPunct="1">
                        <a:defRPr kumimoji="1" sz="1800" b="1" kern="1200">
                          <a:solidFill>
                            <a:schemeClr val="lt1"/>
                          </a:solidFill>
                          <a:latin typeface="HGP創英角ﾎﾟｯﾌﾟ体"/>
                          <a:ea typeface="ＭＳ Ｐゴシック"/>
                        </a:defRPr>
                      </a:lvl9pPr>
                    </a:lstStyle>
                    <a:p>
                      <a:pPr marL="0" indent="0">
                        <a:buFont typeface="Wingdings" panose="05000000000000000000" pitchFamily="2" charset="2"/>
                        <a:buNone/>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内容（英語）</a:t>
                      </a: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tc>
                  <a:txBody>
                    <a:bodyPr/>
                    <a:lstStyle/>
                    <a:p>
                      <a:pPr marL="0" indent="0">
                        <a:buFont typeface="Wingdings" panose="05000000000000000000" pitchFamily="2" charset="2"/>
                        <a:buNone/>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内容（日本語）</a:t>
                      </a:r>
                    </a:p>
                  </a:txBody>
                  <a:tcPr marL="91430" marR="91430" marT="45717" marB="45717">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E4A8"/>
                    </a:solidFill>
                  </a:tcPr>
                </a:tc>
                <a:extLst>
                  <a:ext uri="{0D108BD9-81ED-4DB2-BD59-A6C34878D82A}">
                    <a16:rowId xmlns:a16="http://schemas.microsoft.com/office/drawing/2014/main" val="3099286898"/>
                  </a:ext>
                </a:extLst>
              </a:tr>
              <a:tr h="0">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DCT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lvl1pPr marL="0" algn="l" defTabSz="914400" rtl="0" eaLnBrk="1" latinLnBrk="0" hangingPunct="1">
                        <a:defRPr kumimoji="1" sz="1800" kern="1200">
                          <a:solidFill>
                            <a:schemeClr val="dk1"/>
                          </a:solidFill>
                          <a:latin typeface="HGP創英角ﾎﾟｯﾌﾟ体"/>
                          <a:ea typeface="ＭＳ Ｐゴシック"/>
                        </a:defRPr>
                      </a:lvl1pPr>
                      <a:lvl2pPr marL="457200" algn="l" defTabSz="914400" rtl="0" eaLnBrk="1" latinLnBrk="0" hangingPunct="1">
                        <a:defRPr kumimoji="1" sz="1800" kern="1200">
                          <a:solidFill>
                            <a:schemeClr val="dk1"/>
                          </a:solidFill>
                          <a:latin typeface="HGP創英角ﾎﾟｯﾌﾟ体"/>
                          <a:ea typeface="ＭＳ Ｐゴシック"/>
                        </a:defRPr>
                      </a:lvl2pPr>
                      <a:lvl3pPr marL="914400" algn="l" defTabSz="914400" rtl="0" eaLnBrk="1" latinLnBrk="0" hangingPunct="1">
                        <a:defRPr kumimoji="1" sz="1800" kern="1200">
                          <a:solidFill>
                            <a:schemeClr val="dk1"/>
                          </a:solidFill>
                          <a:latin typeface="HGP創英角ﾎﾟｯﾌﾟ体"/>
                          <a:ea typeface="ＭＳ Ｐゴシック"/>
                        </a:defRPr>
                      </a:lvl3pPr>
                      <a:lvl4pPr marL="1371600" algn="l" defTabSz="914400" rtl="0" eaLnBrk="1" latinLnBrk="0" hangingPunct="1">
                        <a:defRPr kumimoji="1" sz="1800" kern="1200">
                          <a:solidFill>
                            <a:schemeClr val="dk1"/>
                          </a:solidFill>
                          <a:latin typeface="HGP創英角ﾎﾟｯﾌﾟ体"/>
                          <a:ea typeface="ＭＳ Ｐゴシック"/>
                        </a:defRPr>
                      </a:lvl4pPr>
                      <a:lvl5pPr marL="1828800" algn="l" defTabSz="914400" rtl="0" eaLnBrk="1" latinLnBrk="0" hangingPunct="1">
                        <a:defRPr kumimoji="1" sz="1800" kern="1200">
                          <a:solidFill>
                            <a:schemeClr val="dk1"/>
                          </a:solidFill>
                          <a:latin typeface="HGP創英角ﾎﾟｯﾌﾟ体"/>
                          <a:ea typeface="ＭＳ Ｐゴシック"/>
                        </a:defRPr>
                      </a:lvl5pPr>
                      <a:lvl6pPr marL="2286000" algn="l" defTabSz="914400" rtl="0" eaLnBrk="1" latinLnBrk="0" hangingPunct="1">
                        <a:defRPr kumimoji="1" sz="1800" kern="1200">
                          <a:solidFill>
                            <a:schemeClr val="dk1"/>
                          </a:solidFill>
                          <a:latin typeface="HGP創英角ﾎﾟｯﾌﾟ体"/>
                          <a:ea typeface="ＭＳ Ｐゴシック"/>
                        </a:defRPr>
                      </a:lvl6pPr>
                      <a:lvl7pPr marL="2743200" algn="l" defTabSz="914400" rtl="0" eaLnBrk="1" latinLnBrk="0" hangingPunct="1">
                        <a:defRPr kumimoji="1" sz="1800" kern="1200">
                          <a:solidFill>
                            <a:schemeClr val="dk1"/>
                          </a:solidFill>
                          <a:latin typeface="HGP創英角ﾎﾟｯﾌﾟ体"/>
                          <a:ea typeface="ＭＳ Ｐゴシック"/>
                        </a:defRPr>
                      </a:lvl7pPr>
                      <a:lvl8pPr marL="3200400" algn="l" defTabSz="914400" rtl="0" eaLnBrk="1" latinLnBrk="0" hangingPunct="1">
                        <a:defRPr kumimoji="1" sz="1800" kern="1200">
                          <a:solidFill>
                            <a:schemeClr val="dk1"/>
                          </a:solidFill>
                          <a:latin typeface="HGP創英角ﾎﾟｯﾌﾟ体"/>
                          <a:ea typeface="ＭＳ Ｐゴシック"/>
                        </a:defRPr>
                      </a:lvl8pPr>
                      <a:lvl9pPr marL="3657600" algn="l" defTabSz="914400" rtl="0" eaLnBrk="1" latinLnBrk="0" hangingPunct="1">
                        <a:defRPr kumimoji="1" sz="1800" kern="1200">
                          <a:solidFill>
                            <a:schemeClr val="dk1"/>
                          </a:solidFill>
                          <a:latin typeface="HGP創英角ﾎﾟｯﾌﾟ体"/>
                          <a:ea typeface="ＭＳ Ｐゴシック"/>
                        </a:defRPr>
                      </a:lvl9pPr>
                    </a:lstStyle>
                    <a:p>
                      <a:pPr marL="0" indent="0">
                        <a:buFont typeface="Arial" panose="020B0604020202020204" pitchFamily="34" charset="0"/>
                        <a:buNone/>
                      </a:pPr>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Decentralized Clinical Trial</a:t>
                      </a: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indent="0">
                        <a:buFont typeface="Arial" panose="020B0604020202020204" pitchFamily="34" charset="0"/>
                        <a:buNone/>
                      </a:pPr>
                      <a:r>
                        <a:rPr kumimoji="1" lang="zh-TW" altLang="en-US" sz="1600" dirty="0">
                          <a:solidFill>
                            <a:schemeClr val="tx1">
                              <a:lumMod val="75000"/>
                              <a:lumOff val="25000"/>
                            </a:schemeClr>
                          </a:solidFill>
                          <a:latin typeface="メイリオ" panose="020B0604030504040204" pitchFamily="50" charset="-128"/>
                          <a:ea typeface="メイリオ" panose="020B0604030504040204" pitchFamily="50" charset="-128"/>
                        </a:rPr>
                        <a:t>分散化臨床試験</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3375765389"/>
                  </a:ext>
                </a:extLst>
              </a:tr>
              <a:tr h="0">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IoT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Internet of Things</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ー</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18700831"/>
                  </a:ext>
                </a:extLst>
              </a:tr>
              <a:tr h="0">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Dx</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Digital Transformation</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ー</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4046449574"/>
                  </a:ext>
                </a:extLst>
              </a:tr>
              <a:tr h="0">
                <a:tc>
                  <a:txBody>
                    <a:bodyPr/>
                    <a:lstStyle/>
                    <a:p>
                      <a:r>
                        <a:rPr kumimoji="1" lang="fr-FR"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IVRS</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I</a:t>
                      </a:r>
                      <a:r>
                        <a:rPr kumimoji="1" lang="fr-FR" altLang="ja-JP" sz="1600" b="0" i="0" u="none" strike="noStrike" kern="1200" cap="none" spc="0" normalizeH="0" baseline="0" noProof="0" dirty="0" err="1">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nteractive</a:t>
                      </a:r>
                      <a:r>
                        <a:rPr kumimoji="1" lang="fr-FR"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 </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V</a:t>
                      </a:r>
                      <a:r>
                        <a:rPr kumimoji="1" lang="fr-FR" altLang="ja-JP" sz="1600" b="0" i="0" u="none" strike="noStrike" kern="1200" cap="none" spc="0" normalizeH="0" baseline="0" noProof="0" dirty="0" err="1">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oice</a:t>
                      </a:r>
                      <a:r>
                        <a:rPr kumimoji="1" lang="fr-FR"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 </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R</a:t>
                      </a:r>
                      <a:r>
                        <a:rPr kumimoji="1" lang="fr-FR" altLang="ja-JP" sz="1600" b="0" i="0" u="none" strike="noStrike" kern="1200" cap="none" spc="0" normalizeH="0" baseline="0" noProof="0" dirty="0" err="1">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esponse</a:t>
                      </a:r>
                      <a:r>
                        <a:rPr kumimoji="1" lang="fr-FR"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 </a:t>
                      </a: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S</a:t>
                      </a:r>
                      <a:r>
                        <a:rPr kumimoji="1" lang="fr-FR" altLang="ja-JP" sz="1600" b="0" i="0" u="none" strike="noStrike" kern="1200" cap="none" spc="0" normalizeH="0" baseline="0" noProof="0" dirty="0" err="1">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ystem</a:t>
                      </a: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音声自動応答システム</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4070989603"/>
                  </a:ext>
                </a:extLst>
              </a:tr>
              <a:tr h="0">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ePRO</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indent="0">
                        <a:buFont typeface="Arial" panose="020B0604020202020204" pitchFamily="34" charset="0"/>
                        <a:buNone/>
                      </a:pPr>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Electronic Patient Reported Outcome</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indent="0">
                        <a:buFont typeface="Arial" panose="020B0604020202020204" pitchFamily="34" charset="0"/>
                        <a:buNone/>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電子患者報告アウトカム</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3124383990"/>
                  </a:ext>
                </a:extLst>
              </a:tr>
              <a:tr h="0">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eConsent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Electronic informed Consent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電子版説明文書・同意文書</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2472568848"/>
                  </a:ext>
                </a:extLst>
              </a:tr>
              <a:tr h="0">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CRO</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zh-TW" sz="1600" dirty="0">
                          <a:solidFill>
                            <a:schemeClr val="tx1">
                              <a:lumMod val="75000"/>
                              <a:lumOff val="25000"/>
                            </a:schemeClr>
                          </a:solidFill>
                          <a:latin typeface="メイリオ" panose="020B0604030504040204" pitchFamily="50" charset="-128"/>
                          <a:ea typeface="メイリオ" panose="020B0604030504040204" pitchFamily="50" charset="-128"/>
                        </a:rPr>
                        <a:t>Clinical Research Organization</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1600" dirty="0">
                          <a:solidFill>
                            <a:schemeClr val="tx1">
                              <a:lumMod val="75000"/>
                              <a:lumOff val="25000"/>
                            </a:schemeClr>
                          </a:solidFill>
                          <a:latin typeface="メイリオ" panose="020B0604030504040204" pitchFamily="50" charset="-128"/>
                          <a:ea typeface="メイリオ" panose="020B0604030504040204" pitchFamily="50" charset="-128"/>
                        </a:rPr>
                        <a:t>開発業務受託機関</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934702900"/>
                  </a:ext>
                </a:extLst>
              </a:tr>
              <a:tr h="0">
                <a:tc>
                  <a:txBody>
                    <a:bodyPr/>
                    <a:lstStyle/>
                    <a:p>
                      <a:r>
                        <a:rPr kumimoji="1" lang="en-US" altLang="ja-JP" sz="16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mn-cs"/>
                        </a:rPr>
                        <a:t>ER/ES</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Electronic Record/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Electronic Signature</a:t>
                      </a: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電子記録</a:t>
                      </a:r>
                      <a:r>
                        <a:rPr kumimoji="1" lang="en-US" altLang="zh-TW"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a:t>
                      </a:r>
                      <a:r>
                        <a:rPr kumimoji="1" lang="zh-TW"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電子署名</a:t>
                      </a:r>
                      <a:endParaRPr kumimoji="1" lang="ja-JP" altLang="en-US" sz="1600" b="0" i="0" u="none" strike="noStrike" kern="120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endParaRP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838515771"/>
                  </a:ext>
                </a:extLst>
              </a:tr>
              <a:tr h="0">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GCP</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indent="0">
                        <a:buFont typeface="Arial" panose="020B0604020202020204" pitchFamily="34" charset="0"/>
                        <a:buNone/>
                      </a:pPr>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Good Clinical Practice</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pPr marL="0" indent="0">
                        <a:buFont typeface="Arial" panose="020B0604020202020204" pitchFamily="34" charset="0"/>
                        <a:buNone/>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医薬品の臨床試験の実施の基準</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2625422605"/>
                  </a:ext>
                </a:extLst>
              </a:tr>
              <a:tr h="0">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ICF</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Informed Consent</a:t>
                      </a: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Form</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tc>
                  <a:txBody>
                    <a:body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説明文書・同意文書</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AF1"/>
                    </a:solidFill>
                  </a:tcPr>
                </a:tc>
                <a:extLst>
                  <a:ext uri="{0D108BD9-81ED-4DB2-BD59-A6C34878D82A}">
                    <a16:rowId xmlns:a16="http://schemas.microsoft.com/office/drawing/2014/main" val="1476489885"/>
                  </a:ext>
                </a:extLst>
              </a:tr>
              <a:tr h="0">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IRB</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Institutional Review Board</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a:txBody>
                  <a:tcPr marL="91430" marR="91430" marT="45717" marB="4571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tc>
                  <a:txBody>
                    <a:bodyPr/>
                    <a:lstStyle/>
                    <a:p>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治験審査委員会</a:t>
                      </a:r>
                    </a:p>
                  </a:txBody>
                  <a:tcPr marL="91430" marR="91430" marT="45717" marB="45717">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F5E1"/>
                    </a:solidFill>
                  </a:tcPr>
                </a:tc>
                <a:extLst>
                  <a:ext uri="{0D108BD9-81ED-4DB2-BD59-A6C34878D82A}">
                    <a16:rowId xmlns:a16="http://schemas.microsoft.com/office/drawing/2014/main" val="3499945762"/>
                  </a:ext>
                </a:extLst>
              </a:tr>
            </a:tbl>
          </a:graphicData>
        </a:graphic>
      </p:graphicFrame>
      <p:sp>
        <p:nvSpPr>
          <p:cNvPr id="7" name="タイトル 6"/>
          <p:cNvSpPr>
            <a:spLocks noGrp="1"/>
          </p:cNvSpPr>
          <p:nvPr>
            <p:ph type="title"/>
          </p:nvPr>
        </p:nvSpPr>
        <p:spPr/>
        <p:txBody>
          <a:bodyPr/>
          <a:lstStyle/>
          <a:p>
            <a:r>
              <a:rPr lang="ja-JP" altLang="en-US" dirty="0"/>
              <a:t>本資材で使用する略語</a:t>
            </a:r>
            <a:endParaRPr kumimoji="1" lang="ja-JP" altLang="en-US" dirty="0"/>
          </a:p>
        </p:txBody>
      </p:sp>
    </p:spTree>
    <p:extLst>
      <p:ext uri="{BB962C8B-B14F-4D97-AF65-F5344CB8AC3E}">
        <p14:creationId xmlns:p14="http://schemas.microsoft.com/office/powerpoint/2010/main" val="3492466563"/>
      </p:ext>
    </p:extLst>
  </p:cSld>
  <p:clrMapOvr>
    <a:masterClrMapping/>
  </p:clrMapOvr>
</p:sld>
</file>

<file path=ppt/theme/theme1.xml><?xml version="1.0" encoding="utf-8"?>
<a:theme xmlns:a="http://schemas.openxmlformats.org/drawingml/2006/main" name="JPMA１">
  <a:themeElements>
    <a:clrScheme name="TF3資材チーム">
      <a:dk1>
        <a:srgbClr val="040404"/>
      </a:dk1>
      <a:lt1>
        <a:sysClr val="window" lastClr="FFFFFF"/>
      </a:lt1>
      <a:dk2>
        <a:srgbClr val="1F497D"/>
      </a:dk2>
      <a:lt2>
        <a:srgbClr val="EEECE1"/>
      </a:lt2>
      <a:accent1>
        <a:srgbClr val="0070C0"/>
      </a:accent1>
      <a:accent2>
        <a:srgbClr val="CC4744"/>
      </a:accent2>
      <a:accent3>
        <a:srgbClr val="75C84C"/>
      </a:accent3>
      <a:accent4>
        <a:srgbClr val="8064A2"/>
      </a:accent4>
      <a:accent5>
        <a:srgbClr val="4BACC6"/>
      </a:accent5>
      <a:accent6>
        <a:srgbClr val="F79646"/>
      </a:accent6>
      <a:hlink>
        <a:srgbClr val="0000FF"/>
      </a:hlink>
      <a:folHlink>
        <a:srgbClr val="800080"/>
      </a:folHlink>
    </a:clrScheme>
    <a:fontScheme name="Blends">
      <a:majorFont>
        <a:latin typeface="HGP創英角ﾎﾟｯﾌﾟ体"/>
        <a:ea typeface="ＭＳ Ｐゴシック"/>
        <a:cs typeface=""/>
      </a:majorFont>
      <a:minorFont>
        <a:latin typeface="HGP創英角ﾎﾟｯﾌﾟ体"/>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rgbClr val="33CC33"/>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rgbClr val="33CC33"/>
            </a:solidFill>
            <a:effectLst/>
            <a:latin typeface="Arial"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PMA１" id="{6E2A853F-4026-4267-9382-D750BBA65990}" vid="{DAF7C30D-E99B-4CF8-B6D0-CFF599CC9CDB}"/>
    </a:ext>
  </a:extLst>
</a:theme>
</file>

<file path=ppt/theme/theme2.xml><?xml version="1.0" encoding="utf-8"?>
<a:theme xmlns:a="http://schemas.openxmlformats.org/drawingml/2006/main" name="1_JPMA１">
  <a:themeElements>
    <a:clrScheme name="TF3資材チーム">
      <a:dk1>
        <a:srgbClr val="040404"/>
      </a:dk1>
      <a:lt1>
        <a:sysClr val="window" lastClr="FFFFFF"/>
      </a:lt1>
      <a:dk2>
        <a:srgbClr val="1F497D"/>
      </a:dk2>
      <a:lt2>
        <a:srgbClr val="EEECE1"/>
      </a:lt2>
      <a:accent1>
        <a:srgbClr val="0070C0"/>
      </a:accent1>
      <a:accent2>
        <a:srgbClr val="CC4744"/>
      </a:accent2>
      <a:accent3>
        <a:srgbClr val="75C84C"/>
      </a:accent3>
      <a:accent4>
        <a:srgbClr val="8064A2"/>
      </a:accent4>
      <a:accent5>
        <a:srgbClr val="4BACC6"/>
      </a:accent5>
      <a:accent6>
        <a:srgbClr val="F79646"/>
      </a:accent6>
      <a:hlink>
        <a:srgbClr val="0000FF"/>
      </a:hlink>
      <a:folHlink>
        <a:srgbClr val="800080"/>
      </a:folHlink>
    </a:clrScheme>
    <a:fontScheme name="Blends">
      <a:majorFont>
        <a:latin typeface="HGP創英角ﾎﾟｯﾌﾟ体"/>
        <a:ea typeface="ＭＳ Ｐゴシック"/>
        <a:cs typeface=""/>
      </a:majorFont>
      <a:minorFont>
        <a:latin typeface="HGP創英角ﾎﾟｯﾌﾟ体"/>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rgbClr val="33CC33"/>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rgbClr val="33CC33"/>
            </a:solidFill>
            <a:effectLst/>
            <a:latin typeface="Arial"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PMA１" id="{6E2A853F-4026-4267-9382-D750BBA65990}" vid="{DAF7C30D-E99B-4CF8-B6D0-CFF599CC9CDB}"/>
    </a:ext>
  </a:extLst>
</a:theme>
</file>

<file path=ppt/theme/theme3.xml><?xml version="1.0" encoding="utf-8"?>
<a:theme xmlns:a="http://schemas.openxmlformats.org/drawingml/2006/main" name="2_JPMA１">
  <a:themeElements>
    <a:clrScheme name="TF3資材チーム">
      <a:dk1>
        <a:srgbClr val="040404"/>
      </a:dk1>
      <a:lt1>
        <a:sysClr val="window" lastClr="FFFFFF"/>
      </a:lt1>
      <a:dk2>
        <a:srgbClr val="1F497D"/>
      </a:dk2>
      <a:lt2>
        <a:srgbClr val="EEECE1"/>
      </a:lt2>
      <a:accent1>
        <a:srgbClr val="0070C0"/>
      </a:accent1>
      <a:accent2>
        <a:srgbClr val="CC4744"/>
      </a:accent2>
      <a:accent3>
        <a:srgbClr val="75C84C"/>
      </a:accent3>
      <a:accent4>
        <a:srgbClr val="8064A2"/>
      </a:accent4>
      <a:accent5>
        <a:srgbClr val="4BACC6"/>
      </a:accent5>
      <a:accent6>
        <a:srgbClr val="F79646"/>
      </a:accent6>
      <a:hlink>
        <a:srgbClr val="0000FF"/>
      </a:hlink>
      <a:folHlink>
        <a:srgbClr val="800080"/>
      </a:folHlink>
    </a:clrScheme>
    <a:fontScheme name="Blends">
      <a:majorFont>
        <a:latin typeface="HGP創英角ﾎﾟｯﾌﾟ体"/>
        <a:ea typeface="ＭＳ Ｐゴシック"/>
        <a:cs typeface=""/>
      </a:majorFont>
      <a:minorFont>
        <a:latin typeface="HGP創英角ﾎﾟｯﾌﾟ体"/>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rgbClr val="33CC33"/>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rgbClr val="33CC33"/>
            </a:solidFill>
            <a:effectLst/>
            <a:latin typeface="Arial"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PMA１" id="{6E2A853F-4026-4267-9382-D750BBA65990}" vid="{DAF7C30D-E99B-4CF8-B6D0-CFF599CC9CDB}"/>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F50D04D6-6D59-4462-85F1-66417E5060C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6936</TotalTime>
  <Words>11661</Words>
  <Application>Microsoft Office PowerPoint</Application>
  <PresentationFormat>画面に合わせる (4:3)</PresentationFormat>
  <Paragraphs>1172</Paragraphs>
  <Slides>69</Slides>
  <Notes>69</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69</vt:i4>
      </vt:variant>
    </vt:vector>
  </HeadingPairs>
  <TitlesOfParts>
    <vt:vector size="83" baseType="lpstr">
      <vt:lpstr>HGP創英角ﾎﾟｯﾌﾟ体</vt:lpstr>
      <vt:lpstr>ＭＳ</vt:lpstr>
      <vt:lpstr>ＭＳ Ｐゴシック</vt:lpstr>
      <vt:lpstr>メイリオ</vt:lpstr>
      <vt:lpstr>游ゴシック</vt:lpstr>
      <vt:lpstr>游明朝</vt:lpstr>
      <vt:lpstr>Arial</vt:lpstr>
      <vt:lpstr>Calibri</vt:lpstr>
      <vt:lpstr>Tahoma</vt:lpstr>
      <vt:lpstr>Times New Roman</vt:lpstr>
      <vt:lpstr>Wingdings</vt:lpstr>
      <vt:lpstr>JPMA１</vt:lpstr>
      <vt:lpstr>1_JPMA１</vt:lpstr>
      <vt:lpstr>2_JPMA１</vt:lpstr>
      <vt:lpstr>医療機関への来院に依存しない臨床試験手法の 導入及び活用の方法に関する説明スライド集</vt:lpstr>
      <vt:lpstr>目次</vt:lpstr>
      <vt:lpstr>まえがき</vt:lpstr>
      <vt:lpstr>まえがき -本資材の目的-</vt:lpstr>
      <vt:lpstr>まえがき -本資材の用途-</vt:lpstr>
      <vt:lpstr>まえがき -本資材を利用するにあたっての留意事項-</vt:lpstr>
      <vt:lpstr>用語の定義・略語一覧</vt:lpstr>
      <vt:lpstr>本資材で使用する用語の定義</vt:lpstr>
      <vt:lpstr>本資材で使用する略語</vt:lpstr>
      <vt:lpstr>背景</vt:lpstr>
      <vt:lpstr>背景 -患者が抱える課題とテクノロジーの発展-</vt:lpstr>
      <vt:lpstr>DCTの概要</vt:lpstr>
      <vt:lpstr>DCTの概要 -定義-</vt:lpstr>
      <vt:lpstr>DCTの概要 -従来の臨床試験とDCTとの比較-</vt:lpstr>
      <vt:lpstr>DCTの概要 -従来の臨床試験とDCTとの比較-</vt:lpstr>
      <vt:lpstr>DCTの変遷</vt:lpstr>
      <vt:lpstr>DCTの変遷 -インターネット及びIoTの発展とDCTの変遷-</vt:lpstr>
      <vt:lpstr>DCTの変遷 -来院せずに実施されたDCTの事例-</vt:lpstr>
      <vt:lpstr>DCTの導入</vt:lpstr>
      <vt:lpstr>DCTの導入 -DCTを検討する際に理解しておくこと-</vt:lpstr>
      <vt:lpstr>DCTの導入 -基本的な考え方-</vt:lpstr>
      <vt:lpstr>DCTの導入 -基本的な考え方-</vt:lpstr>
      <vt:lpstr>DCTの導入 -Patient CentricityとDCT-</vt:lpstr>
      <vt:lpstr>DCTの導入 -DCTの手法の導入の準備-</vt:lpstr>
      <vt:lpstr>DCTの導入 -DCTの手法の導入の準備-　</vt:lpstr>
      <vt:lpstr>DCTの導入 -DCTにおける有効性・安全性の評価方法の具体例-　</vt:lpstr>
      <vt:lpstr>DCTの導入 -DCTの手法の導入の準備-</vt:lpstr>
      <vt:lpstr>DCTの導入 -DCTの手法を導入する際のプロセス変更の一例-</vt:lpstr>
      <vt:lpstr>DCTの導入 -DCTの手法の導入の準備-　</vt:lpstr>
      <vt:lpstr>DCTの導入 -DCT実施後の振り返りの準備-</vt:lpstr>
      <vt:lpstr>DCTの導入 -DCT実施後の振り返り-</vt:lpstr>
      <vt:lpstr>DCTの手法の紹介</vt:lpstr>
      <vt:lpstr>オンライン診療</vt:lpstr>
      <vt:lpstr>オンライン診療 -概要-</vt:lpstr>
      <vt:lpstr>オンライン診療 -概要-</vt:lpstr>
      <vt:lpstr>オンライン診療 -期待される効果-</vt:lpstr>
      <vt:lpstr>オンライン診療 -治験における活用イメージ-</vt:lpstr>
      <vt:lpstr>オンライン診療 -準備期間、費用、留意点-</vt:lpstr>
      <vt:lpstr>訪問看護</vt:lpstr>
      <vt:lpstr>訪問看護 -治験における活用方法-</vt:lpstr>
      <vt:lpstr>訪問看護 -DCTにおける採血・検査の選択肢-</vt:lpstr>
      <vt:lpstr>訪問看護 -期待される効果-</vt:lpstr>
      <vt:lpstr>訪問看護 -準備期間、費用、留意点-</vt:lpstr>
      <vt:lpstr>ウェアラブルデバイス</vt:lpstr>
      <vt:lpstr>ウェアラブルデバイス -概要、期待される効果-</vt:lpstr>
      <vt:lpstr>ウェアラブルデバイス -具体事例-</vt:lpstr>
      <vt:lpstr>ウェアラブルデバイス -準備期間及び費用-</vt:lpstr>
      <vt:lpstr>PowerPoint プレゼンテーション</vt:lpstr>
      <vt:lpstr>ウェアラブルデバイス及びePRO -取得するデータに関する留意点-</vt:lpstr>
      <vt:lpstr>ePRO</vt:lpstr>
      <vt:lpstr>ePRO -概要-</vt:lpstr>
      <vt:lpstr>治験薬の被験者への配送</vt:lpstr>
      <vt:lpstr>治験薬の被験者への配送 -概要-</vt:lpstr>
      <vt:lpstr>治験薬の被験者への配送 -期待される効果-</vt:lpstr>
      <vt:lpstr>治験薬の被験者への配送 -準備期間、費用、留意点-</vt:lpstr>
      <vt:lpstr>eConsent</vt:lpstr>
      <vt:lpstr>eConsent -概要-</vt:lpstr>
      <vt:lpstr>eConsent -概要-</vt:lpstr>
      <vt:lpstr>eConsent -遠隔での治験の説明及び同意-</vt:lpstr>
      <vt:lpstr>eConsent -期待される効果-</vt:lpstr>
      <vt:lpstr>eConsent -準備期間、費用、留意点-</vt:lpstr>
      <vt:lpstr>サテライト医療機関</vt:lpstr>
      <vt:lpstr>サテライト医療機関 -概要-</vt:lpstr>
      <vt:lpstr>サテライト医療機関 -期待される効果-</vt:lpstr>
      <vt:lpstr>サテライト医療機関 -準備期間、費用、留意点-</vt:lpstr>
      <vt:lpstr>DCTの浸透に向けて</vt:lpstr>
      <vt:lpstr>DCTの浸透に向けて -DCTの浸透に向けた課題-</vt:lpstr>
      <vt:lpstr>DCTの浸透に向けて -DCTの浸透に対する課題を解決するために必要な活動-</vt:lpstr>
      <vt:lpstr>本資材作成者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Kosuke Oshima/Eisai</dc:creator>
  <dcterms:created xsi:type="dcterms:W3CDTF">2021-06-29T07:09:34Z</dcterms:created>
  <dcterms:modified xsi:type="dcterms:W3CDTF">2022-01-24T05:19:02Z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997cc6fa-8e2e-45e9-9e79-5789d226727f</vt:lpwstr>
  </property>
  <property fmtid="{D5CDD505-2E9C-101B-9397-08002B2CF9AE}" pid="3" name="bjSaver">
    <vt:lpwstr>9OxzYWtP4ti81FW8kBSXnnZ4+hxxBP5n</vt:lpwstr>
  </property>
  <property fmtid="{D5CDD505-2E9C-101B-9397-08002B2CF9AE}" pid="4" name="bjDocumentLabelXML">
    <vt:lpwstr>&lt;?xml version="1.0" encoding="us-ascii"?&gt;&lt;sisl xmlns:xsd="http://www.w3.org/2001/XMLSchema" xmlns:xsi="http://www.w3.org/2001/XMLSchema-instance" sislVersion="0" policy="a10f9ac0-5937-4b4f-b459-96aedd9ed2c5" origin="userSelected" xmlns="http://www.boldonj</vt:lpwstr>
  </property>
  <property fmtid="{D5CDD505-2E9C-101B-9397-08002B2CF9AE}" pid="5" name="bjDocumentLabelXML-0">
    <vt:lpwstr>ames.com/2008/01/sie/internal/label"&gt;&lt;element uid="72a5d865-2c9e-41bb-b8a0-b31322cd1ede" value="" /&gt;&lt;/sisl&gt;</vt:lpwstr>
  </property>
  <property fmtid="{D5CDD505-2E9C-101B-9397-08002B2CF9AE}" pid="6" name="bjDocumentSecurityLabel">
    <vt:lpwstr>Not Classified</vt:lpwstr>
  </property>
</Properties>
</file>