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2"/>
  </p:sldMasterIdLst>
  <p:notesMasterIdLst>
    <p:notesMasterId r:id="rId30"/>
  </p:notesMasterIdLst>
  <p:handoutMasterIdLst>
    <p:handoutMasterId r:id="rId31"/>
  </p:handoutMasterIdLst>
  <p:sldIdLst>
    <p:sldId id="1103" r:id="rId3"/>
    <p:sldId id="2147470019" r:id="rId4"/>
    <p:sldId id="266" r:id="rId5"/>
    <p:sldId id="264" r:id="rId6"/>
    <p:sldId id="2147470022" r:id="rId7"/>
    <p:sldId id="1102" r:id="rId8"/>
    <p:sldId id="1088" r:id="rId9"/>
    <p:sldId id="936" r:id="rId10"/>
    <p:sldId id="1092" r:id="rId11"/>
    <p:sldId id="2147470023" r:id="rId12"/>
    <p:sldId id="1101" r:id="rId13"/>
    <p:sldId id="1091" r:id="rId14"/>
    <p:sldId id="1089" r:id="rId15"/>
    <p:sldId id="502" r:id="rId16"/>
    <p:sldId id="503" r:id="rId17"/>
    <p:sldId id="1085" r:id="rId18"/>
    <p:sldId id="1080" r:id="rId19"/>
    <p:sldId id="2147470024" r:id="rId20"/>
    <p:sldId id="2147470026" r:id="rId21"/>
    <p:sldId id="1039" r:id="rId22"/>
    <p:sldId id="962" r:id="rId23"/>
    <p:sldId id="2147470027" r:id="rId24"/>
    <p:sldId id="940" r:id="rId25"/>
    <p:sldId id="943" r:id="rId26"/>
    <p:sldId id="992" r:id="rId27"/>
    <p:sldId id="2147470029" r:id="rId28"/>
    <p:sldId id="991"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E86D1B-0646-87BD-50E2-C99A05463FDC}" name="西村美紀 Miki Nishimura" initials="西村美紀" userId="S::miki.nishimura.fz@kyowakirin.com::10aec200-6dac-4cea-84e1-c04945c480cf" providerId="AD"/>
  <p188:author id="{AB96B842-3B37-23D8-159F-0008C6B0C619}" name="Tsumuraya,Takahiko 円谷尊彦(セイフティS第二部S領域1G)" initials="TT" userId="S::149314@chugai.biz::6142d3b6-5d6e-47d3-b028-8e31f41bb8ff" providerId="AD"/>
  <p188:author id="{551EDA5F-A193-8591-FCA8-8EF57815B6CF}" name="Ishida, Kazuhiko(石田 和彦)" initials="KI" userId="S::AP127370@astellas.com::ecbedbf1-3a46-4fdc-ab3e-d25ea6d1deb3" providerId="AD"/>
  <p188:author id="{74197392-77EB-E6C1-1D46-BCD687EFF908}" name="Mizuta, Kumiko" initials="KM" userId="S::kdvb845@astrazeneca.net::1c2d55f1-9ffc-4e1d-bea2-bf3e179b6771" providerId="AD"/>
  <p188:author id="{33D33F9F-50B9-4DAD-2857-F2E4BE333F30}" name="IIDA EMIKO / 飯田 絵美子" initials="IE/飯絵" userId="IIDA EMIKO / 飯田 絵美子" providerId="None"/>
  <p188:author id="{FAEF14C3-A59F-1126-9E18-85373DA008D1}" name="Hiroki Nagahama" initials="HN" userId="S::hiroki.2.nagahama@gsk.com::0293e5cf-d672-49d3-ac79-639665b6262c" providerId="AD"/>
  <p188:author id="{BB786BD5-F580-5AAB-FA65-EDA4135C7E5C}" name="Shoko Tsukube (築部 尚子) / ＣＰＤ．業" initials="ST" userId="S::s-tsukube@hhc.eisai.co.jp::378407fa-b2fc-49f5-a389-f546a17c170d" providerId="AD"/>
  <p188:author id="{5EFCB0F9-D21E-2D45-F9B7-092D75EACEC3}" name="Kawai,Akane (HP Medicine) NBI-JP-T" initials="AK" userId="S::akane.kawai@boehringer-ingelheim.com::43c5c8ff-7588-42d7-aa9c-85e6693b73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79806" autoAdjust="0"/>
  </p:normalViewPr>
  <p:slideViewPr>
    <p:cSldViewPr>
      <p:cViewPr varScale="1">
        <p:scale>
          <a:sx n="76" d="100"/>
          <a:sy n="76" d="100"/>
        </p:scale>
        <p:origin x="1620" y="29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umuraya,Takahiko 円谷尊彦(セイフティS第二部S領域1G)" userId="6142d3b6-5d6e-47d3-b028-8e31f41bb8ff" providerId="ADAL" clId="{F524A0D5-3C50-4587-917F-30F3A1F0929F}"/>
    <pc:docChg chg="modSld">
      <pc:chgData name="Tsumuraya,Takahiko 円谷尊彦(セイフティS第二部S領域1G)" userId="6142d3b6-5d6e-47d3-b028-8e31f41bb8ff" providerId="ADAL" clId="{F524A0D5-3C50-4587-917F-30F3A1F0929F}" dt="2025-09-02T03:06:33.694" v="163" actId="6549"/>
      <pc:docMkLst>
        <pc:docMk/>
      </pc:docMkLst>
      <pc:sldChg chg="modSp">
        <pc:chgData name="Tsumuraya,Takahiko 円谷尊彦(セイフティS第二部S領域1G)" userId="6142d3b6-5d6e-47d3-b028-8e31f41bb8ff" providerId="ADAL" clId="{F524A0D5-3C50-4587-917F-30F3A1F0929F}" dt="2025-09-02T02:40:15.605" v="0" actId="113"/>
        <pc:sldMkLst>
          <pc:docMk/>
          <pc:sldMk cId="1199409030" sldId="266"/>
        </pc:sldMkLst>
      </pc:sldChg>
      <pc:sldChg chg="modSp mod modCm">
        <pc:chgData name="Tsumuraya,Takahiko 円谷尊彦(セイフティS第二部S領域1G)" userId="6142d3b6-5d6e-47d3-b028-8e31f41bb8ff" providerId="ADAL" clId="{F524A0D5-3C50-4587-917F-30F3A1F0929F}" dt="2025-09-02T03:06:33.694" v="163" actId="6549"/>
        <pc:sldMkLst>
          <pc:docMk/>
          <pc:sldMk cId="2464469978" sldId="1089"/>
        </pc:sldMkLst>
        <pc:extLst>
          <p:ext xmlns:p="http://schemas.openxmlformats.org/presentationml/2006/main" uri="{D6D511B9-2390-475A-947B-AFAB55BFBCF1}">
            <pc226:cmChg xmlns:pc226="http://schemas.microsoft.com/office/powerpoint/2022/06/main/command" chg="mod">
              <pc226:chgData name="Tsumuraya,Takahiko 円谷尊彦(セイフティS第二部S領域1G)" userId="6142d3b6-5d6e-47d3-b028-8e31f41bb8ff" providerId="ADAL" clId="{F524A0D5-3C50-4587-917F-30F3A1F0929F}" dt="2025-09-02T03:06:33.694" v="163" actId="6549"/>
              <pc2:cmMkLst xmlns:pc2="http://schemas.microsoft.com/office/powerpoint/2019/9/main/command">
                <pc:docMk/>
                <pc:sldMk cId="2464469978" sldId="1089"/>
                <pc2:cmMk id="{8F6287E6-8244-48B6-B57A-0FB2BD40FE6D}"/>
              </pc2:cmMkLst>
            </pc226:cmChg>
          </p:ext>
        </pc:extLst>
      </pc:sldChg>
      <pc:sldChg chg="modSp mod">
        <pc:chgData name="Tsumuraya,Takahiko 円谷尊彦(セイフティS第二部S領域1G)" userId="6142d3b6-5d6e-47d3-b028-8e31f41bb8ff" providerId="ADAL" clId="{F524A0D5-3C50-4587-917F-30F3A1F0929F}" dt="2025-09-02T03:01:43.535" v="104" actId="20577"/>
        <pc:sldMkLst>
          <pc:docMk/>
          <pc:sldMk cId="418700444" sldId="1092"/>
        </pc:sldMkLst>
      </pc:sldChg>
      <pc:sldChg chg="modSp mod modNotesTx">
        <pc:chgData name="Tsumuraya,Takahiko 円谷尊彦(セイフティS第二部S領域1G)" userId="6142d3b6-5d6e-47d3-b028-8e31f41bb8ff" providerId="ADAL" clId="{F524A0D5-3C50-4587-917F-30F3A1F0929F}" dt="2025-09-02T02:59:36.130" v="93" actId="20577"/>
        <pc:sldMkLst>
          <pc:docMk/>
          <pc:sldMk cId="422118726" sldId="1102"/>
        </pc:sldMkLst>
      </pc:sldChg>
      <pc:sldChg chg="modSp mod">
        <pc:chgData name="Tsumuraya,Takahiko 円谷尊彦(セイフティS第二部S領域1G)" userId="6142d3b6-5d6e-47d3-b028-8e31f41bb8ff" providerId="ADAL" clId="{F524A0D5-3C50-4587-917F-30F3A1F0929F}" dt="2025-09-02T02:45:04.903" v="16" actId="20577"/>
        <pc:sldMkLst>
          <pc:docMk/>
          <pc:sldMk cId="884033195" sldId="21474700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83F5178-28F3-4D9E-B4D3-C7B6D88AB80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6648F5D-66B4-4D9A-8998-10F9D2704D65}"/>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12DC441-8A2A-4E33-BC43-35ADE785EACC}" type="datetimeFigureOut">
              <a:rPr kumimoji="1" lang="ja-JP" altLang="en-US" smtClean="0"/>
              <a:t>2025/10/8</a:t>
            </a:fld>
            <a:endParaRPr kumimoji="1" lang="ja-JP" altLang="en-US"/>
          </a:p>
        </p:txBody>
      </p:sp>
      <p:sp>
        <p:nvSpPr>
          <p:cNvPr id="4" name="フッター プレースホルダー 3">
            <a:extLst>
              <a:ext uri="{FF2B5EF4-FFF2-40B4-BE49-F238E27FC236}">
                <a16:creationId xmlns:a16="http://schemas.microsoft.com/office/drawing/2014/main" id="{B7F50BBA-C86E-4B08-9F3F-A6362461C14D}"/>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C776E5E-7862-4F6C-B726-BB4C9DE594CE}"/>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409EA614-CFB0-45B9-827D-1CC7A188554B}" type="slidenum">
              <a:rPr kumimoji="1" lang="ja-JP" altLang="en-US" smtClean="0"/>
              <a:t>‹#›</a:t>
            </a:fld>
            <a:endParaRPr kumimoji="1" lang="ja-JP" altLang="en-US"/>
          </a:p>
        </p:txBody>
      </p:sp>
    </p:spTree>
    <p:extLst>
      <p:ext uri="{BB962C8B-B14F-4D97-AF65-F5344CB8AC3E}">
        <p14:creationId xmlns:p14="http://schemas.microsoft.com/office/powerpoint/2010/main" val="755809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5E947E2D-2D8A-4521-9A37-CE7060450674}" type="datetimeFigureOut">
              <a:rPr kumimoji="1" lang="ja-JP" altLang="en-US" smtClean="0"/>
              <a:t>2025/10/8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946B5B1-EC3C-48CB-9984-E9D34D59FD9D}" type="slidenum">
              <a:rPr kumimoji="1" lang="ja-JP" altLang="en-US" smtClean="0"/>
              <a:t>‹#›</a:t>
            </a:fld>
            <a:endParaRPr kumimoji="1" lang="ja-JP" altLang="en-US"/>
          </a:p>
        </p:txBody>
      </p:sp>
    </p:spTree>
    <p:extLst>
      <p:ext uri="{BB962C8B-B14F-4D97-AF65-F5344CB8AC3E}">
        <p14:creationId xmlns:p14="http://schemas.microsoft.com/office/powerpoint/2010/main" val="12512956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9003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E41F-8118-68A0-467A-20A0937E7C55}"/>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041E5A50-54D1-5BC4-02DD-21DDD13B98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FCE485EA-F3C4-7979-5528-D2B04EEAB3A5}"/>
              </a:ext>
            </a:extLst>
          </p:cNvPr>
          <p:cNvSpPr>
            <a:spLocks noGrp="1"/>
          </p:cNvSpPr>
          <p:nvPr>
            <p:ph type="body" idx="1"/>
          </p:nvPr>
        </p:nvSpPr>
        <p:spPr/>
        <p:txBody>
          <a:bodyPr/>
          <a:lstStyle/>
          <a:p>
            <a:pPr eaLnBrk="1" fontAlgn="auto" hangingPunct="1">
              <a:spcBef>
                <a:spcPts val="0"/>
              </a:spcBef>
              <a:spcAft>
                <a:spcPts val="0"/>
              </a:spcAft>
              <a:defRPr/>
            </a:pPr>
            <a:r>
              <a:rPr lang="ja-JP" altLang="en-US" dirty="0">
                <a:latin typeface="+mn-ea"/>
              </a:rPr>
              <a:t>医療現場での具体的な活用事例を紹介します。</a:t>
            </a:r>
            <a:endParaRPr lang="en-US" altLang="ja-JP" dirty="0">
              <a:latin typeface="+mn-ea"/>
            </a:endParaRPr>
          </a:p>
          <a:p>
            <a:pPr eaLnBrk="1" fontAlgn="auto" hangingPunct="1">
              <a:spcBef>
                <a:spcPts val="0"/>
              </a:spcBef>
              <a:spcAft>
                <a:spcPts val="0"/>
              </a:spcAft>
              <a:defRPr/>
            </a:pPr>
            <a:endParaRPr lang="en-US" altLang="ja-JP" dirty="0">
              <a:latin typeface="+mn-ea"/>
            </a:endParaRPr>
          </a:p>
          <a:p>
            <a:pPr eaLnBrk="1" fontAlgn="auto" hangingPunct="1">
              <a:spcBef>
                <a:spcPts val="0"/>
              </a:spcBef>
              <a:spcAft>
                <a:spcPts val="0"/>
              </a:spcAft>
              <a:defRPr/>
            </a:pPr>
            <a:r>
              <a:rPr lang="en-US" altLang="ja-JP" dirty="0">
                <a:latin typeface="+mn-ea"/>
              </a:rPr>
              <a:t>【</a:t>
            </a:r>
            <a:r>
              <a:rPr lang="ja-JP" altLang="en-US" dirty="0">
                <a:latin typeface="+mn-ea"/>
              </a:rPr>
              <a:t>活用事例</a:t>
            </a:r>
            <a:r>
              <a:rPr lang="en-US" altLang="ja-JP" dirty="0">
                <a:latin typeface="+mn-ea"/>
              </a:rPr>
              <a:t>1】</a:t>
            </a:r>
          </a:p>
          <a:p>
            <a:pPr eaLnBrk="1" fontAlgn="auto" hangingPunct="1">
              <a:spcBef>
                <a:spcPts val="0"/>
              </a:spcBef>
              <a:spcAft>
                <a:spcPts val="0"/>
              </a:spcAft>
              <a:defRPr/>
            </a:pPr>
            <a:r>
              <a:rPr lang="ja-JP" altLang="en-US" dirty="0">
                <a:latin typeface="+mn-ea"/>
              </a:rPr>
              <a:t>・新薬採用時に薬審資料のひとつとして提出を求められます。</a:t>
            </a:r>
            <a:endParaRPr lang="en-US" altLang="ja-JP" dirty="0">
              <a:latin typeface="+mn-ea"/>
            </a:endParaRPr>
          </a:p>
          <a:p>
            <a:pPr eaLnBrk="1" fontAlgn="auto" hangingPunct="1">
              <a:spcBef>
                <a:spcPts val="0"/>
              </a:spcBef>
              <a:spcAft>
                <a:spcPts val="0"/>
              </a:spcAft>
              <a:defRPr/>
            </a:pPr>
            <a:r>
              <a:rPr lang="ja-JP" altLang="en-US" dirty="0">
                <a:latin typeface="+mn-ea"/>
              </a:rPr>
              <a:t>・リスク把握の情報源として</a:t>
            </a:r>
            <a:r>
              <a:rPr lang="en-US" altLang="ja-JP" dirty="0">
                <a:latin typeface="+mn-ea"/>
              </a:rPr>
              <a:t>RMP</a:t>
            </a:r>
            <a:r>
              <a:rPr lang="ja-JP" altLang="en-US" dirty="0">
                <a:latin typeface="+mn-ea"/>
              </a:rPr>
              <a:t>が活用されています。</a:t>
            </a:r>
            <a:endParaRPr lang="en-US" altLang="ja-JP" dirty="0">
              <a:latin typeface="+mn-ea"/>
            </a:endParaRPr>
          </a:p>
        </p:txBody>
      </p:sp>
      <p:sp>
        <p:nvSpPr>
          <p:cNvPr id="21508" name="スライド番号プレースホルダー 3">
            <a:extLst>
              <a:ext uri="{FF2B5EF4-FFF2-40B4-BE49-F238E27FC236}">
                <a16:creationId xmlns:a16="http://schemas.microsoft.com/office/drawing/2014/main" id="{5583A794-674B-5EC0-1BE4-81BD449654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7D0D1B3-B322-4D0B-8F5A-C543C1B6715B}"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327025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0CA9B584-89F3-4B07-B5EC-57F44E246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C35D9A26-9B55-4139-9791-5F3DB113D916}"/>
              </a:ext>
            </a:extLst>
          </p:cNvPr>
          <p:cNvSpPr>
            <a:spLocks noGrp="1"/>
          </p:cNvSpPr>
          <p:nvPr>
            <p:ph type="body" idx="1"/>
          </p:nvPr>
        </p:nvSpPr>
        <p:spPr/>
        <p:txBody>
          <a:bodyPr/>
          <a:lstStyle/>
          <a:p>
            <a:pPr eaLnBrk="1" fontAlgn="auto" hangingPunct="1">
              <a:spcBef>
                <a:spcPts val="0"/>
              </a:spcBef>
              <a:spcAft>
                <a:spcPts val="0"/>
              </a:spcAft>
              <a:defRPr/>
            </a:pPr>
            <a:r>
              <a:rPr lang="en-US" altLang="ja-JP" dirty="0">
                <a:latin typeface="+mn-ea"/>
              </a:rPr>
              <a:t>【</a:t>
            </a:r>
            <a:r>
              <a:rPr lang="ja-JP" altLang="en-US" dirty="0">
                <a:latin typeface="+mn-ea"/>
              </a:rPr>
              <a:t>活用事例</a:t>
            </a:r>
            <a:r>
              <a:rPr lang="en-US" altLang="ja-JP" dirty="0">
                <a:latin typeface="+mn-ea"/>
              </a:rPr>
              <a:t>1_</a:t>
            </a:r>
            <a:r>
              <a:rPr lang="ja-JP" altLang="en-US" dirty="0">
                <a:latin typeface="+mn-ea"/>
              </a:rPr>
              <a:t>情報提供者側の観点から</a:t>
            </a:r>
            <a:r>
              <a:rPr lang="en-US" altLang="ja-JP" dirty="0">
                <a:latin typeface="+mn-ea"/>
              </a:rPr>
              <a:t>】</a:t>
            </a:r>
          </a:p>
          <a:p>
            <a:pPr eaLnBrk="1" fontAlgn="auto" hangingPunct="1">
              <a:spcBef>
                <a:spcPts val="0"/>
              </a:spcBef>
              <a:spcAft>
                <a:spcPts val="0"/>
              </a:spcAft>
              <a:defRPr/>
            </a:pPr>
            <a:r>
              <a:rPr lang="ja-JP" altLang="en-US" dirty="0">
                <a:latin typeface="+mn-ea"/>
              </a:rPr>
              <a:t>・</a:t>
            </a:r>
            <a:r>
              <a:rPr lang="en-US" altLang="ja-JP" dirty="0">
                <a:latin typeface="+mn-ea"/>
              </a:rPr>
              <a:t>RMP</a:t>
            </a:r>
            <a:r>
              <a:rPr lang="ja-JP" altLang="en-US" dirty="0">
                <a:latin typeface="+mn-ea"/>
              </a:rPr>
              <a:t>は当該医薬品の安全性プロファイルおよび関連する安全性活動がまとめられた資料です。</a:t>
            </a:r>
            <a:endParaRPr lang="en-US" altLang="ja-JP" dirty="0">
              <a:latin typeface="+mn-ea"/>
            </a:endParaRPr>
          </a:p>
          <a:p>
            <a:pPr eaLnBrk="1" fontAlgn="auto" hangingPunct="1">
              <a:spcBef>
                <a:spcPts val="0"/>
              </a:spcBef>
              <a:spcAft>
                <a:spcPts val="0"/>
              </a:spcAft>
              <a:defRPr/>
            </a:pPr>
            <a:r>
              <a:rPr lang="ja-JP" altLang="en-US" dirty="0">
                <a:latin typeface="+mn-ea"/>
              </a:rPr>
              <a:t>・例えば新薬採用時を想定した際に、限られた時間で自社医薬品の説明をしなければならない状況において、</a:t>
            </a:r>
            <a:r>
              <a:rPr lang="en-US" altLang="ja-JP" dirty="0">
                <a:latin typeface="+mn-ea"/>
              </a:rPr>
              <a:t>RMP</a:t>
            </a:r>
            <a:r>
              <a:rPr lang="ja-JP" altLang="en-US" dirty="0">
                <a:latin typeface="+mn-ea"/>
              </a:rPr>
              <a:t>（特に概要ページ）をベースに情報提供することで、効率的かつ効果的に当該医薬品の安全性プロファイルを説明することができます。</a:t>
            </a:r>
            <a:endParaRPr lang="en-US" altLang="ja-JP" dirty="0">
              <a:latin typeface="+mn-ea"/>
            </a:endParaRPr>
          </a:p>
        </p:txBody>
      </p:sp>
      <p:sp>
        <p:nvSpPr>
          <p:cNvPr id="22532" name="スライド番号プレースホルダー 3">
            <a:extLst>
              <a:ext uri="{FF2B5EF4-FFF2-40B4-BE49-F238E27FC236}">
                <a16:creationId xmlns:a16="http://schemas.microsoft.com/office/drawing/2014/main" id="{8F0C60D3-D73B-4CAB-92CB-20B785E1D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95B0A8F-2289-476D-8F05-138E45E6A56E}"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221594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0CA9B584-89F3-4B07-B5EC-57F44E246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C35D9A26-9B55-4139-9791-5F3DB113D916}"/>
              </a:ext>
            </a:extLst>
          </p:cNvPr>
          <p:cNvSpPr>
            <a:spLocks noGrp="1"/>
          </p:cNvSpPr>
          <p:nvPr>
            <p:ph type="body" idx="1"/>
          </p:nvPr>
        </p:nvSpPr>
        <p:spPr/>
        <p:txBody>
          <a:bodyPr/>
          <a:lstStyle/>
          <a:p>
            <a:pPr eaLnBrk="1" fontAlgn="auto" hangingPunct="1">
              <a:spcBef>
                <a:spcPts val="0"/>
              </a:spcBef>
              <a:spcAft>
                <a:spcPts val="0"/>
              </a:spcAft>
              <a:defRPr/>
            </a:pPr>
            <a:r>
              <a:rPr lang="en-US" altLang="ja-JP" dirty="0">
                <a:latin typeface="+mn-ea"/>
              </a:rPr>
              <a:t>【</a:t>
            </a:r>
            <a:r>
              <a:rPr lang="ja-JP" altLang="en-US" dirty="0">
                <a:latin typeface="+mn-ea"/>
              </a:rPr>
              <a:t>活用事例</a:t>
            </a:r>
            <a:r>
              <a:rPr lang="en-US" altLang="ja-JP" dirty="0">
                <a:latin typeface="+mn-ea"/>
              </a:rPr>
              <a:t>2】</a:t>
            </a:r>
          </a:p>
          <a:p>
            <a:pPr eaLnBrk="1" fontAlgn="auto" hangingPunct="1">
              <a:spcBef>
                <a:spcPts val="0"/>
              </a:spcBef>
              <a:spcAft>
                <a:spcPts val="0"/>
              </a:spcAft>
              <a:defRPr/>
            </a:pPr>
            <a:r>
              <a:rPr lang="ja-JP" altLang="en-US" dirty="0">
                <a:latin typeface="+mn-ea"/>
              </a:rPr>
              <a:t>・患者さんの副作用モニタリング時に活用されています。</a:t>
            </a:r>
            <a:endParaRPr lang="en-US" altLang="ja-JP" dirty="0">
              <a:latin typeface="+mn-ea"/>
            </a:endParaRPr>
          </a:p>
          <a:p>
            <a:pPr eaLnBrk="1" fontAlgn="auto" hangingPunct="1">
              <a:spcBef>
                <a:spcPts val="0"/>
              </a:spcBef>
              <a:spcAft>
                <a:spcPts val="0"/>
              </a:spcAft>
              <a:defRPr/>
            </a:pPr>
            <a:r>
              <a:rPr lang="ja-JP" altLang="en-US" dirty="0">
                <a:latin typeface="+mn-ea"/>
              </a:rPr>
              <a:t>・</a:t>
            </a:r>
            <a:r>
              <a:rPr lang="en-US" altLang="ja-JP" dirty="0">
                <a:latin typeface="+mn-ea"/>
              </a:rPr>
              <a:t>RMP</a:t>
            </a:r>
            <a:r>
              <a:rPr lang="ja-JP" altLang="en-US" dirty="0">
                <a:latin typeface="+mn-ea"/>
              </a:rPr>
              <a:t>に記載されているリスクや患者さん向け資材の情報が、副作用の早期発見に利用されています。</a:t>
            </a:r>
            <a:endParaRPr lang="en-US" altLang="ja-JP" dirty="0">
              <a:latin typeface="+mn-ea"/>
            </a:endParaRPr>
          </a:p>
          <a:p>
            <a:pPr eaLnBrk="1" fontAlgn="auto" hangingPunct="1">
              <a:spcBef>
                <a:spcPts val="0"/>
              </a:spcBef>
              <a:spcAft>
                <a:spcPts val="0"/>
              </a:spcAft>
              <a:defRPr/>
            </a:pPr>
            <a:r>
              <a:rPr lang="ja-JP" altLang="en-US" dirty="0">
                <a:latin typeface="+mn-ea"/>
              </a:rPr>
              <a:t>・重要な不足情報に記載されている患者集団を重点的にモニタリングするといった活用方法もあります。</a:t>
            </a:r>
            <a:endParaRPr lang="en-US" altLang="ja-JP" dirty="0">
              <a:latin typeface="+mn-ea"/>
            </a:endParaRPr>
          </a:p>
        </p:txBody>
      </p:sp>
      <p:sp>
        <p:nvSpPr>
          <p:cNvPr id="22532" name="スライド番号プレースホルダー 3">
            <a:extLst>
              <a:ext uri="{FF2B5EF4-FFF2-40B4-BE49-F238E27FC236}">
                <a16:creationId xmlns:a16="http://schemas.microsoft.com/office/drawing/2014/main" id="{8F0C60D3-D73B-4CAB-92CB-20B785E1D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95B0A8F-2289-476D-8F05-138E45E6A56E}"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195482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0CA9B584-89F3-4B07-B5EC-57F44E246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C35D9A26-9B55-4139-9791-5F3DB113D916}"/>
              </a:ext>
            </a:extLst>
          </p:cNvPr>
          <p:cNvSpPr>
            <a:spLocks noGrp="1"/>
          </p:cNvSpPr>
          <p:nvPr>
            <p:ph type="body" idx="1"/>
          </p:nvPr>
        </p:nvSpPr>
        <p:spPr/>
        <p:txBody>
          <a:bodyPr/>
          <a:lstStyle/>
          <a:p>
            <a:pPr eaLnBrk="1" fontAlgn="auto" hangingPunct="1">
              <a:spcBef>
                <a:spcPts val="0"/>
              </a:spcBef>
              <a:spcAft>
                <a:spcPts val="0"/>
              </a:spcAft>
              <a:defRPr/>
            </a:pPr>
            <a:r>
              <a:rPr lang="en-US" altLang="ja-JP" dirty="0">
                <a:latin typeface="+mn-ea"/>
              </a:rPr>
              <a:t>【</a:t>
            </a:r>
            <a:r>
              <a:rPr lang="ja-JP" altLang="en-US" dirty="0">
                <a:latin typeface="+mn-ea"/>
              </a:rPr>
              <a:t>活用事例</a:t>
            </a:r>
            <a:r>
              <a:rPr lang="en-US" altLang="ja-JP" dirty="0">
                <a:latin typeface="+mn-ea"/>
              </a:rPr>
              <a:t>3】</a:t>
            </a:r>
          </a:p>
          <a:p>
            <a:pPr eaLnBrk="1" fontAlgn="auto" hangingPunct="1">
              <a:spcBef>
                <a:spcPts val="0"/>
              </a:spcBef>
              <a:spcAft>
                <a:spcPts val="0"/>
              </a:spcAft>
              <a:defRPr/>
            </a:pPr>
            <a:r>
              <a:rPr lang="ja-JP" altLang="en-US" dirty="0">
                <a:latin typeface="+mn-ea"/>
              </a:rPr>
              <a:t>・</a:t>
            </a:r>
            <a:r>
              <a:rPr lang="en-US" altLang="ja-JP" dirty="0">
                <a:latin typeface="+mn-ea"/>
              </a:rPr>
              <a:t>RMP</a:t>
            </a:r>
            <a:r>
              <a:rPr lang="ja-JP" altLang="en-US" dirty="0">
                <a:latin typeface="+mn-ea"/>
              </a:rPr>
              <a:t>で定められた患者向け資材や医療従事者向けの資材がリスク最小化のために活用されています。</a:t>
            </a:r>
            <a:endParaRPr lang="en-US" altLang="ja-JP" dirty="0">
              <a:latin typeface="+mn-ea"/>
            </a:endParaRPr>
          </a:p>
          <a:p>
            <a:pPr eaLnBrk="1" fontAlgn="auto" hangingPunct="1">
              <a:spcBef>
                <a:spcPts val="0"/>
              </a:spcBef>
              <a:spcAft>
                <a:spcPts val="0"/>
              </a:spcAft>
              <a:defRPr/>
            </a:pPr>
            <a:r>
              <a:rPr lang="ja-JP" altLang="en-US" dirty="0">
                <a:latin typeface="+mn-ea"/>
              </a:rPr>
              <a:t>・患者向け資材は患者さんへの服薬指導の際に利用できます。</a:t>
            </a:r>
            <a:endParaRPr lang="en-US" altLang="ja-JP" dirty="0">
              <a:latin typeface="+mn-ea"/>
            </a:endParaRPr>
          </a:p>
          <a:p>
            <a:pPr eaLnBrk="1" fontAlgn="auto" hangingPunct="1">
              <a:spcBef>
                <a:spcPts val="0"/>
              </a:spcBef>
              <a:spcAft>
                <a:spcPts val="0"/>
              </a:spcAft>
              <a:defRPr/>
            </a:pPr>
            <a:r>
              <a:rPr lang="ja-JP" altLang="en-US" dirty="0">
                <a:latin typeface="+mn-ea"/>
              </a:rPr>
              <a:t>・医療従事者向け資材は薬剤部や他の職種の医療従事者と、リスクや適正使用、処方の留意点などを共有するために</a:t>
            </a:r>
            <a:r>
              <a:rPr lang="en-US" altLang="ja-JP" dirty="0">
                <a:latin typeface="+mn-ea"/>
              </a:rPr>
              <a:t>RMP</a:t>
            </a:r>
            <a:r>
              <a:rPr lang="ja-JP" altLang="en-US" dirty="0">
                <a:latin typeface="+mn-ea"/>
              </a:rPr>
              <a:t>本体とともに利用されています。</a:t>
            </a:r>
            <a:endParaRPr lang="en-US" altLang="ja-JP" dirty="0">
              <a:latin typeface="+mn-ea"/>
            </a:endParaRPr>
          </a:p>
        </p:txBody>
      </p:sp>
      <p:sp>
        <p:nvSpPr>
          <p:cNvPr id="22532" name="スライド番号プレースホルダー 3">
            <a:extLst>
              <a:ext uri="{FF2B5EF4-FFF2-40B4-BE49-F238E27FC236}">
                <a16:creationId xmlns:a16="http://schemas.microsoft.com/office/drawing/2014/main" id="{8F0C60D3-D73B-4CAB-92CB-20B785E1D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95B0A8F-2289-476D-8F05-138E45E6A56E}"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139375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spcBef>
                <a:spcPts val="600"/>
              </a:spcBef>
              <a:buFont typeface="Wingdings" panose="05000000000000000000" pitchFamily="2" charset="2"/>
              <a:buNone/>
            </a:pPr>
            <a:r>
              <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に記載された活動において、以下のような活動開始時の説明と協力依頼は</a:t>
            </a:r>
            <a:r>
              <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MR</a:t>
            </a:r>
            <a:r>
              <a:rPr lang="ja-JP" altLang="en-US"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の重要な役割です。</a:t>
            </a:r>
            <a:endPar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endParaRPr lang="en-US" altLang="ja-JP" sz="12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・医療従事者への</a:t>
            </a: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の丁寧な説明と協力依頼</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・市販直後調査における適正使用情報の提供と副作用情報等の収集</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・使用成績調査等における調査依頼、調査票収集等</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Font typeface="Wingdings" panose="05000000000000000000" pitchFamily="2" charset="2"/>
              <a:buNone/>
            </a:pPr>
            <a:r>
              <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・日常のディテール活動における、適正使用情報の提供と副作用情報等の収集</a:t>
            </a: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4721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情報提供にあたっては、臨床現場の状況を踏まえて適切に行うことが重要です。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・医薬品情報室との連携を密に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RMP</a:t>
            </a:r>
            <a:r>
              <a:rPr kumimoji="1" lang="ja-JP" altLang="en-US" dirty="0"/>
              <a:t>概要や</a:t>
            </a:r>
            <a:r>
              <a:rPr kumimoji="1" lang="en-US" altLang="ja-JP" dirty="0"/>
              <a:t>RMP</a:t>
            </a:r>
            <a:r>
              <a:rPr kumimoji="1" lang="ja-JP" altLang="en-US" dirty="0"/>
              <a:t>本体だけではなく、その関連情報資材、製造販売後調査等の計画等を併せて提供することが重要です。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医薬品情報室への</a:t>
            </a:r>
            <a:r>
              <a:rPr kumimoji="1" lang="en-US" altLang="ja-JP" dirty="0"/>
              <a:t>RMP</a:t>
            </a:r>
            <a:r>
              <a:rPr kumimoji="1" lang="ja-JP" altLang="en-US" dirty="0"/>
              <a:t>に関する情報提供を密に行うことで、その施設における病棟業務（チーム医療）に貢献ができます。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・施設・診療科に応じた情報活動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RMP</a:t>
            </a:r>
            <a:r>
              <a:rPr kumimoji="1" lang="ja-JP" altLang="en-US" dirty="0"/>
              <a:t>に対する認知度や理解度、ニーズなどは施設規模、診療科ごとに異なるので、これらを念頭に置いて活動することが重要です。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・迅速な情報提供を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電子添文と同様、製造販売後に新たな安全性の懸念が判明した時点においても</a:t>
            </a:r>
            <a:r>
              <a:rPr kumimoji="1" lang="en-US" altLang="ja-JP" dirty="0"/>
              <a:t>RMP</a:t>
            </a:r>
            <a:r>
              <a:rPr kumimoji="1" lang="ja-JP" altLang="en-US" dirty="0"/>
              <a:t>は改訂されるので、医療現場への</a:t>
            </a:r>
            <a:r>
              <a:rPr kumimoji="1" lang="ja-JP" altLang="en-US" b="1" u="sng" dirty="0"/>
              <a:t>迅速かつ最新の</a:t>
            </a:r>
            <a:r>
              <a:rPr kumimoji="1" lang="ja-JP" altLang="en-US" dirty="0"/>
              <a:t>情報提供が重要となります。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7497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35263" y="512763"/>
            <a:ext cx="4573587" cy="2573337"/>
          </a:xfrm>
        </p:spPr>
      </p:sp>
      <p:sp>
        <p:nvSpPr>
          <p:cNvPr id="3" name="ノート プレースホルダー 2"/>
          <p:cNvSpPr>
            <a:spLocks noGrp="1"/>
          </p:cNvSpPr>
          <p:nvPr>
            <p:ph type="body" idx="1"/>
          </p:nvPr>
        </p:nvSpPr>
        <p:spPr/>
        <p:txBody>
          <a:bodyPr>
            <a:normAutofit/>
          </a:bodyPr>
          <a:lstStyle/>
          <a:p>
            <a:r>
              <a:rPr kumimoji="1" lang="ja-JP" altLang="en-US" dirty="0"/>
              <a:t>最後に</a:t>
            </a:r>
            <a:r>
              <a:rPr kumimoji="1" lang="en-US" altLang="ja-JP" dirty="0"/>
              <a:t>RMP</a:t>
            </a:r>
            <a:r>
              <a:rPr kumimoji="1" lang="ja-JP" altLang="en-US" dirty="0"/>
              <a:t>に関連して</a:t>
            </a:r>
            <a:r>
              <a:rPr kumimoji="1" lang="en-US" altLang="ja-JP" dirty="0"/>
              <a:t>MR</a:t>
            </a:r>
            <a:r>
              <a:rPr kumimoji="1" lang="ja-JP" altLang="en-US" dirty="0"/>
              <a:t>の皆様に求められる役割をまとめました。</a:t>
            </a:r>
            <a:endParaRPr kumimoji="1" lang="en-US" altLang="ja-JP" dirty="0"/>
          </a:p>
          <a:p>
            <a:endParaRPr kumimoji="1" lang="en-US" altLang="ja-JP" dirty="0"/>
          </a:p>
          <a:p>
            <a:r>
              <a:rPr kumimoji="1" lang="en-US" altLang="ja-JP" dirty="0"/>
              <a:t>MR</a:t>
            </a:r>
            <a:r>
              <a:rPr kumimoji="1" lang="ja-JP" altLang="en-US" dirty="0"/>
              <a:t>の皆様は製薬企業と医療機関を結ぶ重要な役割を担っており、</a:t>
            </a:r>
            <a:r>
              <a:rPr kumimoji="1" lang="en-US" altLang="ja-JP" dirty="0"/>
              <a:t>RMP</a:t>
            </a:r>
            <a:r>
              <a:rPr kumimoji="1" lang="ja-JP" altLang="en-US" dirty="0"/>
              <a:t>、電子添文や適正使用ガイドなどの最新の情報提供を迅速かつ適切に行っていただくことで</a:t>
            </a:r>
            <a:r>
              <a:rPr kumimoji="1" lang="ja-JP" altLang="en-US" b="0" u="none" dirty="0"/>
              <a:t>、</a:t>
            </a:r>
            <a:r>
              <a:rPr kumimoji="1" lang="ja-JP" altLang="en-US" b="1" u="sng" dirty="0"/>
              <a:t>副作用情報の質、量が改善され、特に市販直後からの安全対策が強化</a:t>
            </a:r>
            <a:r>
              <a:rPr kumimoji="1" lang="ja-JP" altLang="en-US" dirty="0"/>
              <a:t>されます。</a:t>
            </a:r>
            <a:endParaRPr kumimoji="1" lang="en-US" altLang="ja-JP" dirty="0"/>
          </a:p>
          <a:p>
            <a:r>
              <a:rPr kumimoji="1" lang="ja-JP" altLang="en-US" dirty="0"/>
              <a:t>これこそが、</a:t>
            </a:r>
            <a:r>
              <a:rPr kumimoji="1" lang="en-US" altLang="ja-JP" dirty="0"/>
              <a:t>RMP</a:t>
            </a:r>
            <a:r>
              <a:rPr kumimoji="1" lang="ja-JP" altLang="en-US" dirty="0"/>
              <a:t>で期待される最も重要な効果の一つであり、副作用情報の収集、適正使用の推進と並び、皆様の重要な使命です。</a:t>
            </a:r>
            <a:endParaRPr kumimoji="1" lang="en-US" altLang="ja-JP" dirty="0"/>
          </a:p>
          <a:p>
            <a:endParaRPr kumimoji="1" lang="en-US" altLang="ja-JP" dirty="0"/>
          </a:p>
          <a:p>
            <a:r>
              <a:rPr kumimoji="1" lang="en-US" altLang="ja-JP" dirty="0"/>
              <a:t>RMP</a:t>
            </a:r>
            <a:r>
              <a:rPr kumimoji="1" lang="ja-JP" altLang="en-US" dirty="0"/>
              <a:t>を通して、医療機関と製薬企業、</a:t>
            </a:r>
            <a:r>
              <a:rPr kumimoji="1" lang="en-US" altLang="ja-JP" dirty="0"/>
              <a:t>PMDA</a:t>
            </a:r>
            <a:r>
              <a:rPr kumimoji="1" lang="ja-JP" altLang="en-US" dirty="0"/>
              <a:t>が一つのチームとして市販後の安全対策に取り組んでいくことで新薬を待つ患者様に貢献することができます。</a:t>
            </a:r>
            <a:endParaRPr kumimoji="1" lang="en-US" altLang="ja-JP" dirty="0"/>
          </a:p>
          <a:p>
            <a:r>
              <a:rPr kumimoji="1" lang="ja-JP" altLang="en-US" dirty="0"/>
              <a:t>本研修を踏まえて、ご担当の品目の</a:t>
            </a:r>
            <a:r>
              <a:rPr kumimoji="1" lang="en-US" altLang="ja-JP" dirty="0"/>
              <a:t>RMP</a:t>
            </a:r>
            <a:r>
              <a:rPr kumimoji="1" lang="ja-JP" altLang="en-US" dirty="0"/>
              <a:t>の内容を十分にご理解ください。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5709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RMP</a:t>
            </a:r>
            <a:r>
              <a:rPr kumimoji="1" lang="ja-JP" altLang="en-US" dirty="0"/>
              <a:t>の基本的な情報については、各社の研修の実施目的に合わせて適宜使用ください）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07926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47184-A29E-B0AA-A3DE-00D076B3857F}"/>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D445A205-E39D-11DC-E555-14A6F606D51D}"/>
              </a:ext>
            </a:extLst>
          </p:cNvPr>
          <p:cNvSpPr>
            <a:spLocks noGrp="1" noRot="1" noChangeAspect="1" noTextEdit="1"/>
          </p:cNvSpPr>
          <p:nvPr>
            <p:ph type="sldImg"/>
          </p:nvPr>
        </p:nvSpPr>
        <p:spPr>
          <a:ln/>
        </p:spPr>
      </p:sp>
      <p:sp>
        <p:nvSpPr>
          <p:cNvPr id="41987" name="スライド番号プレースホルダ 3">
            <a:extLst>
              <a:ext uri="{FF2B5EF4-FFF2-40B4-BE49-F238E27FC236}">
                <a16:creationId xmlns:a16="http://schemas.microsoft.com/office/drawing/2014/main" id="{AABD13A1-6ACD-C901-FCE4-B70CBF9A2ACF}"/>
              </a:ext>
            </a:extLst>
          </p:cNvPr>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52CBA-AB21-465C-A585-7181A3642748}"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
        <p:nvSpPr>
          <p:cNvPr id="2" name="ノート プレースホルダー 1">
            <a:extLst>
              <a:ext uri="{FF2B5EF4-FFF2-40B4-BE49-F238E27FC236}">
                <a16:creationId xmlns:a16="http://schemas.microsoft.com/office/drawing/2014/main" id="{B3297013-9AC7-ABFE-4B9C-F1A6BFC79D68}"/>
              </a:ext>
            </a:extLst>
          </p:cNvPr>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医薬品リスク管理計画の導入の背景</a:t>
            </a:r>
            <a:r>
              <a:rPr kumimoji="1" lang="ja-JP" altLang="en-US" dirty="0">
                <a:latin typeface="+mn-ea"/>
                <a:ea typeface="+mn-ea"/>
              </a:rPr>
              <a:t>についてお話しします。</a:t>
            </a:r>
            <a:endParaRPr kumimoji="1" lang="en-US" altLang="ja-JP" dirty="0">
              <a:latin typeface="+mn-ea"/>
              <a:ea typeface="+mn-ea"/>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薬害肝炎事件を契機として、平成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22</a:t>
            </a:r>
            <a:r>
              <a:rPr lang="ja-JP" altLang="en-US" dirty="0">
                <a:latin typeface="Meiryo UI" panose="020B0604030504040204" pitchFamily="50" charset="-128"/>
                <a:ea typeface="Meiryo UI" panose="020B0604030504040204" pitchFamily="50" charset="-128"/>
                <a:cs typeface="Meiryo UI" panose="020B0604030504040204" pitchFamily="50" charset="-128"/>
              </a:rPr>
              <a:t>年に「医薬品行政のあり方検討委員会」で医薬品リスク管理に対する最終提言が公表されました。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医薬品の安全性の確保を図るためには、開発の段階から市販後に至るまで常にリスクを適正に管理する方策を検討することが重要です。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欧米で既に存在している制度も参考に、新たな安全対策の制度が導入されました。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その制度が、医薬品リスク管理計画、すなわち</a:t>
            </a:r>
            <a:r>
              <a:rPr lang="en-US" altLang="ja-JP" dirty="0">
                <a:latin typeface="Meiryo UI" panose="020B0604030504040204" pitchFamily="50" charset="-128"/>
                <a:ea typeface="Meiryo UI" panose="020B0604030504040204" pitchFamily="50" charset="-128"/>
                <a:cs typeface="Meiryo UI" panose="020B0604030504040204" pitchFamily="50" charset="-128"/>
              </a:rPr>
              <a:t>Risk Management Plan</a:t>
            </a:r>
            <a:r>
              <a:rPr lang="ja-JP" altLang="en-US" dirty="0">
                <a:latin typeface="Meiryo UI" panose="020B0604030504040204" pitchFamily="50" charset="-128"/>
                <a:ea typeface="Meiryo UI" panose="020B0604030504040204" pitchFamily="50" charset="-128"/>
                <a:cs typeface="Meiryo UI" panose="020B0604030504040204" pitchFamily="50" charset="-128"/>
              </a:rPr>
              <a:t>です。</a:t>
            </a:r>
          </a:p>
        </p:txBody>
      </p:sp>
    </p:spTree>
    <p:extLst>
      <p:ext uri="{BB962C8B-B14F-4D97-AF65-F5344CB8AC3E}">
        <p14:creationId xmlns:p14="http://schemas.microsoft.com/office/powerpoint/2010/main" val="3544669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E2497-D818-2099-45A9-4D2E174AE697}"/>
            </a:ext>
          </a:extLst>
        </p:cNvPr>
        <p:cNvGrpSpPr/>
        <p:nvPr/>
      </p:nvGrpSpPr>
      <p:grpSpPr>
        <a:xfrm>
          <a:off x="0" y="0"/>
          <a:ext cx="0" cy="0"/>
          <a:chOff x="0" y="0"/>
          <a:chExt cx="0" cy="0"/>
        </a:xfrm>
      </p:grpSpPr>
      <p:sp>
        <p:nvSpPr>
          <p:cNvPr id="52226" name="スライド イメージ プレースホルダ 1">
            <a:extLst>
              <a:ext uri="{FF2B5EF4-FFF2-40B4-BE49-F238E27FC236}">
                <a16:creationId xmlns:a16="http://schemas.microsoft.com/office/drawing/2014/main" id="{91A12D0F-94A7-75A0-632A-B0879CA414D8}"/>
              </a:ext>
            </a:extLst>
          </p:cNvPr>
          <p:cNvSpPr>
            <a:spLocks noGrp="1" noRot="1" noChangeAspect="1" noTextEdit="1"/>
          </p:cNvSpPr>
          <p:nvPr>
            <p:ph type="sldImg"/>
          </p:nvPr>
        </p:nvSpPr>
        <p:spPr>
          <a:ln/>
        </p:spPr>
      </p:sp>
      <p:sp>
        <p:nvSpPr>
          <p:cNvPr id="52227" name="スライド番号プレースホルダ 3">
            <a:extLst>
              <a:ext uri="{FF2B5EF4-FFF2-40B4-BE49-F238E27FC236}">
                <a16:creationId xmlns:a16="http://schemas.microsoft.com/office/drawing/2014/main" id="{F472E3E2-B03A-763E-B7A1-629C9FFB4EA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C58850-B318-4FD6-A3DC-544C23BCDCE2}"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a:extLst>
              <a:ext uri="{FF2B5EF4-FFF2-40B4-BE49-F238E27FC236}">
                <a16:creationId xmlns:a16="http://schemas.microsoft.com/office/drawing/2014/main" id="{292985A8-4F12-5E7F-6E3C-036251BE18B6}"/>
              </a:ext>
            </a:extLst>
          </p:cNvPr>
          <p:cNvSpPr>
            <a:spLocks noGrp="1"/>
          </p:cNvSpPr>
          <p:nvPr>
            <p:ph type="body" idx="1"/>
          </p:nvPr>
        </p:nvSpPr>
        <p:spPr/>
        <p:txBody>
          <a:bodyPr/>
          <a:lstStyle/>
          <a:p>
            <a:r>
              <a:rPr kumimoji="1" lang="en-US" altLang="ja-JP" dirty="0">
                <a:latin typeface="+mn-ea"/>
                <a:ea typeface="+mn-ea"/>
              </a:rPr>
              <a:t>RMP</a:t>
            </a:r>
            <a:r>
              <a:rPr kumimoji="1" lang="ja-JP" altLang="en-US" dirty="0">
                <a:latin typeface="+mn-ea"/>
                <a:ea typeface="+mn-ea"/>
              </a:rPr>
              <a:t>の策定が求められる条件はこちらです。</a:t>
            </a:r>
            <a:endParaRPr kumimoji="1" lang="en-US" altLang="ja-JP" dirty="0">
              <a:latin typeface="+mn-ea"/>
              <a:ea typeface="+mn-ea"/>
            </a:endParaRPr>
          </a:p>
          <a:p>
            <a:r>
              <a:rPr kumimoji="1" lang="ja-JP" altLang="en-US" dirty="0">
                <a:latin typeface="+mn-ea"/>
                <a:ea typeface="+mn-ea"/>
              </a:rPr>
              <a:t>平成</a:t>
            </a:r>
            <a:r>
              <a:rPr kumimoji="1" lang="en-US" altLang="ja-JP" dirty="0">
                <a:latin typeface="+mn-ea"/>
                <a:ea typeface="+mn-ea"/>
              </a:rPr>
              <a:t>25</a:t>
            </a:r>
            <a:r>
              <a:rPr kumimoji="1" lang="ja-JP" altLang="en-US" dirty="0">
                <a:latin typeface="+mn-ea"/>
                <a:ea typeface="+mn-ea"/>
              </a:rPr>
              <a:t>年</a:t>
            </a:r>
            <a:r>
              <a:rPr kumimoji="1" lang="en-US" altLang="ja-JP" dirty="0">
                <a:latin typeface="+mn-ea"/>
                <a:ea typeface="+mn-ea"/>
              </a:rPr>
              <a:t>4</a:t>
            </a:r>
            <a:r>
              <a:rPr kumimoji="1" lang="ja-JP" altLang="en-US" dirty="0">
                <a:latin typeface="+mn-ea"/>
                <a:ea typeface="+mn-ea"/>
              </a:rPr>
              <a:t>月以降に申請する医療用医薬品は、申請時に</a:t>
            </a:r>
            <a:r>
              <a:rPr kumimoji="1" lang="en-US" altLang="ja-JP" dirty="0">
                <a:latin typeface="+mn-ea"/>
                <a:ea typeface="+mn-ea"/>
              </a:rPr>
              <a:t>RMP</a:t>
            </a:r>
            <a:r>
              <a:rPr kumimoji="1" lang="ja-JP" altLang="en-US" dirty="0">
                <a:latin typeface="+mn-ea"/>
                <a:ea typeface="+mn-ea"/>
              </a:rPr>
              <a:t>を策定する必要があります。</a:t>
            </a:r>
            <a:endParaRPr kumimoji="1" lang="en-US" altLang="ja-JP" dirty="0">
              <a:latin typeface="+mn-ea"/>
              <a:ea typeface="+mn-ea"/>
            </a:endParaRPr>
          </a:p>
          <a:p>
            <a:r>
              <a:rPr kumimoji="1" lang="ja-JP" altLang="en-US" dirty="0">
                <a:latin typeface="+mn-ea"/>
                <a:ea typeface="+mn-ea"/>
              </a:rPr>
              <a:t>また、既に販売されている医薬品についても、イエローレターやブルーレターが発出される様な、新たな安全性の懸念が判った時点で策定を行います。</a:t>
            </a:r>
            <a:endParaRPr kumimoji="1" lang="en-US" altLang="ja-JP" dirty="0">
              <a:latin typeface="+mn-ea"/>
              <a:ea typeface="+mn-ea"/>
            </a:endParaRPr>
          </a:p>
          <a:p>
            <a:r>
              <a:rPr kumimoji="1" lang="ja-JP" altLang="en-US" dirty="0">
                <a:latin typeface="+mn-ea"/>
                <a:ea typeface="+mn-ea"/>
              </a:rPr>
              <a:t>後発医薬品についても、「効能または効果」等が同一の先発品で</a:t>
            </a:r>
            <a:r>
              <a:rPr kumimoji="1" lang="en-US" altLang="ja-JP" dirty="0">
                <a:latin typeface="+mn-ea"/>
                <a:ea typeface="+mn-ea"/>
              </a:rPr>
              <a:t>RMP</a:t>
            </a:r>
            <a:r>
              <a:rPr kumimoji="1" lang="ja-JP" altLang="en-US" dirty="0">
                <a:latin typeface="+mn-ea"/>
                <a:ea typeface="+mn-ea"/>
              </a:rPr>
              <a:t>が公表されている場合は、</a:t>
            </a:r>
            <a:r>
              <a:rPr kumimoji="1" lang="en-US" altLang="ja-JP" dirty="0">
                <a:latin typeface="+mn-ea"/>
                <a:ea typeface="+mn-ea"/>
              </a:rPr>
              <a:t>RMP</a:t>
            </a:r>
            <a:r>
              <a:rPr kumimoji="1" lang="ja-JP" altLang="en-US" dirty="0">
                <a:latin typeface="+mn-ea"/>
                <a:ea typeface="+mn-ea"/>
              </a:rPr>
              <a:t>策定の対象となります。</a:t>
            </a:r>
            <a:endParaRPr kumimoji="1" lang="en-US" altLang="ja-JP" dirty="0">
              <a:latin typeface="+mn-ea"/>
              <a:ea typeface="+mn-ea"/>
            </a:endParaRPr>
          </a:p>
          <a:p>
            <a:r>
              <a:rPr kumimoji="1" lang="ja-JP" altLang="en-US" dirty="0">
                <a:latin typeface="+mn-ea"/>
                <a:ea typeface="+mn-ea"/>
              </a:rPr>
              <a:t>なお、</a:t>
            </a:r>
            <a:r>
              <a:rPr kumimoji="1" lang="en-US" altLang="ja-JP" dirty="0">
                <a:latin typeface="+mn-ea"/>
                <a:ea typeface="+mn-ea"/>
              </a:rPr>
              <a:t>RMP</a:t>
            </a:r>
            <a:r>
              <a:rPr kumimoji="1" lang="ja-JP" altLang="en-US" dirty="0">
                <a:latin typeface="+mn-ea"/>
                <a:ea typeface="+mn-ea"/>
              </a:rPr>
              <a:t>の適切な実施は各医薬品における承認条件となっています。</a:t>
            </a:r>
          </a:p>
        </p:txBody>
      </p:sp>
    </p:spTree>
    <p:extLst>
      <p:ext uri="{BB962C8B-B14F-4D97-AF65-F5344CB8AC3E}">
        <p14:creationId xmlns:p14="http://schemas.microsoft.com/office/powerpoint/2010/main" val="134611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5683-C641-3775-FD79-407707E993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AC6F17-7ED2-B1E4-3EA5-735B6E228A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BE0B46-C6E0-80B0-532C-256AA46FAE8A}"/>
              </a:ext>
            </a:extLst>
          </p:cNvPr>
          <p:cNvSpPr>
            <a:spLocks noGrp="1"/>
          </p:cNvSpPr>
          <p:nvPr>
            <p:ph type="body" idx="1"/>
          </p:nvPr>
        </p:nvSpPr>
        <p:spPr/>
        <p:txBody>
          <a:bodyPr/>
          <a:lstStyle/>
          <a:p>
            <a:r>
              <a:rPr lang="ja-JP" altLang="en-US" sz="1200" b="0" i="0" u="none" strike="noStrike" baseline="0" dirty="0"/>
              <a:t>まず</a:t>
            </a:r>
            <a:r>
              <a:rPr lang="en-US" altLang="ja-JP" sz="1200" b="0" i="0" u="none" strike="noStrike" baseline="0" dirty="0"/>
              <a:t>RMP</a:t>
            </a:r>
            <a:r>
              <a:rPr lang="ja-JP" altLang="en-US" sz="1200" b="0" i="0" u="none" strike="noStrike" baseline="0" dirty="0"/>
              <a:t>をとりまく環境について、ご紹介します。</a:t>
            </a:r>
            <a:endParaRPr lang="en-US" altLang="ja-JP" sz="1200" b="0" i="0" u="none" strike="noStrike" baseline="0" dirty="0"/>
          </a:p>
          <a:p>
            <a:endParaRPr lang="en-US" altLang="ja-JP" sz="1200" b="0" i="0" u="none" strike="noStrike" baseline="0" dirty="0"/>
          </a:p>
          <a:p>
            <a:r>
              <a:rPr lang="ja-JP" altLang="en-US" sz="1200" b="0" i="0" u="none" strike="noStrike" baseline="0" dirty="0"/>
              <a:t>こちらは病院薬剤師の</a:t>
            </a:r>
            <a:r>
              <a:rPr lang="en-US" altLang="ja-JP" sz="1200" b="0" i="0" u="none" strike="noStrike" baseline="0" dirty="0"/>
              <a:t>RMP</a:t>
            </a:r>
            <a:r>
              <a:rPr lang="ja-JP" altLang="en-US" sz="1200" b="0" i="0" u="none" strike="noStrike" baseline="0" dirty="0"/>
              <a:t>の認知度及び活用度について、独立行政法人医薬品医療機器総合機構（</a:t>
            </a:r>
            <a:r>
              <a:rPr kumimoji="1" lang="en-US" altLang="ja-JP" sz="1200" b="0" i="0" u="none" strike="noStrike" kern="1200" baseline="0" dirty="0">
                <a:solidFill>
                  <a:schemeClr val="tx1"/>
                </a:solidFill>
                <a:latin typeface="+mn-lt"/>
                <a:ea typeface="+mn-ea"/>
                <a:cs typeface="+mn-cs"/>
              </a:rPr>
              <a:t>PMDA</a:t>
            </a:r>
            <a:r>
              <a:rPr kumimoji="1" lang="ja-JP" altLang="en-US" sz="1200" b="0" i="0" u="none" strike="noStrike" kern="1200" baseline="0" dirty="0">
                <a:solidFill>
                  <a:schemeClr val="tx1"/>
                </a:solidFill>
                <a:latin typeface="+mn-lt"/>
                <a:ea typeface="+mn-ea"/>
                <a:cs typeface="+mn-cs"/>
              </a:rPr>
              <a:t>）</a:t>
            </a:r>
            <a:r>
              <a:rPr lang="ja-JP" altLang="en-US" sz="1200" b="0" i="0" u="none" strike="noStrike" baseline="0" dirty="0"/>
              <a:t>が実施した調査の結果です。</a:t>
            </a:r>
            <a:endParaRPr lang="en-US" altLang="ja-JP" sz="1200" b="0" i="0" u="none" strike="noStrike" baseline="0" dirty="0"/>
          </a:p>
          <a:p>
            <a:endParaRPr lang="en-US" altLang="ja-JP" sz="1200" b="0" i="0" u="none" strike="noStrike" baseline="0" dirty="0"/>
          </a:p>
          <a:p>
            <a:r>
              <a:rPr lang="en-US" altLang="ja-JP" sz="1200" b="0" i="0" u="none" strike="noStrike" baseline="0" dirty="0"/>
              <a:t>【</a:t>
            </a:r>
            <a:r>
              <a:rPr lang="ja-JP" altLang="en-US" sz="1200" b="0" i="0" u="none" strike="noStrike" baseline="0" dirty="0"/>
              <a:t>認知度</a:t>
            </a:r>
            <a:r>
              <a:rPr lang="en-US" altLang="ja-JP" sz="1200" b="0" i="0" u="none" strike="noStrike" baseline="0" dirty="0"/>
              <a:t>】</a:t>
            </a:r>
          </a:p>
          <a:p>
            <a:r>
              <a:rPr lang="ja-JP" altLang="en-US" sz="1200" b="0" i="0" u="none" strike="noStrike" baseline="0" dirty="0"/>
              <a:t>・「内容をよく理解している」「内容をある程度理解している」薬剤師の割合は平成</a:t>
            </a:r>
            <a:r>
              <a:rPr lang="en-US" altLang="ja-JP" sz="1200" b="0" i="0" u="none" strike="noStrike" baseline="0" dirty="0"/>
              <a:t>29</a:t>
            </a:r>
            <a:r>
              <a:rPr lang="ja-JP" altLang="en-US" sz="1200" b="0" i="0" u="none" strike="noStrike" baseline="0" dirty="0"/>
              <a:t>年度は</a:t>
            </a:r>
            <a:r>
              <a:rPr lang="en-US" altLang="ja-JP" sz="1200" b="0" i="0" u="none" strike="noStrike" baseline="0" dirty="0"/>
              <a:t>48.2%</a:t>
            </a:r>
            <a:r>
              <a:rPr lang="ja-JP" altLang="en-US" sz="1200" b="0" i="0" u="none" strike="noStrike" baseline="0" dirty="0"/>
              <a:t>でしたが令和</a:t>
            </a:r>
            <a:r>
              <a:rPr lang="en-US" altLang="ja-JP" sz="1200" b="0" i="0" u="none" strike="noStrike" baseline="0" dirty="0"/>
              <a:t>4</a:t>
            </a:r>
            <a:r>
              <a:rPr lang="ja-JP" altLang="en-US" sz="1200" b="0" i="0" u="none" strike="noStrike" baseline="0" dirty="0"/>
              <a:t>年度は</a:t>
            </a:r>
            <a:r>
              <a:rPr lang="en-US" altLang="ja-JP" sz="1200" b="0" i="0" u="none" strike="noStrike" baseline="0" dirty="0"/>
              <a:t>54.4%</a:t>
            </a:r>
            <a:r>
              <a:rPr lang="ja-JP" altLang="en-US" sz="1200" b="0" i="0" u="none" strike="noStrike" baseline="0" dirty="0"/>
              <a:t>で増加していました。</a:t>
            </a:r>
            <a:endParaRPr lang="en-US" altLang="ja-JP" sz="1200" b="0" i="0" u="none" strike="noStrike" baseline="0" dirty="0"/>
          </a:p>
          <a:p>
            <a:r>
              <a:rPr lang="en-US" altLang="ja-JP" sz="1200" b="0" i="0" u="none" strike="noStrike" baseline="0" dirty="0"/>
              <a:t>【</a:t>
            </a:r>
            <a:r>
              <a:rPr lang="ja-JP" altLang="en-US" sz="1200" b="0" i="0" u="none" strike="noStrike" baseline="0" dirty="0"/>
              <a:t>活用度</a:t>
            </a:r>
            <a:r>
              <a:rPr lang="en-US" altLang="ja-JP" sz="1200" b="0" i="0" u="none" strike="noStrike" baseline="0" dirty="0"/>
              <a:t>】</a:t>
            </a:r>
          </a:p>
          <a:p>
            <a:r>
              <a:rPr lang="ja-JP" altLang="en-US" sz="1200" b="0" i="0" u="none" strike="noStrike" baseline="0" dirty="0"/>
              <a:t>・「内容をよく理解している」「内容をある程度理解している」施設を対象とした結果、</a:t>
            </a:r>
            <a:r>
              <a:rPr lang="en-US" altLang="ja-JP" sz="1200" b="0" i="0" u="none" strike="noStrike" baseline="0" dirty="0"/>
              <a:t>61.2%</a:t>
            </a:r>
            <a:r>
              <a:rPr lang="ja-JP" altLang="en-US" sz="1200" b="0" i="0" u="none" strike="noStrike" baseline="0" dirty="0"/>
              <a:t>で</a:t>
            </a:r>
            <a:r>
              <a:rPr lang="en-US" altLang="ja-JP" sz="1200" b="0" i="0" u="none" strike="noStrike" baseline="0" dirty="0"/>
              <a:t>RMP</a:t>
            </a:r>
            <a:r>
              <a:rPr lang="ja-JP" altLang="en-US" sz="1200" b="0" i="0" u="none" strike="noStrike" baseline="0" dirty="0"/>
              <a:t>を活用しています。</a:t>
            </a:r>
            <a:endParaRPr lang="en-US" altLang="ja-JP" sz="1200" b="0" i="0" u="none" strike="noStrike" baseline="0" dirty="0"/>
          </a:p>
          <a:p>
            <a:endParaRPr lang="en-US" altLang="ja-JP" sz="1200" b="0" i="0" u="none" strike="noStrike" baseline="0" dirty="0"/>
          </a:p>
          <a:p>
            <a:r>
              <a:rPr lang="ja-JP" altLang="en-US" sz="970" b="0" i="0" u="none" strike="noStrike" baseline="0" dirty="0"/>
              <a:t>（参考）</a:t>
            </a:r>
            <a:endParaRPr lang="en-US" altLang="ja-JP" sz="970" b="0" i="0" u="none" strike="noStrike" baseline="0" dirty="0"/>
          </a:p>
          <a:p>
            <a:r>
              <a:rPr lang="en-US" altLang="ja-JP" sz="970" b="0" i="0" u="none" strike="noStrike" baseline="0" dirty="0"/>
              <a:t>【</a:t>
            </a:r>
            <a:r>
              <a:rPr lang="ja-JP" altLang="en-US" sz="970" b="0" i="0" u="none" strike="noStrike" baseline="0" dirty="0"/>
              <a:t>調査目的</a:t>
            </a:r>
            <a:r>
              <a:rPr lang="en-US" altLang="ja-JP" sz="970" b="0" i="0" u="none" strike="noStrike" baseline="0" dirty="0"/>
              <a:t>】</a:t>
            </a:r>
          </a:p>
          <a:p>
            <a:r>
              <a:rPr kumimoji="1" lang="en-US" altLang="ja-JP" sz="970" b="0" i="0" u="none" strike="noStrike" kern="1200" baseline="0" dirty="0">
                <a:solidFill>
                  <a:schemeClr val="tx1"/>
                </a:solidFill>
                <a:latin typeface="+mn-lt"/>
                <a:ea typeface="+mn-ea"/>
                <a:cs typeface="+mn-cs"/>
              </a:rPr>
              <a:t>PMDA</a:t>
            </a:r>
            <a:r>
              <a:rPr kumimoji="1" lang="ja-JP" altLang="en-US" sz="970" b="0" i="0" u="none" strike="noStrike" kern="1200" baseline="0" dirty="0">
                <a:solidFill>
                  <a:schemeClr val="tx1"/>
                </a:solidFill>
                <a:latin typeface="+mn-lt"/>
                <a:ea typeface="+mn-ea"/>
                <a:cs typeface="+mn-cs"/>
              </a:rPr>
              <a:t>では、安全対策の一環として、医薬品や医療機器の安全な使用を図る</a:t>
            </a:r>
          </a:p>
          <a:p>
            <a:r>
              <a:rPr lang="ja-JP" altLang="en-US" sz="970" b="0" i="0" u="none" strike="noStrike" baseline="0" dirty="0"/>
              <a:t>ため、報告された副作用情報等をもとに、添付文書の「使用上の注意の改訂」等の安全対策を厚生労働省と連携して検</a:t>
            </a:r>
          </a:p>
          <a:p>
            <a:r>
              <a:rPr lang="ja-JP" altLang="en-US" sz="970" b="0" i="0" u="none" strike="noStrike" baseline="0" dirty="0"/>
              <a:t>討・決定するとともに、情報発信等の業務を実施し、全国の医療機関等との情報交換を通じて、安全対策を推進している。</a:t>
            </a:r>
          </a:p>
          <a:p>
            <a:r>
              <a:rPr lang="ja-JP" altLang="en-US" sz="970" b="0" i="0" u="none" strike="noStrike" baseline="0" dirty="0"/>
              <a:t>本調査は、講じた安全対策措置を確実に実施し、患者のより一層の安全を図るため、医療機関における医薬品安全性</a:t>
            </a:r>
          </a:p>
          <a:p>
            <a:r>
              <a:rPr lang="ja-JP" altLang="en-US" sz="970" b="0" i="0" u="none" strike="noStrike" baseline="0" dirty="0"/>
              <a:t>情報の入手・伝達・活用状況を把握し、安全性情報の活用策を検討することを目的として実施した。</a:t>
            </a:r>
          </a:p>
          <a:p>
            <a:r>
              <a:rPr lang="en-US" altLang="ja-JP" sz="970" b="0" i="0" u="none" strike="noStrike" baseline="0" dirty="0"/>
              <a:t>【</a:t>
            </a:r>
            <a:r>
              <a:rPr lang="ja-JP" altLang="en-US" sz="970" b="0" i="0" u="none" strike="noStrike" baseline="0" dirty="0"/>
              <a:t>調査対象</a:t>
            </a:r>
            <a:r>
              <a:rPr lang="en-US" altLang="ja-JP" sz="970" b="0" i="0" u="none" strike="noStrike" baseline="0" dirty="0"/>
              <a:t>】</a:t>
            </a:r>
          </a:p>
          <a:p>
            <a:r>
              <a:rPr lang="ja-JP" altLang="en-US" sz="970" b="0" i="0" u="none" strike="noStrike" baseline="0" dirty="0"/>
              <a:t>全国の病院のうち</a:t>
            </a:r>
            <a:r>
              <a:rPr kumimoji="1" lang="en-US" altLang="ja-JP" sz="970" b="0" i="0" u="none" strike="noStrike" kern="1200" baseline="0" dirty="0">
                <a:solidFill>
                  <a:schemeClr val="tx1"/>
                </a:solidFill>
                <a:latin typeface="+mn-lt"/>
                <a:ea typeface="+mn-ea"/>
                <a:cs typeface="+mn-cs"/>
              </a:rPr>
              <a:t>40%※1 </a:t>
            </a:r>
            <a:r>
              <a:rPr kumimoji="1" lang="ja-JP" altLang="en-US" sz="970" b="0" i="0" u="none" strike="noStrike" kern="1200" baseline="0" dirty="0">
                <a:solidFill>
                  <a:schemeClr val="tx1"/>
                </a:solidFill>
                <a:latin typeface="+mn-lt"/>
                <a:ea typeface="+mn-ea"/>
                <a:cs typeface="+mn-cs"/>
              </a:rPr>
              <a:t>： </a:t>
            </a:r>
            <a:r>
              <a:rPr kumimoji="1" lang="en-US" altLang="ja-JP" sz="970" b="0" i="0" u="none" strike="noStrike" kern="1200" baseline="0" dirty="0">
                <a:solidFill>
                  <a:schemeClr val="tx1"/>
                </a:solidFill>
                <a:latin typeface="+mn-lt"/>
                <a:ea typeface="+mn-ea"/>
                <a:cs typeface="+mn-cs"/>
              </a:rPr>
              <a:t>3282</a:t>
            </a:r>
            <a:r>
              <a:rPr kumimoji="1" lang="ja-JP" altLang="en-US" sz="970" b="0" i="0" u="none" strike="noStrike" kern="1200" baseline="0" dirty="0">
                <a:solidFill>
                  <a:schemeClr val="tx1"/>
                </a:solidFill>
                <a:latin typeface="+mn-lt"/>
                <a:ea typeface="+mn-ea"/>
                <a:cs typeface="+mn-cs"/>
              </a:rPr>
              <a:t>施設</a:t>
            </a:r>
          </a:p>
          <a:p>
            <a:r>
              <a:rPr lang="en-US" altLang="ja-JP" sz="970" b="0" i="0" u="none" strike="noStrike" baseline="0" dirty="0"/>
              <a:t>※1</a:t>
            </a:r>
            <a:r>
              <a:rPr lang="ja-JP" altLang="en-US" sz="970" b="0" i="0" u="none" strike="noStrike" baseline="0" dirty="0"/>
              <a:t>：都道府県別に病床数を考慮し、無作為抽出した。</a:t>
            </a:r>
          </a:p>
          <a:p>
            <a:r>
              <a:rPr lang="en-US" altLang="ja-JP" sz="970" b="0" i="0" u="none" strike="noStrike" baseline="0" dirty="0"/>
              <a:t>【</a:t>
            </a:r>
            <a:r>
              <a:rPr lang="ja-JP" altLang="en-US" sz="970" b="0" i="0" u="none" strike="noStrike" baseline="0" dirty="0"/>
              <a:t>調査期間</a:t>
            </a:r>
            <a:r>
              <a:rPr lang="en-US" altLang="ja-JP" sz="970" b="0" i="0" u="none" strike="noStrike" baseline="0" dirty="0"/>
              <a:t>】</a:t>
            </a:r>
          </a:p>
          <a:p>
            <a:r>
              <a:rPr kumimoji="1" lang="ja-JP" altLang="en-US" sz="970" b="0" i="0" u="none" strike="noStrike" kern="1200" baseline="0" dirty="0">
                <a:solidFill>
                  <a:schemeClr val="tx1"/>
                </a:solidFill>
                <a:latin typeface="+mn-lt"/>
                <a:ea typeface="+mn-ea"/>
                <a:cs typeface="+mn-cs"/>
              </a:rPr>
              <a:t>令和</a:t>
            </a:r>
            <a:r>
              <a:rPr kumimoji="1" lang="en-US" altLang="ja-JP" sz="970" b="0" i="0" u="none" strike="noStrike" kern="1200" baseline="0" dirty="0">
                <a:solidFill>
                  <a:schemeClr val="tx1"/>
                </a:solidFill>
                <a:latin typeface="+mn-lt"/>
                <a:ea typeface="+mn-ea"/>
                <a:cs typeface="+mn-cs"/>
              </a:rPr>
              <a:t>4</a:t>
            </a:r>
            <a:r>
              <a:rPr kumimoji="1" lang="ja-JP" altLang="en-US" sz="970" b="0" i="0" u="none" strike="noStrike" kern="1200" baseline="0" dirty="0">
                <a:solidFill>
                  <a:schemeClr val="tx1"/>
                </a:solidFill>
                <a:latin typeface="+mn-lt"/>
                <a:ea typeface="+mn-ea"/>
                <a:cs typeface="+mn-cs"/>
              </a:rPr>
              <a:t>年</a:t>
            </a:r>
            <a:r>
              <a:rPr kumimoji="1" lang="en-US" altLang="ja-JP" sz="970" b="0" i="0" u="none" strike="noStrike" kern="1200" baseline="0" dirty="0">
                <a:solidFill>
                  <a:schemeClr val="tx1"/>
                </a:solidFill>
                <a:latin typeface="+mn-lt"/>
                <a:ea typeface="+mn-ea"/>
                <a:cs typeface="+mn-cs"/>
              </a:rPr>
              <a:t>6</a:t>
            </a:r>
            <a:r>
              <a:rPr kumimoji="1" lang="ja-JP" altLang="en-US" sz="970" b="0" i="0" u="none" strike="noStrike" kern="1200" baseline="0" dirty="0">
                <a:solidFill>
                  <a:schemeClr val="tx1"/>
                </a:solidFill>
                <a:latin typeface="+mn-lt"/>
                <a:ea typeface="+mn-ea"/>
                <a:cs typeface="+mn-cs"/>
              </a:rPr>
              <a:t>月</a:t>
            </a:r>
            <a:r>
              <a:rPr kumimoji="1" lang="en-US" altLang="ja-JP" sz="970" b="0" i="0" u="none" strike="noStrike" kern="1200" baseline="0" dirty="0">
                <a:solidFill>
                  <a:schemeClr val="tx1"/>
                </a:solidFill>
                <a:latin typeface="+mn-lt"/>
                <a:ea typeface="+mn-ea"/>
                <a:cs typeface="+mn-cs"/>
              </a:rPr>
              <a:t>17</a:t>
            </a:r>
            <a:r>
              <a:rPr kumimoji="1" lang="ja-JP" altLang="en-US" sz="970" b="0" i="0" u="none" strike="noStrike" kern="1200" baseline="0" dirty="0">
                <a:solidFill>
                  <a:schemeClr val="tx1"/>
                </a:solidFill>
                <a:latin typeface="+mn-lt"/>
                <a:ea typeface="+mn-ea"/>
                <a:cs typeface="+mn-cs"/>
              </a:rPr>
              <a:t>日～令和</a:t>
            </a:r>
            <a:r>
              <a:rPr kumimoji="1" lang="en-US" altLang="ja-JP" sz="970" b="0" i="0" u="none" strike="noStrike" kern="1200" baseline="0" dirty="0">
                <a:solidFill>
                  <a:schemeClr val="tx1"/>
                </a:solidFill>
                <a:latin typeface="+mn-lt"/>
                <a:ea typeface="+mn-ea"/>
                <a:cs typeface="+mn-cs"/>
              </a:rPr>
              <a:t>4</a:t>
            </a:r>
            <a:r>
              <a:rPr kumimoji="1" lang="ja-JP" altLang="en-US" sz="970" b="0" i="0" u="none" strike="noStrike" kern="1200" baseline="0" dirty="0">
                <a:solidFill>
                  <a:schemeClr val="tx1"/>
                </a:solidFill>
                <a:latin typeface="+mn-lt"/>
                <a:ea typeface="+mn-ea"/>
                <a:cs typeface="+mn-cs"/>
              </a:rPr>
              <a:t>年</a:t>
            </a:r>
            <a:r>
              <a:rPr kumimoji="1" lang="en-US" altLang="ja-JP" sz="970" b="0" i="0" u="none" strike="noStrike" kern="1200" baseline="0" dirty="0">
                <a:solidFill>
                  <a:schemeClr val="tx1"/>
                </a:solidFill>
                <a:latin typeface="+mn-lt"/>
                <a:ea typeface="+mn-ea"/>
                <a:cs typeface="+mn-cs"/>
              </a:rPr>
              <a:t>7</a:t>
            </a:r>
            <a:r>
              <a:rPr kumimoji="1" lang="ja-JP" altLang="en-US" sz="970" b="0" i="0" u="none" strike="noStrike" kern="1200" baseline="0" dirty="0">
                <a:solidFill>
                  <a:schemeClr val="tx1"/>
                </a:solidFill>
                <a:latin typeface="+mn-lt"/>
                <a:ea typeface="+mn-ea"/>
                <a:cs typeface="+mn-cs"/>
              </a:rPr>
              <a:t>月</a:t>
            </a:r>
            <a:r>
              <a:rPr kumimoji="1" lang="en-US" altLang="ja-JP" sz="970" b="0" i="0" u="none" strike="noStrike" kern="1200" baseline="0" dirty="0">
                <a:solidFill>
                  <a:schemeClr val="tx1"/>
                </a:solidFill>
                <a:latin typeface="+mn-lt"/>
                <a:ea typeface="+mn-ea"/>
                <a:cs typeface="+mn-cs"/>
              </a:rPr>
              <a:t>29</a:t>
            </a:r>
            <a:r>
              <a:rPr kumimoji="1" lang="ja-JP" altLang="en-US" sz="970" b="0" i="0" u="none" strike="noStrike" kern="1200" baseline="0" dirty="0">
                <a:solidFill>
                  <a:schemeClr val="tx1"/>
                </a:solidFill>
                <a:latin typeface="+mn-lt"/>
                <a:ea typeface="+mn-ea"/>
                <a:cs typeface="+mn-cs"/>
              </a:rPr>
              <a:t>日</a:t>
            </a:r>
          </a:p>
          <a:p>
            <a:r>
              <a:rPr lang="en-US" altLang="ja-JP" sz="970" b="0" i="0" u="none" strike="noStrike" baseline="0" dirty="0"/>
              <a:t>【</a:t>
            </a:r>
            <a:r>
              <a:rPr lang="ja-JP" altLang="en-US" sz="970" b="0" i="0" u="none" strike="noStrike" baseline="0" dirty="0"/>
              <a:t>調査方法</a:t>
            </a:r>
            <a:r>
              <a:rPr lang="en-US" altLang="ja-JP" sz="970" b="0" i="0" u="none" strike="noStrike" baseline="0" dirty="0"/>
              <a:t>】</a:t>
            </a:r>
          </a:p>
          <a:p>
            <a:r>
              <a:rPr lang="ja-JP" altLang="en-US" sz="970" b="0" i="0" u="none" strike="noStrike" baseline="0" dirty="0"/>
              <a:t>調査対象施設の医薬品安全管理責任者宛てに調査票を郵送し、回答を依頼した。回答者による自記式アンケート調査と</a:t>
            </a:r>
          </a:p>
          <a:p>
            <a:r>
              <a:rPr lang="ja-JP" altLang="en-US" sz="970" b="0" i="0" u="none" strike="noStrike" baseline="0" dirty="0"/>
              <a:t>し、回答方法はインターネット上のウェブ調査票での回答を原則としたが、紙面調査票の返送での回答も選択できるように</a:t>
            </a:r>
          </a:p>
          <a:p>
            <a:r>
              <a:rPr lang="ja-JP" altLang="en-US" sz="970" b="0" i="0" u="none" strike="noStrike" baseline="0" dirty="0"/>
              <a:t>した。</a:t>
            </a:r>
          </a:p>
          <a:p>
            <a:r>
              <a:rPr lang="en-US" altLang="ja-JP" sz="970" b="0" i="0" u="none" strike="noStrike" baseline="0" dirty="0"/>
              <a:t>【</a:t>
            </a:r>
            <a:r>
              <a:rPr lang="ja-JP" altLang="en-US" sz="970" b="0" i="0" u="none" strike="noStrike" baseline="0" dirty="0"/>
              <a:t>回収状況</a:t>
            </a:r>
            <a:r>
              <a:rPr lang="en-US" altLang="ja-JP" sz="970" b="0" i="0" u="none" strike="noStrike" baseline="0" dirty="0"/>
              <a:t>】</a:t>
            </a:r>
          </a:p>
          <a:p>
            <a:r>
              <a:rPr lang="ja-JP" altLang="en-US" sz="970" b="0" i="0" u="none" strike="noStrike" baseline="0" dirty="0"/>
              <a:t>発送数 ： </a:t>
            </a:r>
            <a:r>
              <a:rPr lang="en-US" altLang="ja-JP" sz="970" b="0" i="0" u="none" strike="noStrike" baseline="0" dirty="0"/>
              <a:t>3282</a:t>
            </a:r>
            <a:r>
              <a:rPr lang="ja-JP" altLang="en-US" sz="970" b="0" i="0" u="none" strike="noStrike" baseline="0" dirty="0"/>
              <a:t>施設、 対象数</a:t>
            </a:r>
            <a:r>
              <a:rPr lang="en-US" altLang="ja-JP" sz="970" b="0" i="0" u="none" strike="noStrike" baseline="0" dirty="0"/>
              <a:t>※2 </a:t>
            </a:r>
            <a:r>
              <a:rPr lang="ja-JP" altLang="en-US" sz="970" b="0" i="0" u="none" strike="noStrike" baseline="0" dirty="0"/>
              <a:t>：</a:t>
            </a:r>
            <a:r>
              <a:rPr lang="en-US" altLang="ja-JP" sz="970" b="0" i="0" u="none" strike="noStrike" baseline="0" dirty="0"/>
              <a:t>3280</a:t>
            </a:r>
            <a:r>
              <a:rPr lang="ja-JP" altLang="en-US" sz="970" b="0" i="0" u="none" strike="noStrike" baseline="0" dirty="0"/>
              <a:t>施設</a:t>
            </a:r>
            <a:endParaRPr lang="en-US" altLang="ja-JP" sz="970" b="0" i="0" u="none" strike="noStrike" baseline="0" dirty="0"/>
          </a:p>
          <a:p>
            <a:r>
              <a:rPr lang="ja-JP" altLang="en-US" sz="970" b="0" i="0" u="none" strike="noStrike" baseline="0" dirty="0"/>
              <a:t>有効回収数（有効回収率</a:t>
            </a:r>
            <a:r>
              <a:rPr lang="en-US" altLang="ja-JP" sz="970" b="0" i="0" u="none" strike="noStrike" baseline="0" dirty="0"/>
              <a:t>※3</a:t>
            </a:r>
            <a:r>
              <a:rPr lang="ja-JP" altLang="en-US" sz="970" b="0" i="0" u="none" strike="noStrike" baseline="0" dirty="0"/>
              <a:t>） ： </a:t>
            </a:r>
            <a:r>
              <a:rPr lang="en-US" altLang="ja-JP" sz="970" b="0" i="0" u="none" strike="noStrike" baseline="0" dirty="0"/>
              <a:t>1441</a:t>
            </a:r>
            <a:r>
              <a:rPr lang="ja-JP" altLang="en-US" sz="970" b="0" i="0" u="none" strike="noStrike" baseline="0" dirty="0"/>
              <a:t>施設（</a:t>
            </a:r>
            <a:r>
              <a:rPr lang="en-US" altLang="ja-JP" sz="970" b="0" i="0" u="none" strike="noStrike" baseline="0" dirty="0"/>
              <a:t>43.9%</a:t>
            </a:r>
            <a:r>
              <a:rPr lang="ja-JP" altLang="en-US" sz="970" b="0" i="0" u="none" strike="noStrike" baseline="0" dirty="0"/>
              <a:t>）</a:t>
            </a:r>
            <a:endParaRPr lang="en-US" altLang="ja-JP" sz="970" b="0" i="0" u="none" strike="noStrike" baseline="0" dirty="0"/>
          </a:p>
          <a:p>
            <a:r>
              <a:rPr lang="en-US" altLang="ja-JP" sz="970" b="0" i="0" u="none" strike="noStrike" baseline="0" dirty="0"/>
              <a:t>※</a:t>
            </a:r>
            <a:r>
              <a:rPr kumimoji="1" lang="en-US" altLang="ja-JP" sz="970" b="0" i="0" u="none" strike="noStrike" kern="1200" baseline="0" dirty="0">
                <a:solidFill>
                  <a:schemeClr val="tx1"/>
                </a:solidFill>
                <a:latin typeface="+mn-lt"/>
                <a:ea typeface="+mn-ea"/>
                <a:cs typeface="+mn-cs"/>
              </a:rPr>
              <a:t>2</a:t>
            </a:r>
            <a:r>
              <a:rPr kumimoji="1" lang="ja-JP" altLang="en-US" sz="970" b="0" i="0" u="none" strike="noStrike" kern="1200" baseline="0" dirty="0">
                <a:solidFill>
                  <a:schemeClr val="tx1"/>
                </a:solidFill>
                <a:latin typeface="+mn-lt"/>
                <a:ea typeface="+mn-ea"/>
                <a:cs typeface="+mn-cs"/>
              </a:rPr>
              <a:t>：</a:t>
            </a:r>
            <a:r>
              <a:rPr lang="ja-JP" altLang="en-US" sz="1200" dirty="0"/>
              <a:t>令和</a:t>
            </a:r>
            <a:r>
              <a:rPr lang="en-US" altLang="ja-JP" sz="1200" dirty="0"/>
              <a:t>4</a:t>
            </a:r>
            <a:r>
              <a:rPr lang="ja-JP" altLang="en-US" sz="1200" dirty="0"/>
              <a:t>年</a:t>
            </a:r>
            <a:r>
              <a:rPr lang="en-US" altLang="ja-JP" sz="1200" dirty="0"/>
              <a:t>7</a:t>
            </a:r>
            <a:r>
              <a:rPr lang="ja-JP" altLang="en-US" sz="1200" dirty="0"/>
              <a:t>月</a:t>
            </a:r>
            <a:r>
              <a:rPr lang="en-US" altLang="ja-JP" sz="1200" dirty="0"/>
              <a:t>29</a:t>
            </a:r>
            <a:r>
              <a:rPr lang="ja-JP" altLang="en-US" sz="1200" dirty="0"/>
              <a:t>日までに回収されたウェブ調査票、令和</a:t>
            </a:r>
            <a:r>
              <a:rPr lang="en-US" altLang="ja-JP" sz="1200" dirty="0"/>
              <a:t>4</a:t>
            </a:r>
            <a:r>
              <a:rPr lang="ja-JP" altLang="en-US" sz="1200" dirty="0"/>
              <a:t>年</a:t>
            </a:r>
            <a:r>
              <a:rPr lang="en-US" altLang="ja-JP" sz="1200" dirty="0"/>
              <a:t>12</a:t>
            </a:r>
            <a:r>
              <a:rPr lang="ja-JP" altLang="en-US" sz="1200" dirty="0"/>
              <a:t>月末日までに回収された紙面調査票をもとに集計した。</a:t>
            </a:r>
            <a:endParaRPr lang="en-US" altLang="ja-JP" sz="1200" dirty="0"/>
          </a:p>
          <a:p>
            <a:r>
              <a:rPr lang="ja-JP" altLang="en-US" sz="1200" dirty="0"/>
              <a:t>調査票を発送した病院のうち、診療所であることが確認された</a:t>
            </a:r>
            <a:r>
              <a:rPr lang="en-US" altLang="ja-JP" sz="1200" dirty="0"/>
              <a:t>2</a:t>
            </a:r>
            <a:r>
              <a:rPr lang="ja-JP" altLang="en-US" sz="1200" dirty="0"/>
              <a:t>施設を対象から除いた。</a:t>
            </a:r>
            <a:endParaRPr lang="en-US" altLang="ja-JP" sz="1200" dirty="0"/>
          </a:p>
          <a:p>
            <a:r>
              <a:rPr lang="en-US" altLang="ja-JP" sz="970" b="0" i="0" u="none" strike="noStrike" baseline="0" dirty="0"/>
              <a:t>※</a:t>
            </a:r>
            <a:r>
              <a:rPr kumimoji="1" lang="en-US" altLang="ja-JP" sz="970" b="0" i="0" u="none" strike="noStrike" kern="1200" baseline="0" dirty="0">
                <a:solidFill>
                  <a:schemeClr val="tx1"/>
                </a:solidFill>
                <a:latin typeface="+mn-lt"/>
                <a:ea typeface="+mn-ea"/>
                <a:cs typeface="+mn-cs"/>
              </a:rPr>
              <a:t>3</a:t>
            </a:r>
            <a:r>
              <a:rPr kumimoji="1" lang="ja-JP" altLang="en-US" sz="970" b="0" i="0" u="none" strike="noStrike" kern="1200" baseline="0" dirty="0">
                <a:solidFill>
                  <a:schemeClr val="tx1"/>
                </a:solidFill>
                <a:latin typeface="+mn-lt"/>
                <a:ea typeface="+mn-ea"/>
                <a:cs typeface="+mn-cs"/>
              </a:rPr>
              <a:t>：</a:t>
            </a:r>
            <a:r>
              <a:rPr lang="ja-JP" altLang="en-US" sz="1200" dirty="0"/>
              <a:t>有効回収率は、「対象数」に占める「有効回収数」の割合を示している。 </a:t>
            </a:r>
            <a:endParaRPr kumimoji="1" lang="ja-JP" altLang="en-US" sz="970" baseline="0" dirty="0"/>
          </a:p>
        </p:txBody>
      </p:sp>
      <p:sp>
        <p:nvSpPr>
          <p:cNvPr id="4" name="スライド番号プレースホルダー 3">
            <a:extLst>
              <a:ext uri="{FF2B5EF4-FFF2-40B4-BE49-F238E27FC236}">
                <a16:creationId xmlns:a16="http://schemas.microsoft.com/office/drawing/2014/main" id="{4016C53E-3354-487C-CBB2-E0AC3CB72B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E0819-280D-464B-B14D-E3669A3187A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2575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r>
              <a:rPr lang="ja-JP" altLang="en-US" dirty="0"/>
              <a:t>安全性検討事項</a:t>
            </a:r>
            <a:r>
              <a:rPr kumimoji="1" lang="ja-JP" altLang="en-US" dirty="0">
                <a:latin typeface="+mn-ea"/>
                <a:ea typeface="+mn-ea"/>
              </a:rPr>
              <a:t>についてお話しします。</a:t>
            </a:r>
            <a:endParaRPr kumimoji="1" lang="en-US" altLang="ja-JP" dirty="0">
              <a:latin typeface="+mn-ea"/>
              <a:ea typeface="+mn-ea"/>
            </a:endParaRPr>
          </a:p>
          <a:p>
            <a:r>
              <a:rPr lang="ja-JP" altLang="en-US" dirty="0"/>
              <a:t>この内訳は、重要な特定されたリスク、重要な潜在的リスク、重要な不足情報の</a:t>
            </a:r>
            <a:r>
              <a:rPr lang="en-US" altLang="ja-JP" dirty="0"/>
              <a:t>3</a:t>
            </a:r>
            <a:r>
              <a:rPr lang="ja-JP" altLang="en-US" dirty="0"/>
              <a:t>つから構成されます。</a:t>
            </a:r>
            <a:endParaRPr lang="en-US" altLang="ja-JP" dirty="0"/>
          </a:p>
          <a:p>
            <a:r>
              <a:rPr lang="ja-JP" altLang="en-US" dirty="0"/>
              <a:t>重要な特定されたリスク、潜在的なリスクについては次のスライドで紹介します。</a:t>
            </a:r>
            <a:endParaRPr lang="en-US" altLang="ja-JP" dirty="0"/>
          </a:p>
          <a:p>
            <a:r>
              <a:rPr lang="ja-JP" altLang="en-US" dirty="0"/>
              <a:t>重要な不足情報は、安全性を予測するうえで不足している情報のうち重要なものです。</a:t>
            </a:r>
            <a:endParaRPr lang="en-US" altLang="ja-JP" dirty="0"/>
          </a:p>
          <a:p>
            <a:endParaRPr lang="en-US" altLang="ja-JP" dirty="0"/>
          </a:p>
        </p:txBody>
      </p:sp>
    </p:spTree>
    <p:extLst>
      <p:ext uri="{BB962C8B-B14F-4D97-AF65-F5344CB8AC3E}">
        <p14:creationId xmlns:p14="http://schemas.microsoft.com/office/powerpoint/2010/main" val="3728583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重要な特定されたリスクと重要な潜在的なリスクの比較です。</a:t>
            </a:r>
            <a:endParaRPr kumimoji="1" lang="en-US" altLang="ja-JP" dirty="0"/>
          </a:p>
          <a:p>
            <a:r>
              <a:rPr kumimoji="1" lang="ja-JP" altLang="en-US" dirty="0"/>
              <a:t>この</a:t>
            </a:r>
            <a:r>
              <a:rPr kumimoji="1" lang="en-US" altLang="ja-JP" dirty="0"/>
              <a:t>2</a:t>
            </a:r>
            <a:r>
              <a:rPr kumimoji="1" lang="ja-JP" altLang="en-US" dirty="0" err="1"/>
              <a:t>つの</a:t>
            </a:r>
            <a:r>
              <a:rPr kumimoji="1" lang="ja-JP" altLang="en-US" dirty="0"/>
              <a:t>違いは、薬剤との</a:t>
            </a:r>
            <a:r>
              <a:rPr kumimoji="1" lang="ja-JP" altLang="en-US" b="1" u="sng" dirty="0">
                <a:solidFill>
                  <a:srgbClr val="FF0000"/>
                </a:solidFill>
              </a:rPr>
              <a:t>「関連性の強さ」の違いです。</a:t>
            </a:r>
            <a:endParaRPr kumimoji="1" lang="en-US" altLang="ja-JP" b="1" u="sng" dirty="0">
              <a:solidFill>
                <a:srgbClr val="FF0000"/>
              </a:solidFill>
            </a:endParaRPr>
          </a:p>
          <a:p>
            <a:r>
              <a:rPr kumimoji="1" lang="ja-JP" altLang="en-US" dirty="0"/>
              <a:t>臨床試験、非臨床試験、海外、類薬の情報などを総合的に評価し、そのリスクと、薬剤の因果性がどの程度かを評価します。</a:t>
            </a:r>
            <a:endParaRPr kumimoji="1" lang="en-US" altLang="ja-JP" dirty="0"/>
          </a:p>
          <a:p>
            <a:r>
              <a:rPr kumimoji="1" lang="ja-JP" altLang="en-US" u="sng" dirty="0"/>
              <a:t>ベネフィット・リスクバランスに影響を与えるような重要なリスク</a:t>
            </a:r>
            <a:r>
              <a:rPr kumimoji="1" lang="ja-JP" altLang="en-US" dirty="0"/>
              <a:t>のうち、因果性がはっきりしているものが、重要な特定されたリスク、まだ因果性がはっきりしないものが重要な潜在的リスクとなります。</a:t>
            </a:r>
            <a:endParaRPr kumimoji="1" lang="en-US" altLang="ja-JP" dirty="0"/>
          </a:p>
          <a:p>
            <a:endParaRPr kumimoji="1" lang="en-US" altLang="ja-JP" dirty="0"/>
          </a:p>
          <a:p>
            <a:r>
              <a:rPr kumimoji="1" lang="ja-JP" altLang="en-US" b="1" u="sng" dirty="0"/>
              <a:t>潜在的なリスクは、まだ関連性がはっきりしないため電子添文に記載されないケースがあるのも特徴です。</a:t>
            </a:r>
            <a:endParaRPr kumimoji="1" lang="en-US" altLang="ja-JP" b="1" u="sng"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279683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81C35-F616-2313-93DA-589E3D8E531A}"/>
            </a:ext>
          </a:extLst>
        </p:cNvPr>
        <p:cNvGrpSpPr/>
        <p:nvPr/>
      </p:nvGrpSpPr>
      <p:grpSpPr>
        <a:xfrm>
          <a:off x="0" y="0"/>
          <a:ext cx="0" cy="0"/>
          <a:chOff x="0" y="0"/>
          <a:chExt cx="0" cy="0"/>
        </a:xfrm>
      </p:grpSpPr>
      <p:sp>
        <p:nvSpPr>
          <p:cNvPr id="55298" name="スライド イメージ プレースホルダ 1">
            <a:extLst>
              <a:ext uri="{FF2B5EF4-FFF2-40B4-BE49-F238E27FC236}">
                <a16:creationId xmlns:a16="http://schemas.microsoft.com/office/drawing/2014/main" id="{57F8DD4F-A013-0AD9-089F-22CCE8637323}"/>
              </a:ext>
            </a:extLst>
          </p:cNvPr>
          <p:cNvSpPr>
            <a:spLocks noGrp="1" noRot="1" noChangeAspect="1" noTextEdit="1"/>
          </p:cNvSpPr>
          <p:nvPr>
            <p:ph type="sldImg"/>
          </p:nvPr>
        </p:nvSpPr>
        <p:spPr>
          <a:ln/>
        </p:spPr>
      </p:sp>
      <p:sp>
        <p:nvSpPr>
          <p:cNvPr id="55299" name="スライド番号プレースホルダ 3">
            <a:extLst>
              <a:ext uri="{FF2B5EF4-FFF2-40B4-BE49-F238E27FC236}">
                <a16:creationId xmlns:a16="http://schemas.microsoft.com/office/drawing/2014/main" id="{E189C73E-045E-E315-5F63-DEEE5A4B1CC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a:extLst>
              <a:ext uri="{FF2B5EF4-FFF2-40B4-BE49-F238E27FC236}">
                <a16:creationId xmlns:a16="http://schemas.microsoft.com/office/drawing/2014/main" id="{CCB89DD7-6B7D-2B37-2F28-5A5A7259F956}"/>
              </a:ext>
            </a:extLst>
          </p:cNvPr>
          <p:cNvSpPr>
            <a:spLocks noGrp="1"/>
          </p:cNvSpPr>
          <p:nvPr>
            <p:ph type="body" idx="1"/>
          </p:nvPr>
        </p:nvSpPr>
        <p:spPr/>
        <p:txBody>
          <a:bodyPr/>
          <a:lstStyle/>
          <a:p>
            <a:r>
              <a:rPr kumimoji="1" lang="ja-JP" altLang="en-US" dirty="0">
                <a:latin typeface="+mn-ea"/>
                <a:ea typeface="+mn-ea"/>
              </a:rPr>
              <a:t>医薬品安全性監視計画についてお話しします。</a:t>
            </a:r>
            <a:endParaRPr kumimoji="1" lang="en-US" altLang="ja-JP" dirty="0">
              <a:latin typeface="+mn-ea"/>
              <a:ea typeface="+mn-ea"/>
            </a:endParaRPr>
          </a:p>
          <a:p>
            <a:r>
              <a:rPr kumimoji="1" lang="ja-JP" altLang="en-US" dirty="0">
                <a:latin typeface="+mn-ea"/>
                <a:ea typeface="+mn-ea"/>
              </a:rPr>
              <a:t>安全性監視計画は策定されたリスクに関連する問題の検出や防止に関する活動の計画で、</a:t>
            </a:r>
            <a:endParaRPr kumimoji="1" lang="en-US" altLang="ja-JP" dirty="0">
              <a:latin typeface="+mn-ea"/>
              <a:ea typeface="+mn-ea"/>
            </a:endParaRPr>
          </a:p>
          <a:p>
            <a:r>
              <a:rPr kumimoji="1" lang="ja-JP" altLang="en-US" dirty="0">
                <a:latin typeface="+mn-ea"/>
                <a:ea typeface="+mn-ea"/>
              </a:rPr>
              <a:t>「情報の収集」を中心とした内容です。どの医薬品でも行われる「通常」の活動と、医薬品の特性を考慮して策定される「追加」の活動があります。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副作用症例の情報収集は「通常」の活動、製品毎に実施の要否を判断する市販直後調査、製造販売後調査等の実施と情報収集は「追加」の活動に相当します。</a:t>
            </a:r>
            <a:endParaRPr kumimoji="1" lang="en-US" altLang="ja-JP" dirty="0">
              <a:latin typeface="+mn-ea"/>
              <a:ea typeface="+mn-ea"/>
            </a:endParaRPr>
          </a:p>
        </p:txBody>
      </p:sp>
    </p:spTree>
    <p:extLst>
      <p:ext uri="{BB962C8B-B14F-4D97-AF65-F5344CB8AC3E}">
        <p14:creationId xmlns:p14="http://schemas.microsoft.com/office/powerpoint/2010/main" val="318905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r>
              <a:rPr kumimoji="1" lang="ja-JP" altLang="en-US" dirty="0">
                <a:latin typeface="+mn-ea"/>
                <a:ea typeface="+mn-ea"/>
              </a:rPr>
              <a:t>リスク最小化計画についてお話しします。</a:t>
            </a:r>
            <a:endParaRPr kumimoji="1" lang="en-US" altLang="ja-JP" dirty="0">
              <a:latin typeface="+mn-ea"/>
              <a:ea typeface="+mn-ea"/>
            </a:endParaRPr>
          </a:p>
          <a:p>
            <a:r>
              <a:rPr kumimoji="1" lang="ja-JP" altLang="en-US" dirty="0">
                <a:latin typeface="+mn-ea"/>
                <a:ea typeface="+mn-ea"/>
              </a:rPr>
              <a:t>リスク最小化計画とは、その名の通り、リスクを最小に抑え、ベネフィット・リスクバランスを適切に維持するための活動の計画です。</a:t>
            </a:r>
            <a:endParaRPr kumimoji="1" lang="en-US" altLang="ja-JP" dirty="0">
              <a:latin typeface="+mn-ea"/>
              <a:ea typeface="+mn-ea"/>
            </a:endParaRPr>
          </a:p>
          <a:p>
            <a:r>
              <a:rPr kumimoji="1" lang="ja-JP" altLang="en-US" dirty="0">
                <a:latin typeface="+mn-ea"/>
                <a:ea typeface="+mn-ea"/>
              </a:rPr>
              <a:t>電子添文のような通常どの製品でも行われる活動と、資材や使用条件の設定などの医薬品やリスクの特性に応じて設定する追加の活動に分かれます。</a:t>
            </a:r>
            <a:endParaRPr kumimoji="1" lang="en-US" altLang="ja-JP" dirty="0">
              <a:latin typeface="+mn-ea"/>
              <a:ea typeface="+mn-ea"/>
            </a:endParaRPr>
          </a:p>
        </p:txBody>
      </p:sp>
    </p:spTree>
    <p:extLst>
      <p:ext uri="{BB962C8B-B14F-4D97-AF65-F5344CB8AC3E}">
        <p14:creationId xmlns:p14="http://schemas.microsoft.com/office/powerpoint/2010/main" val="681080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RMP</a:t>
            </a:r>
            <a:r>
              <a:rPr kumimoji="1" lang="ja-JP" altLang="en-US" dirty="0">
                <a:latin typeface="+mn-ea"/>
                <a:ea typeface="+mn-ea"/>
              </a:rPr>
              <a:t>の入手方法ですが、</a:t>
            </a:r>
            <a:r>
              <a:rPr kumimoji="1" lang="en-US" altLang="ja-JP" dirty="0">
                <a:latin typeface="+mn-ea"/>
                <a:ea typeface="+mn-ea"/>
              </a:rPr>
              <a:t>PMDA</a:t>
            </a:r>
            <a:r>
              <a:rPr kumimoji="1" lang="ja-JP" altLang="en-US" dirty="0">
                <a:latin typeface="+mn-ea"/>
                <a:ea typeface="+mn-ea"/>
              </a:rPr>
              <a:t>の</a:t>
            </a:r>
            <a:r>
              <a:rPr kumimoji="1" lang="en-US" altLang="ja-JP" dirty="0">
                <a:latin typeface="+mn-ea"/>
                <a:ea typeface="+mn-ea"/>
              </a:rPr>
              <a:t>WEB</a:t>
            </a:r>
            <a:r>
              <a:rPr kumimoji="1" lang="ja-JP" altLang="en-US" dirty="0">
                <a:latin typeface="+mn-ea"/>
                <a:ea typeface="+mn-ea"/>
              </a:rPr>
              <a:t>サイトに、全社の</a:t>
            </a:r>
            <a:r>
              <a:rPr kumimoji="1" lang="en-US" altLang="ja-JP" dirty="0">
                <a:latin typeface="+mn-ea"/>
                <a:ea typeface="+mn-ea"/>
              </a:rPr>
              <a:t>RMP</a:t>
            </a:r>
            <a:r>
              <a:rPr kumimoji="1" lang="ja-JP" altLang="en-US" dirty="0">
                <a:latin typeface="+mn-ea"/>
                <a:ea typeface="+mn-ea"/>
              </a:rPr>
              <a:t>がすべて公開されています。</a:t>
            </a:r>
            <a:endParaRPr kumimoji="1" lang="en-US" altLang="ja-JP" dirty="0">
              <a:latin typeface="+mn-ea"/>
              <a:ea typeface="+mn-ea"/>
            </a:endParaRPr>
          </a:p>
          <a:p>
            <a:r>
              <a:rPr kumimoji="1" lang="en-US" altLang="ja-JP" dirty="0">
                <a:latin typeface="+mn-ea"/>
                <a:ea typeface="+mn-ea"/>
              </a:rPr>
              <a:t>YAHOO</a:t>
            </a:r>
            <a:r>
              <a:rPr kumimoji="1" lang="ja-JP" altLang="en-US" dirty="0">
                <a:latin typeface="+mn-ea"/>
                <a:ea typeface="+mn-ea"/>
              </a:rPr>
              <a:t>などで</a:t>
            </a:r>
            <a:r>
              <a:rPr kumimoji="1" lang="en-US" altLang="ja-JP" dirty="0">
                <a:latin typeface="+mn-ea"/>
                <a:ea typeface="+mn-ea"/>
              </a:rPr>
              <a:t>RMP</a:t>
            </a:r>
            <a:r>
              <a:rPr kumimoji="1" lang="ja-JP" altLang="en-US" dirty="0">
                <a:latin typeface="+mn-ea"/>
                <a:ea typeface="+mn-ea"/>
              </a:rPr>
              <a:t>と検索するか、メディナビのリンクにてアクセスいただくことが可能です。</a:t>
            </a:r>
            <a:endParaRPr kumimoji="1" lang="en-US" altLang="ja-JP" dirty="0">
              <a:latin typeface="+mn-ea"/>
              <a:ea typeface="+mn-ea"/>
            </a:endParaRPr>
          </a:p>
          <a:p>
            <a:r>
              <a:rPr kumimoji="1" lang="en-US" altLang="ja-JP" dirty="0">
                <a:latin typeface="+mn-ea"/>
                <a:ea typeface="+mn-ea"/>
              </a:rPr>
              <a:t>Note</a:t>
            </a:r>
            <a:r>
              <a:rPr kumimoji="1" lang="ja-JP" altLang="en-US" dirty="0">
                <a:latin typeface="+mn-ea"/>
                <a:ea typeface="+mn-ea"/>
              </a:rPr>
              <a:t>：通常、</a:t>
            </a:r>
            <a:r>
              <a:rPr kumimoji="1" lang="en-US" altLang="ja-JP" dirty="0">
                <a:latin typeface="+mn-ea"/>
                <a:ea typeface="+mn-ea"/>
              </a:rPr>
              <a:t>RMP</a:t>
            </a:r>
            <a:r>
              <a:rPr kumimoji="1" lang="ja-JP" altLang="en-US" dirty="0">
                <a:latin typeface="+mn-ea"/>
                <a:ea typeface="+mn-ea"/>
              </a:rPr>
              <a:t>のメディナビは月曜日に発信されます。</a:t>
            </a:r>
            <a:endParaRPr kumimoji="1" lang="en-US" altLang="ja-JP" dirty="0">
              <a:latin typeface="+mn-ea"/>
              <a:ea typeface="+mn-ea"/>
            </a:endParaRPr>
          </a:p>
          <a:p>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また、全ての追加の活動が終了し、</a:t>
            </a:r>
            <a:r>
              <a:rPr kumimoji="1" lang="en-US" altLang="ja-JP" sz="1200" b="0" i="0" u="none" strike="noStrike" kern="1200" baseline="0" dirty="0">
                <a:solidFill>
                  <a:schemeClr val="tx1"/>
                </a:solidFill>
                <a:latin typeface="+mn-lt"/>
                <a:ea typeface="+mn-ea"/>
                <a:cs typeface="+mn-cs"/>
              </a:rPr>
              <a:t>RMP</a:t>
            </a:r>
            <a:r>
              <a:rPr kumimoji="1" lang="ja-JP" altLang="en-US" sz="1200" b="0" i="0" u="none" strike="noStrike" kern="1200" baseline="0" dirty="0">
                <a:solidFill>
                  <a:schemeClr val="tx1"/>
                </a:solidFill>
                <a:latin typeface="+mn-lt"/>
                <a:ea typeface="+mn-ea"/>
                <a:cs typeface="+mn-cs"/>
              </a:rPr>
              <a:t>に係る承認条件は満たされたと規制当局が判断した場合、</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その判断結果が通知された後に、公表版</a:t>
            </a:r>
            <a:r>
              <a:rPr kumimoji="1" lang="en-US" altLang="ja-JP" sz="1200" b="0" i="0" u="none" strike="noStrike" kern="1200" baseline="0" dirty="0">
                <a:solidFill>
                  <a:schemeClr val="tx1"/>
                </a:solidFill>
                <a:latin typeface="+mn-lt"/>
                <a:ea typeface="+mn-ea"/>
                <a:cs typeface="+mn-cs"/>
              </a:rPr>
              <a:t>RMP</a:t>
            </a:r>
            <a:r>
              <a:rPr kumimoji="1" lang="ja-JP" altLang="en-US" sz="1200" b="0" i="0" u="none" strike="noStrike" kern="1200" baseline="0" dirty="0">
                <a:solidFill>
                  <a:schemeClr val="tx1"/>
                </a:solidFill>
                <a:latin typeface="+mn-lt"/>
                <a:ea typeface="+mn-ea"/>
                <a:cs typeface="+mn-cs"/>
              </a:rPr>
              <a:t>は</a:t>
            </a:r>
            <a:r>
              <a:rPr kumimoji="1" lang="en-US" altLang="ja-JP" sz="1200" b="0" i="0" u="none" strike="noStrike" kern="1200" baseline="0" dirty="0">
                <a:solidFill>
                  <a:schemeClr val="tx1"/>
                </a:solidFill>
                <a:latin typeface="+mn-lt"/>
                <a:ea typeface="+mn-ea"/>
                <a:cs typeface="+mn-cs"/>
              </a:rPr>
              <a:t>PMDA WEB</a:t>
            </a:r>
            <a:r>
              <a:rPr kumimoji="1" lang="ja-JP" altLang="en-US" sz="1200" b="0" i="0" u="none" strike="noStrike" kern="1200" baseline="0" dirty="0">
                <a:solidFill>
                  <a:schemeClr val="tx1"/>
                </a:solidFill>
                <a:latin typeface="+mn-lt"/>
                <a:ea typeface="+mn-ea"/>
                <a:cs typeface="+mn-cs"/>
              </a:rPr>
              <a:t>サイトから削除されます。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49572-88D9-454A-9B4F-69B984D3A45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75579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3" y="749300"/>
            <a:ext cx="6678612" cy="3757613"/>
          </a:xfrm>
        </p:spPr>
      </p:sp>
      <p:sp>
        <p:nvSpPr>
          <p:cNvPr id="3" name="ノート プレースホルダー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RMP</a:t>
            </a:r>
            <a:r>
              <a:rPr kumimoji="1" lang="ja-JP" altLang="en-US" sz="1200" dirty="0">
                <a:latin typeface="+mn-ea"/>
                <a:ea typeface="+mn-ea"/>
              </a:rPr>
              <a:t>マークに</a:t>
            </a:r>
            <a:r>
              <a:rPr kumimoji="1" lang="ja-JP" altLang="en-US" dirty="0">
                <a:latin typeface="+mn-ea"/>
                <a:ea typeface="+mn-ea"/>
              </a:rPr>
              <a:t>ついてお話しします。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2017</a:t>
            </a:r>
            <a:r>
              <a:rPr kumimoji="1" lang="ja-JP" altLang="en-US" sz="1200" dirty="0">
                <a:latin typeface="+mn-ea"/>
                <a:ea typeface="+mn-ea"/>
              </a:rPr>
              <a:t>年</a:t>
            </a:r>
            <a:r>
              <a:rPr kumimoji="1" lang="en-US" altLang="ja-JP" sz="1200" dirty="0">
                <a:latin typeface="+mn-ea"/>
                <a:ea typeface="+mn-ea"/>
              </a:rPr>
              <a:t>6</a:t>
            </a:r>
            <a:r>
              <a:rPr kumimoji="1" lang="ja-JP" altLang="en-US" sz="1200" dirty="0">
                <a:latin typeface="+mn-ea"/>
                <a:ea typeface="+mn-ea"/>
              </a:rPr>
              <a:t>月に事務連絡「医薬品リスク管理計画（</a:t>
            </a:r>
            <a:r>
              <a:rPr kumimoji="1" lang="en-US" altLang="ja-JP" sz="1200" dirty="0">
                <a:latin typeface="+mn-ea"/>
                <a:ea typeface="+mn-ea"/>
              </a:rPr>
              <a:t>RMP</a:t>
            </a:r>
            <a:r>
              <a:rPr kumimoji="1" lang="ja-JP" altLang="en-US" sz="1200" dirty="0">
                <a:latin typeface="+mn-ea"/>
                <a:ea typeface="+mn-ea"/>
              </a:rPr>
              <a:t>）における追加のリスク最小化活動のために作成・配布する資材への表示について」が発出され、適正使用ガイド等の該当資材が</a:t>
            </a:r>
            <a:r>
              <a:rPr kumimoji="1" lang="en-US" altLang="ja-JP" sz="1200" dirty="0">
                <a:latin typeface="+mn-ea"/>
                <a:ea typeface="+mn-ea"/>
              </a:rPr>
              <a:t>RMP</a:t>
            </a:r>
            <a:r>
              <a:rPr kumimoji="1" lang="ja-JP" altLang="en-US" sz="1200" dirty="0">
                <a:latin typeface="+mn-ea"/>
                <a:ea typeface="+mn-ea"/>
              </a:rPr>
              <a:t>における追加のリスク最小化活動に基づく資材であることを認識しやすくするために、</a:t>
            </a:r>
            <a:r>
              <a:rPr kumimoji="1" lang="en-US" altLang="ja-JP" sz="1200" dirty="0">
                <a:latin typeface="+mn-ea"/>
                <a:ea typeface="+mn-ea"/>
              </a:rPr>
              <a:t>RMP</a:t>
            </a:r>
            <a:r>
              <a:rPr kumimoji="1" lang="ja-JP" altLang="en-US" sz="1200" dirty="0">
                <a:latin typeface="+mn-ea"/>
                <a:ea typeface="+mn-ea"/>
              </a:rPr>
              <a:t>マークを医療従事者向け資材や患者向け資材等に表示することとなりました。</a:t>
            </a:r>
            <a:endParaRPr kumimoji="1" lang="en-US" altLang="ja-JP" sz="1200" dirty="0">
              <a:latin typeface="+mn-ea"/>
              <a:ea typeface="+mn-ea"/>
            </a:endParaRPr>
          </a:p>
          <a:p>
            <a:r>
              <a:rPr kumimoji="1" lang="ja-JP" altLang="en-US" sz="1200" dirty="0">
                <a:latin typeface="+mn-ea"/>
                <a:ea typeface="+mn-ea"/>
              </a:rPr>
              <a:t>追加のリスク最小化活動の項で指定された、医療従事者向け、患者さん向け資材に対して</a:t>
            </a:r>
            <a:r>
              <a:rPr kumimoji="1" lang="ja-JP" altLang="en-US" sz="1200" b="1" dirty="0">
                <a:latin typeface="+mn-ea"/>
                <a:ea typeface="+mn-ea"/>
              </a:rPr>
              <a:t>「</a:t>
            </a:r>
            <a:r>
              <a:rPr kumimoji="1" lang="en-US" altLang="ja-JP" sz="1200" b="1" dirty="0">
                <a:latin typeface="+mn-ea"/>
                <a:ea typeface="+mn-ea"/>
              </a:rPr>
              <a:t>RMP</a:t>
            </a:r>
            <a:r>
              <a:rPr kumimoji="1" lang="ja-JP" altLang="en-US" sz="1200" b="1" dirty="0">
                <a:latin typeface="+mn-ea"/>
                <a:ea typeface="+mn-ea"/>
              </a:rPr>
              <a:t>マーク」</a:t>
            </a:r>
            <a:r>
              <a:rPr kumimoji="1" lang="ja-JP" altLang="en-US" sz="1200" dirty="0">
                <a:latin typeface="+mn-ea"/>
                <a:ea typeface="+mn-ea"/>
              </a:rPr>
              <a:t>が付与されます。</a:t>
            </a:r>
            <a:endParaRPr kumimoji="1" lang="en-US" altLang="ja-JP" sz="1200" dirty="0">
              <a:latin typeface="+mn-ea"/>
              <a:ea typeface="+mn-ea"/>
            </a:endParaRPr>
          </a:p>
          <a:p>
            <a:r>
              <a:rPr kumimoji="1" lang="ja-JP" altLang="en-US" sz="1200" dirty="0">
                <a:latin typeface="+mn-ea"/>
                <a:ea typeface="+mn-ea"/>
              </a:rPr>
              <a:t>なお、</a:t>
            </a:r>
            <a:r>
              <a:rPr kumimoji="1" lang="en-US" altLang="ja-JP" sz="1200" dirty="0">
                <a:latin typeface="+mn-ea"/>
                <a:ea typeface="+mn-ea"/>
              </a:rPr>
              <a:t>2017</a:t>
            </a:r>
            <a:r>
              <a:rPr kumimoji="1" lang="ja-JP" altLang="en-US" sz="1200" dirty="0">
                <a:latin typeface="+mn-ea"/>
                <a:ea typeface="+mn-ea"/>
              </a:rPr>
              <a:t>年</a:t>
            </a:r>
            <a:r>
              <a:rPr kumimoji="1" lang="en-US" altLang="ja-JP" sz="1200" dirty="0">
                <a:latin typeface="+mn-ea"/>
                <a:ea typeface="+mn-ea"/>
              </a:rPr>
              <a:t>6</a:t>
            </a:r>
            <a:r>
              <a:rPr kumimoji="1" lang="ja-JP" altLang="en-US" sz="1200" dirty="0">
                <a:latin typeface="+mn-ea"/>
                <a:ea typeface="+mn-ea"/>
              </a:rPr>
              <a:t>月の事務連絡発出以前に作成されている資材は、改訂・増刷のタイミングで付与されることになります。</a:t>
            </a:r>
            <a:endParaRPr kumimoji="1" lang="en-US" altLang="ja-JP" sz="1200" dirty="0">
              <a:latin typeface="+mn-ea"/>
              <a:ea typeface="+mn-ea"/>
            </a:endParaRPr>
          </a:p>
          <a:p>
            <a:endParaRPr kumimoji="1" lang="en-US" altLang="ja-JP" sz="1200" dirty="0">
              <a:latin typeface="+mn-ea"/>
              <a:ea typeface="+mn-ea"/>
            </a:endParaRPr>
          </a:p>
          <a:p>
            <a:r>
              <a:rPr kumimoji="1" lang="en-US" altLang="ja-JP" sz="1200" b="1" dirty="0">
                <a:latin typeface="+mn-ea"/>
                <a:ea typeface="+mn-ea"/>
              </a:rPr>
              <a:t>【</a:t>
            </a:r>
            <a:r>
              <a:rPr kumimoji="1" lang="ja-JP" altLang="en-US" sz="1200" b="1" dirty="0">
                <a:latin typeface="+mn-ea"/>
                <a:ea typeface="+mn-ea"/>
              </a:rPr>
              <a:t>参考情報</a:t>
            </a:r>
            <a:r>
              <a:rPr kumimoji="1" lang="en-US" altLang="ja-JP" sz="1200" b="1" dirty="0">
                <a:latin typeface="+mn-ea"/>
                <a:ea typeface="+mn-ea"/>
              </a:rPr>
              <a:t>】</a:t>
            </a:r>
          </a:p>
          <a:p>
            <a:r>
              <a:rPr kumimoji="1" lang="en-US" altLang="ja-JP" sz="1200" b="1" kern="1200" dirty="0">
                <a:solidFill>
                  <a:schemeClr val="tx1"/>
                </a:solidFill>
                <a:effectLst/>
                <a:latin typeface="+mn-ea"/>
                <a:ea typeface="+mn-ea"/>
                <a:cs typeface="+mn-cs"/>
              </a:rPr>
              <a:t>Q1</a:t>
            </a:r>
            <a:r>
              <a:rPr kumimoji="1" lang="ja-JP" altLang="ja-JP" sz="1200" b="1" kern="1200" dirty="0">
                <a:solidFill>
                  <a:schemeClr val="tx1"/>
                </a:solidFill>
                <a:effectLst/>
                <a:latin typeface="+mn-ea"/>
                <a:ea typeface="+mn-ea"/>
                <a:cs typeface="+mn-cs"/>
              </a:rPr>
              <a:t>：患者さん向け資材の「</a:t>
            </a:r>
            <a:r>
              <a:rPr kumimoji="1" lang="en-US" altLang="ja-JP" sz="1200" b="1" kern="1200" dirty="0">
                <a:solidFill>
                  <a:schemeClr val="tx1"/>
                </a:solidFill>
                <a:effectLst/>
                <a:latin typeface="+mn-ea"/>
                <a:ea typeface="+mn-ea"/>
                <a:cs typeface="+mn-cs"/>
              </a:rPr>
              <a:t>RMP</a:t>
            </a:r>
            <a:r>
              <a:rPr kumimoji="1" lang="ja-JP" altLang="ja-JP" sz="1200" b="1" kern="1200" dirty="0">
                <a:solidFill>
                  <a:schemeClr val="tx1"/>
                </a:solidFill>
                <a:effectLst/>
                <a:latin typeface="+mn-ea"/>
                <a:ea typeface="+mn-ea"/>
                <a:cs typeface="+mn-cs"/>
              </a:rPr>
              <a:t>マーク」について、患者さんから質問があったらどう答えればよいですか？</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A1</a:t>
            </a:r>
            <a:r>
              <a:rPr kumimoji="1" lang="ja-JP" altLang="ja-JP" sz="1200" kern="1200" dirty="0">
                <a:solidFill>
                  <a:schemeClr val="tx1"/>
                </a:solidFill>
                <a:effectLst/>
                <a:latin typeface="+mn-ea"/>
                <a:ea typeface="+mn-ea"/>
                <a:cs typeface="+mn-cs"/>
              </a:rPr>
              <a:t>：回答例は以下の通りです。</a:t>
            </a:r>
          </a:p>
          <a:p>
            <a:r>
              <a:rPr kumimoji="1" lang="ja-JP" altLang="ja-JP" sz="1200" kern="1200" dirty="0">
                <a:solidFill>
                  <a:schemeClr val="tx1"/>
                </a:solidFill>
                <a:effectLst/>
                <a:latin typeface="+mn-ea"/>
                <a:ea typeface="+mn-ea"/>
                <a:cs typeface="+mn-cs"/>
              </a:rPr>
              <a:t>「病気やお薬に関する説明の際に患者さんにお渡しする冊子のうち、最近の医薬品などで、</a:t>
            </a:r>
            <a:r>
              <a:rPr kumimoji="1" lang="ja-JP" altLang="ja-JP" sz="1200" b="1" u="sng" kern="1200" dirty="0">
                <a:solidFill>
                  <a:schemeClr val="tx1"/>
                </a:solidFill>
                <a:effectLst/>
                <a:latin typeface="+mn-ea"/>
                <a:ea typeface="+mn-ea"/>
                <a:cs typeface="+mn-cs"/>
              </a:rPr>
              <a:t>患者さんに特に注意してほしい内容</a:t>
            </a:r>
            <a:r>
              <a:rPr kumimoji="1" lang="ja-JP" altLang="ja-JP" sz="1200" kern="1200" dirty="0">
                <a:solidFill>
                  <a:schemeClr val="tx1"/>
                </a:solidFill>
                <a:effectLst/>
                <a:latin typeface="+mn-ea"/>
                <a:ea typeface="+mn-ea"/>
                <a:cs typeface="+mn-cs"/>
              </a:rPr>
              <a:t>を記載したもの</a:t>
            </a:r>
            <a:r>
              <a:rPr kumimoji="1" lang="ja-JP" altLang="ja-JP" sz="1200" kern="1200" baseline="300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にこの共通マークがつくようになりました。」</a:t>
            </a:r>
          </a:p>
          <a:p>
            <a:r>
              <a:rPr kumimoji="1" lang="ja-JP" altLang="ja-JP" sz="1200" kern="1200" baseline="300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該当する資材は製薬企業により作成され、</a:t>
            </a:r>
            <a:r>
              <a:rPr kumimoji="1" lang="en-US" altLang="ja-JP" sz="1200" kern="1200" dirty="0">
                <a:solidFill>
                  <a:schemeClr val="tx1"/>
                </a:solidFill>
                <a:effectLst/>
                <a:latin typeface="+mn-ea"/>
                <a:ea typeface="+mn-ea"/>
                <a:cs typeface="+mn-cs"/>
              </a:rPr>
              <a:t>PMDA</a:t>
            </a:r>
            <a:r>
              <a:rPr kumimoji="1" lang="ja-JP" altLang="ja-JP" sz="1200" kern="1200" dirty="0">
                <a:solidFill>
                  <a:schemeClr val="tx1"/>
                </a:solidFill>
                <a:effectLst/>
                <a:latin typeface="+mn-ea"/>
                <a:ea typeface="+mn-ea"/>
                <a:cs typeface="+mn-cs"/>
              </a:rPr>
              <a:t>が事前に必要性・内容を確認します。</a:t>
            </a: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a:p>
            <a:r>
              <a:rPr kumimoji="1" lang="en-US" altLang="ja-JP" sz="1200" b="1" kern="1200" dirty="0">
                <a:solidFill>
                  <a:schemeClr val="tx1"/>
                </a:solidFill>
                <a:effectLst/>
                <a:latin typeface="+mn-ea"/>
                <a:ea typeface="+mn-ea"/>
                <a:cs typeface="+mn-cs"/>
              </a:rPr>
              <a:t>Q2</a:t>
            </a:r>
            <a:r>
              <a:rPr kumimoji="1" lang="ja-JP" altLang="ja-JP" sz="1200" b="1" kern="1200" dirty="0">
                <a:solidFill>
                  <a:schemeClr val="tx1"/>
                </a:solidFill>
                <a:effectLst/>
                <a:latin typeface="+mn-ea"/>
                <a:ea typeface="+mn-ea"/>
                <a:cs typeface="+mn-cs"/>
              </a:rPr>
              <a:t>：</a:t>
            </a:r>
            <a:r>
              <a:rPr kumimoji="1" lang="en-US" altLang="ja-JP" sz="1200" b="1" kern="1200" dirty="0">
                <a:solidFill>
                  <a:schemeClr val="tx1"/>
                </a:solidFill>
                <a:effectLst/>
                <a:latin typeface="+mn-ea"/>
                <a:ea typeface="+mn-ea"/>
                <a:cs typeface="+mn-cs"/>
              </a:rPr>
              <a:t>RMP</a:t>
            </a:r>
            <a:r>
              <a:rPr kumimoji="1" lang="ja-JP" altLang="ja-JP" sz="1200" b="1" kern="1200" dirty="0">
                <a:solidFill>
                  <a:schemeClr val="tx1"/>
                </a:solidFill>
                <a:effectLst/>
                <a:latin typeface="+mn-ea"/>
                <a:ea typeface="+mn-ea"/>
                <a:cs typeface="+mn-cs"/>
              </a:rPr>
              <a:t>マークがついていない資材は、適正使用のためのものではないということですか？</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A2</a:t>
            </a:r>
            <a:r>
              <a:rPr kumimoji="1" lang="ja-JP" altLang="ja-JP" sz="1200" kern="1200" dirty="0">
                <a:solidFill>
                  <a:schemeClr val="tx1"/>
                </a:solidFill>
                <a:effectLst/>
                <a:latin typeface="+mn-ea"/>
                <a:ea typeface="+mn-ea"/>
                <a:cs typeface="+mn-cs"/>
              </a:rPr>
              <a:t>：いいえ。</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マークがつく資材は、製薬企業が作成した資材のうち</a:t>
            </a:r>
            <a:r>
              <a:rPr kumimoji="1" lang="ja-JP" altLang="en-US" sz="1200" kern="1200" dirty="0">
                <a:solidFill>
                  <a:schemeClr val="tx1"/>
                </a:solidFill>
                <a:effectLst/>
                <a:latin typeface="+mn-ea"/>
                <a:ea typeface="+mn-ea"/>
                <a:cs typeface="+mn-cs"/>
              </a:rPr>
              <a:t>、</a:t>
            </a:r>
            <a:r>
              <a:rPr kumimoji="1" lang="ja-JP" altLang="ja-JP" sz="1200" b="1" u="sng" kern="1200" dirty="0">
                <a:solidFill>
                  <a:schemeClr val="tx1"/>
                </a:solidFill>
                <a:effectLst/>
                <a:latin typeface="+mn-ea"/>
                <a:ea typeface="+mn-ea"/>
                <a:cs typeface="+mn-cs"/>
              </a:rPr>
              <a:t>「追加のリスク最小化活動」</a:t>
            </a:r>
            <a:r>
              <a:rPr kumimoji="1" lang="ja-JP" altLang="ja-JP" sz="1200" kern="1200" dirty="0">
                <a:solidFill>
                  <a:schemeClr val="tx1"/>
                </a:solidFill>
                <a:effectLst/>
                <a:latin typeface="+mn-ea"/>
                <a:ea typeface="+mn-ea"/>
                <a:cs typeface="+mn-cs"/>
              </a:rPr>
              <a:t>に記載し、</a:t>
            </a:r>
            <a:r>
              <a:rPr kumimoji="1" lang="en-US" altLang="ja-JP" sz="1200" kern="1200" dirty="0">
                <a:solidFill>
                  <a:schemeClr val="tx1"/>
                </a:solidFill>
                <a:effectLst/>
                <a:latin typeface="+mn-ea"/>
                <a:ea typeface="+mn-ea"/>
                <a:cs typeface="+mn-cs"/>
              </a:rPr>
              <a:t>PMDA</a:t>
            </a:r>
            <a:r>
              <a:rPr kumimoji="1" lang="ja-JP" altLang="ja-JP" sz="1200" kern="1200" dirty="0">
                <a:solidFill>
                  <a:schemeClr val="tx1"/>
                </a:solidFill>
                <a:effectLst/>
                <a:latin typeface="+mn-ea"/>
                <a:ea typeface="+mn-ea"/>
                <a:cs typeface="+mn-cs"/>
              </a:rPr>
              <a:t>が事前に必要性、内容を確認したものです。なお、</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マークのない資材の中にも、企業独自の取り組みとして適正使用のために作成している資材や、必要に応じて</a:t>
            </a:r>
            <a:r>
              <a:rPr kumimoji="1" lang="en-US" altLang="ja-JP" sz="1200" kern="1200" dirty="0">
                <a:solidFill>
                  <a:schemeClr val="tx1"/>
                </a:solidFill>
                <a:effectLst/>
                <a:latin typeface="+mn-ea"/>
                <a:ea typeface="+mn-ea"/>
                <a:cs typeface="+mn-cs"/>
              </a:rPr>
              <a:t>PMDA</a:t>
            </a:r>
            <a:r>
              <a:rPr kumimoji="1" lang="ja-JP" altLang="ja-JP" sz="1200" kern="1200" dirty="0">
                <a:solidFill>
                  <a:schemeClr val="tx1"/>
                </a:solidFill>
                <a:effectLst/>
                <a:latin typeface="+mn-ea"/>
                <a:ea typeface="+mn-ea"/>
                <a:cs typeface="+mn-cs"/>
              </a:rPr>
              <a:t>に了解を得ているものもあります。</a:t>
            </a: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a:p>
            <a:r>
              <a:rPr kumimoji="1" lang="en-US" altLang="ja-JP" sz="1200" b="1" kern="1200" dirty="0">
                <a:solidFill>
                  <a:schemeClr val="tx1"/>
                </a:solidFill>
                <a:effectLst/>
                <a:latin typeface="+mn-ea"/>
                <a:ea typeface="+mn-ea"/>
                <a:cs typeface="+mn-cs"/>
              </a:rPr>
              <a:t>Q3</a:t>
            </a:r>
            <a:r>
              <a:rPr kumimoji="1" lang="ja-JP" altLang="ja-JP" sz="1200" b="1" kern="1200" dirty="0">
                <a:solidFill>
                  <a:schemeClr val="tx1"/>
                </a:solidFill>
                <a:effectLst/>
                <a:latin typeface="+mn-ea"/>
                <a:ea typeface="+mn-ea"/>
                <a:cs typeface="+mn-cs"/>
              </a:rPr>
              <a:t>：</a:t>
            </a:r>
            <a:r>
              <a:rPr kumimoji="1" lang="en-US" altLang="ja-JP" sz="1200" b="1" kern="1200" dirty="0">
                <a:solidFill>
                  <a:schemeClr val="tx1"/>
                </a:solidFill>
                <a:effectLst/>
                <a:latin typeface="+mn-ea"/>
                <a:ea typeface="+mn-ea"/>
                <a:cs typeface="+mn-cs"/>
              </a:rPr>
              <a:t>RMP</a:t>
            </a:r>
            <a:r>
              <a:rPr kumimoji="1" lang="ja-JP" altLang="ja-JP" sz="1200" b="1" kern="1200" dirty="0">
                <a:solidFill>
                  <a:schemeClr val="tx1"/>
                </a:solidFill>
                <a:effectLst/>
                <a:latin typeface="+mn-ea"/>
                <a:ea typeface="+mn-ea"/>
                <a:cs typeface="+mn-cs"/>
              </a:rPr>
              <a:t>マークがつかない適正使用のための資材にはどういったものがありますか</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A3</a:t>
            </a:r>
            <a:r>
              <a:rPr kumimoji="1" lang="ja-JP" altLang="ja-JP" sz="1200" kern="1200" dirty="0">
                <a:solidFill>
                  <a:schemeClr val="tx1"/>
                </a:solidFill>
                <a:effectLst/>
                <a:latin typeface="+mn-ea"/>
                <a:ea typeface="+mn-ea"/>
                <a:cs typeface="+mn-cs"/>
              </a:rPr>
              <a:t>：例えば、以下などがあります。</a:t>
            </a:r>
          </a:p>
          <a:p>
            <a:r>
              <a:rPr kumimoji="1" lang="ja-JP" altLang="ja-JP" sz="1200" b="1" kern="1200" dirty="0">
                <a:solidFill>
                  <a:schemeClr val="tx1"/>
                </a:solidFill>
                <a:effectLst/>
                <a:latin typeface="+mn-ea"/>
                <a:ea typeface="+mn-ea"/>
                <a:cs typeface="+mn-cs"/>
              </a:rPr>
              <a:t>【マークが付与されない資材の例】</a:t>
            </a:r>
            <a:endParaRPr kumimoji="1" lang="ja-JP" altLang="ja-JP" sz="1200" kern="1200" dirty="0">
              <a:solidFill>
                <a:schemeClr val="tx1"/>
              </a:solidFill>
              <a:effectLst/>
              <a:latin typeface="+mn-ea"/>
              <a:ea typeface="+mn-ea"/>
              <a:cs typeface="+mn-cs"/>
            </a:endParaRPr>
          </a:p>
          <a:p>
            <a:pPr lvl="0"/>
            <a:r>
              <a:rPr kumimoji="1" lang="ja-JP" altLang="en-US" sz="1200" u="none" kern="1200" dirty="0">
                <a:solidFill>
                  <a:schemeClr val="tx1"/>
                </a:solidFill>
                <a:effectLst/>
                <a:latin typeface="+mn-ea"/>
                <a:ea typeface="+mn-ea"/>
                <a:cs typeface="+mn-cs"/>
              </a:rPr>
              <a:t>□</a:t>
            </a:r>
            <a:r>
              <a:rPr kumimoji="1" lang="en-US" altLang="ja-JP" sz="1200" u="sng" kern="1200" dirty="0">
                <a:solidFill>
                  <a:schemeClr val="tx1"/>
                </a:solidFill>
                <a:effectLst/>
                <a:latin typeface="+mn-ea"/>
                <a:ea typeface="+mn-ea"/>
                <a:cs typeface="+mn-cs"/>
              </a:rPr>
              <a:t>2017</a:t>
            </a:r>
            <a:r>
              <a:rPr kumimoji="1" lang="ja-JP" altLang="en-US" sz="1200" u="sng" kern="1200" dirty="0">
                <a:solidFill>
                  <a:schemeClr val="tx1"/>
                </a:solidFill>
                <a:effectLst/>
                <a:latin typeface="+mn-ea"/>
                <a:ea typeface="+mn-ea"/>
                <a:cs typeface="+mn-cs"/>
              </a:rPr>
              <a:t>年</a:t>
            </a:r>
            <a:r>
              <a:rPr kumimoji="1" lang="en-US" altLang="ja-JP" sz="1200" u="sng" kern="1200" dirty="0">
                <a:solidFill>
                  <a:schemeClr val="tx1"/>
                </a:solidFill>
                <a:effectLst/>
                <a:latin typeface="+mn-ea"/>
                <a:ea typeface="+mn-ea"/>
                <a:cs typeface="+mn-cs"/>
              </a:rPr>
              <a:t>6</a:t>
            </a:r>
            <a:r>
              <a:rPr kumimoji="1" lang="ja-JP" altLang="en-US" sz="1200" u="sng" kern="1200" dirty="0">
                <a:solidFill>
                  <a:schemeClr val="tx1"/>
                </a:solidFill>
                <a:effectLst/>
                <a:latin typeface="+mn-ea"/>
                <a:ea typeface="+mn-ea"/>
                <a:cs typeface="+mn-cs"/>
              </a:rPr>
              <a:t>月の</a:t>
            </a:r>
            <a:r>
              <a:rPr kumimoji="1" lang="ja-JP" altLang="ja-JP" sz="1200" u="sng" kern="1200" dirty="0">
                <a:solidFill>
                  <a:schemeClr val="tx1"/>
                </a:solidFill>
                <a:effectLst/>
                <a:latin typeface="+mn-ea"/>
                <a:ea typeface="+mn-ea"/>
                <a:cs typeface="+mn-cs"/>
              </a:rPr>
              <a:t>事務連絡発出より前</a:t>
            </a:r>
            <a:r>
              <a:rPr kumimoji="1" lang="ja-JP" altLang="ja-JP" sz="1200" kern="1200" dirty="0">
                <a:solidFill>
                  <a:schemeClr val="tx1"/>
                </a:solidFill>
                <a:effectLst/>
                <a:latin typeface="+mn-ea"/>
                <a:ea typeface="+mn-ea"/>
                <a:cs typeface="+mn-cs"/>
              </a:rPr>
              <a:t>に作成された追加のリスク最小化活動に基づく資材</a:t>
            </a:r>
            <a:br>
              <a:rPr kumimoji="1" lang="en-US" altLang="ja-JP" sz="1200" kern="1200" dirty="0">
                <a:solidFill>
                  <a:schemeClr val="tx1"/>
                </a:solidFill>
                <a:effectLst/>
                <a:latin typeface="+mn-ea"/>
                <a:ea typeface="+mn-ea"/>
                <a:cs typeface="+mn-cs"/>
              </a:rPr>
            </a:br>
            <a:r>
              <a:rPr kumimoji="1" lang="ja-JP" altLang="ja-JP"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増刷や改訂、資材の定期見直しのタイミングに合わせて、</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マークが表示されます。）</a:t>
            </a:r>
          </a:p>
          <a:p>
            <a:pPr lvl="0"/>
            <a:r>
              <a:rPr kumimoji="1" lang="ja-JP" altLang="en-US"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RMP</a:t>
            </a:r>
            <a:r>
              <a:rPr kumimoji="1" lang="ja-JP" altLang="ja-JP" sz="1200" kern="1200" dirty="0">
                <a:solidFill>
                  <a:schemeClr val="tx1"/>
                </a:solidFill>
                <a:effectLst/>
                <a:latin typeface="+mn-ea"/>
                <a:ea typeface="+mn-ea"/>
                <a:cs typeface="+mn-cs"/>
              </a:rPr>
              <a:t>が存在しない製品の資材</a:t>
            </a:r>
          </a:p>
          <a:p>
            <a:pPr lvl="0"/>
            <a:r>
              <a:rPr kumimoji="1" lang="ja-JP" altLang="en-US"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動画や</a:t>
            </a:r>
            <a:r>
              <a:rPr kumimoji="1" lang="en-US" altLang="ja-JP" sz="1200" kern="1200" dirty="0">
                <a:solidFill>
                  <a:schemeClr val="tx1"/>
                </a:solidFill>
                <a:effectLst/>
                <a:latin typeface="+mn-ea"/>
                <a:ea typeface="+mn-ea"/>
                <a:cs typeface="+mn-cs"/>
              </a:rPr>
              <a:t>WEB</a:t>
            </a:r>
            <a:r>
              <a:rPr kumimoji="1" lang="ja-JP" altLang="ja-JP" sz="1200" kern="1200" dirty="0">
                <a:solidFill>
                  <a:schemeClr val="tx1"/>
                </a:solidFill>
                <a:effectLst/>
                <a:latin typeface="+mn-ea"/>
                <a:ea typeface="+mn-ea"/>
                <a:cs typeface="+mn-cs"/>
              </a:rPr>
              <a:t>サイトなど、</a:t>
            </a:r>
            <a:r>
              <a:rPr kumimoji="1" lang="ja-JP" altLang="ja-JP" sz="1200" u="sng" kern="1200" dirty="0">
                <a:solidFill>
                  <a:schemeClr val="tx1"/>
                </a:solidFill>
                <a:effectLst/>
                <a:latin typeface="+mn-ea"/>
                <a:ea typeface="+mn-ea"/>
                <a:cs typeface="+mn-cs"/>
              </a:rPr>
              <a:t>紙媒体以外</a:t>
            </a:r>
            <a:r>
              <a:rPr kumimoji="1" lang="ja-JP" altLang="ja-JP" sz="1200" kern="1200" dirty="0">
                <a:solidFill>
                  <a:schemeClr val="tx1"/>
                </a:solidFill>
                <a:effectLst/>
                <a:latin typeface="+mn-ea"/>
                <a:ea typeface="+mn-ea"/>
                <a:cs typeface="+mn-cs"/>
              </a:rPr>
              <a:t>の追加のリスク最小化資材</a:t>
            </a:r>
          </a:p>
          <a:p>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4023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8FA36-8B5C-AFE8-EE84-93FB2C276D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F10E9E0-9F04-52E6-727D-FCFC6FD4B1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6562AE-307D-FFC2-5136-AB2C1617B2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RMP</a:t>
            </a:r>
            <a:r>
              <a:rPr kumimoji="1" lang="ja-JP" altLang="en-US" sz="1200" dirty="0">
                <a:latin typeface="+mn-ea"/>
                <a:ea typeface="+mn-ea"/>
              </a:rPr>
              <a:t>マークが付与された追加のリスク最小化資材の一例です。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2017</a:t>
            </a:r>
            <a:r>
              <a:rPr kumimoji="1" lang="ja-JP" altLang="en-US" sz="1200" dirty="0">
                <a:latin typeface="+mn-ea"/>
                <a:ea typeface="+mn-ea"/>
              </a:rPr>
              <a:t>年</a:t>
            </a:r>
            <a:r>
              <a:rPr kumimoji="1" lang="en-US" altLang="ja-JP" sz="1200" dirty="0">
                <a:latin typeface="+mn-ea"/>
                <a:ea typeface="+mn-ea"/>
              </a:rPr>
              <a:t>6</a:t>
            </a:r>
            <a:r>
              <a:rPr kumimoji="1" lang="ja-JP" altLang="en-US" sz="1200" dirty="0">
                <a:latin typeface="+mn-ea"/>
                <a:ea typeface="+mn-ea"/>
              </a:rPr>
              <a:t>月以降の新製品の追加のリスク最小化資材では、最初から</a:t>
            </a:r>
            <a:r>
              <a:rPr kumimoji="1" lang="en-US" altLang="ja-JP" sz="1200" dirty="0">
                <a:latin typeface="+mn-ea"/>
                <a:ea typeface="+mn-ea"/>
              </a:rPr>
              <a:t>RMP</a:t>
            </a:r>
            <a:r>
              <a:rPr kumimoji="1" lang="ja-JP" altLang="en-US" sz="1200" dirty="0">
                <a:latin typeface="+mn-ea"/>
                <a:ea typeface="+mn-ea"/>
              </a:rPr>
              <a:t>マークがついていますが、</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それ以前に作成された追加のリスク最小化資材では、改訂時などに付与されることにご留意ください。</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2024</a:t>
            </a:r>
            <a:r>
              <a:rPr kumimoji="1" lang="ja-JP" altLang="en-US" sz="1200" dirty="0">
                <a:latin typeface="+mn-ea"/>
                <a:ea typeface="+mn-ea"/>
              </a:rPr>
              <a:t>年</a:t>
            </a:r>
            <a:r>
              <a:rPr kumimoji="1" lang="en-US" altLang="ja-JP" sz="1200" dirty="0">
                <a:latin typeface="+mn-ea"/>
                <a:ea typeface="+mn-ea"/>
              </a:rPr>
              <a:t>6</a:t>
            </a:r>
            <a:r>
              <a:rPr kumimoji="1" lang="ja-JP" altLang="en-US" sz="1200" dirty="0">
                <a:latin typeface="+mn-ea"/>
                <a:ea typeface="+mn-ea"/>
              </a:rPr>
              <a:t>月には、</a:t>
            </a:r>
            <a:r>
              <a:rPr kumimoji="1" lang="en-US" altLang="ja-JP" sz="1200" dirty="0">
                <a:latin typeface="+mn-ea"/>
                <a:ea typeface="+mn-ea"/>
              </a:rPr>
              <a:t>RMP</a:t>
            </a:r>
            <a:r>
              <a:rPr kumimoji="1" lang="ja-JP" altLang="en-US" sz="1200" dirty="0">
                <a:latin typeface="+mn-ea"/>
                <a:ea typeface="+mn-ea"/>
              </a:rPr>
              <a:t>資材について、適正使用に資する情報など、追加のリスク最小化活動に直接関係しない情報（以下、自主担保箇所）を含む一体のものとして作成が可能となりました。</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これに伴い、「</a:t>
            </a:r>
            <a:r>
              <a:rPr kumimoji="1" lang="en-US" altLang="ja-JP" sz="1200" dirty="0">
                <a:latin typeface="+mn-ea"/>
                <a:ea typeface="+mn-ea"/>
              </a:rPr>
              <a:t>RMP</a:t>
            </a:r>
            <a:r>
              <a:rPr kumimoji="1" lang="ja-JP" altLang="en-US" sz="1200" dirty="0">
                <a:latin typeface="+mn-ea"/>
                <a:ea typeface="+mn-ea"/>
              </a:rPr>
              <a:t>マーク」も更新されております。</a:t>
            </a: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a typeface="+mn-ea"/>
            </a:endParaRPr>
          </a:p>
          <a:p>
            <a:r>
              <a:rPr kumimoji="1" lang="ja-JP" altLang="en-US" sz="1200" b="0" i="0" u="none" strike="noStrike" kern="1200" baseline="0" dirty="0">
                <a:solidFill>
                  <a:schemeClr val="tx1"/>
                </a:solidFill>
                <a:latin typeface="+mn-lt"/>
                <a:ea typeface="+mn-ea"/>
                <a:cs typeface="+mn-cs"/>
              </a:rPr>
              <a:t>また、</a:t>
            </a:r>
            <a:r>
              <a:rPr kumimoji="1" lang="en-US" altLang="ja-JP" sz="1200" b="0" i="0" u="none" strike="noStrike" kern="1200" baseline="0" dirty="0">
                <a:solidFill>
                  <a:schemeClr val="tx1"/>
                </a:solidFill>
                <a:latin typeface="+mn-lt"/>
                <a:ea typeface="+mn-ea"/>
                <a:cs typeface="+mn-cs"/>
              </a:rPr>
              <a:t>2019</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4</a:t>
            </a:r>
            <a:r>
              <a:rPr kumimoji="1" lang="ja-JP" altLang="en-US" sz="1200" b="0" i="0" u="none" strike="noStrike" kern="1200" baseline="0" dirty="0">
                <a:solidFill>
                  <a:schemeClr val="tx1"/>
                </a:solidFill>
                <a:latin typeface="+mn-lt"/>
                <a:ea typeface="+mn-ea"/>
                <a:cs typeface="+mn-cs"/>
              </a:rPr>
              <a:t>月以降に公表される</a:t>
            </a:r>
            <a:r>
              <a:rPr kumimoji="1" lang="en-US" altLang="ja-JP" sz="1200" b="0" i="0" u="none" strike="noStrike" kern="1200" baseline="0" dirty="0">
                <a:solidFill>
                  <a:schemeClr val="tx1"/>
                </a:solidFill>
                <a:latin typeface="+mn-lt"/>
                <a:ea typeface="+mn-ea"/>
                <a:cs typeface="+mn-cs"/>
              </a:rPr>
              <a:t>RMP</a:t>
            </a:r>
            <a:r>
              <a:rPr kumimoji="1" lang="ja-JP" altLang="en-US" sz="1200" b="0" i="0" u="none" strike="noStrike" kern="1200" baseline="0" dirty="0">
                <a:solidFill>
                  <a:schemeClr val="tx1"/>
                </a:solidFill>
                <a:latin typeface="+mn-lt"/>
                <a:ea typeface="+mn-ea"/>
                <a:cs typeface="+mn-cs"/>
              </a:rPr>
              <a:t>に関しては、追加のリスク最小化活動として医療従事者及び患者向けに作成・提供する資材が</a:t>
            </a:r>
            <a:r>
              <a:rPr kumimoji="1" lang="en-US" altLang="ja-JP" sz="1200" b="0" i="0" u="none" strike="noStrike" kern="1200" baseline="0" dirty="0">
                <a:solidFill>
                  <a:schemeClr val="tx1"/>
                </a:solidFill>
                <a:latin typeface="+mn-lt"/>
                <a:ea typeface="+mn-ea"/>
                <a:cs typeface="+mn-cs"/>
              </a:rPr>
              <a:t>PMDA WEB</a:t>
            </a:r>
            <a:r>
              <a:rPr kumimoji="1" lang="ja-JP" altLang="en-US" sz="1200" b="0" i="0" u="none" strike="noStrike" kern="1200" baseline="0" dirty="0">
                <a:solidFill>
                  <a:schemeClr val="tx1"/>
                </a:solidFill>
                <a:latin typeface="+mn-lt"/>
                <a:ea typeface="+mn-ea"/>
                <a:cs typeface="+mn-cs"/>
              </a:rPr>
              <a:t>サイトに掲載されることになりました。</a:t>
            </a:r>
            <a:endParaRPr kumimoji="1" lang="en-US" altLang="ja-JP" sz="1200" b="0" i="0" u="none" strike="noStrike" kern="1200" baseline="0" dirty="0">
              <a:solidFill>
                <a:schemeClr val="tx1"/>
              </a:solidFill>
              <a:latin typeface="+mn-lt"/>
              <a:ea typeface="+mn-ea"/>
              <a:cs typeface="+mn-cs"/>
            </a:endParaRPr>
          </a:p>
        </p:txBody>
      </p:sp>
      <p:sp>
        <p:nvSpPr>
          <p:cNvPr id="4" name="ヘッダー プレースホルダー 3">
            <a:extLst>
              <a:ext uri="{FF2B5EF4-FFF2-40B4-BE49-F238E27FC236}">
                <a16:creationId xmlns:a16="http://schemas.microsoft.com/office/drawing/2014/main" id="{6F89C43F-5755-8C40-8B6A-DEB9BFC8B420}"/>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a:extLst>
              <a:ext uri="{FF2B5EF4-FFF2-40B4-BE49-F238E27FC236}">
                <a16:creationId xmlns:a16="http://schemas.microsoft.com/office/drawing/2014/main" id="{621717BD-3CDD-7728-8C1D-76EAB6EAC95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a:extLst>
              <a:ext uri="{FF2B5EF4-FFF2-40B4-BE49-F238E27FC236}">
                <a16:creationId xmlns:a16="http://schemas.microsoft.com/office/drawing/2014/main" id="{534A278A-B92C-D6A8-FED2-4B51ED9F40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0063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PMDA</a:t>
            </a:r>
            <a:r>
              <a:rPr kumimoji="1" lang="ja-JP" altLang="en-US" dirty="0"/>
              <a:t>の</a:t>
            </a:r>
            <a:r>
              <a:rPr kumimoji="1" lang="en-US" altLang="ja-JP" dirty="0"/>
              <a:t>WEB</a:t>
            </a:r>
            <a:r>
              <a:rPr kumimoji="1" lang="ja-JP" altLang="en-US" dirty="0"/>
              <a:t>で公表される全ての</a:t>
            </a:r>
            <a:r>
              <a:rPr kumimoji="1" lang="en-US" altLang="ja-JP" dirty="0"/>
              <a:t>RMP</a:t>
            </a:r>
            <a:r>
              <a:rPr kumimoji="1" lang="ja-JP" altLang="en-US" dirty="0"/>
              <a:t>には、概要と呼ばれる目次が付与されています。</a:t>
            </a:r>
            <a:endParaRPr kumimoji="1" lang="en-US" altLang="ja-JP" dirty="0"/>
          </a:p>
          <a:p>
            <a:r>
              <a:rPr kumimoji="1" lang="ja-JP" altLang="en-US" dirty="0"/>
              <a:t>これは医療機関で使われていた取り組みを製薬協で標準化し、それが一部改変されて現在の標準形となっています。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4570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日本病院薬剤師会からは</a:t>
            </a:r>
            <a:r>
              <a:rPr kumimoji="1" lang="en-US" altLang="ja-JP" dirty="0"/>
              <a:t>2024</a:t>
            </a:r>
            <a:r>
              <a:rPr kumimoji="1" lang="ja-JP" altLang="en-US" dirty="0"/>
              <a:t>年に</a:t>
            </a:r>
            <a:r>
              <a:rPr kumimoji="1" lang="en-US" altLang="ja-JP" dirty="0"/>
              <a:t>RMP</a:t>
            </a:r>
            <a:r>
              <a:rPr kumimoji="1" lang="ja-JP" altLang="en-US" dirty="0"/>
              <a:t>の理解のポイントと、具体的な利活用事例が公表されています。</a:t>
            </a:r>
            <a:endParaRPr kumimoji="1" lang="en-US" altLang="ja-JP" dirty="0"/>
          </a:p>
          <a:p>
            <a:r>
              <a:rPr kumimoji="1" lang="ja-JP" altLang="en-US" dirty="0"/>
              <a:t>病院薬剤師に向けて病院薬剤師業務への積極的な活用が促されています。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2902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BDE2E75-4EB4-4A15-91C4-42D2EEAF5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0CDB1D7-E5C4-4973-A8BD-B2C86D0FC0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さらに</a:t>
            </a:r>
            <a:r>
              <a:rPr lang="en-US" altLang="ja-JP" dirty="0"/>
              <a:t>2018</a:t>
            </a:r>
            <a:r>
              <a:rPr lang="ja-JP" altLang="en-US" dirty="0"/>
              <a:t>年</a:t>
            </a:r>
            <a:r>
              <a:rPr lang="en-US" altLang="ja-JP" dirty="0"/>
              <a:t>9</a:t>
            </a:r>
            <a:r>
              <a:rPr lang="ja-JP" altLang="en-US" dirty="0"/>
              <a:t>月に厚生労働省より販売情報提供活動に関するガイドラインが公表されました。</a:t>
            </a:r>
            <a:endParaRPr lang="en-US" altLang="ja-JP" dirty="0"/>
          </a:p>
          <a:p>
            <a:pPr eaLnBrk="1" hangingPunct="1">
              <a:spcBef>
                <a:spcPct val="0"/>
              </a:spcBef>
            </a:pPr>
            <a:r>
              <a:rPr lang="ja-JP" altLang="en-US" dirty="0"/>
              <a:t>この中で、販売情報提供活動の原則の項に適正使用のために必要な情報提供として</a:t>
            </a:r>
            <a:r>
              <a:rPr lang="en-US" altLang="ja-JP" dirty="0"/>
              <a:t>RMP</a:t>
            </a:r>
            <a:r>
              <a:rPr lang="ja-JP" altLang="en-US" dirty="0"/>
              <a:t>に関する情報提供が明記されました。</a:t>
            </a:r>
            <a:endParaRPr lang="en-US" altLang="ja-JP" dirty="0"/>
          </a:p>
          <a:p>
            <a:pPr eaLnBrk="1" hangingPunct="1">
              <a:spcBef>
                <a:spcPct val="0"/>
              </a:spcBef>
            </a:pPr>
            <a:endParaRPr lang="en-US" altLang="ja-JP" dirty="0"/>
          </a:p>
        </p:txBody>
      </p:sp>
      <p:sp>
        <p:nvSpPr>
          <p:cNvPr id="20484" name="スライド番号プレースホルダー 3">
            <a:extLst>
              <a:ext uri="{FF2B5EF4-FFF2-40B4-BE49-F238E27FC236}">
                <a16:creationId xmlns:a16="http://schemas.microsoft.com/office/drawing/2014/main" id="{726DFF19-C97A-40F3-BE47-77BDD3B5BF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E48269B-FEC6-47CA-959A-149D9988767E}" type="slidenum">
              <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Times" panose="02020603050405020304" pitchFamily="18" charset="0"/>
              <a:ea typeface="Osaka" charset="-128"/>
              <a:cs typeface="+mn-cs"/>
            </a:endParaRPr>
          </a:p>
        </p:txBody>
      </p:sp>
    </p:spTree>
    <p:extLst>
      <p:ext uri="{BB962C8B-B14F-4D97-AF65-F5344CB8AC3E}">
        <p14:creationId xmlns:p14="http://schemas.microsoft.com/office/powerpoint/2010/main" val="159043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ECE7-D900-2AE2-AC20-DA20378004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3556CF-7823-F8AD-3926-14AC6BD563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F2F005-1C7F-F310-19AD-989BAECD10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医療用医薬品の販売情報提供活動に関するガイドラインにおいて、販売情報提供活動の原則として、</a:t>
            </a:r>
            <a:r>
              <a:rPr lang="en-US" altLang="ja-JP" dirty="0"/>
              <a:t>『</a:t>
            </a:r>
            <a:r>
              <a:rPr lang="ja-JP" altLang="en-US" dirty="0"/>
              <a:t>「医薬品、医療機器等の品質、有効性及び安全性の確保等に関する法律」第</a:t>
            </a:r>
            <a:r>
              <a:rPr lang="en-US" altLang="ja-JP" dirty="0"/>
              <a:t>68</a:t>
            </a:r>
            <a:r>
              <a:rPr lang="ja-JP" altLang="en-US" dirty="0"/>
              <a:t>条の</a:t>
            </a:r>
            <a:r>
              <a:rPr lang="en-US" altLang="ja-JP" dirty="0"/>
              <a:t>2</a:t>
            </a:r>
            <a:r>
              <a:rPr lang="ja-JP" altLang="en-US" dirty="0"/>
              <a:t>に基づき、医療用医薬品の適正使用のために必要となる情報提供（添付文書に記載された禁忌に関する情報提供、医薬品リスク管理計画（</a:t>
            </a:r>
            <a:r>
              <a:rPr lang="en-US" altLang="ja-JP" dirty="0"/>
              <a:t>RMP</a:t>
            </a:r>
            <a:r>
              <a:rPr lang="ja-JP" altLang="en-US" dirty="0"/>
              <a:t>）に関する情報提供等）を適切に実施すべきであることに留意すること</a:t>
            </a:r>
            <a:r>
              <a:rPr lang="en-US" altLang="ja-JP" dirty="0"/>
              <a:t>』</a:t>
            </a:r>
            <a:r>
              <a:rPr lang="ja-JP" altLang="en-US" dirty="0"/>
              <a:t>と明記されております。 </a:t>
            </a:r>
            <a:endParaRPr kumimoji="1" lang="en-US" altLang="ja-JP" dirty="0"/>
          </a:p>
          <a:p>
            <a:r>
              <a:rPr kumimoji="1" lang="ja-JP" altLang="en-US" dirty="0"/>
              <a:t>そのような状況下において、厚生労働省主導で行われている販売情報提供活動監視事業においては、毎年</a:t>
            </a:r>
            <a:r>
              <a:rPr kumimoji="1" lang="en-US" altLang="ja-JP" dirty="0"/>
              <a:t>RMP</a:t>
            </a:r>
            <a:r>
              <a:rPr kumimoji="1" lang="ja-JP" altLang="en-US" dirty="0"/>
              <a:t>に関連した不適切な販売情報提供活動事例が報告されております。</a:t>
            </a:r>
            <a:endParaRPr kumimoji="1" lang="en-US" altLang="ja-JP" dirty="0"/>
          </a:p>
          <a:p>
            <a:endParaRPr kumimoji="1" lang="en-US" altLang="ja-JP" dirty="0"/>
          </a:p>
          <a:p>
            <a:r>
              <a:rPr kumimoji="1" lang="ja-JP" altLang="en-US" dirty="0"/>
              <a:t>実際に、情報提供を受ける側の立場からは、情報提供担当者の</a:t>
            </a:r>
            <a:r>
              <a:rPr kumimoji="1" lang="en-US" altLang="ja-JP" dirty="0"/>
              <a:t>RMP</a:t>
            </a:r>
            <a:r>
              <a:rPr kumimoji="1" lang="ja-JP" altLang="en-US" dirty="0"/>
              <a:t>に対する理解不足、認識不足や、そのことに紐づく情報提供活動が問題視されております。</a:t>
            </a:r>
            <a:endParaRPr kumimoji="1" lang="en-US" altLang="ja-JP" dirty="0"/>
          </a:p>
          <a:p>
            <a:r>
              <a:rPr kumimoji="1" lang="en-US" altLang="ja-JP" dirty="0"/>
              <a:t>RMP</a:t>
            </a:r>
            <a:r>
              <a:rPr kumimoji="1" lang="ja-JP" altLang="en-US" dirty="0"/>
              <a:t>に関する情報提供（各リスクに対する情報提供、リスク最小化活動に紐づく情報提供）は、販売情報提供活動として求められている重要な活動となっております。</a:t>
            </a:r>
            <a:endParaRPr kumimoji="1" lang="en-US" altLang="ja-JP" dirty="0"/>
          </a:p>
        </p:txBody>
      </p:sp>
      <p:sp>
        <p:nvSpPr>
          <p:cNvPr id="4" name="スライド番号プレースホルダー 3">
            <a:extLst>
              <a:ext uri="{FF2B5EF4-FFF2-40B4-BE49-F238E27FC236}">
                <a16:creationId xmlns:a16="http://schemas.microsoft.com/office/drawing/2014/main" id="{440C16D1-40CC-C2F1-037F-5316E4D8B2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6217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FF010-B3E5-308A-4D13-3E9711D095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3E4FAE-F689-6FDB-24C1-AC7F2403B2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F4744B-2AFF-D032-825F-03EE69DDBA4C}"/>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2025</a:t>
            </a:r>
            <a:r>
              <a:rPr kumimoji="1" lang="ja-JP" altLang="en-US" dirty="0"/>
              <a:t>年</a:t>
            </a:r>
            <a:r>
              <a:rPr kumimoji="1" lang="en-US" altLang="ja-JP" dirty="0"/>
              <a:t>5</a:t>
            </a:r>
            <a:r>
              <a:rPr kumimoji="1" lang="ja-JP" altLang="en-US" dirty="0"/>
              <a:t>月に</a:t>
            </a:r>
            <a:r>
              <a:rPr lang="ja-JP" altLang="en-US" dirty="0"/>
              <a:t>製薬協コード・オブ・プラクティスが改訂され、プロモーションコードも改訂されております。</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その中で規定されているプロモーション活動の基本において、</a:t>
            </a:r>
            <a:r>
              <a:rPr lang="en-US" altLang="ja-JP" dirty="0"/>
              <a:t>RMP</a:t>
            </a:r>
            <a:r>
              <a:rPr lang="ja-JP" altLang="en-US" dirty="0"/>
              <a:t>に関する知識習得、そしてその情報を正しく医療関係者へ提供することが求められております。</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7C27C4D9-4CCE-D499-CE4F-1DFF8E3E9C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9861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以上のように</a:t>
            </a:r>
            <a:r>
              <a:rPr lang="en-US" altLang="ja-JP" dirty="0"/>
              <a:t>RMP</a:t>
            </a:r>
            <a:r>
              <a:rPr lang="ja-JP" altLang="en-US" dirty="0"/>
              <a:t>を取り巻く外部環境は大きく変化してきました。</a:t>
            </a:r>
            <a:r>
              <a:rPr lang="en-US" altLang="ja-JP" dirty="0"/>
              <a:t>RMP</a:t>
            </a:r>
            <a:r>
              <a:rPr lang="ja-JP" altLang="en-US" dirty="0"/>
              <a:t>を理解し活用につながる説明することが必要とされています。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75A8B-4DC1-413F-8AAF-50DD4FF03E7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0322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9358" indent="-288214" eaLnBrk="0" hangingPunct="0">
              <a:defRPr kumimoji="1">
                <a:solidFill>
                  <a:schemeClr val="tx1"/>
                </a:solidFill>
                <a:latin typeface="Verdana" panose="020B0604030504040204" pitchFamily="34" charset="0"/>
                <a:ea typeface="ＭＳ Ｐゴシック" panose="020B0600070205080204" pitchFamily="50" charset="-128"/>
              </a:defRPr>
            </a:lvl2pPr>
            <a:lvl3pPr marL="1152859" indent="-230572" eaLnBrk="0" hangingPunct="0">
              <a:defRPr kumimoji="1">
                <a:solidFill>
                  <a:schemeClr val="tx1"/>
                </a:solidFill>
                <a:latin typeface="Verdana" panose="020B0604030504040204" pitchFamily="34" charset="0"/>
                <a:ea typeface="ＭＳ Ｐゴシック" panose="020B0600070205080204" pitchFamily="50" charset="-128"/>
              </a:defRPr>
            </a:lvl3pPr>
            <a:lvl4pPr marL="1614003" indent="-230572" eaLnBrk="0" hangingPunct="0">
              <a:defRPr kumimoji="1">
                <a:solidFill>
                  <a:schemeClr val="tx1"/>
                </a:solidFill>
                <a:latin typeface="Verdana" panose="020B0604030504040204" pitchFamily="34" charset="0"/>
                <a:ea typeface="ＭＳ Ｐゴシック" panose="020B0600070205080204" pitchFamily="50" charset="-128"/>
              </a:defRPr>
            </a:lvl4pPr>
            <a:lvl5pPr marL="2075146" indent="-230572" eaLnBrk="0" hangingPunct="0">
              <a:defRPr kumimoji="1">
                <a:solidFill>
                  <a:schemeClr val="tx1"/>
                </a:solidFill>
                <a:latin typeface="Verdana" panose="020B0604030504040204" pitchFamily="34" charset="0"/>
                <a:ea typeface="ＭＳ Ｐゴシック" panose="020B0600070205080204" pitchFamily="50" charset="-128"/>
              </a:defRPr>
            </a:lvl5pPr>
            <a:lvl6pPr marL="253628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97433"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58576"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919719" indent="-230572"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CF0E31-D8B2-4798-9265-62F9C96D81BB}"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ノート プレースホルダー 1"/>
          <p:cNvSpPr>
            <a:spLocks noGrp="1"/>
          </p:cNvSpPr>
          <p:nvPr>
            <p:ph type="body" idx="1"/>
          </p:nvPr>
        </p:nvSpPr>
        <p:spPr/>
        <p:txBody>
          <a:bodyPr/>
          <a:lstStyle/>
          <a:p>
            <a:pPr defTabSz="922288">
              <a:defRPr/>
            </a:pPr>
            <a:r>
              <a:rPr kumimoji="1" lang="en-US" altLang="ja-JP" dirty="0">
                <a:latin typeface="+mn-ea"/>
                <a:ea typeface="+mn-ea"/>
              </a:rPr>
              <a:t>RMP</a:t>
            </a:r>
            <a:r>
              <a:rPr kumimoji="1" lang="ja-JP" altLang="en-US" dirty="0">
                <a:latin typeface="+mn-ea"/>
                <a:ea typeface="+mn-ea"/>
              </a:rPr>
              <a:t>の構成はこちらの通りです。</a:t>
            </a:r>
            <a:endParaRPr kumimoji="1" lang="en-US" altLang="ja-JP" dirty="0">
              <a:latin typeface="+mn-ea"/>
              <a:ea typeface="+mn-ea"/>
            </a:endParaRPr>
          </a:p>
          <a:p>
            <a:pPr defTabSz="922288">
              <a:defRPr/>
            </a:pPr>
            <a:endParaRPr kumimoji="1" lang="en-US" altLang="ja-JP" dirty="0">
              <a:latin typeface="+mn-ea"/>
              <a:ea typeface="+mn-ea"/>
            </a:endParaRPr>
          </a:p>
          <a:p>
            <a:pPr defTabSz="922288">
              <a:defRPr/>
            </a:pPr>
            <a:r>
              <a:rPr kumimoji="1" lang="en-US" altLang="ja-JP" dirty="0">
                <a:latin typeface="+mn-ea"/>
                <a:ea typeface="+mn-ea"/>
              </a:rPr>
              <a:t>RMP</a:t>
            </a:r>
            <a:r>
              <a:rPr kumimoji="1" lang="ja-JP" altLang="en-US" dirty="0">
                <a:latin typeface="+mn-ea"/>
                <a:ea typeface="+mn-ea"/>
              </a:rPr>
              <a:t>は、</a:t>
            </a:r>
            <a:endParaRPr kumimoji="1" lang="en-US" altLang="ja-JP" dirty="0">
              <a:latin typeface="+mn-ea"/>
              <a:ea typeface="+mn-ea"/>
            </a:endParaRPr>
          </a:p>
          <a:p>
            <a:r>
              <a:rPr kumimoji="1" lang="ja-JP" altLang="en-US" b="1" dirty="0">
                <a:latin typeface="+mn-ea"/>
                <a:ea typeface="+mn-ea"/>
              </a:rPr>
              <a:t>・どのようなリスクがあるかという安全性検討事項</a:t>
            </a:r>
            <a:endParaRPr kumimoji="1" lang="en-US" altLang="ja-JP" b="1" dirty="0">
              <a:latin typeface="+mn-ea"/>
              <a:ea typeface="+mn-ea"/>
            </a:endParaRPr>
          </a:p>
          <a:p>
            <a:r>
              <a:rPr kumimoji="1" lang="ja-JP" altLang="en-US" b="1" dirty="0">
                <a:latin typeface="+mn-ea"/>
                <a:ea typeface="+mn-ea"/>
              </a:rPr>
              <a:t>・そのリスクをどのように監視、情報を収集するかという安全性監視計画</a:t>
            </a:r>
            <a:endParaRPr kumimoji="1" lang="en-US" altLang="ja-JP" b="1" dirty="0">
              <a:latin typeface="+mn-ea"/>
              <a:ea typeface="+mn-ea"/>
            </a:endParaRPr>
          </a:p>
          <a:p>
            <a:r>
              <a:rPr kumimoji="1" lang="ja-JP" altLang="en-US" b="1" dirty="0">
                <a:latin typeface="+mn-ea"/>
                <a:ea typeface="+mn-ea"/>
              </a:rPr>
              <a:t>・そのリスクをどのように最小化するかという、リスク最小化計画</a:t>
            </a:r>
            <a:endParaRPr kumimoji="1" lang="en-US" altLang="ja-JP" b="1" dirty="0">
              <a:latin typeface="+mn-ea"/>
              <a:ea typeface="+mn-ea"/>
            </a:endParaRPr>
          </a:p>
          <a:p>
            <a:r>
              <a:rPr kumimoji="1" lang="ja-JP" altLang="en-US" dirty="0">
                <a:latin typeface="+mn-ea"/>
                <a:ea typeface="+mn-ea"/>
              </a:rPr>
              <a:t>から構成されます。</a:t>
            </a:r>
            <a:endParaRPr kumimoji="1" lang="en-US" altLang="ja-JP" dirty="0">
              <a:latin typeface="+mn-ea"/>
              <a:ea typeface="+mn-ea"/>
            </a:endParaRPr>
          </a:p>
        </p:txBody>
      </p:sp>
    </p:spTree>
    <p:extLst>
      <p:ext uri="{BB962C8B-B14F-4D97-AF65-F5344CB8AC3E}">
        <p14:creationId xmlns:p14="http://schemas.microsoft.com/office/powerpoint/2010/main" val="63418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35263" y="512763"/>
            <a:ext cx="4573587" cy="2573337"/>
          </a:xfrm>
        </p:spPr>
      </p:sp>
      <p:sp>
        <p:nvSpPr>
          <p:cNvPr id="3" name="ノート プレースホルダー 2"/>
          <p:cNvSpPr>
            <a:spLocks noGrp="1"/>
          </p:cNvSpPr>
          <p:nvPr>
            <p:ph type="body" idx="1"/>
          </p:nvPr>
        </p:nvSpPr>
        <p:spPr/>
        <p:txBody>
          <a:bodyPr>
            <a:normAutofit/>
          </a:bodyPr>
          <a:lstStyle/>
          <a:p>
            <a:r>
              <a:rPr kumimoji="1" lang="en-US" altLang="ja-JP" dirty="0"/>
              <a:t>RMP</a:t>
            </a:r>
            <a:r>
              <a:rPr kumimoji="1" lang="ja-JP" altLang="en-US" dirty="0"/>
              <a:t>により期待される効果をまとめました。</a:t>
            </a:r>
            <a:endParaRPr kumimoji="1" lang="en-US" altLang="ja-JP" dirty="0"/>
          </a:p>
          <a:p>
            <a:endParaRPr kumimoji="1" lang="en-US" altLang="ja-JP" dirty="0"/>
          </a:p>
          <a:p>
            <a:r>
              <a:rPr kumimoji="1" lang="en-US" altLang="ja-JP" dirty="0"/>
              <a:t>1.</a:t>
            </a:r>
            <a:r>
              <a:rPr kumimoji="1" lang="ja-JP" altLang="en-US" dirty="0"/>
              <a:t>製薬企業は、</a:t>
            </a:r>
            <a:r>
              <a:rPr kumimoji="1" lang="en-US" altLang="ja-JP" dirty="0"/>
              <a:t>RMP</a:t>
            </a:r>
            <a:r>
              <a:rPr kumimoji="1" lang="ja-JP" altLang="en-US" dirty="0"/>
              <a:t>、電子添文や適正使用ガイドなどの情報提供を行います。</a:t>
            </a:r>
            <a:endParaRPr kumimoji="1" lang="en-US" altLang="ja-JP" dirty="0"/>
          </a:p>
          <a:p>
            <a:r>
              <a:rPr kumimoji="1" lang="en-US" altLang="ja-JP" dirty="0"/>
              <a:t>2.</a:t>
            </a:r>
            <a:r>
              <a:rPr kumimoji="1" lang="ja-JP" altLang="en-US" dirty="0"/>
              <a:t>医療機関では、特に薬剤師の先生などにより、</a:t>
            </a:r>
            <a:r>
              <a:rPr kumimoji="1" lang="en-US" altLang="ja-JP" dirty="0"/>
              <a:t>RMP</a:t>
            </a:r>
            <a:r>
              <a:rPr kumimoji="1" lang="ja-JP" altLang="en-US" dirty="0"/>
              <a:t>などを踏まえた副作用モニタリング、例えばチェックリストの活用などを通じた、リスクの早期発見、対処が期待されます。</a:t>
            </a:r>
            <a:endParaRPr kumimoji="1" lang="en-US" altLang="ja-JP" dirty="0"/>
          </a:p>
          <a:p>
            <a:r>
              <a:rPr kumimoji="1" lang="en-US" altLang="ja-JP" dirty="0"/>
              <a:t>3.</a:t>
            </a:r>
            <a:r>
              <a:rPr kumimoji="1" lang="ja-JP" altLang="en-US" dirty="0"/>
              <a:t>その見つかった副作用を当局報告、企業報告していただきます。</a:t>
            </a:r>
            <a:endParaRPr kumimoji="1" lang="en-US" altLang="ja-JP" dirty="0"/>
          </a:p>
          <a:p>
            <a:r>
              <a:rPr kumimoji="1" lang="en-US" altLang="ja-JP" dirty="0"/>
              <a:t>4.</a:t>
            </a:r>
            <a:r>
              <a:rPr kumimoji="1" lang="ja-JP" altLang="en-US" dirty="0"/>
              <a:t>その集まった情報を企業が専門的に評価し、当局と相談しながら、必要なものを早期に電子添文に反映します。</a:t>
            </a:r>
            <a:endParaRPr kumimoji="1" lang="en-US" altLang="ja-JP" dirty="0"/>
          </a:p>
          <a:p>
            <a:endParaRPr kumimoji="1" lang="en-US" altLang="ja-JP" dirty="0"/>
          </a:p>
          <a:p>
            <a:r>
              <a:rPr kumimoji="1" lang="ja-JP" altLang="en-US" dirty="0"/>
              <a:t>これにより、</a:t>
            </a:r>
            <a:r>
              <a:rPr kumimoji="1" lang="ja-JP" altLang="en-US" b="1" u="sng" dirty="0"/>
              <a:t>副作用情報の質、量が改善され、特に市販直後からの安全対策が強化</a:t>
            </a:r>
            <a:r>
              <a:rPr kumimoji="1" lang="ja-JP" altLang="en-US" dirty="0"/>
              <a:t>されます。</a:t>
            </a:r>
            <a:endParaRPr kumimoji="1" lang="en-US" altLang="ja-JP" dirty="0"/>
          </a:p>
          <a:p>
            <a:r>
              <a:rPr kumimoji="1" lang="ja-JP" altLang="en-US" dirty="0"/>
              <a:t>これこそが、</a:t>
            </a:r>
            <a:r>
              <a:rPr kumimoji="1" lang="en-US" altLang="ja-JP" dirty="0"/>
              <a:t>RMP</a:t>
            </a:r>
            <a:r>
              <a:rPr kumimoji="1" lang="ja-JP" altLang="en-US" dirty="0"/>
              <a:t>で期待される最も重要な効果の一つです。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0D2E3-4CDC-41A2-A57A-FD0463091C4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5773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lvl1pPr>
              <a:defRPr>
                <a:latin typeface="メイリオ" pitchFamily="50" charset="-128"/>
                <a:ea typeface="メイリオ" pitchFamily="50" charset="-128"/>
              </a:defRPr>
            </a:lvl1p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メイリオ" pitchFamily="50" charset="-128"/>
                <a:ea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6" name="スライド番号プレースホルダ 5"/>
          <p:cNvSpPr>
            <a:spLocks noGrp="1"/>
          </p:cNvSpPr>
          <p:nvPr>
            <p:ph type="sldNum" sz="quarter" idx="12"/>
          </p:nvPr>
        </p:nvSpPr>
        <p:spPr/>
        <p:txBody>
          <a:bodyPr/>
          <a:lstStyle>
            <a:lvl1pPr>
              <a:defRPr>
                <a:latin typeface="メイリオ" pitchFamily="50" charset="-128"/>
                <a:ea typeface="メイリオ" pitchFamily="50" charset="-128"/>
              </a:defRPr>
            </a:lvl1pPr>
          </a:lstStyle>
          <a:p>
            <a:pPr>
              <a:defRPr/>
            </a:pPr>
            <a:fld id="{D3CD0601-8AEB-4341-BD34-047024D607D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286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 5"/>
          <p:cNvSpPr>
            <a:spLocks noGrp="1"/>
          </p:cNvSpPr>
          <p:nvPr>
            <p:ph type="sldNum" sz="quarter" idx="12"/>
          </p:nvPr>
        </p:nvSpPr>
        <p:spPr/>
        <p:txBody>
          <a:bodyPr/>
          <a:lstStyle>
            <a:lvl1pPr>
              <a:defRPr/>
            </a:lvl1pPr>
          </a:lstStyle>
          <a:p>
            <a:pPr>
              <a:defRPr/>
            </a:pPr>
            <a:fld id="{9E245E25-33B8-4138-9021-B4E279544F6E}"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7123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lvl1pPr>
              <a:defRPr/>
            </a:lvl1pPr>
          </a:lstStyle>
          <a:p>
            <a:pPr>
              <a:defRPr/>
            </a:pPr>
            <a:fld id="{739B1E84-9E9C-4FA6-8C0E-D51C04360E4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597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6" name="スライド番号プレースホルダ 5"/>
          <p:cNvSpPr>
            <a:spLocks noGrp="1"/>
          </p:cNvSpPr>
          <p:nvPr>
            <p:ph type="sldNum" sz="quarter" idx="12"/>
          </p:nvPr>
        </p:nvSpPr>
        <p:spPr/>
        <p:txBody>
          <a:bodyPr/>
          <a:lstStyle>
            <a:lvl1pPr>
              <a:defRPr/>
            </a:lvl1pPr>
          </a:lstStyle>
          <a:p>
            <a:pPr>
              <a:defRPr/>
            </a:pPr>
            <a:fld id="{98046C79-C839-473C-BEED-2E128E6234B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35245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2" y="274638"/>
            <a:ext cx="102489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メイリオ" pitchFamily="50" charset="-128"/>
                <a:ea typeface="メイリオ" pitchFamily="50" charset="-128"/>
              </a:defRPr>
            </a:lvl1pPr>
          </a:lstStyle>
          <a:p>
            <a:pPr>
              <a:defRPr/>
            </a:pPr>
            <a:fld id="{D1ED0EF8-A326-44EC-BEFD-F0ED37F83DD1}" type="slidenum">
              <a:rPr lang="ja-JP" altLang="en-US">
                <a:solidFill>
                  <a:prstClr val="black"/>
                </a:solidFill>
              </a:rPr>
              <a:pPr>
                <a:defRPr/>
              </a:pPr>
              <a:t>‹#›</a:t>
            </a:fld>
            <a:endParaRPr lang="ja-JP" altLang="en-US" dirty="0">
              <a:solidFill>
                <a:prstClr val="black"/>
              </a:solidFill>
            </a:endParaRPr>
          </a:p>
        </p:txBody>
      </p:sp>
      <p:sp>
        <p:nvSpPr>
          <p:cNvPr id="7" name="AutoShape 31"/>
          <p:cNvSpPr>
            <a:spLocks noChangeArrowheads="1"/>
          </p:cNvSpPr>
          <p:nvPr userDrawn="1">
            <p:custDataLst>
              <p:tags r:id="rId6"/>
            </p:custDataLst>
          </p:nvPr>
        </p:nvSpPr>
        <p:spPr bwMode="auto">
          <a:xfrm>
            <a:off x="624419" y="870661"/>
            <a:ext cx="10272183" cy="46038"/>
          </a:xfrm>
          <a:prstGeom prst="roundRect">
            <a:avLst>
              <a:gd name="adj" fmla="val 50000"/>
            </a:avLst>
          </a:prstGeom>
          <a:gradFill rotWithShape="1">
            <a:gsLst>
              <a:gs pos="0">
                <a:srgbClr val="66CCFF"/>
              </a:gs>
              <a:gs pos="50000">
                <a:schemeClr val="bg1"/>
              </a:gs>
              <a:gs pos="100000">
                <a:srgbClr val="66CCFF"/>
              </a:gs>
            </a:gsLst>
            <a:lin ang="0" scaled="1"/>
          </a:gradFill>
          <a:ln w="9525">
            <a:solidFill>
              <a:srgbClr val="66CCFF"/>
            </a:solidFill>
            <a:round/>
            <a:headEnd/>
            <a:tailEnd/>
          </a:ln>
          <a:effectLst/>
        </p:spPr>
        <p:txBody>
          <a:bodyPr wrap="none" lIns="91430" tIns="45716" rIns="91430" bIns="45716" anchor="ctr"/>
          <a:lstStyle/>
          <a:p>
            <a:pPr defTabSz="895255">
              <a:defRPr/>
            </a:pPr>
            <a:endParaRPr lang="ja-JP" altLang="en-US" sz="1800" dirty="0">
              <a:solidFill>
                <a:prstClr val="black"/>
              </a:solidFill>
              <a:latin typeface="メイリオ" pitchFamily="50" charset="-128"/>
              <a:ea typeface="メイリオ" pitchFamily="50" charset="-128"/>
            </a:endParaRPr>
          </a:p>
        </p:txBody>
      </p:sp>
      <p:pic>
        <p:nvPicPr>
          <p:cNvPr id="2" name="Picture 47">
            <a:extLst>
              <a:ext uri="{FF2B5EF4-FFF2-40B4-BE49-F238E27FC236}">
                <a16:creationId xmlns:a16="http://schemas.microsoft.com/office/drawing/2014/main" id="{F1B4FACA-8F5B-9E52-D6DC-ACFC5C5F864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80576" y="78499"/>
            <a:ext cx="7524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3830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ftr="0" dt="0"/>
  <p:txStyles>
    <p:titleStyle>
      <a:lvl1pPr algn="l" rtl="0" fontAlgn="base">
        <a:spcBef>
          <a:spcPct val="0"/>
        </a:spcBef>
        <a:spcAft>
          <a:spcPct val="0"/>
        </a:spcAft>
        <a:defRPr kumimoji="1" sz="3200" kern="1200">
          <a:solidFill>
            <a:schemeClr val="tx1"/>
          </a:solidFill>
          <a:latin typeface="メイリオ" pitchFamily="50" charset="-128"/>
          <a:ea typeface="メイリオ" pitchFamily="50" charset="-128"/>
          <a:cs typeface="+mj-cs"/>
        </a:defRPr>
      </a:lvl1pPr>
      <a:lvl2pPr algn="l" rtl="0" fontAlgn="base">
        <a:spcBef>
          <a:spcPct val="0"/>
        </a:spcBef>
        <a:spcAft>
          <a:spcPct val="0"/>
        </a:spcAft>
        <a:defRPr kumimoji="1" sz="3200">
          <a:solidFill>
            <a:schemeClr val="tx1"/>
          </a:solidFill>
          <a:latin typeface="Calibri" pitchFamily="34" charset="0"/>
          <a:ea typeface="ＭＳ Ｐゴシック" charset="-128"/>
        </a:defRPr>
      </a:lvl2pPr>
      <a:lvl3pPr algn="l" rtl="0" fontAlgn="base">
        <a:spcBef>
          <a:spcPct val="0"/>
        </a:spcBef>
        <a:spcAft>
          <a:spcPct val="0"/>
        </a:spcAft>
        <a:defRPr kumimoji="1" sz="3200">
          <a:solidFill>
            <a:schemeClr val="tx1"/>
          </a:solidFill>
          <a:latin typeface="Calibri" pitchFamily="34" charset="0"/>
          <a:ea typeface="ＭＳ Ｐゴシック" charset="-128"/>
        </a:defRPr>
      </a:lvl3pPr>
      <a:lvl4pPr algn="l" rtl="0" fontAlgn="base">
        <a:spcBef>
          <a:spcPct val="0"/>
        </a:spcBef>
        <a:spcAft>
          <a:spcPct val="0"/>
        </a:spcAft>
        <a:defRPr kumimoji="1" sz="3200">
          <a:solidFill>
            <a:schemeClr val="tx1"/>
          </a:solidFill>
          <a:latin typeface="Calibri" pitchFamily="34" charset="0"/>
          <a:ea typeface="ＭＳ Ｐゴシック" charset="-128"/>
        </a:defRPr>
      </a:lvl4pPr>
      <a:lvl5pPr algn="l" rtl="0" fontAlgn="base">
        <a:spcBef>
          <a:spcPct val="0"/>
        </a:spcBef>
        <a:spcAft>
          <a:spcPct val="0"/>
        </a:spcAft>
        <a:defRPr kumimoji="1" sz="3200">
          <a:solidFill>
            <a:schemeClr val="tx1"/>
          </a:solidFill>
          <a:latin typeface="Calibri" pitchFamily="34" charset="0"/>
          <a:ea typeface="ＭＳ Ｐゴシック" charset="-128"/>
        </a:defRPr>
      </a:lvl5pPr>
      <a:lvl6pPr marL="457200" algn="l" rtl="0" fontAlgn="base">
        <a:spcBef>
          <a:spcPct val="0"/>
        </a:spcBef>
        <a:spcAft>
          <a:spcPct val="0"/>
        </a:spcAft>
        <a:defRPr kumimoji="1" sz="3200">
          <a:solidFill>
            <a:schemeClr val="tx1"/>
          </a:solidFill>
          <a:latin typeface="Calibri" pitchFamily="34" charset="0"/>
          <a:ea typeface="ＭＳ Ｐゴシック" charset="-128"/>
        </a:defRPr>
      </a:lvl6pPr>
      <a:lvl7pPr marL="914400" algn="l" rtl="0" fontAlgn="base">
        <a:spcBef>
          <a:spcPct val="0"/>
        </a:spcBef>
        <a:spcAft>
          <a:spcPct val="0"/>
        </a:spcAft>
        <a:defRPr kumimoji="1" sz="3200">
          <a:solidFill>
            <a:schemeClr val="tx1"/>
          </a:solidFill>
          <a:latin typeface="Calibri" pitchFamily="34" charset="0"/>
          <a:ea typeface="ＭＳ Ｐゴシック" charset="-128"/>
        </a:defRPr>
      </a:lvl7pPr>
      <a:lvl8pPr marL="1371600" algn="l" rtl="0" fontAlgn="base">
        <a:spcBef>
          <a:spcPct val="0"/>
        </a:spcBef>
        <a:spcAft>
          <a:spcPct val="0"/>
        </a:spcAft>
        <a:defRPr kumimoji="1" sz="3200">
          <a:solidFill>
            <a:schemeClr val="tx1"/>
          </a:solidFill>
          <a:latin typeface="Calibri" pitchFamily="34" charset="0"/>
          <a:ea typeface="ＭＳ Ｐゴシック" charset="-128"/>
        </a:defRPr>
      </a:lvl8pPr>
      <a:lvl9pPr marL="1828800" algn="l" rtl="0" fontAlgn="base">
        <a:spcBef>
          <a:spcPct val="0"/>
        </a:spcBef>
        <a:spcAft>
          <a:spcPct val="0"/>
        </a:spcAft>
        <a:defRPr kumimoji="1" sz="32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1pPr>
      <a:lvl2pPr marL="742950" indent="-28575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2pPr>
      <a:lvl3pPr marL="11430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3pPr>
      <a:lvl4pPr marL="16002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4pPr>
      <a:lvl5pPr marL="20574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5.jpeg"/><Relationship Id="rId5" Type="http://schemas.openxmlformats.org/officeDocument/2006/relationships/image" Target="../media/image12.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12.png"/><Relationship Id="rId12" Type="http://schemas.microsoft.com/office/2007/relationships/hdphoto" Target="../media/hdphoto7.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4.png"/><Relationship Id="rId5" Type="http://schemas.openxmlformats.org/officeDocument/2006/relationships/image" Target="../media/image22.jpeg"/><Relationship Id="rId10" Type="http://schemas.microsoft.com/office/2007/relationships/hdphoto" Target="../media/hdphoto4.wdp"/><Relationship Id="rId4" Type="http://schemas.openxmlformats.org/officeDocument/2006/relationships/image" Target="../media/image21.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9.jpe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10" Type="http://schemas.openxmlformats.org/officeDocument/2006/relationships/image" Target="../media/image32.jpeg"/><Relationship Id="rId4" Type="http://schemas.openxmlformats.org/officeDocument/2006/relationships/image" Target="../media/image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mhlw.go.jp/shingi/2010/04/s0428-8.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pmda.go.jp/files/00014548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mda.go.jp/files/000145482.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pmda.go.jp/files/00024541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mda.go.jp/files/000251427.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pmda.go.jp/files/00014548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pmda.go.jp/files/000145482.pdf" TargetMode="Externa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mda.go.jp/files/000245412.pdf" TargetMode="External"/><Relationship Id="rId5" Type="http://schemas.openxmlformats.org/officeDocument/2006/relationships/hyperlink" Target="https://www.pmda.go.jp/files/000220767.pdf" TargetMode="Externa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pmda.go.jp/files/000145482.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pmda.go.jp/safety/info-services/drugs/items-information/rmp/0001.html" TargetMode="External"/><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pmda.go.jp/files/000269307.pdf" TargetMode="External"/><Relationship Id="rId5" Type="http://schemas.openxmlformats.org/officeDocument/2006/relationships/image" Target="../media/image40.wmf"/><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hyperlink" Target="http://www.fpmaj.gr.jp/industry-info/voluntary-agreement/_documents/nyx424.pdf" TargetMode="External"/><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hyperlink" Target="https://www.pmda.go.jp/files/000269116.pd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www.pmda.go.jp/files/000245412.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jshp.or.jp/content/2024/0606-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hlw.go.jp/content/00035988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hlw.go.jp/stf/seisakunitsuite/bunya/kenkou_iryou/iyakuhin/koukokukisei/index.html#h2_free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jpma.or.jp/basis/code/lofurc0000001dqt-att/jpma_cop.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mda.go.jp/safety/info-services/drugs/items-information/rmp/0002.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0774" y="1336081"/>
            <a:ext cx="8777674" cy="2574896"/>
          </a:xfrm>
        </p:spPr>
        <p:txBody>
          <a:bodyPr>
            <a:normAutofit/>
          </a:bodyPr>
          <a:lstStyle/>
          <a:p>
            <a:pPr algn="ctr">
              <a:lnSpc>
                <a:spcPct val="150000"/>
              </a:lnSpc>
              <a:spcAft>
                <a:spcPts val="900"/>
              </a:spcAft>
            </a:pPr>
            <a:r>
              <a:rPr lang="en-US" altLang="ja-JP" b="1" dirty="0"/>
              <a:t>【MR</a:t>
            </a:r>
            <a:r>
              <a:rPr lang="ja-JP" altLang="en-US" b="1" dirty="0"/>
              <a:t>向け研修資料</a:t>
            </a:r>
            <a:r>
              <a:rPr lang="en-US" altLang="ja-JP" b="1" dirty="0"/>
              <a:t>】</a:t>
            </a:r>
            <a:br>
              <a:rPr lang="en-US" altLang="ja-JP" b="1" dirty="0"/>
            </a:br>
            <a:r>
              <a:rPr lang="ja-JP" altLang="en-US" b="1" dirty="0"/>
              <a:t>医薬品リスク管理計画（</a:t>
            </a:r>
            <a:r>
              <a:rPr lang="en-US" altLang="ja-JP" b="1" dirty="0"/>
              <a:t>RMP</a:t>
            </a:r>
            <a:r>
              <a:rPr lang="ja-JP" altLang="en-US" b="1" dirty="0"/>
              <a:t>）</a:t>
            </a:r>
            <a:br>
              <a:rPr lang="en-US" altLang="ja-JP" b="1" dirty="0"/>
            </a:br>
            <a:r>
              <a:rPr lang="ja-JP" altLang="en-US" b="1" dirty="0" err="1"/>
              <a:t>ｰ</a:t>
            </a:r>
            <a:r>
              <a:rPr lang="en-US" altLang="ja-JP" b="1" dirty="0"/>
              <a:t>MR</a:t>
            </a:r>
            <a:r>
              <a:rPr lang="ja-JP" altLang="en-US" b="1" dirty="0"/>
              <a:t>に求められる役割</a:t>
            </a:r>
            <a:r>
              <a:rPr lang="ja-JP" altLang="en-US" b="1" dirty="0" err="1"/>
              <a:t>ｰ</a:t>
            </a:r>
            <a:endParaRPr lang="ja-JP" altLang="en-US" sz="3000" b="1" dirty="0">
              <a:solidFill>
                <a:srgbClr val="C00000"/>
              </a:solidFill>
            </a:endParaRPr>
          </a:p>
        </p:txBody>
      </p:sp>
      <p:sp>
        <p:nvSpPr>
          <p:cNvPr id="3" name="テキスト ボックス 2"/>
          <p:cNvSpPr txBox="1"/>
          <p:nvPr/>
        </p:nvSpPr>
        <p:spPr>
          <a:xfrm>
            <a:off x="1775520" y="4149080"/>
            <a:ext cx="8136904" cy="1323439"/>
          </a:xfrm>
          <a:prstGeom prst="rect">
            <a:avLst/>
          </a:prstGeom>
          <a:solidFill>
            <a:schemeClr val="tx2">
              <a:lumMod val="20000"/>
              <a:lumOff val="80000"/>
            </a:schemeClr>
          </a:solidFill>
        </p:spPr>
        <p:txBody>
          <a:bodyPr wrap="square" rtlCol="0">
            <a:spAutoFit/>
          </a:bodyPr>
          <a:lstStyle/>
          <a:p>
            <a:pPr algn="ctr" defTabSz="457200">
              <a:defRPr/>
            </a:pPr>
            <a:r>
              <a:rPr kumimoji="0" lang="ja-JP" altLang="en-US" sz="1600" dirty="0">
                <a:solidFill>
                  <a:prstClr val="black"/>
                </a:solidFill>
                <a:latin typeface="メイリオ" panose="020B0604030504040204" pitchFamily="50" charset="-128"/>
                <a:ea typeface="メイリオ" panose="020B0604030504040204" pitchFamily="50" charset="-128"/>
              </a:rPr>
              <a:t>＜留意事項＞</a:t>
            </a:r>
            <a:endParaRPr kumimoji="0" lang="en-US" altLang="ja-JP" sz="1600" dirty="0">
              <a:solidFill>
                <a:prstClr val="black"/>
              </a:solidFill>
              <a:latin typeface="メイリオ" panose="020B0604030504040204" pitchFamily="50" charset="-128"/>
              <a:ea typeface="メイリオ" panose="020B0604030504040204" pitchFamily="50" charset="-128"/>
            </a:endParaRPr>
          </a:p>
          <a:p>
            <a:pPr defTabSz="457200">
              <a:defRPr/>
            </a:pPr>
            <a:r>
              <a:rPr kumimoji="0" lang="ja-JP" altLang="en-US" sz="1600" dirty="0">
                <a:solidFill>
                  <a:prstClr val="black"/>
                </a:solidFill>
                <a:latin typeface="メイリオ" panose="020B0604030504040204" pitchFamily="50" charset="-128"/>
                <a:ea typeface="メイリオ" panose="020B0604030504040204" pitchFamily="50" charset="-128"/>
              </a:rPr>
              <a:t>本資料は、医療従事者に対して</a:t>
            </a:r>
            <a:r>
              <a:rPr kumimoji="0" lang="en-US" altLang="ja-JP" sz="1600" dirty="0">
                <a:solidFill>
                  <a:prstClr val="black"/>
                </a:solidFill>
                <a:latin typeface="メイリオ" panose="020B0604030504040204" pitchFamily="50" charset="-128"/>
                <a:ea typeface="メイリオ" panose="020B0604030504040204" pitchFamily="50" charset="-128"/>
              </a:rPr>
              <a:t>RMP</a:t>
            </a:r>
            <a:r>
              <a:rPr kumimoji="0" lang="ja-JP" altLang="en-US" sz="1600" dirty="0">
                <a:solidFill>
                  <a:prstClr val="black"/>
                </a:solidFill>
                <a:latin typeface="メイリオ" panose="020B0604030504040204" pitchFamily="50" charset="-128"/>
                <a:ea typeface="メイリオ" panose="020B0604030504040204" pitchFamily="50" charset="-128"/>
              </a:rPr>
              <a:t>に基づく情報提供がいかに重要であるかを理解していただくための「</a:t>
            </a:r>
            <a:r>
              <a:rPr kumimoji="0" lang="en-US" altLang="ja-JP" sz="1600" dirty="0">
                <a:solidFill>
                  <a:prstClr val="black"/>
                </a:solidFill>
                <a:latin typeface="メイリオ" panose="020B0604030504040204" pitchFamily="50" charset="-128"/>
                <a:ea typeface="メイリオ" panose="020B0604030504040204" pitchFamily="50" charset="-128"/>
              </a:rPr>
              <a:t>MR</a:t>
            </a:r>
            <a:r>
              <a:rPr kumimoji="0" lang="ja-JP" altLang="en-US" sz="1600" dirty="0">
                <a:solidFill>
                  <a:prstClr val="black"/>
                </a:solidFill>
                <a:latin typeface="メイリオ" panose="020B0604030504040204" pitchFamily="50" charset="-128"/>
                <a:ea typeface="メイリオ" panose="020B0604030504040204" pitchFamily="50" charset="-128"/>
              </a:rPr>
              <a:t>向けの</a:t>
            </a:r>
            <a:r>
              <a:rPr kumimoji="0" lang="en-US" altLang="ja-JP" sz="1600" dirty="0">
                <a:solidFill>
                  <a:prstClr val="black"/>
                </a:solidFill>
                <a:latin typeface="メイリオ" panose="020B0604030504040204" pitchFamily="50" charset="-128"/>
                <a:ea typeface="メイリオ" panose="020B0604030504040204" pitchFamily="50" charset="-128"/>
              </a:rPr>
              <a:t>RMP</a:t>
            </a:r>
            <a:r>
              <a:rPr kumimoji="0" lang="ja-JP" altLang="en-US" sz="1600" dirty="0">
                <a:solidFill>
                  <a:prstClr val="black"/>
                </a:solidFill>
                <a:latin typeface="メイリオ" panose="020B0604030504040204" pitchFamily="50" charset="-128"/>
                <a:ea typeface="メイリオ" panose="020B0604030504040204" pitchFamily="50" charset="-128"/>
              </a:rPr>
              <a:t>研修スライド」です。ノート部分も参照いただき、製薬企業各社における</a:t>
            </a:r>
            <a:r>
              <a:rPr kumimoji="0" lang="en-US" altLang="ja-JP" sz="1600" dirty="0">
                <a:solidFill>
                  <a:prstClr val="black"/>
                </a:solidFill>
                <a:latin typeface="メイリオ" panose="020B0604030504040204" pitchFamily="50" charset="-128"/>
                <a:ea typeface="メイリオ" panose="020B0604030504040204" pitchFamily="50" charset="-128"/>
              </a:rPr>
              <a:t>MR</a:t>
            </a:r>
            <a:r>
              <a:rPr kumimoji="0" lang="ja-JP" altLang="en-US" sz="1600" dirty="0">
                <a:solidFill>
                  <a:prstClr val="black"/>
                </a:solidFill>
                <a:latin typeface="メイリオ" panose="020B0604030504040204" pitchFamily="50" charset="-128"/>
                <a:ea typeface="メイリオ" panose="020B0604030504040204" pitchFamily="50" charset="-128"/>
              </a:rPr>
              <a:t>研修にぜひご利用ください。また、各社判断のもと、必要に応じて内容やイラストを変更してご活用ください。</a:t>
            </a:r>
          </a:p>
        </p:txBody>
      </p:sp>
      <p:sp>
        <p:nvSpPr>
          <p:cNvPr id="4" name="テキスト ボックス 3">
            <a:extLst>
              <a:ext uri="{FF2B5EF4-FFF2-40B4-BE49-F238E27FC236}">
                <a16:creationId xmlns:a16="http://schemas.microsoft.com/office/drawing/2014/main" id="{C84AF53A-B112-4980-8517-F20A9D40D4A1}"/>
              </a:ext>
            </a:extLst>
          </p:cNvPr>
          <p:cNvSpPr txBox="1"/>
          <p:nvPr/>
        </p:nvSpPr>
        <p:spPr>
          <a:xfrm>
            <a:off x="10632504" y="6381328"/>
            <a:ext cx="1371549" cy="369332"/>
          </a:xfrm>
          <a:prstGeom prst="rect">
            <a:avLst/>
          </a:prstGeom>
          <a:noFill/>
        </p:spPr>
        <p:txBody>
          <a:bodyPr wrap="square" rtlCol="0">
            <a:spAutoFit/>
          </a:bodyPr>
          <a:lstStyle/>
          <a:p>
            <a:pPr algn="r" defTabSz="457200"/>
            <a:r>
              <a:rPr kumimoji="0" lang="ja-JP" altLang="en-US" sz="900" dirty="0">
                <a:solidFill>
                  <a:prstClr val="black"/>
                </a:solidFill>
                <a:latin typeface="Meiryo UI" panose="020B0604030504040204" pitchFamily="50" charset="-128"/>
                <a:ea typeface="Meiryo UI" panose="020B0604030504040204" pitchFamily="50" charset="-128"/>
              </a:rPr>
              <a:t>平成</a:t>
            </a:r>
            <a:r>
              <a:rPr kumimoji="0" lang="en-US" altLang="ja-JP" sz="900" dirty="0">
                <a:solidFill>
                  <a:prstClr val="black"/>
                </a:solidFill>
                <a:latin typeface="Meiryo UI" panose="020B0604030504040204" pitchFamily="50" charset="-128"/>
                <a:ea typeface="Meiryo UI" panose="020B0604030504040204" pitchFamily="50" charset="-128"/>
              </a:rPr>
              <a:t>31</a:t>
            </a:r>
            <a:r>
              <a:rPr kumimoji="0" lang="ja-JP" altLang="en-US" sz="900" dirty="0">
                <a:solidFill>
                  <a:prstClr val="black"/>
                </a:solidFill>
                <a:latin typeface="Meiryo UI" panose="020B0604030504040204" pitchFamily="50" charset="-128"/>
                <a:ea typeface="Meiryo UI" panose="020B0604030504040204" pitchFamily="50" charset="-128"/>
              </a:rPr>
              <a:t>年</a:t>
            </a:r>
            <a:r>
              <a:rPr kumimoji="0" lang="en-US" altLang="ja-JP" sz="900" dirty="0">
                <a:solidFill>
                  <a:prstClr val="black"/>
                </a:solidFill>
                <a:latin typeface="Meiryo UI" panose="020B0604030504040204" pitchFamily="50" charset="-128"/>
                <a:ea typeface="Meiryo UI" panose="020B0604030504040204" pitchFamily="50" charset="-128"/>
              </a:rPr>
              <a:t>3</a:t>
            </a:r>
            <a:r>
              <a:rPr kumimoji="0" lang="ja-JP" altLang="en-US" sz="900" dirty="0">
                <a:solidFill>
                  <a:prstClr val="black"/>
                </a:solidFill>
                <a:latin typeface="Meiryo UI" panose="020B0604030504040204" pitchFamily="50" charset="-128"/>
                <a:ea typeface="Meiryo UI" panose="020B0604030504040204" pitchFamily="50" charset="-128"/>
              </a:rPr>
              <a:t>月　初版</a:t>
            </a:r>
            <a:endParaRPr kumimoji="0" lang="en-US" altLang="ja-JP" sz="900" dirty="0">
              <a:solidFill>
                <a:prstClr val="black"/>
              </a:solidFill>
              <a:latin typeface="Meiryo UI" panose="020B0604030504040204" pitchFamily="50" charset="-128"/>
              <a:ea typeface="Meiryo UI" panose="020B0604030504040204" pitchFamily="50" charset="-128"/>
            </a:endParaRPr>
          </a:p>
          <a:p>
            <a:pPr algn="r" defTabSz="457200"/>
            <a:r>
              <a:rPr kumimoji="0" lang="ja-JP" altLang="en-US" sz="900" dirty="0">
                <a:solidFill>
                  <a:prstClr val="black"/>
                </a:solidFill>
                <a:latin typeface="Meiryo UI" panose="020B0604030504040204" pitchFamily="50" charset="-128"/>
                <a:ea typeface="Meiryo UI" panose="020B0604030504040204" pitchFamily="50" charset="-128"/>
              </a:rPr>
              <a:t>令和</a:t>
            </a:r>
            <a:r>
              <a:rPr kumimoji="0" lang="en-US" altLang="ja-JP" sz="900" dirty="0">
                <a:solidFill>
                  <a:prstClr val="black"/>
                </a:solidFill>
                <a:latin typeface="Meiryo UI" panose="020B0604030504040204" pitchFamily="50" charset="-128"/>
                <a:ea typeface="Meiryo UI" panose="020B0604030504040204" pitchFamily="50" charset="-128"/>
              </a:rPr>
              <a:t>7</a:t>
            </a:r>
            <a:r>
              <a:rPr kumimoji="0" lang="ja-JP" altLang="en-US" sz="900" dirty="0">
                <a:solidFill>
                  <a:prstClr val="black"/>
                </a:solidFill>
                <a:latin typeface="Meiryo UI" panose="020B0604030504040204" pitchFamily="50" charset="-128"/>
                <a:ea typeface="Meiryo UI" panose="020B0604030504040204" pitchFamily="50" charset="-128"/>
              </a:rPr>
              <a:t>年</a:t>
            </a:r>
            <a:r>
              <a:rPr kumimoji="0" lang="en-US" altLang="ja-JP" sz="900" dirty="0">
                <a:solidFill>
                  <a:prstClr val="black"/>
                </a:solidFill>
                <a:latin typeface="Meiryo UI" panose="020B0604030504040204" pitchFamily="50" charset="-128"/>
                <a:ea typeface="Meiryo UI" panose="020B0604030504040204" pitchFamily="50" charset="-128"/>
              </a:rPr>
              <a:t>8</a:t>
            </a:r>
            <a:r>
              <a:rPr kumimoji="0" lang="ja-JP" altLang="en-US" sz="900" dirty="0">
                <a:solidFill>
                  <a:prstClr val="black"/>
                </a:solidFill>
                <a:latin typeface="Meiryo UI" panose="020B0604030504040204" pitchFamily="50" charset="-128"/>
                <a:ea typeface="Meiryo UI" panose="020B0604030504040204" pitchFamily="50" charset="-128"/>
              </a:rPr>
              <a:t>月　更新</a:t>
            </a:r>
          </a:p>
        </p:txBody>
      </p:sp>
    </p:spTree>
    <p:extLst>
      <p:ext uri="{BB962C8B-B14F-4D97-AF65-F5344CB8AC3E}">
        <p14:creationId xmlns:p14="http://schemas.microsoft.com/office/powerpoint/2010/main" val="61151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12C9-A65D-5290-057F-2B6C5F455287}"/>
            </a:ext>
          </a:extLst>
        </p:cNvPr>
        <p:cNvGrpSpPr/>
        <p:nvPr/>
      </p:nvGrpSpPr>
      <p:grpSpPr>
        <a:xfrm>
          <a:off x="0" y="0"/>
          <a:ext cx="0" cy="0"/>
          <a:chOff x="0" y="0"/>
          <a:chExt cx="0" cy="0"/>
        </a:xfrm>
      </p:grpSpPr>
      <p:sp>
        <p:nvSpPr>
          <p:cNvPr id="16" name="コンテンツ プレースホルダー 2">
            <a:extLst>
              <a:ext uri="{FF2B5EF4-FFF2-40B4-BE49-F238E27FC236}">
                <a16:creationId xmlns:a16="http://schemas.microsoft.com/office/drawing/2014/main" id="{D5BFB133-1464-B8B7-5137-02CD6A35E88A}"/>
              </a:ext>
            </a:extLst>
          </p:cNvPr>
          <p:cNvSpPr txBox="1">
            <a:spLocks/>
          </p:cNvSpPr>
          <p:nvPr/>
        </p:nvSpPr>
        <p:spPr>
          <a:xfrm>
            <a:off x="1776000" y="1434352"/>
            <a:ext cx="8659463" cy="5292000"/>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endParaRPr lang="en-US" altLang="ja-JP" sz="1000" b="1" dirty="0">
              <a:solidFill>
                <a:prstClr val="white"/>
              </a:solidFill>
              <a:latin typeface="メイリオ" pitchFamily="50" charset="-128"/>
              <a:ea typeface="メイリオ" pitchFamily="50" charset="-128"/>
            </a:endParaRPr>
          </a:p>
        </p:txBody>
      </p:sp>
      <p:sp>
        <p:nvSpPr>
          <p:cNvPr id="3" name="メモ 2">
            <a:extLst>
              <a:ext uri="{FF2B5EF4-FFF2-40B4-BE49-F238E27FC236}">
                <a16:creationId xmlns:a16="http://schemas.microsoft.com/office/drawing/2014/main" id="{B2B2347F-EEDE-4D64-77C0-A61E05ED451B}"/>
              </a:ext>
            </a:extLst>
          </p:cNvPr>
          <p:cNvSpPr/>
          <p:nvPr/>
        </p:nvSpPr>
        <p:spPr>
          <a:xfrm>
            <a:off x="7281864" y="3064714"/>
            <a:ext cx="2085975" cy="2093912"/>
          </a:xfrm>
          <a:prstGeom prst="foldedCorner">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ja-JP" altLang="en-US" b="1" u="sng" dirty="0">
                <a:solidFill>
                  <a:prstClr val="black"/>
                </a:solidFill>
                <a:latin typeface="メイリオ" panose="020B0604030504040204" pitchFamily="50" charset="-128"/>
                <a:ea typeface="メイリオ" panose="020B0604030504040204" pitchFamily="50" charset="-128"/>
              </a:rPr>
              <a:t>薬審資料一覧</a:t>
            </a:r>
            <a:endParaRPr lang="en-US" altLang="ja-JP" b="1" u="sng" dirty="0">
              <a:solidFill>
                <a:prstClr val="black"/>
              </a:solidFill>
              <a:latin typeface="メイリオ" panose="020B0604030504040204" pitchFamily="50" charset="-128"/>
              <a:ea typeface="メイリオ" panose="020B0604030504040204" pitchFamily="50" charset="-128"/>
            </a:endParaRPr>
          </a:p>
          <a:p>
            <a:pPr algn="ctr">
              <a:defRPr/>
            </a:pPr>
            <a:endParaRPr lang="en-US" altLang="ja-JP" u="sng" dirty="0">
              <a:solidFill>
                <a:prstClr val="black"/>
              </a:solidFill>
              <a:latin typeface="メイリオ" panose="020B0604030504040204" pitchFamily="50" charset="-128"/>
              <a:ea typeface="メイリオ" panose="020B0604030504040204" pitchFamily="50" charset="-128"/>
            </a:endParaRPr>
          </a:p>
          <a:p>
            <a:pPr marL="285750" indent="-285750">
              <a:buFont typeface="メイリオ" panose="020B0604030504040204" pitchFamily="50" charset="-128"/>
              <a:buChar char="☑"/>
              <a:defRPr/>
            </a:pPr>
            <a:r>
              <a:rPr lang="ja-JP" altLang="en-US" dirty="0">
                <a:solidFill>
                  <a:prstClr val="black"/>
                </a:solidFill>
                <a:latin typeface="メイリオ" panose="020B0604030504040204" pitchFamily="50" charset="-128"/>
                <a:ea typeface="メイリオ" panose="020B0604030504040204" pitchFamily="50" charset="-128"/>
              </a:rPr>
              <a:t>電子添文</a:t>
            </a:r>
            <a:endParaRPr lang="en-US" altLang="ja-JP" dirty="0">
              <a:solidFill>
                <a:prstClr val="black"/>
              </a:solidFill>
              <a:latin typeface="メイリオ" panose="020B0604030504040204" pitchFamily="50" charset="-128"/>
              <a:ea typeface="メイリオ" panose="020B0604030504040204" pitchFamily="50" charset="-128"/>
            </a:endParaRPr>
          </a:p>
          <a:p>
            <a:pPr marL="285750" indent="-285750">
              <a:buFont typeface="メイリオ" panose="020B0604030504040204" pitchFamily="50" charset="-128"/>
              <a:buChar char="☑"/>
              <a:defRPr/>
            </a:pPr>
            <a:r>
              <a:rPr lang="en-US" altLang="ja-JP" dirty="0">
                <a:solidFill>
                  <a:prstClr val="black"/>
                </a:solidFill>
                <a:latin typeface="メイリオ" panose="020B0604030504040204" pitchFamily="50" charset="-128"/>
                <a:ea typeface="メイリオ" panose="020B0604030504040204" pitchFamily="50" charset="-128"/>
              </a:rPr>
              <a:t>IF </a:t>
            </a:r>
          </a:p>
          <a:p>
            <a:pPr marL="285750" indent="-285750">
              <a:buFont typeface="メイリオ" panose="020B0604030504040204" pitchFamily="50" charset="-128"/>
              <a:buChar char="☑"/>
              <a:defRPr/>
            </a:pPr>
            <a:r>
              <a:rPr lang="ja-JP" altLang="en-US" dirty="0">
                <a:solidFill>
                  <a:prstClr val="black"/>
                </a:solidFill>
                <a:latin typeface="メイリオ" panose="020B0604030504040204" pitchFamily="50" charset="-128"/>
                <a:ea typeface="メイリオ" panose="020B0604030504040204" pitchFamily="50" charset="-128"/>
              </a:rPr>
              <a:t>審査報告書</a:t>
            </a:r>
            <a:endParaRPr lang="en-US" altLang="ja-JP" dirty="0">
              <a:solidFill>
                <a:prstClr val="black"/>
              </a:solidFill>
              <a:latin typeface="メイリオ" panose="020B0604030504040204" pitchFamily="50" charset="-128"/>
              <a:ea typeface="メイリオ" panose="020B0604030504040204" pitchFamily="50" charset="-128"/>
            </a:endParaRPr>
          </a:p>
          <a:p>
            <a:pPr marL="285750" indent="-285750">
              <a:buFont typeface="メイリオ" panose="020B0604030504040204" pitchFamily="50" charset="-128"/>
              <a:buChar char="☑"/>
              <a:defRPr/>
            </a:pPr>
            <a:r>
              <a:rPr lang="en-US" altLang="ja-JP" b="1" u="sng" dirty="0">
                <a:solidFill>
                  <a:srgbClr val="FF0000"/>
                </a:solidFill>
                <a:latin typeface="メイリオ" panose="020B0604030504040204" pitchFamily="50" charset="-128"/>
                <a:ea typeface="メイリオ" panose="020B0604030504040204" pitchFamily="50" charset="-128"/>
              </a:rPr>
              <a:t>RMP</a:t>
            </a:r>
          </a:p>
          <a:p>
            <a:pPr marL="285750" indent="-285750">
              <a:buFont typeface="メイリオ" panose="020B0604030504040204" pitchFamily="50" charset="-128"/>
              <a:buChar char="☑"/>
              <a:defRPr/>
            </a:pPr>
            <a:r>
              <a:rPr lang="en-US" altLang="ja-JP" dirty="0">
                <a:solidFill>
                  <a:prstClr val="black"/>
                </a:solidFill>
                <a:latin typeface="メイリオ" panose="020B0604030504040204" pitchFamily="50" charset="-128"/>
                <a:ea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8200" name="テキスト ボックス 25">
            <a:extLst>
              <a:ext uri="{FF2B5EF4-FFF2-40B4-BE49-F238E27FC236}">
                <a16:creationId xmlns:a16="http://schemas.microsoft.com/office/drawing/2014/main" id="{21BBBB19-8C2F-7731-E224-617C73A996F3}"/>
              </a:ext>
            </a:extLst>
          </p:cNvPr>
          <p:cNvSpPr txBox="1">
            <a:spLocks noChangeArrowheads="1"/>
          </p:cNvSpPr>
          <p:nvPr/>
        </p:nvSpPr>
        <p:spPr bwMode="auto">
          <a:xfrm>
            <a:off x="1920000" y="2132729"/>
            <a:ext cx="8316000" cy="830261"/>
          </a:xfrm>
          <a:prstGeom prst="rect">
            <a:avLst/>
          </a:prstGeom>
          <a:solidFill>
            <a:schemeClr val="bg1"/>
          </a:solidFill>
          <a:ln w="9525">
            <a:solidFill>
              <a:schemeClr val="accent1"/>
            </a:solidFill>
            <a:miter lim="800000"/>
            <a:headEnd/>
            <a:tailEnd/>
          </a:ln>
        </p:spPr>
        <p:txBody>
          <a:bodyPr tIns="108000" bIns="108000"/>
          <a:lstStyle>
            <a:lvl1pPr marL="342900" indent="-342900" eaLnBrk="0" hangingPunct="0">
              <a:spcBef>
                <a:spcPct val="20000"/>
              </a:spcBef>
              <a:buChar char="•"/>
              <a:defRPr kumimoji="1" sz="3200">
                <a:solidFill>
                  <a:schemeClr val="tx1"/>
                </a:solidFill>
                <a:latin typeface="Times" panose="02020603050405020304" pitchFamily="18" charset="0"/>
                <a:ea typeface="Osaka" charset="-128"/>
              </a:defRPr>
            </a:lvl1pPr>
            <a:lvl2pPr marL="2857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1" eaLnBrk="1" hangingPunct="1">
              <a:spcBef>
                <a:spcPct val="0"/>
              </a:spcBef>
              <a:buFont typeface="Wingdings" panose="05000000000000000000" pitchFamily="2" charset="2"/>
              <a:buChar char="ü"/>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新薬ヒアリング、適応追加ヒアリングで、リスク把握の情報源として利活用</a:t>
            </a:r>
            <a:endParaRPr lang="en-US" altLang="ja-JP" sz="1600" b="1"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2A27B651-DC94-0A3D-7DE4-80351E95E5A9}"/>
              </a:ext>
            </a:extLst>
          </p:cNvPr>
          <p:cNvSpPr/>
          <p:nvPr/>
        </p:nvSpPr>
        <p:spPr>
          <a:xfrm>
            <a:off x="1920000" y="1664729"/>
            <a:ext cx="8316000" cy="468313"/>
          </a:xfrm>
          <a:prstGeom prst="rect">
            <a:avLst/>
          </a:prstGeom>
          <a:solidFill>
            <a:srgbClr val="FFEFFF"/>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新薬採用時のリスク把握の情報源</a:t>
            </a:r>
          </a:p>
        </p:txBody>
      </p:sp>
      <p:sp>
        <p:nvSpPr>
          <p:cNvPr id="35" name="角丸四角形吹き出し 34">
            <a:extLst>
              <a:ext uri="{FF2B5EF4-FFF2-40B4-BE49-F238E27FC236}">
                <a16:creationId xmlns:a16="http://schemas.microsoft.com/office/drawing/2014/main" id="{8E2DDD0F-2C09-DB17-2F3C-DA9C5F605212}"/>
              </a:ext>
            </a:extLst>
          </p:cNvPr>
          <p:cNvSpPr/>
          <p:nvPr/>
        </p:nvSpPr>
        <p:spPr>
          <a:xfrm>
            <a:off x="2266095" y="5485898"/>
            <a:ext cx="7981218" cy="1197465"/>
          </a:xfrm>
          <a:prstGeom prst="wedgeRoundRectCallout">
            <a:avLst>
              <a:gd name="adj1" fmla="val -40400"/>
              <a:gd name="adj2" fmla="val -46162"/>
              <a:gd name="adj3" fmla="val 16667"/>
            </a:avLst>
          </a:prstGeom>
          <a:solidFill>
            <a:srgbClr val="EBF1DE"/>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b="1" dirty="0">
                <a:solidFill>
                  <a:prstClr val="black"/>
                </a:solidFill>
                <a:latin typeface="メイリオ" panose="020B0604030504040204" pitchFamily="50" charset="-128"/>
                <a:ea typeface="メイリオ" panose="020B0604030504040204" pitchFamily="50" charset="-128"/>
              </a:rPr>
              <a:t>RMP</a:t>
            </a:r>
            <a:r>
              <a:rPr lang="ja-JP" altLang="en-US" sz="1600" b="1" dirty="0">
                <a:solidFill>
                  <a:prstClr val="black"/>
                </a:solidFill>
                <a:latin typeface="メイリオ" panose="020B0604030504040204" pitchFamily="50" charset="-128"/>
                <a:ea typeface="メイリオ" panose="020B0604030504040204" pitchFamily="50" charset="-128"/>
              </a:rPr>
              <a:t>の参照箇所　　→　</a:t>
            </a:r>
            <a:r>
              <a:rPr lang="en-US" altLang="ja-JP" sz="1600" b="1" dirty="0">
                <a:solidFill>
                  <a:prstClr val="black"/>
                </a:solidFill>
                <a:latin typeface="メイリオ" panose="020B0604030504040204" pitchFamily="50" charset="-128"/>
                <a:ea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rPr>
              <a:t>安全性検討事項</a:t>
            </a:r>
            <a:r>
              <a:rPr lang="en-US" altLang="ja-JP" sz="1600" b="1" dirty="0">
                <a:solidFill>
                  <a:prstClr val="black"/>
                </a:solidFill>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重要な実在するリスクを特定し、潜在的リスクと区別して明記されます</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リスクを特定した根拠が、臨床と基礎データにより解説されます</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電子添文に記載されていない潜在的リスクや、情報不足な患者群が示されます</a:t>
            </a:r>
            <a:endParaRPr lang="en-US" altLang="ja-JP" sz="1600" baseline="30000" dirty="0">
              <a:solidFill>
                <a:prstClr val="black"/>
              </a:solidFill>
              <a:latin typeface="メイリオ" panose="020B0604030504040204" pitchFamily="50" charset="-128"/>
              <a:ea typeface="メイリオ" panose="020B0604030504040204" pitchFamily="50" charset="-128"/>
            </a:endParaRPr>
          </a:p>
        </p:txBody>
      </p:sp>
      <p:pic>
        <p:nvPicPr>
          <p:cNvPr id="19" name="Picture 6" descr="mep49">
            <a:extLst>
              <a:ext uri="{FF2B5EF4-FFF2-40B4-BE49-F238E27FC236}">
                <a16:creationId xmlns:a16="http://schemas.microsoft.com/office/drawing/2014/main" id="{E5717CF7-DBC4-F6E8-1394-D35C22546F5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3" b="99456" l="8426" r="92461">
                        <a14:foregroundMark x1="45233" y1="11434" x2="61197" y2="6534"/>
                        <a14:foregroundMark x1="64745" y1="12704" x2="68514" y2="16152"/>
                        <a14:foregroundMark x1="55211" y1="3993" x2="52772" y2="544"/>
                        <a14:foregroundMark x1="47672" y1="50454" x2="8869" y2="87840"/>
                        <a14:foregroundMark x1="34590" y1="67877" x2="60089" y2="86207"/>
                        <a14:foregroundMark x1="68958" y1="55898" x2="59424" y2="94555"/>
                        <a14:foregroundMark x1="30377" y1="80762" x2="76497" y2="66243"/>
                        <a14:foregroundMark x1="78049" y1="58621" x2="42129" y2="92377"/>
                        <a14:foregroundMark x1="25277" y1="58984" x2="27494" y2="91107"/>
                        <a14:foregroundMark x1="68514" y1="70599" x2="32373" y2="99456"/>
                        <a14:foregroundMark x1="74501" y1="61343" x2="47894" y2="92377"/>
                        <a14:foregroundMark x1="76940" y1="52087" x2="85588" y2="83485"/>
                        <a14:foregroundMark x1="92461" y1="78040" x2="57650" y2="97278"/>
                        <a14:foregroundMark x1="25055" y1="50454" x2="33703" y2="71688"/>
                        <a14:foregroundMark x1="53659" y1="47731" x2="58758" y2="65517"/>
                        <a14:foregroundMark x1="59202" y1="71325" x2="77605" y2="82033"/>
                        <a14:foregroundMark x1="54324" y1="78040" x2="40133" y2="91289"/>
                        <a14:foregroundMark x1="56098" y1="99274" x2="79379" y2="96370"/>
                        <a14:foregroundMark x1="70067" y1="94555" x2="75610" y2="99093"/>
                      </a14:backgroundRemoval>
                    </a14:imgEffect>
                  </a14:imgLayer>
                </a14:imgProps>
              </a:ext>
              <a:ext uri="{28A0092B-C50C-407E-A947-70E740481C1C}">
                <a14:useLocalDpi xmlns:a14="http://schemas.microsoft.com/office/drawing/2010/main" val="0"/>
              </a:ext>
            </a:extLst>
          </a:blip>
          <a:srcRect/>
          <a:stretch>
            <a:fillRect/>
          </a:stretch>
        </p:blipFill>
        <p:spPr bwMode="auto">
          <a:xfrm>
            <a:off x="2118051" y="3603808"/>
            <a:ext cx="954551" cy="11662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mep5">
            <a:extLst>
              <a:ext uri="{FF2B5EF4-FFF2-40B4-BE49-F238E27FC236}">
                <a16:creationId xmlns:a16="http://schemas.microsoft.com/office/drawing/2014/main" id="{9315CFAA-5C54-5202-23D5-B8C360E103B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00" b="99600" l="10000" r="90000">
                        <a14:foregroundMark x1="54400" y1="7600" x2="48000" y2="1600"/>
                        <a14:foregroundMark x1="45000" y1="19800" x2="44400" y2="52800"/>
                        <a14:foregroundMark x1="61200" y1="24000" x2="55800" y2="41400"/>
                        <a14:foregroundMark x1="43800" y1="25200" x2="38200" y2="42800"/>
                        <a14:foregroundMark x1="32000" y1="60200" x2="27000" y2="90400"/>
                        <a14:foregroundMark x1="33400" y1="84000" x2="67600" y2="89600"/>
                        <a14:foregroundMark x1="78800" y1="75800" x2="15400" y2="98600"/>
                        <a14:foregroundMark x1="35400" y1="70600" x2="64000" y2="99600"/>
                        <a14:foregroundMark x1="68200" y1="58800" x2="69200" y2="95000"/>
                        <a14:foregroundMark x1="34000" y1="66400" x2="47800" y2="71200"/>
                        <a14:foregroundMark x1="56600" y1="70800" x2="59000" y2="86600"/>
                        <a14:foregroundMark x1="72000" y1="88200" x2="85200" y2="98600"/>
                        <a14:foregroundMark x1="59200" y1="54800" x2="60400" y2="76400"/>
                        <a14:foregroundMark x1="35400" y1="56200" x2="44600" y2="49000"/>
                        <a14:foregroundMark x1="60600" y1="42200" x2="60600" y2="42200"/>
                      </a14:backgroundRemoval>
                    </a14:imgEffect>
                  </a14:imgLayer>
                </a14:imgProps>
              </a:ext>
              <a:ext uri="{28A0092B-C50C-407E-A947-70E740481C1C}">
                <a14:useLocalDpi xmlns:a14="http://schemas.microsoft.com/office/drawing/2010/main" val="0"/>
              </a:ext>
            </a:extLst>
          </a:blip>
          <a:srcRect/>
          <a:stretch>
            <a:fillRect/>
          </a:stretch>
        </p:blipFill>
        <p:spPr bwMode="auto">
          <a:xfrm>
            <a:off x="2939816" y="3635579"/>
            <a:ext cx="1134432" cy="11344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ep2">
            <a:extLst>
              <a:ext uri="{FF2B5EF4-FFF2-40B4-BE49-F238E27FC236}">
                <a16:creationId xmlns:a16="http://schemas.microsoft.com/office/drawing/2014/main" id="{39868F57-C6B9-01A4-470C-B6F74B586C8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200" b="99800" l="3200" r="90000">
                        <a14:foregroundMark x1="41800" y1="5400" x2="66600" y2="5400"/>
                        <a14:foregroundMark x1="59000" y1="4800" x2="52000" y2="1400"/>
                        <a14:foregroundMark x1="40200" y1="31800" x2="57800" y2="34200"/>
                        <a14:foregroundMark x1="37400" y1="29200" x2="46400" y2="46200"/>
                        <a14:foregroundMark x1="52600" y1="62000" x2="3200" y2="99000"/>
                        <a14:foregroundMark x1="60400" y1="75600" x2="85400" y2="92200"/>
                        <a14:foregroundMark x1="50600" y1="74200" x2="38800" y2="97000"/>
                        <a14:foregroundMark x1="27600" y1="68400" x2="38200" y2="94200"/>
                        <a14:foregroundMark x1="66200" y1="66200" x2="54800" y2="98600"/>
                        <a14:foregroundMark x1="9600" y1="89200" x2="68000" y2="73200"/>
                        <a14:foregroundMark x1="68000" y1="73200" x2="16400" y2="81400"/>
                        <a14:foregroundMark x1="40400" y1="68200" x2="69800" y2="96400"/>
                        <a14:foregroundMark x1="24800" y1="59200" x2="19200" y2="97600"/>
                        <a14:foregroundMark x1="41000" y1="60200" x2="40200" y2="96200"/>
                        <a14:foregroundMark x1="66800" y1="60200" x2="68000" y2="90200"/>
                        <a14:foregroundMark x1="33200" y1="59800" x2="29200" y2="85600"/>
                        <a14:foregroundMark x1="27400" y1="95000" x2="34400" y2="99600"/>
                        <a14:foregroundMark x1="62000" y1="92200" x2="79200" y2="99800"/>
                        <a14:foregroundMark x1="71600" y1="74200" x2="79200" y2="94200"/>
                        <a14:foregroundMark x1="61400" y1="96800" x2="52800" y2="90200"/>
                        <a14:foregroundMark x1="62400" y1="68400" x2="48800" y2="71800"/>
                        <a14:foregroundMark x1="58400" y1="66800" x2="55800" y2="55800"/>
                        <a14:foregroundMark x1="60000" y1="28000" x2="51600" y2="41000"/>
                      </a14:backgroundRemoval>
                    </a14:imgEffect>
                  </a14:imgLayer>
                </a14:imgProps>
              </a:ext>
              <a:ext uri="{28A0092B-C50C-407E-A947-70E740481C1C}">
                <a14:useLocalDpi xmlns:a14="http://schemas.microsoft.com/office/drawing/2010/main" val="0"/>
              </a:ext>
            </a:extLst>
          </a:blip>
          <a:srcRect/>
          <a:stretch>
            <a:fillRect/>
          </a:stretch>
        </p:blipFill>
        <p:spPr bwMode="auto">
          <a:xfrm>
            <a:off x="3269253" y="4195307"/>
            <a:ext cx="1172848" cy="11728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mep55">
            <a:extLst>
              <a:ext uri="{FF2B5EF4-FFF2-40B4-BE49-F238E27FC236}">
                <a16:creationId xmlns:a16="http://schemas.microsoft.com/office/drawing/2014/main" id="{6C1EBD49-345C-CC98-D46E-62D43AF0091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082" b="99819" l="7143" r="91935">
                        <a14:foregroundMark x1="57834" y1="11978" x2="36636" y2="5082"/>
                        <a14:foregroundMark x1="47926" y1="61706" x2="49539" y2="99819"/>
                        <a14:foregroundMark x1="22350" y1="88385" x2="46313" y2="83122"/>
                        <a14:foregroundMark x1="42627" y1="72777" x2="42627" y2="95644"/>
                        <a14:foregroundMark x1="60138" y1="51543" x2="78802" y2="52269"/>
                        <a14:foregroundMark x1="26959" y1="63521" x2="14055" y2="86025"/>
                        <a14:foregroundMark x1="7143" y1="80218" x2="8525" y2="88566"/>
                        <a14:foregroundMark x1="85945" y1="87659" x2="85945" y2="73684"/>
                        <a14:foregroundMark x1="87097" y1="72958" x2="91935" y2="86751"/>
                      </a14:backgroundRemoval>
                    </a14:imgEffect>
                  </a14:imgLayer>
                </a14:imgProps>
              </a:ext>
              <a:ext uri="{28A0092B-C50C-407E-A947-70E740481C1C}">
                <a14:useLocalDpi xmlns:a14="http://schemas.microsoft.com/office/drawing/2010/main" val="0"/>
              </a:ext>
            </a:extLst>
          </a:blip>
          <a:srcRect/>
          <a:stretch>
            <a:fillRect/>
          </a:stretch>
        </p:blipFill>
        <p:spPr bwMode="auto">
          <a:xfrm>
            <a:off x="2535574" y="4175006"/>
            <a:ext cx="922864" cy="11716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p33">
            <a:extLst>
              <a:ext uri="{FF2B5EF4-FFF2-40B4-BE49-F238E27FC236}">
                <a16:creationId xmlns:a16="http://schemas.microsoft.com/office/drawing/2014/main" id="{4FC9B5B0-A484-87D2-B335-404A7464098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47888"/>
          <a:stretch/>
        </p:blipFill>
        <p:spPr bwMode="auto">
          <a:xfrm>
            <a:off x="4777400" y="4146152"/>
            <a:ext cx="1433454" cy="1280577"/>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吹き出し 46">
            <a:extLst>
              <a:ext uri="{FF2B5EF4-FFF2-40B4-BE49-F238E27FC236}">
                <a16:creationId xmlns:a16="http://schemas.microsoft.com/office/drawing/2014/main" id="{729F2265-71BD-F067-C3A3-69EA633C56FD}"/>
              </a:ext>
            </a:extLst>
          </p:cNvPr>
          <p:cNvSpPr/>
          <p:nvPr/>
        </p:nvSpPr>
        <p:spPr>
          <a:xfrm>
            <a:off x="4199005" y="3040020"/>
            <a:ext cx="2879725" cy="1046162"/>
          </a:xfrm>
          <a:prstGeom prst="wedgeRoundRectCallout">
            <a:avLst>
              <a:gd name="adj1" fmla="val 4347"/>
              <a:gd name="adj2" fmla="val 67087"/>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50" dirty="0">
                <a:solidFill>
                  <a:prstClr val="black"/>
                </a:solidFill>
                <a:latin typeface="メイリオ" panose="020B0604030504040204" pitchFamily="50" charset="-128"/>
                <a:ea typeface="メイリオ" panose="020B0604030504040204" pitchFamily="50" charset="-128"/>
              </a:rPr>
              <a:t>○○の重要な特定されたリスクとして肝障害があります。</a:t>
            </a:r>
            <a:endParaRPr lang="en-US" altLang="ja-JP" sz="1350" dirty="0">
              <a:solidFill>
                <a:prstClr val="black"/>
              </a:solidFill>
              <a:latin typeface="メイリオ" panose="020B0604030504040204" pitchFamily="50" charset="-128"/>
              <a:ea typeface="メイリオ" panose="020B0604030504040204" pitchFamily="50" charset="-128"/>
            </a:endParaRPr>
          </a:p>
          <a:p>
            <a:pPr>
              <a:defRPr/>
            </a:pPr>
            <a:r>
              <a:rPr lang="ja-JP" altLang="en-US" sz="1350" dirty="0">
                <a:solidFill>
                  <a:prstClr val="black"/>
                </a:solidFill>
                <a:latin typeface="メイリオ" panose="020B0604030504040204" pitchFamily="50" charset="-128"/>
                <a:ea typeface="メイリオ" panose="020B0604030504040204" pitchFamily="50" charset="-128"/>
              </a:rPr>
              <a:t>臨床試験では</a:t>
            </a:r>
            <a:r>
              <a:rPr lang="en-US" altLang="ja-JP" sz="1400" dirty="0">
                <a:solidFill>
                  <a:prstClr val="black"/>
                </a:solidFill>
                <a:latin typeface="メイリオ" panose="020B0604030504040204" pitchFamily="50" charset="-128"/>
                <a:ea typeface="メイリオ" panose="020B0604030504040204" pitchFamily="50" charset="-128"/>
              </a:rPr>
              <a:t>……</a:t>
            </a:r>
            <a:br>
              <a:rPr lang="en-US" altLang="ja-JP" sz="1350" dirty="0">
                <a:solidFill>
                  <a:prstClr val="black"/>
                </a:solidFill>
                <a:latin typeface="メイリオ" panose="020B0604030504040204" pitchFamily="50" charset="-128"/>
                <a:ea typeface="メイリオ" panose="020B0604030504040204" pitchFamily="50" charset="-128"/>
              </a:rPr>
            </a:br>
            <a:r>
              <a:rPr lang="ja-JP" altLang="en-US" sz="1350" dirty="0">
                <a:solidFill>
                  <a:prstClr val="black"/>
                </a:solidFill>
                <a:latin typeface="メイリオ" panose="020B0604030504040204" pitchFamily="50" charset="-128"/>
                <a:ea typeface="メイリオ" panose="020B0604030504040204" pitchFamily="50" charset="-128"/>
              </a:rPr>
              <a:t>非臨床試験では</a:t>
            </a:r>
            <a:r>
              <a:rPr lang="en-US" altLang="ja-JP" sz="1200" dirty="0">
                <a:solidFill>
                  <a:prstClr val="black"/>
                </a:solidFill>
                <a:latin typeface="メイリオ" panose="020B0604030504040204" pitchFamily="50" charset="-128"/>
                <a:ea typeface="メイリオ" panose="020B0604030504040204" pitchFamily="50" charset="-128"/>
              </a:rPr>
              <a:t>……</a:t>
            </a:r>
            <a:endParaRPr lang="ja-JP" altLang="en-US" sz="1350" dirty="0">
              <a:solidFill>
                <a:prstClr val="black"/>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7724508D-6BDA-02EC-990A-4CA711D197E0}"/>
              </a:ext>
            </a:extLst>
          </p:cNvPr>
          <p:cNvSpPr>
            <a:spLocks noGrp="1"/>
          </p:cNvSpPr>
          <p:nvPr>
            <p:ph type="title"/>
          </p:nvPr>
        </p:nvSpPr>
        <p:spPr/>
        <p:txBody>
          <a:bodyPr/>
          <a:lstStyle/>
          <a:p>
            <a:r>
              <a:rPr lang="en-US" altLang="ja-JP" b="1" dirty="0"/>
              <a:t>RMP</a:t>
            </a:r>
            <a:r>
              <a:rPr lang="ja-JP" altLang="en-US" b="1" dirty="0"/>
              <a:t>の活用事例（</a:t>
            </a:r>
            <a:r>
              <a:rPr lang="en-US" altLang="ja-JP" b="1" dirty="0"/>
              <a:t>1</a:t>
            </a:r>
            <a:r>
              <a:rPr lang="ja-JP" altLang="en-US" b="1" dirty="0"/>
              <a:t>）</a:t>
            </a:r>
          </a:p>
        </p:txBody>
      </p:sp>
      <p:sp>
        <p:nvSpPr>
          <p:cNvPr id="50" name="コンテンツ プレースホルダー 2">
            <a:extLst>
              <a:ext uri="{FF2B5EF4-FFF2-40B4-BE49-F238E27FC236}">
                <a16:creationId xmlns:a16="http://schemas.microsoft.com/office/drawing/2014/main" id="{6D8BD511-9161-452A-AEF5-EB0A1CE3C723}"/>
              </a:ext>
            </a:extLst>
          </p:cNvPr>
          <p:cNvSpPr txBox="1">
            <a:spLocks/>
          </p:cNvSpPr>
          <p:nvPr/>
        </p:nvSpPr>
        <p:spPr>
          <a:xfrm>
            <a:off x="1776000" y="980728"/>
            <a:ext cx="8659461" cy="612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r>
              <a:rPr lang="en-US" altLang="ja-JP" sz="2800" b="1" dirty="0">
                <a:solidFill>
                  <a:prstClr val="white"/>
                </a:solidFill>
                <a:latin typeface="メイリオ" pitchFamily="50" charset="-128"/>
                <a:ea typeface="メイリオ" pitchFamily="50" charset="-128"/>
              </a:rPr>
              <a:t>―</a:t>
            </a:r>
            <a:r>
              <a:rPr lang="ja-JP" altLang="en-US" sz="2800" b="1" dirty="0">
                <a:solidFill>
                  <a:prstClr val="white"/>
                </a:solidFill>
                <a:latin typeface="メイリオ" pitchFamily="50" charset="-128"/>
                <a:ea typeface="メイリオ" pitchFamily="50" charset="-128"/>
              </a:rPr>
              <a:t>採用段階</a:t>
            </a:r>
            <a:r>
              <a:rPr lang="en-US" altLang="ja-JP" sz="2800" b="1" dirty="0">
                <a:solidFill>
                  <a:prstClr val="white"/>
                </a:solidFill>
                <a:latin typeface="メイリオ" pitchFamily="50" charset="-128"/>
                <a:ea typeface="メイリオ" pitchFamily="50" charset="-128"/>
              </a:rPr>
              <a:t>―</a:t>
            </a:r>
            <a:endParaRPr lang="en-US" altLang="ja-JP" sz="1000" b="1" dirty="0">
              <a:solidFill>
                <a:prstClr val="white"/>
              </a:solidFill>
              <a:latin typeface="メイリオ" pitchFamily="50" charset="-128"/>
              <a:ea typeface="メイリオ" pitchFamily="50" charset="-128"/>
            </a:endParaRPr>
          </a:p>
        </p:txBody>
      </p:sp>
    </p:spTree>
    <p:extLst>
      <p:ext uri="{BB962C8B-B14F-4D97-AF65-F5344CB8AC3E}">
        <p14:creationId xmlns:p14="http://schemas.microsoft.com/office/powerpoint/2010/main" val="366824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タイトル 1">
            <a:extLst>
              <a:ext uri="{FF2B5EF4-FFF2-40B4-BE49-F238E27FC236}">
                <a16:creationId xmlns:a16="http://schemas.microsoft.com/office/drawing/2014/main" id="{D5EED8FF-9CBC-49BB-8C22-2610A04BB573}"/>
              </a:ext>
            </a:extLst>
          </p:cNvPr>
          <p:cNvSpPr>
            <a:spLocks noGrp="1"/>
          </p:cNvSpPr>
          <p:nvPr>
            <p:ph type="title"/>
          </p:nvPr>
        </p:nvSpPr>
        <p:spPr/>
        <p:txBody>
          <a:bodyPr/>
          <a:lstStyle/>
          <a:p>
            <a:r>
              <a:rPr lang="en-US" altLang="ja-JP" b="1" dirty="0"/>
              <a:t>RMP</a:t>
            </a:r>
            <a:r>
              <a:rPr lang="ja-JP" altLang="en-US" b="1" dirty="0"/>
              <a:t>の活用事例（</a:t>
            </a:r>
            <a:r>
              <a:rPr lang="en-US" altLang="ja-JP" b="1" dirty="0"/>
              <a:t>1</a:t>
            </a:r>
            <a:r>
              <a:rPr lang="ja-JP" altLang="en-US" b="1" dirty="0"/>
              <a:t>）</a:t>
            </a:r>
            <a:r>
              <a:rPr lang="en-US" altLang="ja-JP" sz="2400" b="1" dirty="0"/>
              <a:t>‐</a:t>
            </a:r>
            <a:r>
              <a:rPr lang="ja-JP" altLang="en-US" sz="2400" b="1" dirty="0"/>
              <a:t> 情報提供者側の観点 </a:t>
            </a:r>
            <a:r>
              <a:rPr lang="en-US" altLang="ja-JP" sz="2400" b="1" dirty="0"/>
              <a:t>‐</a:t>
            </a:r>
            <a:endParaRPr lang="ja-JP" altLang="en-US" b="1" dirty="0"/>
          </a:p>
        </p:txBody>
      </p:sp>
      <p:sp>
        <p:nvSpPr>
          <p:cNvPr id="16" name="コンテンツ プレースホルダー 2">
            <a:extLst>
              <a:ext uri="{FF2B5EF4-FFF2-40B4-BE49-F238E27FC236}">
                <a16:creationId xmlns:a16="http://schemas.microsoft.com/office/drawing/2014/main" id="{662E9AD4-A3F2-45AD-B75A-4EFEEDCE4AF0}"/>
              </a:ext>
            </a:extLst>
          </p:cNvPr>
          <p:cNvSpPr txBox="1">
            <a:spLocks/>
          </p:cNvSpPr>
          <p:nvPr/>
        </p:nvSpPr>
        <p:spPr>
          <a:xfrm>
            <a:off x="1055440" y="1540922"/>
            <a:ext cx="10248900" cy="5272454"/>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r>
              <a:rPr lang="en-US" altLang="ja-JP" sz="2800" b="1" dirty="0">
                <a:solidFill>
                  <a:prstClr val="white"/>
                </a:solidFill>
                <a:latin typeface="メイリオ" pitchFamily="50" charset="-128"/>
                <a:ea typeface="メイリオ" pitchFamily="50" charset="-128"/>
              </a:rPr>
              <a:t>―</a:t>
            </a:r>
            <a:endParaRPr lang="en-US" altLang="ja-JP" sz="1000" b="1" dirty="0">
              <a:solidFill>
                <a:prstClr val="white"/>
              </a:solidFill>
              <a:latin typeface="メイリオ" pitchFamily="50" charset="-128"/>
              <a:ea typeface="メイリオ" pitchFamily="50" charset="-128"/>
            </a:endParaRPr>
          </a:p>
        </p:txBody>
      </p:sp>
      <p:sp>
        <p:nvSpPr>
          <p:cNvPr id="9223" name="テキスト ボックス 25">
            <a:extLst>
              <a:ext uri="{FF2B5EF4-FFF2-40B4-BE49-F238E27FC236}">
                <a16:creationId xmlns:a16="http://schemas.microsoft.com/office/drawing/2014/main" id="{DAEB4C8F-6584-4B45-87BF-A80F5B172852}"/>
              </a:ext>
            </a:extLst>
          </p:cNvPr>
          <p:cNvSpPr txBox="1">
            <a:spLocks noChangeArrowheads="1"/>
          </p:cNvSpPr>
          <p:nvPr/>
        </p:nvSpPr>
        <p:spPr bwMode="auto">
          <a:xfrm>
            <a:off x="1487488" y="2190653"/>
            <a:ext cx="9505056" cy="1166339"/>
          </a:xfrm>
          <a:prstGeom prst="rect">
            <a:avLst/>
          </a:prstGeom>
          <a:solidFill>
            <a:schemeClr val="bg1"/>
          </a:solidFill>
          <a:ln w="9525">
            <a:solidFill>
              <a:schemeClr val="accent1"/>
            </a:solidFill>
            <a:miter lim="800000"/>
            <a:headEnd/>
            <a:tailEnd/>
          </a:ln>
        </p:spPr>
        <p:txBody>
          <a:bodyPr tIns="108000" bIns="108000"/>
          <a:lstStyle>
            <a:lvl1pPr marL="342900" indent="-342900" eaLnBrk="0" hangingPunct="0">
              <a:spcBef>
                <a:spcPct val="20000"/>
              </a:spcBef>
              <a:buChar char="•"/>
              <a:defRPr kumimoji="1" sz="3200">
                <a:solidFill>
                  <a:schemeClr val="tx1"/>
                </a:solidFill>
                <a:latin typeface="Times" panose="02020603050405020304" pitchFamily="18" charset="0"/>
                <a:ea typeface="Osaka" charset="-128"/>
              </a:defRPr>
            </a:lvl1pPr>
            <a:lvl2pPr marL="2857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1" eaLnBrk="1" hangingPunct="1">
              <a:spcBef>
                <a:spcPct val="0"/>
              </a:spcBef>
              <a:buFont typeface="Wingdings" panose="05000000000000000000" pitchFamily="2" charset="2"/>
              <a:buChar char="ü"/>
              <a:defRPr/>
            </a:pPr>
            <a:endParaRPr lang="en-US" altLang="ja-JP" sz="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spcBef>
                <a:spcPct val="0"/>
              </a:spcBef>
              <a:buFont typeface="Wingdings" panose="05000000000000000000" pitchFamily="2" charset="2"/>
              <a:buChar char="ü"/>
              <a:defRPr/>
            </a:pP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新薬ヒアリング等において、限られた時間で当該製品の安全性について説明しなければならない場合、</a:t>
            </a:r>
            <a:r>
              <a:rPr lang="en-US" altLang="ja-JP"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（特に概要ページ）をベースに情報提供することで、当該医薬品の安全性プロファイルを効率的かつ効果的に説明することが可能</a:t>
            </a:r>
          </a:p>
        </p:txBody>
      </p:sp>
      <p:sp>
        <p:nvSpPr>
          <p:cNvPr id="6" name="正方形/長方形 5">
            <a:extLst>
              <a:ext uri="{FF2B5EF4-FFF2-40B4-BE49-F238E27FC236}">
                <a16:creationId xmlns:a16="http://schemas.microsoft.com/office/drawing/2014/main" id="{71B49E15-ED8B-4F2A-ABEE-A7DD472AE376}"/>
              </a:ext>
            </a:extLst>
          </p:cNvPr>
          <p:cNvSpPr/>
          <p:nvPr/>
        </p:nvSpPr>
        <p:spPr>
          <a:xfrm>
            <a:off x="1487488" y="1758606"/>
            <a:ext cx="9505056" cy="468312"/>
          </a:xfrm>
          <a:prstGeom prst="rect">
            <a:avLst/>
          </a:prstGeom>
          <a:solidFill>
            <a:srgbClr val="FFEFFF"/>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自社医薬品の効率的かつ効果的な安全性情報提供</a:t>
            </a:r>
          </a:p>
        </p:txBody>
      </p:sp>
      <p:sp>
        <p:nvSpPr>
          <p:cNvPr id="17" name="角丸四角形吹き出し 16">
            <a:extLst>
              <a:ext uri="{FF2B5EF4-FFF2-40B4-BE49-F238E27FC236}">
                <a16:creationId xmlns:a16="http://schemas.microsoft.com/office/drawing/2014/main" id="{44D40376-EA23-4D65-A65B-96FF36C5AC5C}"/>
              </a:ext>
            </a:extLst>
          </p:cNvPr>
          <p:cNvSpPr/>
          <p:nvPr/>
        </p:nvSpPr>
        <p:spPr>
          <a:xfrm>
            <a:off x="1487488" y="5661727"/>
            <a:ext cx="9505055" cy="1075898"/>
          </a:xfrm>
          <a:prstGeom prst="wedgeRoundRectCallout">
            <a:avLst>
              <a:gd name="adj1" fmla="val -40400"/>
              <a:gd name="adj2" fmla="val -46162"/>
              <a:gd name="adj3" fmla="val 16667"/>
            </a:avLst>
          </a:prstGeom>
          <a:solidFill>
            <a:schemeClr val="accent3">
              <a:lumMod val="20000"/>
              <a:lumOff val="80000"/>
            </a:schemeClr>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b="1" dirty="0">
                <a:solidFill>
                  <a:prstClr val="black"/>
                </a:solidFill>
                <a:latin typeface="メイリオ" panose="020B0604030504040204" pitchFamily="50" charset="-128"/>
                <a:ea typeface="メイリオ" panose="020B0604030504040204" pitchFamily="50" charset="-128"/>
              </a:rPr>
              <a:t>RMP</a:t>
            </a:r>
            <a:r>
              <a:rPr lang="ja-JP" altLang="en-US" sz="1600" b="1" dirty="0">
                <a:solidFill>
                  <a:prstClr val="black"/>
                </a:solidFill>
                <a:latin typeface="メイリオ" panose="020B0604030504040204" pitchFamily="50" charset="-128"/>
                <a:ea typeface="メイリオ" panose="020B0604030504040204" pitchFamily="50" charset="-128"/>
              </a:rPr>
              <a:t>の参照箇所　　→　</a:t>
            </a:r>
            <a:r>
              <a:rPr lang="en-US" altLang="ja-JP" sz="1600" b="1" dirty="0">
                <a:solidFill>
                  <a:prstClr val="black"/>
                </a:solidFill>
                <a:latin typeface="メイリオ" panose="020B0604030504040204" pitchFamily="50" charset="-128"/>
                <a:ea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rPr>
              <a:t>概要ページ</a:t>
            </a:r>
            <a:r>
              <a:rPr lang="en-US" altLang="ja-JP" sz="1600" b="1" dirty="0">
                <a:solidFill>
                  <a:prstClr val="black"/>
                </a:solidFill>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概要ページでは安全性検討事項が一覧で示されているので、コンパクトに当該医薬品の</a:t>
            </a:r>
            <a:r>
              <a:rPr lang="ja-JP" altLang="en-US" sz="1600" u="sng" dirty="0">
                <a:solidFill>
                  <a:prstClr val="black"/>
                </a:solidFill>
                <a:latin typeface="メイリオ" panose="020B0604030504040204" pitchFamily="50" charset="-128"/>
                <a:ea typeface="メイリオ" panose="020B0604030504040204" pitchFamily="50" charset="-128"/>
              </a:rPr>
              <a:t>リスク管理の全体像</a:t>
            </a:r>
            <a:r>
              <a:rPr lang="ja-JP" altLang="en-US" sz="1600" dirty="0">
                <a:solidFill>
                  <a:prstClr val="black"/>
                </a:solidFill>
                <a:latin typeface="メイリオ" panose="020B0604030504040204" pitchFamily="50" charset="-128"/>
                <a:ea typeface="メイリオ" panose="020B0604030504040204" pitchFamily="50" charset="-128"/>
              </a:rPr>
              <a:t>を説明できます</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電子添文に記載されていない潜在的リスクや、情報不足な患者群を説明できます</a:t>
            </a:r>
            <a:endParaRPr lang="en-US" altLang="ja-JP" sz="1600" baseline="30000" dirty="0">
              <a:solidFill>
                <a:prstClr val="black"/>
              </a:solidFill>
              <a:latin typeface="メイリオ" panose="020B0604030504040204" pitchFamily="50" charset="-128"/>
              <a:ea typeface="メイリオ" panose="020B0604030504040204" pitchFamily="50" charset="-128"/>
            </a:endParaRPr>
          </a:p>
        </p:txBody>
      </p:sp>
      <p:sp>
        <p:nvSpPr>
          <p:cNvPr id="50" name="コンテンツ プレースホルダー 2">
            <a:extLst>
              <a:ext uri="{FF2B5EF4-FFF2-40B4-BE49-F238E27FC236}">
                <a16:creationId xmlns:a16="http://schemas.microsoft.com/office/drawing/2014/main" id="{B98BA4C8-72E5-4C39-96BB-1872C65FA099}"/>
              </a:ext>
            </a:extLst>
          </p:cNvPr>
          <p:cNvSpPr txBox="1">
            <a:spLocks/>
          </p:cNvSpPr>
          <p:nvPr/>
        </p:nvSpPr>
        <p:spPr>
          <a:xfrm>
            <a:off x="1055440" y="968458"/>
            <a:ext cx="10248900" cy="61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r>
              <a:rPr lang="en-US" altLang="ja-JP" sz="2800" b="1" dirty="0">
                <a:solidFill>
                  <a:prstClr val="white"/>
                </a:solidFill>
                <a:latin typeface="メイリオ" pitchFamily="50" charset="-128"/>
                <a:ea typeface="メイリオ" pitchFamily="50" charset="-128"/>
              </a:rPr>
              <a:t>―</a:t>
            </a:r>
            <a:r>
              <a:rPr lang="ja-JP" altLang="en-US" sz="2800" b="1" dirty="0">
                <a:solidFill>
                  <a:prstClr val="white"/>
                </a:solidFill>
                <a:latin typeface="メイリオ" pitchFamily="50" charset="-128"/>
                <a:ea typeface="メイリオ" pitchFamily="50" charset="-128"/>
              </a:rPr>
              <a:t>自社医薬品の採用活動</a:t>
            </a:r>
            <a:r>
              <a:rPr lang="en-US" altLang="ja-JP" sz="2800" b="1" dirty="0">
                <a:solidFill>
                  <a:prstClr val="white"/>
                </a:solidFill>
                <a:latin typeface="メイリオ" pitchFamily="50" charset="-128"/>
                <a:ea typeface="メイリオ" pitchFamily="50" charset="-128"/>
              </a:rPr>
              <a:t>―</a:t>
            </a:r>
            <a:endParaRPr lang="en-US" altLang="ja-JP" sz="1000" b="1" dirty="0">
              <a:solidFill>
                <a:prstClr val="white"/>
              </a:solidFill>
              <a:latin typeface="メイリオ" pitchFamily="50" charset="-128"/>
              <a:ea typeface="メイリオ" pitchFamily="50" charset="-128"/>
            </a:endParaRPr>
          </a:p>
        </p:txBody>
      </p:sp>
      <p:pic>
        <p:nvPicPr>
          <p:cNvPr id="10" name="図 9">
            <a:extLst>
              <a:ext uri="{FF2B5EF4-FFF2-40B4-BE49-F238E27FC236}">
                <a16:creationId xmlns:a16="http://schemas.microsoft.com/office/drawing/2014/main" id="{E4346D05-0121-7330-3AD2-9E9108AB4136}"/>
              </a:ext>
            </a:extLst>
          </p:cNvPr>
          <p:cNvPicPr>
            <a:picLocks noChangeAspect="1"/>
          </p:cNvPicPr>
          <p:nvPr/>
        </p:nvPicPr>
        <p:blipFill>
          <a:blip r:embed="rId3"/>
          <a:stretch>
            <a:fillRect/>
          </a:stretch>
        </p:blipFill>
        <p:spPr>
          <a:xfrm>
            <a:off x="9313642" y="3554803"/>
            <a:ext cx="1678901" cy="1953699"/>
          </a:xfrm>
          <a:prstGeom prst="rect">
            <a:avLst/>
          </a:prstGeom>
        </p:spPr>
      </p:pic>
      <p:pic>
        <p:nvPicPr>
          <p:cNvPr id="4" name="Picture 2" descr="mep33">
            <a:extLst>
              <a:ext uri="{FF2B5EF4-FFF2-40B4-BE49-F238E27FC236}">
                <a16:creationId xmlns:a16="http://schemas.microsoft.com/office/drawing/2014/main" id="{F7D94AA3-9C32-B246-3D2A-600322E1E99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888"/>
          <a:stretch/>
        </p:blipFill>
        <p:spPr bwMode="auto">
          <a:xfrm>
            <a:off x="4232591" y="4501373"/>
            <a:ext cx="1176013" cy="1050592"/>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6">
            <a:extLst>
              <a:ext uri="{FF2B5EF4-FFF2-40B4-BE49-F238E27FC236}">
                <a16:creationId xmlns:a16="http://schemas.microsoft.com/office/drawing/2014/main" id="{64B7352E-CF4B-8004-5B73-98427201733F}"/>
              </a:ext>
            </a:extLst>
          </p:cNvPr>
          <p:cNvSpPr/>
          <p:nvPr/>
        </p:nvSpPr>
        <p:spPr>
          <a:xfrm>
            <a:off x="5402350" y="3563559"/>
            <a:ext cx="3429954" cy="1383063"/>
          </a:xfrm>
          <a:prstGeom prst="wedgeRoundRectCallout">
            <a:avLst>
              <a:gd name="adj1" fmla="val -43675"/>
              <a:gd name="adj2" fmla="val 6211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prstClr val="black"/>
                </a:solidFill>
                <a:latin typeface="メイリオ" panose="020B0604030504040204" pitchFamily="50" charset="-128"/>
                <a:ea typeface="メイリオ" panose="020B0604030504040204" pitchFamily="50" charset="-128"/>
              </a:rPr>
              <a:t>○○の重要な特定されたリスクとして</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があります。</a:t>
            </a:r>
            <a:endParaRPr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また、○○の重要な潜在的リスクとして</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があります。こちらは添付文書には記載されておりませんが、</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のため潜在的リスクとして設定しております。</a:t>
            </a:r>
          </a:p>
        </p:txBody>
      </p:sp>
      <p:pic>
        <p:nvPicPr>
          <p:cNvPr id="7" name="図 6">
            <a:extLst>
              <a:ext uri="{FF2B5EF4-FFF2-40B4-BE49-F238E27FC236}">
                <a16:creationId xmlns:a16="http://schemas.microsoft.com/office/drawing/2014/main" id="{C39B28A1-DA66-86E6-DB80-392E1B064330}"/>
              </a:ext>
            </a:extLst>
          </p:cNvPr>
          <p:cNvPicPr>
            <a:picLocks noChangeAspect="1"/>
          </p:cNvPicPr>
          <p:nvPr/>
        </p:nvPicPr>
        <p:blipFill>
          <a:blip r:embed="rId5"/>
          <a:stretch>
            <a:fillRect/>
          </a:stretch>
        </p:blipFill>
        <p:spPr>
          <a:xfrm>
            <a:off x="1920001" y="3886934"/>
            <a:ext cx="2021383" cy="1670641"/>
          </a:xfrm>
          <a:prstGeom prst="rect">
            <a:avLst/>
          </a:prstGeom>
        </p:spPr>
      </p:pic>
    </p:spTree>
    <p:extLst>
      <p:ext uri="{BB962C8B-B14F-4D97-AF65-F5344CB8AC3E}">
        <p14:creationId xmlns:p14="http://schemas.microsoft.com/office/powerpoint/2010/main" val="276448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タイトル 1">
            <a:extLst>
              <a:ext uri="{FF2B5EF4-FFF2-40B4-BE49-F238E27FC236}">
                <a16:creationId xmlns:a16="http://schemas.microsoft.com/office/drawing/2014/main" id="{D5EED8FF-9CBC-49BB-8C22-2610A04BB573}"/>
              </a:ext>
            </a:extLst>
          </p:cNvPr>
          <p:cNvSpPr>
            <a:spLocks noGrp="1"/>
          </p:cNvSpPr>
          <p:nvPr>
            <p:ph type="title"/>
          </p:nvPr>
        </p:nvSpPr>
        <p:spPr/>
        <p:txBody>
          <a:bodyPr/>
          <a:lstStyle/>
          <a:p>
            <a:r>
              <a:rPr lang="en-US" altLang="ja-JP" b="1" dirty="0"/>
              <a:t>RMP</a:t>
            </a:r>
            <a:r>
              <a:rPr lang="ja-JP" altLang="en-US" b="1" dirty="0"/>
              <a:t>の活用事例（</a:t>
            </a:r>
            <a:r>
              <a:rPr lang="en-US" altLang="ja-JP" b="1" dirty="0"/>
              <a:t>2</a:t>
            </a:r>
            <a:r>
              <a:rPr lang="ja-JP" altLang="en-US" b="1" dirty="0"/>
              <a:t>）</a:t>
            </a:r>
          </a:p>
        </p:txBody>
      </p:sp>
      <p:sp>
        <p:nvSpPr>
          <p:cNvPr id="16" name="コンテンツ プレースホルダー 2">
            <a:extLst>
              <a:ext uri="{FF2B5EF4-FFF2-40B4-BE49-F238E27FC236}">
                <a16:creationId xmlns:a16="http://schemas.microsoft.com/office/drawing/2014/main" id="{662E9AD4-A3F2-45AD-B75A-4EFEEDCE4AF0}"/>
              </a:ext>
            </a:extLst>
          </p:cNvPr>
          <p:cNvSpPr txBox="1">
            <a:spLocks/>
          </p:cNvSpPr>
          <p:nvPr/>
        </p:nvSpPr>
        <p:spPr>
          <a:xfrm>
            <a:off x="1795463" y="1540922"/>
            <a:ext cx="8640000" cy="5272454"/>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r>
              <a:rPr lang="en-US" altLang="ja-JP" sz="2800" b="1" dirty="0">
                <a:solidFill>
                  <a:prstClr val="white"/>
                </a:solidFill>
                <a:latin typeface="メイリオ" pitchFamily="50" charset="-128"/>
                <a:ea typeface="メイリオ" pitchFamily="50" charset="-128"/>
              </a:rPr>
              <a:t>―</a:t>
            </a:r>
            <a:endParaRPr lang="en-US" altLang="ja-JP" sz="1000" b="1" dirty="0">
              <a:solidFill>
                <a:prstClr val="white"/>
              </a:solidFill>
              <a:latin typeface="メイリオ" pitchFamily="50" charset="-128"/>
              <a:ea typeface="メイリオ" pitchFamily="50" charset="-128"/>
            </a:endParaRPr>
          </a:p>
        </p:txBody>
      </p:sp>
      <p:sp>
        <p:nvSpPr>
          <p:cNvPr id="9223" name="テキスト ボックス 25">
            <a:extLst>
              <a:ext uri="{FF2B5EF4-FFF2-40B4-BE49-F238E27FC236}">
                <a16:creationId xmlns:a16="http://schemas.microsoft.com/office/drawing/2014/main" id="{DAEB4C8F-6584-4B45-87BF-A80F5B172852}"/>
              </a:ext>
            </a:extLst>
          </p:cNvPr>
          <p:cNvSpPr txBox="1">
            <a:spLocks noChangeArrowheads="1"/>
          </p:cNvSpPr>
          <p:nvPr/>
        </p:nvSpPr>
        <p:spPr bwMode="auto">
          <a:xfrm>
            <a:off x="1920000" y="2144852"/>
            <a:ext cx="8316000" cy="1060327"/>
          </a:xfrm>
          <a:prstGeom prst="rect">
            <a:avLst/>
          </a:prstGeom>
          <a:solidFill>
            <a:schemeClr val="bg1"/>
          </a:solidFill>
          <a:ln w="9525">
            <a:solidFill>
              <a:schemeClr val="accent1"/>
            </a:solidFill>
            <a:miter lim="800000"/>
            <a:headEnd/>
            <a:tailEnd/>
          </a:ln>
        </p:spPr>
        <p:txBody>
          <a:bodyPr tIns="108000" bIns="108000"/>
          <a:lstStyle>
            <a:lvl1pPr marL="342900" indent="-342900" eaLnBrk="0" hangingPunct="0">
              <a:spcBef>
                <a:spcPct val="20000"/>
              </a:spcBef>
              <a:buChar char="•"/>
              <a:defRPr kumimoji="1" sz="3200">
                <a:solidFill>
                  <a:schemeClr val="tx1"/>
                </a:solidFill>
                <a:latin typeface="Times" panose="02020603050405020304" pitchFamily="18" charset="0"/>
                <a:ea typeface="Osaka" charset="-128"/>
              </a:defRPr>
            </a:lvl1pPr>
            <a:lvl2pPr marL="2857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1" eaLnBrk="1" hangingPunct="1">
              <a:spcBef>
                <a:spcPct val="0"/>
              </a:spcBef>
              <a:buFont typeface="Wingdings" panose="05000000000000000000" pitchFamily="2" charset="2"/>
              <a:buChar char="ü"/>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重要な特定されたリスク、患者さん向け資材により</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副作用の早期発見</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に活用</a:t>
            </a:r>
            <a:endParaRPr lang="en-US" altLang="ja-JP" sz="2000" b="1"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spcBef>
                <a:spcPct val="0"/>
              </a:spcBef>
              <a:buFont typeface="Wingdings" panose="05000000000000000000" pitchFamily="2" charset="2"/>
              <a:buChar char="ü"/>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重要な不足情報の集団を、重点的な副作用モニタリング対象に</a:t>
            </a:r>
          </a:p>
        </p:txBody>
      </p:sp>
      <p:sp>
        <p:nvSpPr>
          <p:cNvPr id="6" name="正方形/長方形 5">
            <a:extLst>
              <a:ext uri="{FF2B5EF4-FFF2-40B4-BE49-F238E27FC236}">
                <a16:creationId xmlns:a16="http://schemas.microsoft.com/office/drawing/2014/main" id="{71B49E15-ED8B-4F2A-ABEE-A7DD472AE376}"/>
              </a:ext>
            </a:extLst>
          </p:cNvPr>
          <p:cNvSpPr/>
          <p:nvPr/>
        </p:nvSpPr>
        <p:spPr>
          <a:xfrm>
            <a:off x="1920000" y="1679222"/>
            <a:ext cx="8316000" cy="468312"/>
          </a:xfrm>
          <a:prstGeom prst="rect">
            <a:avLst/>
          </a:prstGeom>
          <a:solidFill>
            <a:srgbClr val="FFEFFF"/>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患者さん・副作用のモニタリング</a:t>
            </a:r>
          </a:p>
        </p:txBody>
      </p:sp>
      <p:sp>
        <p:nvSpPr>
          <p:cNvPr id="17" name="角丸四角形吹き出し 16">
            <a:extLst>
              <a:ext uri="{FF2B5EF4-FFF2-40B4-BE49-F238E27FC236}">
                <a16:creationId xmlns:a16="http://schemas.microsoft.com/office/drawing/2014/main" id="{44D40376-EA23-4D65-A65B-96FF36C5AC5C}"/>
              </a:ext>
            </a:extLst>
          </p:cNvPr>
          <p:cNvSpPr/>
          <p:nvPr/>
        </p:nvSpPr>
        <p:spPr>
          <a:xfrm>
            <a:off x="1993901" y="5688491"/>
            <a:ext cx="8253413" cy="1075898"/>
          </a:xfrm>
          <a:prstGeom prst="wedgeRoundRectCallout">
            <a:avLst>
              <a:gd name="adj1" fmla="val -40400"/>
              <a:gd name="adj2" fmla="val -46162"/>
              <a:gd name="adj3" fmla="val 16667"/>
            </a:avLst>
          </a:prstGeom>
          <a:solidFill>
            <a:schemeClr val="accent3">
              <a:lumMod val="20000"/>
              <a:lumOff val="80000"/>
            </a:schemeClr>
          </a:solid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b="1" dirty="0">
                <a:solidFill>
                  <a:prstClr val="black"/>
                </a:solidFill>
                <a:latin typeface="メイリオ" panose="020B0604030504040204" pitchFamily="50" charset="-128"/>
                <a:ea typeface="メイリオ" panose="020B0604030504040204" pitchFamily="50" charset="-128"/>
              </a:rPr>
              <a:t>RMP</a:t>
            </a:r>
            <a:r>
              <a:rPr lang="ja-JP" altLang="en-US" sz="1600" b="1" dirty="0">
                <a:solidFill>
                  <a:prstClr val="black"/>
                </a:solidFill>
                <a:latin typeface="メイリオ" panose="020B0604030504040204" pitchFamily="50" charset="-128"/>
                <a:ea typeface="メイリオ" panose="020B0604030504040204" pitchFamily="50" charset="-128"/>
              </a:rPr>
              <a:t>の参照箇所　　→　</a:t>
            </a:r>
            <a:r>
              <a:rPr lang="en-US" altLang="ja-JP" sz="1600" b="1" dirty="0">
                <a:solidFill>
                  <a:prstClr val="black"/>
                </a:solidFill>
                <a:latin typeface="メイリオ" panose="020B0604030504040204" pitchFamily="50" charset="-128"/>
                <a:ea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rPr>
              <a:t>安全性検討事項</a:t>
            </a:r>
            <a:r>
              <a:rPr lang="en-US" altLang="ja-JP" sz="1600" b="1" dirty="0">
                <a:solidFill>
                  <a:prstClr val="black"/>
                </a:solidFill>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重要な実在するリスクを特定し、潜在的リスクと区別して明記されます</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リスクを特定した根拠が、臨床と基礎データにより解説されます</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電子添文に記載されていない潜在的リスクや、情報不足な患者群が示されます</a:t>
            </a:r>
            <a:endParaRPr lang="en-US" altLang="ja-JP" sz="1600" baseline="30000" dirty="0">
              <a:solidFill>
                <a:prstClr val="black"/>
              </a:solidFill>
              <a:latin typeface="メイリオ" panose="020B0604030504040204" pitchFamily="50" charset="-128"/>
              <a:ea typeface="メイリオ" panose="020B0604030504040204" pitchFamily="50" charset="-128"/>
            </a:endParaRPr>
          </a:p>
        </p:txBody>
      </p:sp>
      <p:sp>
        <p:nvSpPr>
          <p:cNvPr id="41" name="角丸四角形吹き出し 40">
            <a:extLst>
              <a:ext uri="{FF2B5EF4-FFF2-40B4-BE49-F238E27FC236}">
                <a16:creationId xmlns:a16="http://schemas.microsoft.com/office/drawing/2014/main" id="{29511DCF-417D-40BF-B49A-0265B2922076}"/>
              </a:ext>
            </a:extLst>
          </p:cNvPr>
          <p:cNvSpPr/>
          <p:nvPr/>
        </p:nvSpPr>
        <p:spPr>
          <a:xfrm>
            <a:off x="5976671" y="4247422"/>
            <a:ext cx="4221163" cy="1339180"/>
          </a:xfrm>
          <a:prstGeom prst="roundRect">
            <a:avLst>
              <a:gd name="adj" fmla="val 9080"/>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ja-JP" sz="1350" dirty="0">
                <a:solidFill>
                  <a:prstClr val="black"/>
                </a:solidFill>
                <a:latin typeface="メイリオ" panose="020B0604030504040204" pitchFamily="50" charset="-128"/>
                <a:ea typeface="メイリオ" panose="020B0604030504040204" pitchFamily="50" charset="-128"/>
              </a:rPr>
              <a:t>i.e. </a:t>
            </a:r>
            <a:r>
              <a:rPr lang="ja-JP" altLang="en-US" sz="1350" dirty="0">
                <a:solidFill>
                  <a:prstClr val="black"/>
                </a:solidFill>
                <a:latin typeface="メイリオ" panose="020B0604030504040204" pitchFamily="50" charset="-128"/>
                <a:ea typeface="メイリオ" panose="020B0604030504040204" pitchFamily="50" charset="-128"/>
              </a:rPr>
              <a:t>高齢の患者さんを重点的な</a:t>
            </a:r>
            <a:br>
              <a:rPr lang="en-US" altLang="ja-JP" sz="1350" dirty="0">
                <a:solidFill>
                  <a:prstClr val="black"/>
                </a:solidFill>
                <a:latin typeface="メイリオ" panose="020B0604030504040204" pitchFamily="50" charset="-128"/>
                <a:ea typeface="メイリオ" panose="020B0604030504040204" pitchFamily="50" charset="-128"/>
              </a:rPr>
            </a:br>
            <a:r>
              <a:rPr lang="ja-JP" altLang="en-US" sz="1350" dirty="0">
                <a:solidFill>
                  <a:prstClr val="black"/>
                </a:solidFill>
                <a:latin typeface="メイリオ" panose="020B0604030504040204" pitchFamily="50" charset="-128"/>
                <a:ea typeface="メイリオ" panose="020B0604030504040204" pitchFamily="50" charset="-128"/>
              </a:rPr>
              <a:t>モニタリング対象に</a:t>
            </a:r>
          </a:p>
        </p:txBody>
      </p:sp>
      <p:sp>
        <p:nvSpPr>
          <p:cNvPr id="43" name="角丸四角形吹き出し 42">
            <a:extLst>
              <a:ext uri="{FF2B5EF4-FFF2-40B4-BE49-F238E27FC236}">
                <a16:creationId xmlns:a16="http://schemas.microsoft.com/office/drawing/2014/main" id="{90734B2D-31A2-4F1C-B686-57182A2D62BE}"/>
              </a:ext>
            </a:extLst>
          </p:cNvPr>
          <p:cNvSpPr/>
          <p:nvPr/>
        </p:nvSpPr>
        <p:spPr>
          <a:xfrm>
            <a:off x="5957621" y="3269155"/>
            <a:ext cx="4259263" cy="646112"/>
          </a:xfrm>
          <a:prstGeom prst="wedgeRoundRectCallout">
            <a:avLst>
              <a:gd name="adj1" fmla="val 15795"/>
              <a:gd name="adj2" fmla="val -178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350" dirty="0">
                <a:solidFill>
                  <a:prstClr val="black"/>
                </a:solidFill>
                <a:latin typeface="メイリオ" panose="020B0604030504040204" pitchFamily="50" charset="-128"/>
                <a:ea typeface="メイリオ" panose="020B0604030504040204" pitchFamily="50" charset="-128"/>
              </a:rPr>
              <a:t>例）「高齢者</a:t>
            </a:r>
            <a:r>
              <a:rPr lang="en-US" altLang="ja-JP" sz="1350" dirty="0">
                <a:solidFill>
                  <a:prstClr val="black"/>
                </a:solidFill>
                <a:latin typeface="メイリオ" panose="020B0604030504040204" pitchFamily="50" charset="-128"/>
                <a:ea typeface="メイリオ" panose="020B0604030504040204" pitchFamily="50" charset="-128"/>
              </a:rPr>
              <a:t>(65</a:t>
            </a:r>
            <a:r>
              <a:rPr lang="ja-JP" altLang="en-US" sz="1350" dirty="0">
                <a:solidFill>
                  <a:prstClr val="black"/>
                </a:solidFill>
                <a:latin typeface="メイリオ" panose="020B0604030504040204" pitchFamily="50" charset="-128"/>
                <a:ea typeface="メイリオ" panose="020B0604030504040204" pitchFamily="50" charset="-128"/>
              </a:rPr>
              <a:t>歳以上</a:t>
            </a:r>
            <a:r>
              <a:rPr lang="en-US" altLang="ja-JP" sz="1350" dirty="0">
                <a:solidFill>
                  <a:prstClr val="black"/>
                </a:solidFill>
                <a:latin typeface="メイリオ" panose="020B0604030504040204" pitchFamily="50" charset="-128"/>
                <a:ea typeface="メイリオ" panose="020B0604030504040204" pitchFamily="50" charset="-128"/>
              </a:rPr>
              <a:t>)</a:t>
            </a:r>
            <a:r>
              <a:rPr lang="ja-JP" altLang="en-US" sz="1350" dirty="0" err="1">
                <a:solidFill>
                  <a:prstClr val="black"/>
                </a:solidFill>
                <a:latin typeface="メイリオ" panose="020B0604030504040204" pitchFamily="50" charset="-128"/>
                <a:ea typeface="メイリオ" panose="020B0604030504040204" pitchFamily="50" charset="-128"/>
              </a:rPr>
              <a:t>への</a:t>
            </a:r>
            <a:r>
              <a:rPr lang="ja-JP" altLang="en-US" sz="1350" dirty="0">
                <a:solidFill>
                  <a:prstClr val="black"/>
                </a:solidFill>
                <a:latin typeface="メイリオ" panose="020B0604030504040204" pitchFamily="50" charset="-128"/>
                <a:ea typeface="メイリオ" panose="020B0604030504040204" pitchFamily="50" charset="-128"/>
              </a:rPr>
              <a:t>投与」が重要な不足情報であり、特定使用成績調査で重点調査項目</a:t>
            </a:r>
          </a:p>
        </p:txBody>
      </p:sp>
      <p:sp>
        <p:nvSpPr>
          <p:cNvPr id="44" name="下矢印 43">
            <a:extLst>
              <a:ext uri="{FF2B5EF4-FFF2-40B4-BE49-F238E27FC236}">
                <a16:creationId xmlns:a16="http://schemas.microsoft.com/office/drawing/2014/main" id="{869FE891-ABCF-4A67-A205-9AA9A5F34E09}"/>
              </a:ext>
            </a:extLst>
          </p:cNvPr>
          <p:cNvSpPr/>
          <p:nvPr/>
        </p:nvSpPr>
        <p:spPr>
          <a:xfrm>
            <a:off x="7720943" y="3972685"/>
            <a:ext cx="732616" cy="217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50" name="コンテンツ プレースホルダー 2">
            <a:extLst>
              <a:ext uri="{FF2B5EF4-FFF2-40B4-BE49-F238E27FC236}">
                <a16:creationId xmlns:a16="http://schemas.microsoft.com/office/drawing/2014/main" id="{B98BA4C8-72E5-4C39-96BB-1872C65FA099}"/>
              </a:ext>
            </a:extLst>
          </p:cNvPr>
          <p:cNvSpPr txBox="1">
            <a:spLocks/>
          </p:cNvSpPr>
          <p:nvPr/>
        </p:nvSpPr>
        <p:spPr>
          <a:xfrm>
            <a:off x="1795463" y="995222"/>
            <a:ext cx="8640000" cy="61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r>
              <a:rPr lang="en-US" altLang="ja-JP" sz="2800" b="1" dirty="0">
                <a:solidFill>
                  <a:prstClr val="white"/>
                </a:solidFill>
                <a:latin typeface="メイリオ" pitchFamily="50" charset="-128"/>
                <a:ea typeface="メイリオ" pitchFamily="50" charset="-128"/>
              </a:rPr>
              <a:t>―</a:t>
            </a:r>
            <a:r>
              <a:rPr lang="ja-JP" altLang="en-US" sz="2800" b="1" dirty="0">
                <a:solidFill>
                  <a:prstClr val="white"/>
                </a:solidFill>
                <a:latin typeface="メイリオ" pitchFamily="50" charset="-128"/>
                <a:ea typeface="メイリオ" pitchFamily="50" charset="-128"/>
              </a:rPr>
              <a:t>病棟薬剤業務</a:t>
            </a:r>
            <a:r>
              <a:rPr lang="en-US" altLang="ja-JP" sz="2800" b="1" dirty="0">
                <a:solidFill>
                  <a:prstClr val="white"/>
                </a:solidFill>
                <a:latin typeface="メイリオ" pitchFamily="50" charset="-128"/>
                <a:ea typeface="メイリオ" pitchFamily="50" charset="-128"/>
              </a:rPr>
              <a:t>―</a:t>
            </a:r>
            <a:endParaRPr lang="en-US" altLang="ja-JP" sz="1000" b="1" dirty="0">
              <a:solidFill>
                <a:prstClr val="white"/>
              </a:solidFill>
              <a:latin typeface="メイリオ" pitchFamily="50" charset="-128"/>
              <a:ea typeface="メイリオ" pitchFamily="50" charset="-128"/>
            </a:endParaRPr>
          </a:p>
        </p:txBody>
      </p:sp>
      <p:pic>
        <p:nvPicPr>
          <p:cNvPr id="22" name="Picture 8" descr="pa9">
            <a:extLst>
              <a:ext uri="{FF2B5EF4-FFF2-40B4-BE49-F238E27FC236}">
                <a16:creationId xmlns:a16="http://schemas.microsoft.com/office/drawing/2014/main" id="{E224DBD2-E74E-4834-9923-0AAC314833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78974" y="3729750"/>
            <a:ext cx="1836878" cy="1469502"/>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吹き出し 18">
            <a:extLst>
              <a:ext uri="{FF2B5EF4-FFF2-40B4-BE49-F238E27FC236}">
                <a16:creationId xmlns:a16="http://schemas.microsoft.com/office/drawing/2014/main" id="{4757FB8B-8185-49C1-A75D-248104AEA873}"/>
              </a:ext>
            </a:extLst>
          </p:cNvPr>
          <p:cNvSpPr/>
          <p:nvPr/>
        </p:nvSpPr>
        <p:spPr>
          <a:xfrm>
            <a:off x="3959748" y="3501910"/>
            <a:ext cx="1590675" cy="646112"/>
          </a:xfrm>
          <a:prstGeom prst="wedgeRoundRectCallout">
            <a:avLst>
              <a:gd name="adj1" fmla="val -65367"/>
              <a:gd name="adj2" fmla="val 27379"/>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350" dirty="0">
                <a:solidFill>
                  <a:prstClr val="black"/>
                </a:solidFill>
                <a:latin typeface="メイリオ" panose="020B0604030504040204" pitchFamily="50" charset="-128"/>
                <a:ea typeface="メイリオ" panose="020B0604030504040204" pitchFamily="50" charset="-128"/>
              </a:rPr>
              <a:t>○○の症状はありませんか？</a:t>
            </a:r>
          </a:p>
        </p:txBody>
      </p:sp>
      <p:sp>
        <p:nvSpPr>
          <p:cNvPr id="29" name="角丸四角形吹き出し 28">
            <a:extLst>
              <a:ext uri="{FF2B5EF4-FFF2-40B4-BE49-F238E27FC236}">
                <a16:creationId xmlns:a16="http://schemas.microsoft.com/office/drawing/2014/main" id="{9FEE066B-1F30-4DE2-8C4D-592149B4D3CF}"/>
              </a:ext>
            </a:extLst>
          </p:cNvPr>
          <p:cNvSpPr/>
          <p:nvPr/>
        </p:nvSpPr>
        <p:spPr>
          <a:xfrm>
            <a:off x="3977210" y="4562360"/>
            <a:ext cx="1885950" cy="646112"/>
          </a:xfrm>
          <a:prstGeom prst="wedgeRoundRectCallout">
            <a:avLst>
              <a:gd name="adj1" fmla="val -61412"/>
              <a:gd name="adj2" fmla="val -51712"/>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marL="87313" indent="-87313">
              <a:buFont typeface="Wingdings" panose="05000000000000000000" pitchFamily="2" charset="2"/>
              <a:buChar char="ü"/>
              <a:defRPr/>
            </a:pPr>
            <a:r>
              <a:rPr lang="ja-JP" altLang="en-US" sz="1350" dirty="0">
                <a:solidFill>
                  <a:prstClr val="black"/>
                </a:solidFill>
                <a:latin typeface="メイリオ" panose="020B0604030504040204" pitchFamily="50" charset="-128"/>
                <a:ea typeface="メイリオ" panose="020B0604030504040204" pitchFamily="50" charset="-128"/>
              </a:rPr>
              <a:t>重要な特定されたリスク（リスト）</a:t>
            </a:r>
            <a:endParaRPr lang="en-US" altLang="ja-JP" sz="1350" dirty="0">
              <a:solidFill>
                <a:prstClr val="black"/>
              </a:solidFill>
              <a:latin typeface="メイリオ" panose="020B0604030504040204" pitchFamily="50" charset="-128"/>
              <a:ea typeface="メイリオ" panose="020B0604030504040204" pitchFamily="50" charset="-128"/>
            </a:endParaRPr>
          </a:p>
          <a:p>
            <a:pPr marL="87313" indent="-87313">
              <a:buFont typeface="Wingdings" panose="05000000000000000000" pitchFamily="2" charset="2"/>
              <a:buChar char="ü"/>
              <a:defRPr/>
            </a:pPr>
            <a:r>
              <a:rPr lang="ja-JP" altLang="en-US" sz="1350" dirty="0">
                <a:solidFill>
                  <a:prstClr val="black"/>
                </a:solidFill>
                <a:latin typeface="メイリオ" panose="020B0604030504040204" pitchFamily="50" charset="-128"/>
                <a:ea typeface="メイリオ" panose="020B0604030504040204" pitchFamily="50" charset="-128"/>
              </a:rPr>
              <a:t>患者さん向け資材</a:t>
            </a:r>
          </a:p>
        </p:txBody>
      </p:sp>
      <p:pic>
        <p:nvPicPr>
          <p:cNvPr id="4098" name="Picture 2" descr="mep59">
            <a:extLst>
              <a:ext uri="{FF2B5EF4-FFF2-40B4-BE49-F238E27FC236}">
                <a16:creationId xmlns:a16="http://schemas.microsoft.com/office/drawing/2014/main" id="{C1F82F2E-1991-4E1E-8101-041243B65FF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356" b="98730" l="1479" r="95749">
                        <a14:foregroundMark x1="30684" y1="4537" x2="44353" y2="11141"/>
                        <a14:foregroundMark x1="17190" y1="68603" x2="43253" y2="94011"/>
                        <a14:foregroundMark x1="65989" y1="75318" x2="76895" y2="31942"/>
                        <a14:foregroundMark x1="76895" y1="31942" x2="75601" y2="23230"/>
                        <a14:foregroundMark x1="75601" y1="22142" x2="81701" y2="65699"/>
                        <a14:foregroundMark x1="86691" y1="42468" x2="82625" y2="79673"/>
                        <a14:foregroundMark x1="87616" y1="63521" x2="86691" y2="92559"/>
                        <a14:foregroundMark x1="89649" y1="50272" x2="80407" y2="91470"/>
                        <a14:foregroundMark x1="92237" y1="50272" x2="88725" y2="90018"/>
                        <a14:foregroundMark x1="80591" y1="95463" x2="66913" y2="89474"/>
                        <a14:foregroundMark x1="42514" y1="39746" x2="47135" y2="39383"/>
                        <a14:foregroundMark x1="29177" y1="24364" x2="26248" y2="59165"/>
                        <a14:foregroundMark x1="29945" y1="15245" x2="29695" y2="18211"/>
                        <a14:foregroundMark x1="38262" y1="29038" x2="45656" y2="58076"/>
                        <a14:foregroundMark x1="51262" y1="49167" x2="63771" y2="79673"/>
                        <a14:foregroundMark x1="46580" y1="37750" x2="51235" y2="49101"/>
                        <a14:foregroundMark x1="63771" y1="79673" x2="76895" y2="75136"/>
                        <a14:foregroundMark x1="93715" y1="54083" x2="91682" y2="69691"/>
                        <a14:foregroundMark x1="86506" y1="96733" x2="68946" y2="97096"/>
                        <a14:foregroundMark x1="96303" y1="57895" x2="93900" y2="68058"/>
                        <a14:foregroundMark x1="73383" y1="35027" x2="73752" y2="20327"/>
                        <a14:foregroundMark x1="79852" y1="19419" x2="73013" y2="36116"/>
                        <a14:foregroundMark x1="82625" y1="24864" x2="76525" y2="35027"/>
                        <a14:foregroundMark x1="70240" y1="38475" x2="68577" y2="36661"/>
                        <a14:foregroundMark x1="51571" y1="80218" x2="36599" y2="95826"/>
                        <a14:foregroundMark x1="11275" y1="71506" x2="11460" y2="93466"/>
                        <a14:foregroundMark x1="21996" y1="92740" x2="58410" y2="90018"/>
                        <a14:foregroundMark x1="50832" y1="72232" x2="38447" y2="98730"/>
                        <a14:foregroundMark x1="5730" y1="67695" x2="7024" y2="98911"/>
                        <a14:foregroundMark x1="13124" y1="65699" x2="60074" y2="56987"/>
                        <a14:foregroundMark x1="57116" y1="60617" x2="18669" y2="71869"/>
                        <a14:foregroundMark x1="16636" y1="63339" x2="42514" y2="77314"/>
                        <a14:foregroundMark x1="37153" y1="58258" x2="45656" y2="72051"/>
                        <a14:foregroundMark x1="63771" y1="55717" x2="14787" y2="71143"/>
                        <a14:foregroundMark x1="14787" y1="71143" x2="29575" y2="31397"/>
                        <a14:foregroundMark x1="29575" y1="31397" x2="31978" y2="31397"/>
                        <a14:foregroundMark x1="39187" y1="31397" x2="57486" y2="62250"/>
                        <a14:foregroundMark x1="53502" y1="45603" x2="43438" y2="30309"/>
                        <a14:foregroundMark x1="58965" y1="53902" x2="56470" y2="50110"/>
                        <a14:foregroundMark x1="45287" y1="28675" x2="47320" y2="36116"/>
                        <a14:foregroundMark x1="39926" y1="7260" x2="33087" y2="30490"/>
                        <a14:foregroundMark x1="32794" y1="22504" x2="32902" y2="23412"/>
                        <a14:foregroundMark x1="32312" y1="18462" x2="32480" y2="19870"/>
                        <a14:foregroundMark x1="31238" y1="9437" x2="32244" y2="17887"/>
                        <a14:foregroundMark x1="38632" y1="21234" x2="40665" y2="29583"/>
                        <a14:foregroundMark x1="40296" y1="27042" x2="46396" y2="31579"/>
                        <a14:foregroundMark x1="28835" y1="26134" x2="22551" y2="57895"/>
                        <a14:foregroundMark x1="22366" y1="37024" x2="16266" y2="58439"/>
                        <a14:foregroundMark x1="17745" y1="50817" x2="21996" y2="30853"/>
                        <a14:foregroundMark x1="21996" y1="30853" x2="29020" y2="32849"/>
                        <a14:foregroundMark x1="27542" y1="27042" x2="19409" y2="29764"/>
                        <a14:foregroundMark x1="31238" y1="60436" x2="34196" y2="35390"/>
                        <a14:foregroundMark x1="30869" y1="37024" x2="38262" y2="49365"/>
                        <a14:foregroundMark x1="41959" y1="35209" x2="34750" y2="56443"/>
                        <a14:foregroundMark x1="39926" y1="38475" x2="35120" y2="43920"/>
                        <a14:foregroundMark x1="38817" y1="52995" x2="45287" y2="59710"/>
                        <a14:foregroundMark x1="47135" y1="48457" x2="47874" y2="61887"/>
                        <a14:foregroundMark x1="40665" y1="49002" x2="44732" y2="58984"/>
                        <a14:foregroundMark x1="50832" y1="55717" x2="56007" y2="54809"/>
                        <a14:foregroundMark x1="52810" y1="50313" x2="55083" y2="58621"/>
                        <a14:foregroundMark x1="52441" y1="48965" x2="52776" y2="50188"/>
                        <a14:foregroundMark x1="59704" y1="59710" x2="64695" y2="60799"/>
                        <a14:foregroundMark x1="35860" y1="68421" x2="46396" y2="68058"/>
                        <a14:foregroundMark x1="14418" y1="66425" x2="7579" y2="65699"/>
                        <a14:foregroundMark x1="6285" y1="64247" x2="20333" y2="62069"/>
                        <a14:foregroundMark x1="31054" y1="18693" x2="30684" y2="22868"/>
                        <a14:foregroundMark x1="36969" y1="30490" x2="36599" y2="44465"/>
                        <a14:foregroundMark x1="75231" y1="15971" x2="86322" y2="22868"/>
                        <a14:foregroundMark x1="74307" y1="15064" x2="84712" y2="19739"/>
                        <a14:foregroundMark x1="1664" y1="64247" x2="1479" y2="68421"/>
                        <a14:foregroundMark x1="4621" y1="63702" x2="19224" y2="60617"/>
                        <a14:foregroundMark x1="59704" y1="54628" x2="67652" y2="53176"/>
                        <a14:foregroundMark x1="83549" y1="23956" x2="86691" y2="25227"/>
                        <a14:foregroundMark x1="70531" y1="16511" x2="68314" y2="17171"/>
                        <a14:foregroundMark x1="71430" y1="16244" x2="70925" y2="16394"/>
                        <a14:foregroundMark x1="73567" y1="15608" x2="73255" y2="15701"/>
                        <a14:foregroundMark x1="65619" y1="33212" x2="70240" y2="33212"/>
                        <a14:foregroundMark x1="18669" y1="28857" x2="29390" y2="25590"/>
                        <a14:foregroundMark x1="40665" y1="26497" x2="46580" y2="29583"/>
                        <a14:foregroundMark x1="48614" y1="32486" x2="52495" y2="44465"/>
                        <a14:foregroundMark x1="20333" y1="28131" x2="24030" y2="27586"/>
                        <a14:foregroundMark x1="25508" y1="26134" x2="22736" y2="26860"/>
                        <a14:foregroundMark x1="46765" y1="29220" x2="48614" y2="32305"/>
                        <a14:foregroundMark x1="58780" y1="51724" x2="57486" y2="51361"/>
                        <a14:backgroundMark x1="52126" y1="9256" x2="49353" y2="19782"/>
                        <a14:backgroundMark x1="50832" y1="11797" x2="51941" y2="20871"/>
                        <a14:backgroundMark x1="47135" y1="10345" x2="48244" y2="13975"/>
                        <a14:backgroundMark x1="30276" y1="18627" x2="29205" y2="17786"/>
                        <a14:backgroundMark x1="27172" y1="22142" x2="27584" y2="22237"/>
                        <a14:backgroundMark x1="86322" y1="20690" x2="85582" y2="20871"/>
                        <a14:backgroundMark x1="84843" y1="19419" x2="84658" y2="19419"/>
                        <a14:backgroundMark x1="84843" y1="19238" x2="84843" y2="19601"/>
                        <a14:backgroundMark x1="74122" y1="14519" x2="74307" y2="14882"/>
                        <a14:backgroundMark x1="67468" y1="16878" x2="67837" y2="17060"/>
                        <a14:backgroundMark x1="73013" y1="15426" x2="71349" y2="16152"/>
                        <a14:backgroundMark x1="70795" y1="16152" x2="70240" y2="15971"/>
                        <a14:backgroundMark x1="68207" y1="17060" x2="66913" y2="17786"/>
                        <a14:backgroundMark x1="70240" y1="15971" x2="70425" y2="16334"/>
                        <a14:backgroundMark x1="56007" y1="50454" x2="54713" y2="46279"/>
                        <a14:backgroundMark x1="53789" y1="45554" x2="54344" y2="48639"/>
                        <a14:backgroundMark x1="55268" y1="48276" x2="56932" y2="49728"/>
                        <a14:backgroundMark x1="56192" y1="49909" x2="56377" y2="49909"/>
                        <a14:backgroundMark x1="57052" y1="50572" x2="56562" y2="50091"/>
                        <a14:backgroundMark x1="53974" y1="45191" x2="53235" y2="441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684323" y="4247422"/>
            <a:ext cx="1307925" cy="133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1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a:extLst>
              <a:ext uri="{FF2B5EF4-FFF2-40B4-BE49-F238E27FC236}">
                <a16:creationId xmlns:a16="http://schemas.microsoft.com/office/drawing/2014/main" id="{662E9AD4-A3F2-45AD-B75A-4EFEEDCE4AF0}"/>
              </a:ext>
            </a:extLst>
          </p:cNvPr>
          <p:cNvSpPr txBox="1">
            <a:spLocks/>
          </p:cNvSpPr>
          <p:nvPr/>
        </p:nvSpPr>
        <p:spPr>
          <a:xfrm>
            <a:off x="1795463" y="1564368"/>
            <a:ext cx="8640000" cy="5249008"/>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r>
              <a:rPr lang="en-US" altLang="ja-JP" sz="2800" b="1" dirty="0">
                <a:solidFill>
                  <a:prstClr val="white"/>
                </a:solidFill>
                <a:latin typeface="メイリオ" pitchFamily="50" charset="-128"/>
                <a:ea typeface="メイリオ" pitchFamily="50" charset="-128"/>
              </a:rPr>
              <a:t>―</a:t>
            </a:r>
            <a:endParaRPr lang="en-US" altLang="ja-JP" sz="1000" b="1" dirty="0">
              <a:solidFill>
                <a:prstClr val="white"/>
              </a:solidFill>
              <a:latin typeface="メイリオ" pitchFamily="50" charset="-128"/>
              <a:ea typeface="メイリオ" pitchFamily="50" charset="-128"/>
            </a:endParaRPr>
          </a:p>
        </p:txBody>
      </p:sp>
      <p:sp>
        <p:nvSpPr>
          <p:cNvPr id="9223" name="テキスト ボックス 25">
            <a:extLst>
              <a:ext uri="{FF2B5EF4-FFF2-40B4-BE49-F238E27FC236}">
                <a16:creationId xmlns:a16="http://schemas.microsoft.com/office/drawing/2014/main" id="{DAEB4C8F-6584-4B45-87BF-A80F5B172852}"/>
              </a:ext>
            </a:extLst>
          </p:cNvPr>
          <p:cNvSpPr txBox="1">
            <a:spLocks noChangeArrowheads="1"/>
          </p:cNvSpPr>
          <p:nvPr/>
        </p:nvSpPr>
        <p:spPr bwMode="auto">
          <a:xfrm>
            <a:off x="1920000" y="2170669"/>
            <a:ext cx="8316000" cy="1031689"/>
          </a:xfrm>
          <a:prstGeom prst="rect">
            <a:avLst/>
          </a:prstGeom>
          <a:solidFill>
            <a:schemeClr val="bg1"/>
          </a:solidFill>
          <a:ln w="9525">
            <a:solidFill>
              <a:schemeClr val="accent1"/>
            </a:solidFill>
            <a:miter lim="800000"/>
            <a:headEnd/>
            <a:tailEnd/>
          </a:ln>
        </p:spPr>
        <p:txBody>
          <a:bodyPr tIns="108000" bIns="108000"/>
          <a:lstStyle>
            <a:lvl1pPr marL="342900" indent="-342900" eaLnBrk="0" hangingPunct="0">
              <a:spcBef>
                <a:spcPct val="20000"/>
              </a:spcBef>
              <a:buChar char="•"/>
              <a:defRPr kumimoji="1" sz="3200">
                <a:solidFill>
                  <a:schemeClr val="tx1"/>
                </a:solidFill>
                <a:latin typeface="Times" panose="02020603050405020304" pitchFamily="18" charset="0"/>
                <a:ea typeface="Osaka" charset="-128"/>
              </a:defRPr>
            </a:lvl1pPr>
            <a:lvl2pPr marL="2857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1" eaLnBrk="1" hangingPunct="1">
              <a:spcBef>
                <a:spcPct val="0"/>
              </a:spcBef>
              <a:buFont typeface="Wingdings" panose="05000000000000000000" pitchFamily="2" charset="2"/>
              <a:buChar char="ü"/>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患者向け資材を服薬指導に利用</a:t>
            </a:r>
            <a:endParaRPr lang="en-US" altLang="ja-JP" sz="2000" b="1"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spcBef>
                <a:spcPct val="0"/>
              </a:spcBef>
              <a:buFont typeface="Wingdings" panose="05000000000000000000" pitchFamily="2" charset="2"/>
              <a:buChar char="ü"/>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医療従事者向け資材を薬剤部や他の医療従事者への情報共有･提供に利用</a:t>
            </a:r>
          </a:p>
        </p:txBody>
      </p:sp>
      <p:sp>
        <p:nvSpPr>
          <p:cNvPr id="6" name="正方形/長方形 5">
            <a:extLst>
              <a:ext uri="{FF2B5EF4-FFF2-40B4-BE49-F238E27FC236}">
                <a16:creationId xmlns:a16="http://schemas.microsoft.com/office/drawing/2014/main" id="{71B49E15-ED8B-4F2A-ABEE-A7DD472AE376}"/>
              </a:ext>
            </a:extLst>
          </p:cNvPr>
          <p:cNvSpPr/>
          <p:nvPr/>
        </p:nvSpPr>
        <p:spPr>
          <a:xfrm>
            <a:off x="1920000" y="1702668"/>
            <a:ext cx="8316000" cy="468312"/>
          </a:xfrm>
          <a:prstGeom prst="rect">
            <a:avLst/>
          </a:prstGeom>
          <a:solidFill>
            <a:srgbClr val="FFEFFF"/>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400" b="1" dirty="0">
                <a:solidFill>
                  <a:srgbClr val="FF0000"/>
                </a:solidFill>
                <a:latin typeface="メイリオ" panose="020B0604030504040204" pitchFamily="50" charset="-128"/>
                <a:ea typeface="メイリオ" panose="020B0604030504040204" pitchFamily="50" charset="-128"/>
              </a:rPr>
              <a:t>資材（患者向け･医療従事者向け）を利用した情報提供</a:t>
            </a:r>
          </a:p>
        </p:txBody>
      </p:sp>
      <p:sp>
        <p:nvSpPr>
          <p:cNvPr id="50" name="コンテンツ プレースホルダー 2">
            <a:extLst>
              <a:ext uri="{FF2B5EF4-FFF2-40B4-BE49-F238E27FC236}">
                <a16:creationId xmlns:a16="http://schemas.microsoft.com/office/drawing/2014/main" id="{B98BA4C8-72E5-4C39-96BB-1872C65FA099}"/>
              </a:ext>
            </a:extLst>
          </p:cNvPr>
          <p:cNvSpPr txBox="1">
            <a:spLocks/>
          </p:cNvSpPr>
          <p:nvPr/>
        </p:nvSpPr>
        <p:spPr>
          <a:xfrm>
            <a:off x="1795463" y="1018668"/>
            <a:ext cx="8640000" cy="61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108000" tIns="72000" rIns="108000" bIns="72000" anchor="b"/>
          <a:lstStyle>
            <a:lvl1pPr defTabSz="685800" eaLnBrk="0" hangingPunct="0">
              <a:spcBef>
                <a:spcPct val="20000"/>
              </a:spcBef>
              <a:buChar char="•"/>
              <a:defRPr kumimoji="1" sz="3200">
                <a:solidFill>
                  <a:schemeClr val="tx1"/>
                </a:solidFill>
                <a:latin typeface="Times" charset="0"/>
                <a:ea typeface="Osaka" charset="-128"/>
              </a:defRPr>
            </a:lvl1pPr>
            <a:lvl2pPr marL="514350" indent="-171450" defTabSz="685800" eaLnBrk="0" hangingPunct="0">
              <a:spcBef>
                <a:spcPct val="20000"/>
              </a:spcBef>
              <a:buChar char="–"/>
              <a:defRPr kumimoji="1" sz="2800">
                <a:solidFill>
                  <a:schemeClr val="tx1"/>
                </a:solidFill>
                <a:latin typeface="Times" charset="0"/>
                <a:ea typeface="Osaka" charset="-128"/>
              </a:defRPr>
            </a:lvl2pPr>
            <a:lvl3pPr marL="857250" indent="-171450" defTabSz="685800" eaLnBrk="0" hangingPunct="0">
              <a:spcBef>
                <a:spcPct val="20000"/>
              </a:spcBef>
              <a:buChar char="•"/>
              <a:defRPr kumimoji="1" sz="2400">
                <a:solidFill>
                  <a:schemeClr val="tx1"/>
                </a:solidFill>
                <a:latin typeface="Times" charset="0"/>
                <a:ea typeface="Osaka" charset="-128"/>
              </a:defRPr>
            </a:lvl3pPr>
            <a:lvl4pPr marL="1200150" indent="-171450" defTabSz="685800" eaLnBrk="0" hangingPunct="0">
              <a:spcBef>
                <a:spcPct val="20000"/>
              </a:spcBef>
              <a:buChar char="–"/>
              <a:defRPr kumimoji="1" sz="2000">
                <a:solidFill>
                  <a:schemeClr val="tx1"/>
                </a:solidFill>
                <a:latin typeface="Times" charset="0"/>
                <a:ea typeface="Osaka" charset="-128"/>
              </a:defRPr>
            </a:lvl4pPr>
            <a:lvl5pPr marL="1543050" indent="-171450" defTabSz="685800" eaLnBrk="0" hangingPunct="0">
              <a:spcBef>
                <a:spcPct val="20000"/>
              </a:spcBef>
              <a:buChar char="»"/>
              <a:defRPr kumimoji="1" sz="2000">
                <a:solidFill>
                  <a:schemeClr val="tx1"/>
                </a:solidFill>
                <a:latin typeface="Times" charset="0"/>
                <a:ea typeface="Osaka" charset="-128"/>
              </a:defRPr>
            </a:lvl5pPr>
            <a:lvl6pPr marL="2000250" indent="-171450" defTabSz="685800" eaLnBrk="0" fontAlgn="base" hangingPunct="0">
              <a:spcBef>
                <a:spcPct val="20000"/>
              </a:spcBef>
              <a:spcAft>
                <a:spcPct val="0"/>
              </a:spcAft>
              <a:buChar char="»"/>
              <a:defRPr kumimoji="1" sz="2000">
                <a:solidFill>
                  <a:schemeClr val="tx1"/>
                </a:solidFill>
                <a:latin typeface="Times" charset="0"/>
                <a:ea typeface="Osaka" charset="-128"/>
              </a:defRPr>
            </a:lvl6pPr>
            <a:lvl7pPr marL="2457450" indent="-171450" defTabSz="685800" eaLnBrk="0" fontAlgn="base" hangingPunct="0">
              <a:spcBef>
                <a:spcPct val="20000"/>
              </a:spcBef>
              <a:spcAft>
                <a:spcPct val="0"/>
              </a:spcAft>
              <a:buChar char="»"/>
              <a:defRPr kumimoji="1" sz="2000">
                <a:solidFill>
                  <a:schemeClr val="tx1"/>
                </a:solidFill>
                <a:latin typeface="Times" charset="0"/>
                <a:ea typeface="Osaka" charset="-128"/>
              </a:defRPr>
            </a:lvl7pPr>
            <a:lvl8pPr marL="2914650" indent="-171450" defTabSz="685800" eaLnBrk="0" fontAlgn="base" hangingPunct="0">
              <a:spcBef>
                <a:spcPct val="20000"/>
              </a:spcBef>
              <a:spcAft>
                <a:spcPct val="0"/>
              </a:spcAft>
              <a:buChar char="»"/>
              <a:defRPr kumimoji="1" sz="2000">
                <a:solidFill>
                  <a:schemeClr val="tx1"/>
                </a:solidFill>
                <a:latin typeface="Times" charset="0"/>
                <a:ea typeface="Osaka" charset="-128"/>
              </a:defRPr>
            </a:lvl8pPr>
            <a:lvl9pPr marL="3371850" indent="-171450" defTabSz="685800" eaLnBrk="0" fontAlgn="base" hangingPunct="0">
              <a:spcBef>
                <a:spcPct val="20000"/>
              </a:spcBef>
              <a:spcAft>
                <a:spcPct val="0"/>
              </a:spcAft>
              <a:buChar char="»"/>
              <a:defRPr kumimoji="1" sz="2000">
                <a:solidFill>
                  <a:schemeClr val="tx1"/>
                </a:solidFill>
                <a:latin typeface="Times" charset="0"/>
                <a:ea typeface="Osaka" charset="-128"/>
              </a:defRPr>
            </a:lvl9pPr>
          </a:lstStyle>
          <a:p>
            <a:pPr algn="ctr" eaLnBrk="1" hangingPunct="1">
              <a:lnSpc>
                <a:spcPct val="90000"/>
              </a:lnSpc>
              <a:spcBef>
                <a:spcPts val="750"/>
              </a:spcBef>
              <a:buNone/>
              <a:defRPr/>
            </a:pPr>
            <a:r>
              <a:rPr lang="en-US" altLang="ja-JP" sz="2800" b="1" dirty="0">
                <a:solidFill>
                  <a:prstClr val="white"/>
                </a:solidFill>
                <a:latin typeface="メイリオ" pitchFamily="50" charset="-128"/>
                <a:ea typeface="メイリオ" pitchFamily="50" charset="-128"/>
              </a:rPr>
              <a:t>―RMP</a:t>
            </a:r>
            <a:r>
              <a:rPr lang="ja-JP" altLang="en-US" sz="2800" b="1" dirty="0">
                <a:solidFill>
                  <a:prstClr val="white"/>
                </a:solidFill>
                <a:latin typeface="メイリオ" pitchFamily="50" charset="-128"/>
                <a:ea typeface="メイリオ" pitchFamily="50" charset="-128"/>
              </a:rPr>
              <a:t>資材の活用</a:t>
            </a:r>
            <a:r>
              <a:rPr lang="en-US" altLang="ja-JP" sz="2800" b="1" dirty="0">
                <a:solidFill>
                  <a:prstClr val="white"/>
                </a:solidFill>
                <a:latin typeface="メイリオ" pitchFamily="50" charset="-128"/>
                <a:ea typeface="メイリオ" pitchFamily="50" charset="-128"/>
              </a:rPr>
              <a:t>―</a:t>
            </a:r>
            <a:endParaRPr lang="en-US" altLang="ja-JP" sz="1000" b="1" dirty="0">
              <a:solidFill>
                <a:prstClr val="white"/>
              </a:solidFill>
              <a:latin typeface="メイリオ" pitchFamily="50" charset="-128"/>
              <a:ea typeface="メイリオ" pitchFamily="50" charset="-128"/>
            </a:endParaRPr>
          </a:p>
        </p:txBody>
      </p:sp>
      <p:pic>
        <p:nvPicPr>
          <p:cNvPr id="14" name="Picture 4" descr="mep51">
            <a:extLst>
              <a:ext uri="{FF2B5EF4-FFF2-40B4-BE49-F238E27FC236}">
                <a16:creationId xmlns:a16="http://schemas.microsoft.com/office/drawing/2014/main" id="{0C6F0049-29E3-4D99-8740-BADCC0598F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7246" y="3390237"/>
            <a:ext cx="1488918" cy="18730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mep49">
            <a:extLst>
              <a:ext uri="{FF2B5EF4-FFF2-40B4-BE49-F238E27FC236}">
                <a16:creationId xmlns:a16="http://schemas.microsoft.com/office/drawing/2014/main" id="{A0949717-903D-48AD-A0A6-4826325B83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6423" y="3385747"/>
            <a:ext cx="1588478" cy="1940690"/>
          </a:xfrm>
          <a:prstGeom prst="rect">
            <a:avLst/>
          </a:prstGeom>
          <a:noFill/>
          <a:extLst>
            <a:ext uri="{909E8E84-426E-40DD-AFC4-6F175D3DCCD1}">
              <a14:hiddenFill xmlns:a14="http://schemas.microsoft.com/office/drawing/2010/main">
                <a:solidFill>
                  <a:srgbClr val="FFFFFF"/>
                </a:solidFill>
              </a14:hiddenFill>
            </a:ext>
          </a:extLst>
        </p:spPr>
      </p:pic>
      <p:sp>
        <p:nvSpPr>
          <p:cNvPr id="30" name="角丸四角形吹き出し 29">
            <a:extLst>
              <a:ext uri="{FF2B5EF4-FFF2-40B4-BE49-F238E27FC236}">
                <a16:creationId xmlns:a16="http://schemas.microsoft.com/office/drawing/2014/main" id="{34F0F517-463B-4A2B-B5F4-3FEDC7C74D4E}"/>
              </a:ext>
            </a:extLst>
          </p:cNvPr>
          <p:cNvSpPr/>
          <p:nvPr/>
        </p:nvSpPr>
        <p:spPr>
          <a:xfrm>
            <a:off x="5921129" y="3288877"/>
            <a:ext cx="2879725" cy="961603"/>
          </a:xfrm>
          <a:prstGeom prst="wedgeRoundRectCallout">
            <a:avLst>
              <a:gd name="adj1" fmla="val 44173"/>
              <a:gd name="adj2" fmla="val 67259"/>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en-US" altLang="ja-JP" sz="1350" dirty="0">
                <a:solidFill>
                  <a:prstClr val="black"/>
                </a:solidFill>
                <a:latin typeface="メイリオ" panose="020B0604030504040204" pitchFamily="50" charset="-128"/>
                <a:ea typeface="メイリオ" panose="020B0604030504040204" pitchFamily="50" charset="-128"/>
              </a:rPr>
              <a:t>〔</a:t>
            </a:r>
            <a:r>
              <a:rPr lang="ja-JP" altLang="en-US" sz="1350" dirty="0">
                <a:solidFill>
                  <a:prstClr val="black"/>
                </a:solidFill>
                <a:latin typeface="メイリオ" panose="020B0604030504040204" pitchFamily="50" charset="-128"/>
                <a:ea typeface="メイリオ" panose="020B0604030504040204" pitchFamily="50" charset="-128"/>
              </a:rPr>
              <a:t>医療従事者向け資材</a:t>
            </a:r>
            <a:r>
              <a:rPr lang="en-US" altLang="ja-JP" sz="1350" dirty="0">
                <a:solidFill>
                  <a:prstClr val="black"/>
                </a:solidFill>
                <a:latin typeface="メイリオ" panose="020B0604030504040204" pitchFamily="50" charset="-128"/>
                <a:ea typeface="メイリオ" panose="020B0604030504040204" pitchFamily="50" charset="-128"/>
              </a:rPr>
              <a:t>〕</a:t>
            </a:r>
          </a:p>
          <a:p>
            <a:pPr>
              <a:defRPr/>
            </a:pPr>
            <a:r>
              <a:rPr lang="ja-JP" altLang="en-US" sz="1350" dirty="0">
                <a:solidFill>
                  <a:prstClr val="black"/>
                </a:solidFill>
                <a:latin typeface="メイリオ" panose="020B0604030504040204" pitchFamily="50" charset="-128"/>
                <a:ea typeface="メイリオ" panose="020B0604030504040204" pitchFamily="50" charset="-128"/>
              </a:rPr>
              <a:t>○○の注意すべきリスクは・・</a:t>
            </a:r>
            <a:endParaRPr lang="en-US" altLang="ja-JP" sz="1350" dirty="0">
              <a:solidFill>
                <a:prstClr val="black"/>
              </a:solidFill>
              <a:latin typeface="メイリオ" panose="020B0604030504040204" pitchFamily="50" charset="-128"/>
              <a:ea typeface="メイリオ" panose="020B0604030504040204" pitchFamily="50" charset="-128"/>
            </a:endParaRPr>
          </a:p>
          <a:p>
            <a:pPr>
              <a:defRPr/>
            </a:pPr>
            <a:r>
              <a:rPr lang="ja-JP" altLang="en-US" sz="1350" dirty="0">
                <a:solidFill>
                  <a:prstClr val="black"/>
                </a:solidFill>
                <a:latin typeface="メイリオ" panose="020B0604030504040204" pitchFamily="50" charset="-128"/>
                <a:ea typeface="メイリオ" panose="020B0604030504040204" pitchFamily="50" charset="-128"/>
              </a:rPr>
              <a:t>処方時の留意点は・・</a:t>
            </a:r>
            <a:endParaRPr lang="en-US" altLang="ja-JP" sz="1350" dirty="0">
              <a:solidFill>
                <a:prstClr val="black"/>
              </a:solidFill>
              <a:latin typeface="メイリオ" panose="020B0604030504040204" pitchFamily="50" charset="-128"/>
              <a:ea typeface="メイリオ" panose="020B0604030504040204" pitchFamily="50" charset="-128"/>
            </a:endParaRPr>
          </a:p>
          <a:p>
            <a:pPr>
              <a:defRPr/>
            </a:pPr>
            <a:r>
              <a:rPr lang="ja-JP" altLang="en-US" sz="1350" dirty="0">
                <a:solidFill>
                  <a:prstClr val="black"/>
                </a:solidFill>
                <a:latin typeface="メイリオ" panose="020B0604030504040204" pitchFamily="50" charset="-128"/>
                <a:ea typeface="メイリオ" panose="020B0604030504040204" pitchFamily="50" charset="-128"/>
              </a:rPr>
              <a:t>適正使用のために・・</a:t>
            </a:r>
            <a:endParaRPr lang="en-US" altLang="ja-JP" sz="1350" dirty="0">
              <a:solidFill>
                <a:prstClr val="black"/>
              </a:solidFill>
              <a:latin typeface="メイリオ" panose="020B0604030504040204" pitchFamily="50" charset="-128"/>
              <a:ea typeface="メイリオ" panose="020B0604030504040204" pitchFamily="50" charset="-128"/>
            </a:endParaRPr>
          </a:p>
        </p:txBody>
      </p:sp>
      <p:pic>
        <p:nvPicPr>
          <p:cNvPr id="5124" name="Picture 4" descr="pa2">
            <a:extLst>
              <a:ext uri="{FF2B5EF4-FFF2-40B4-BE49-F238E27FC236}">
                <a16:creationId xmlns:a16="http://schemas.microsoft.com/office/drawing/2014/main" id="{505FE1FF-7B93-4F83-986F-AFF2EB5940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749" y="4083013"/>
            <a:ext cx="863634" cy="21339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a3">
            <a:extLst>
              <a:ext uri="{FF2B5EF4-FFF2-40B4-BE49-F238E27FC236}">
                <a16:creationId xmlns:a16="http://schemas.microsoft.com/office/drawing/2014/main" id="{6BFC0CC2-7B42-46E5-949C-003850A9BE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2686" y="4083013"/>
            <a:ext cx="770686" cy="2133911"/>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吹き出し 16">
            <a:extLst>
              <a:ext uri="{FF2B5EF4-FFF2-40B4-BE49-F238E27FC236}">
                <a16:creationId xmlns:a16="http://schemas.microsoft.com/office/drawing/2014/main" id="{44D40376-EA23-4D65-A65B-96FF36C5AC5C}"/>
              </a:ext>
            </a:extLst>
          </p:cNvPr>
          <p:cNvSpPr/>
          <p:nvPr/>
        </p:nvSpPr>
        <p:spPr>
          <a:xfrm>
            <a:off x="2004647" y="5391602"/>
            <a:ext cx="8170985" cy="1325478"/>
          </a:xfrm>
          <a:prstGeom prst="wedgeRoundRectCallout">
            <a:avLst>
              <a:gd name="adj1" fmla="val -40400"/>
              <a:gd name="adj2" fmla="val -46162"/>
              <a:gd name="adj3" fmla="val 16667"/>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b="1" dirty="0">
                <a:solidFill>
                  <a:prstClr val="black"/>
                </a:solidFill>
                <a:latin typeface="メイリオ" panose="020B0604030504040204" pitchFamily="50" charset="-128"/>
                <a:ea typeface="メイリオ" panose="020B0604030504040204" pitchFamily="50" charset="-128"/>
              </a:rPr>
              <a:t>RMP</a:t>
            </a:r>
            <a:r>
              <a:rPr lang="ja-JP" altLang="en-US" sz="1600" b="1" dirty="0">
                <a:solidFill>
                  <a:prstClr val="black"/>
                </a:solidFill>
                <a:latin typeface="メイリオ" panose="020B0604030504040204" pitchFamily="50" charset="-128"/>
                <a:ea typeface="メイリオ" panose="020B0604030504040204" pitchFamily="50" charset="-128"/>
              </a:rPr>
              <a:t>の参照箇所　　→　</a:t>
            </a:r>
            <a:r>
              <a:rPr lang="en-US" altLang="ja-JP" sz="1600" b="1" dirty="0">
                <a:solidFill>
                  <a:prstClr val="black"/>
                </a:solidFill>
                <a:latin typeface="メイリオ" panose="020B0604030504040204" pitchFamily="50" charset="-128"/>
                <a:ea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rPr>
              <a:t>追加のリスク最小化活動</a:t>
            </a:r>
            <a:r>
              <a:rPr lang="en-US" altLang="ja-JP" sz="1600" b="1" dirty="0">
                <a:solidFill>
                  <a:prstClr val="black"/>
                </a:solidFill>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重要なリスクを最小化するために「患者向け資材」の利活用は有用であると期待されます</a:t>
            </a:r>
          </a:p>
          <a:p>
            <a:pPr marL="285750" indent="-285750">
              <a:buFont typeface="Wingdings" panose="05000000000000000000" pitchFamily="2" charset="2"/>
              <a:buChar char="ü"/>
              <a:defRPr/>
            </a:pPr>
            <a:r>
              <a:rPr lang="ja-JP" altLang="en-US" sz="1600" dirty="0">
                <a:solidFill>
                  <a:prstClr val="black"/>
                </a:solidFill>
                <a:latin typeface="メイリオ" panose="020B0604030504040204" pitchFamily="50" charset="-128"/>
                <a:ea typeface="メイリオ" panose="020B0604030504040204" pitchFamily="50" charset="-128"/>
              </a:rPr>
              <a:t>「医療従事者向け資材」として適正使用ガイド等が作成されることがあり、</a:t>
            </a:r>
            <a:r>
              <a:rPr lang="en-US" altLang="ja-JP" sz="1600" dirty="0">
                <a:solidFill>
                  <a:prstClr val="black"/>
                </a:solidFill>
                <a:latin typeface="メイリオ" panose="020B0604030504040204" pitchFamily="50" charset="-128"/>
                <a:ea typeface="メイリオ" panose="020B0604030504040204" pitchFamily="50" charset="-128"/>
              </a:rPr>
              <a:t>RMP</a:t>
            </a:r>
            <a:r>
              <a:rPr lang="ja-JP" altLang="en-US" sz="1600" dirty="0">
                <a:solidFill>
                  <a:prstClr val="black"/>
                </a:solidFill>
                <a:latin typeface="メイリオ" panose="020B0604030504040204" pitchFamily="50" charset="-128"/>
                <a:ea typeface="メイリオ" panose="020B0604030504040204" pitchFamily="50" charset="-128"/>
              </a:rPr>
              <a:t>本体と合わせて利活用が推奨されます</a:t>
            </a:r>
          </a:p>
        </p:txBody>
      </p:sp>
      <p:sp>
        <p:nvSpPr>
          <p:cNvPr id="29" name="角丸四角形吹き出し 28">
            <a:extLst>
              <a:ext uri="{FF2B5EF4-FFF2-40B4-BE49-F238E27FC236}">
                <a16:creationId xmlns:a16="http://schemas.microsoft.com/office/drawing/2014/main" id="{9FEE066B-1F30-4DE2-8C4D-592149B4D3CF}"/>
              </a:ext>
            </a:extLst>
          </p:cNvPr>
          <p:cNvSpPr/>
          <p:nvPr/>
        </p:nvSpPr>
        <p:spPr>
          <a:xfrm>
            <a:off x="3166243" y="3390238"/>
            <a:ext cx="2249819" cy="637441"/>
          </a:xfrm>
          <a:prstGeom prst="wedgeRoundRectCallout">
            <a:avLst>
              <a:gd name="adj1" fmla="val -50715"/>
              <a:gd name="adj2" fmla="val 80843"/>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en-US" altLang="ja-JP" sz="1350" dirty="0">
                <a:solidFill>
                  <a:prstClr val="black"/>
                </a:solidFill>
                <a:latin typeface="メイリオ" panose="020B0604030504040204" pitchFamily="50" charset="-128"/>
                <a:ea typeface="メイリオ" panose="020B0604030504040204" pitchFamily="50" charset="-128"/>
              </a:rPr>
              <a:t>〔</a:t>
            </a:r>
            <a:r>
              <a:rPr lang="ja-JP" altLang="en-US" sz="1350" dirty="0">
                <a:solidFill>
                  <a:prstClr val="black"/>
                </a:solidFill>
                <a:latin typeface="メイリオ" panose="020B0604030504040204" pitchFamily="50" charset="-128"/>
                <a:ea typeface="メイリオ" panose="020B0604030504040204" pitchFamily="50" charset="-128"/>
              </a:rPr>
              <a:t>患者向け資材</a:t>
            </a:r>
            <a:r>
              <a:rPr lang="en-US" altLang="ja-JP" sz="1350" dirty="0">
                <a:solidFill>
                  <a:prstClr val="black"/>
                </a:solidFill>
                <a:latin typeface="メイリオ" panose="020B0604030504040204" pitchFamily="50" charset="-128"/>
                <a:ea typeface="メイリオ" panose="020B0604030504040204" pitchFamily="50" charset="-128"/>
              </a:rPr>
              <a:t>〕</a:t>
            </a:r>
          </a:p>
          <a:p>
            <a:pPr>
              <a:defRPr/>
            </a:pPr>
            <a:r>
              <a:rPr lang="ja-JP" altLang="en-US" sz="1350" dirty="0">
                <a:solidFill>
                  <a:prstClr val="black"/>
                </a:solidFill>
                <a:latin typeface="メイリオ" panose="020B0604030504040204" pitchFamily="50" charset="-128"/>
                <a:ea typeface="メイリオ" panose="020B0604030504040204" pitchFamily="50" charset="-128"/>
              </a:rPr>
              <a:t>気を付けるべき症状など</a:t>
            </a:r>
          </a:p>
        </p:txBody>
      </p:sp>
      <p:pic>
        <p:nvPicPr>
          <p:cNvPr id="20" name="Picture 8" descr="mep5">
            <a:extLst>
              <a:ext uri="{FF2B5EF4-FFF2-40B4-BE49-F238E27FC236}">
                <a16:creationId xmlns:a16="http://schemas.microsoft.com/office/drawing/2014/main" id="{1974A9F7-3C08-4BCA-8D50-2D7B2513D9F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600" b="99600" l="10000" r="90000">
                        <a14:foregroundMark x1="54400" y1="7600" x2="48000" y2="1600"/>
                        <a14:foregroundMark x1="45000" y1="19800" x2="44400" y2="52800"/>
                        <a14:foregroundMark x1="61200" y1="24000" x2="55800" y2="41400"/>
                        <a14:foregroundMark x1="43800" y1="25200" x2="38200" y2="42800"/>
                        <a14:foregroundMark x1="32000" y1="60200" x2="27000" y2="90400"/>
                        <a14:foregroundMark x1="33400" y1="84000" x2="67600" y2="89600"/>
                        <a14:foregroundMark x1="78800" y1="75800" x2="15400" y2="98600"/>
                        <a14:foregroundMark x1="35400" y1="70600" x2="64000" y2="99600"/>
                        <a14:foregroundMark x1="68200" y1="58800" x2="69200" y2="95000"/>
                        <a14:foregroundMark x1="34000" y1="66400" x2="47800" y2="71200"/>
                        <a14:foregroundMark x1="56600" y1="70800" x2="59000" y2="86600"/>
                        <a14:foregroundMark x1="72000" y1="88200" x2="85200" y2="98600"/>
                        <a14:foregroundMark x1="59200" y1="54800" x2="60400" y2="76400"/>
                        <a14:foregroundMark x1="35400" y1="56200" x2="44600" y2="49000"/>
                        <a14:foregroundMark x1="60600" y1="42200" x2="60600" y2="42200"/>
                      </a14:backgroundRemoval>
                    </a14:imgEffect>
                  </a14:imgLayer>
                </a14:imgProps>
              </a:ext>
              <a:ext uri="{28A0092B-C50C-407E-A947-70E740481C1C}">
                <a14:useLocalDpi xmlns:a14="http://schemas.microsoft.com/office/drawing/2010/main" val="0"/>
              </a:ext>
            </a:extLst>
          </a:blip>
          <a:srcRect/>
          <a:stretch>
            <a:fillRect/>
          </a:stretch>
        </p:blipFill>
        <p:spPr bwMode="auto">
          <a:xfrm>
            <a:off x="6648254" y="4354353"/>
            <a:ext cx="975751" cy="9757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ep2">
            <a:extLst>
              <a:ext uri="{FF2B5EF4-FFF2-40B4-BE49-F238E27FC236}">
                <a16:creationId xmlns:a16="http://schemas.microsoft.com/office/drawing/2014/main" id="{955FD52E-D897-4BCA-9D27-3A8DD3F9993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200" b="99800" l="3200" r="90000">
                        <a14:foregroundMark x1="41800" y1="5400" x2="66600" y2="5400"/>
                        <a14:foregroundMark x1="59000" y1="4800" x2="52000" y2="1400"/>
                        <a14:foregroundMark x1="40200" y1="31800" x2="57800" y2="34200"/>
                        <a14:foregroundMark x1="37400" y1="29200" x2="46400" y2="46200"/>
                        <a14:foregroundMark x1="52600" y1="62000" x2="3200" y2="99000"/>
                        <a14:foregroundMark x1="60400" y1="75600" x2="85400" y2="92200"/>
                        <a14:foregroundMark x1="50600" y1="74200" x2="38800" y2="97000"/>
                        <a14:foregroundMark x1="27600" y1="68400" x2="38200" y2="94200"/>
                        <a14:foregroundMark x1="66200" y1="66200" x2="54800" y2="98600"/>
                        <a14:foregroundMark x1="9600" y1="89200" x2="68000" y2="73200"/>
                        <a14:foregroundMark x1="68000" y1="73200" x2="16400" y2="81400"/>
                        <a14:foregroundMark x1="40400" y1="68200" x2="69800" y2="96400"/>
                        <a14:foregroundMark x1="24800" y1="59200" x2="19200" y2="97600"/>
                        <a14:foregroundMark x1="41000" y1="60200" x2="40200" y2="96200"/>
                        <a14:foregroundMark x1="66800" y1="60200" x2="68000" y2="90200"/>
                        <a14:foregroundMark x1="33200" y1="59800" x2="29200" y2="85600"/>
                        <a14:foregroundMark x1="27400" y1="95000" x2="34400" y2="99600"/>
                        <a14:foregroundMark x1="62000" y1="92200" x2="79200" y2="99800"/>
                        <a14:foregroundMark x1="71600" y1="74200" x2="79200" y2="94200"/>
                        <a14:foregroundMark x1="61400" y1="96800" x2="52800" y2="90200"/>
                        <a14:foregroundMark x1="62400" y1="68400" x2="48800" y2="71800"/>
                        <a14:foregroundMark x1="58400" y1="66800" x2="55800" y2="55800"/>
                        <a14:foregroundMark x1="60000" y1="28000" x2="51600" y2="41000"/>
                      </a14:backgroundRemoval>
                    </a14:imgEffect>
                  </a14:imgLayer>
                </a14:imgProps>
              </a:ext>
              <a:ext uri="{28A0092B-C50C-407E-A947-70E740481C1C}">
                <a14:useLocalDpi xmlns:a14="http://schemas.microsoft.com/office/drawing/2010/main" val="0"/>
              </a:ext>
            </a:extLst>
          </a:blip>
          <a:srcRect/>
          <a:stretch>
            <a:fillRect/>
          </a:stretch>
        </p:blipFill>
        <p:spPr bwMode="auto">
          <a:xfrm>
            <a:off x="7353849" y="4337832"/>
            <a:ext cx="1008793" cy="10087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mep55">
            <a:extLst>
              <a:ext uri="{FF2B5EF4-FFF2-40B4-BE49-F238E27FC236}">
                <a16:creationId xmlns:a16="http://schemas.microsoft.com/office/drawing/2014/main" id="{20A1705B-1EFE-4021-B7A5-14C3BC4B46CC}"/>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082" b="99819" l="7143" r="91935">
                        <a14:foregroundMark x1="57834" y1="11978" x2="36636" y2="5082"/>
                        <a14:foregroundMark x1="47926" y1="61706" x2="49539" y2="99819"/>
                        <a14:foregroundMark x1="22350" y1="88385" x2="46313" y2="83122"/>
                        <a14:foregroundMark x1="42627" y1="72777" x2="42627" y2="95644"/>
                        <a14:foregroundMark x1="60138" y1="51543" x2="78802" y2="52269"/>
                        <a14:foregroundMark x1="26959" y1="63521" x2="14055" y2="86025"/>
                        <a14:foregroundMark x1="7143" y1="80218" x2="8525" y2="88566"/>
                        <a14:foregroundMark x1="85945" y1="87659" x2="85945" y2="73684"/>
                        <a14:foregroundMark x1="87097" y1="72958" x2="91935" y2="86751"/>
                      </a14:backgroundRemoval>
                    </a14:imgEffect>
                  </a14:imgLayer>
                </a14:imgProps>
              </a:ext>
              <a:ext uri="{28A0092B-C50C-407E-A947-70E740481C1C}">
                <a14:useLocalDpi xmlns:a14="http://schemas.microsoft.com/office/drawing/2010/main" val="0"/>
              </a:ext>
            </a:extLst>
          </a:blip>
          <a:srcRect/>
          <a:stretch>
            <a:fillRect/>
          </a:stretch>
        </p:blipFill>
        <p:spPr bwMode="auto">
          <a:xfrm>
            <a:off x="6007464" y="4338344"/>
            <a:ext cx="793776" cy="1007766"/>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C8B02705-1C4D-CEB6-483B-A1ED4C2C28A1}"/>
              </a:ext>
            </a:extLst>
          </p:cNvPr>
          <p:cNvSpPr>
            <a:spLocks noGrp="1"/>
          </p:cNvSpPr>
          <p:nvPr>
            <p:ph type="title"/>
          </p:nvPr>
        </p:nvSpPr>
        <p:spPr/>
        <p:txBody>
          <a:bodyPr/>
          <a:lstStyle/>
          <a:p>
            <a:r>
              <a:rPr lang="en-US" altLang="ja-JP" b="1" dirty="0"/>
              <a:t>RMP</a:t>
            </a:r>
            <a:r>
              <a:rPr lang="ja-JP" altLang="en-US" b="1" dirty="0"/>
              <a:t>の活用事例（</a:t>
            </a:r>
            <a:r>
              <a:rPr lang="en-US" altLang="ja-JP" b="1" dirty="0"/>
              <a:t>3</a:t>
            </a:r>
            <a:r>
              <a:rPr lang="ja-JP" altLang="en-US" b="1" dirty="0"/>
              <a:t>）</a:t>
            </a:r>
          </a:p>
        </p:txBody>
      </p:sp>
    </p:spTree>
    <p:extLst>
      <p:ext uri="{BB962C8B-B14F-4D97-AF65-F5344CB8AC3E}">
        <p14:creationId xmlns:p14="http://schemas.microsoft.com/office/powerpoint/2010/main" val="246446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mep32">
            <a:extLst>
              <a:ext uri="{FF2B5EF4-FFF2-40B4-BE49-F238E27FC236}">
                <a16:creationId xmlns:a16="http://schemas.microsoft.com/office/drawing/2014/main" id="{8D0D4128-155D-4F35-9CFE-7C557D707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121"/>
          <a:stretch/>
        </p:blipFill>
        <p:spPr bwMode="auto">
          <a:xfrm>
            <a:off x="1343472" y="3387715"/>
            <a:ext cx="1555372" cy="1116089"/>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1C7BBEA-C035-4C45-9D5E-B776DF18EC6F}"/>
              </a:ext>
            </a:extLst>
          </p:cNvPr>
          <p:cNvSpPr txBox="1"/>
          <p:nvPr/>
        </p:nvSpPr>
        <p:spPr>
          <a:xfrm>
            <a:off x="9209534" y="3246075"/>
            <a:ext cx="1855018" cy="830997"/>
          </a:xfrm>
          <a:prstGeom prst="rect">
            <a:avLst/>
          </a:prstGeom>
          <a:noFill/>
        </p:spPr>
        <p:txBody>
          <a:bodyPr wrap="square" rtlCol="0">
            <a:spAutoFit/>
          </a:bodyPr>
          <a:lstStyle/>
          <a:p>
            <a:pPr algn="ctr">
              <a:defRPr/>
            </a:pP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薬剤部</a:t>
            </a:r>
          </a:p>
        </p:txBody>
      </p:sp>
      <p:sp>
        <p:nvSpPr>
          <p:cNvPr id="19" name="テキスト ボックス 18">
            <a:extLst>
              <a:ext uri="{FF2B5EF4-FFF2-40B4-BE49-F238E27FC236}">
                <a16:creationId xmlns:a16="http://schemas.microsoft.com/office/drawing/2014/main" id="{CF174D69-5E41-4FB4-A6DC-FFE519BF392A}"/>
              </a:ext>
            </a:extLst>
          </p:cNvPr>
          <p:cNvSpPr txBox="1"/>
          <p:nvPr/>
        </p:nvSpPr>
        <p:spPr>
          <a:xfrm>
            <a:off x="9630127" y="5888335"/>
            <a:ext cx="800219" cy="461665"/>
          </a:xfrm>
          <a:prstGeom prst="rect">
            <a:avLst/>
          </a:prstGeom>
          <a:noFill/>
        </p:spPr>
        <p:txBody>
          <a:bodyPr wrap="none" rtlCol="0">
            <a:spAutoFit/>
          </a:bodyPr>
          <a:lstStyle/>
          <a:p>
            <a:pPr algn="ctr">
              <a:defRPr/>
            </a:pP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46" name="Picture 2" descr="mep24">
            <a:extLst>
              <a:ext uri="{FF2B5EF4-FFF2-40B4-BE49-F238E27FC236}">
                <a16:creationId xmlns:a16="http://schemas.microsoft.com/office/drawing/2014/main" id="{D8B14B9A-CF49-43B9-94CE-874F4C2EE7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4408" y="1458190"/>
            <a:ext cx="1791654" cy="17916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ep66">
            <a:extLst>
              <a:ext uri="{FF2B5EF4-FFF2-40B4-BE49-F238E27FC236}">
                <a16:creationId xmlns:a16="http://schemas.microsoft.com/office/drawing/2014/main" id="{38AB7D62-0851-4823-90C1-87047528EC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4408" y="4040053"/>
            <a:ext cx="1791654" cy="179165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6714FAE6-3BE1-4413-85E2-BF43E1B35F7B}"/>
              </a:ext>
            </a:extLst>
          </p:cNvPr>
          <p:cNvSpPr txBox="1"/>
          <p:nvPr/>
        </p:nvSpPr>
        <p:spPr>
          <a:xfrm>
            <a:off x="1685873" y="4594431"/>
            <a:ext cx="694422" cy="461665"/>
          </a:xfrm>
          <a:prstGeom prst="rect">
            <a:avLst/>
          </a:prstGeom>
          <a:noFill/>
        </p:spPr>
        <p:txBody>
          <a:bodyPr wrap="none" rtlCol="0">
            <a:spAutoFit/>
          </a:bodyPr>
          <a:lstStyle/>
          <a:p>
            <a:pPr algn="ctr">
              <a:defRPr/>
            </a:pPr>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MR</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矢印: 左右 15">
            <a:extLst>
              <a:ext uri="{FF2B5EF4-FFF2-40B4-BE49-F238E27FC236}">
                <a16:creationId xmlns:a16="http://schemas.microsoft.com/office/drawing/2014/main" id="{24349ED3-4AB0-4D81-B3D1-6C13F2D201AB}"/>
              </a:ext>
            </a:extLst>
          </p:cNvPr>
          <p:cNvSpPr/>
          <p:nvPr/>
        </p:nvSpPr>
        <p:spPr>
          <a:xfrm>
            <a:off x="2846703" y="1455209"/>
            <a:ext cx="6083719" cy="4894791"/>
          </a:xfrm>
          <a:prstGeom prst="leftRightArrow">
            <a:avLst>
              <a:gd name="adj1" fmla="val 71228"/>
              <a:gd name="adj2" fmla="val 2099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Wingdings" panose="05000000000000000000" pitchFamily="2" charset="2"/>
              <a:buChar char="ü"/>
              <a:defRPr/>
            </a:pPr>
            <a:endPar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Wingdings" panose="05000000000000000000" pitchFamily="2" charset="2"/>
              <a:buChar char="ü"/>
              <a:defRPr/>
            </a:pPr>
            <a:r>
              <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説明、協力依頼</a:t>
            </a:r>
            <a:endPar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Wingdings" panose="05000000000000000000" pitchFamily="2" charset="2"/>
              <a:buChar char="ü"/>
              <a:defRPr/>
            </a:pP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調査依頼、調査票収集</a:t>
            </a:r>
            <a:endPar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Wingdings" panose="05000000000000000000" pitchFamily="2" charset="2"/>
              <a:buChar char="ü"/>
              <a:defRPr/>
            </a:pP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適正使用情報提供</a:t>
            </a:r>
            <a:endPar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buFont typeface="Wingdings" panose="05000000000000000000" pitchFamily="2" charset="2"/>
              <a:buChar char="ü"/>
              <a:defRPr/>
            </a:pP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副作用情報収集</a:t>
            </a:r>
            <a:endPar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メモ 2">
            <a:extLst>
              <a:ext uri="{FF2B5EF4-FFF2-40B4-BE49-F238E27FC236}">
                <a16:creationId xmlns:a16="http://schemas.microsoft.com/office/drawing/2014/main" id="{C96EAE0B-F8C9-490E-80F3-D627A16EC8A9}"/>
              </a:ext>
            </a:extLst>
          </p:cNvPr>
          <p:cNvSpPr/>
          <p:nvPr/>
        </p:nvSpPr>
        <p:spPr>
          <a:xfrm>
            <a:off x="5368996" y="1631694"/>
            <a:ext cx="1039131" cy="1188768"/>
          </a:xfrm>
          <a:prstGeom prst="foldedCorner">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ja-JP" sz="2400" b="1" dirty="0">
                <a:solidFill>
                  <a:prstClr val="black"/>
                </a:solidFill>
                <a:latin typeface="メイリオ" panose="020B0604030504040204" pitchFamily="50" charset="-128"/>
                <a:ea typeface="メイリオ" panose="020B0604030504040204" pitchFamily="50" charset="-128"/>
              </a:rPr>
              <a:t>RMP</a:t>
            </a:r>
          </a:p>
        </p:txBody>
      </p:sp>
      <p:sp>
        <p:nvSpPr>
          <p:cNvPr id="2" name="タイトル 1">
            <a:extLst>
              <a:ext uri="{FF2B5EF4-FFF2-40B4-BE49-F238E27FC236}">
                <a16:creationId xmlns:a16="http://schemas.microsoft.com/office/drawing/2014/main" id="{BF26E776-ACA3-60CD-1DD1-1EE01BC0DBCA}"/>
              </a:ext>
            </a:extLst>
          </p:cNvPr>
          <p:cNvSpPr>
            <a:spLocks noGrp="1"/>
          </p:cNvSpPr>
          <p:nvPr>
            <p:ph type="title"/>
          </p:nvPr>
        </p:nvSpPr>
        <p:spPr/>
        <p:txBody>
          <a:bodyPr/>
          <a:lstStyle/>
          <a:p>
            <a:r>
              <a:rPr lang="ja-JP" altLang="en-US" b="1" dirty="0"/>
              <a:t>活動開始時の説明と協力依頼は重要な役目</a:t>
            </a:r>
          </a:p>
        </p:txBody>
      </p:sp>
    </p:spTree>
    <p:extLst>
      <p:ext uri="{BB962C8B-B14F-4D97-AF65-F5344CB8AC3E}">
        <p14:creationId xmlns:p14="http://schemas.microsoft.com/office/powerpoint/2010/main" val="9967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8568EA8B-A432-4809-911F-082BB48D0434}"/>
              </a:ext>
            </a:extLst>
          </p:cNvPr>
          <p:cNvSpPr txBox="1"/>
          <p:nvPr/>
        </p:nvSpPr>
        <p:spPr>
          <a:xfrm>
            <a:off x="8612771" y="6021810"/>
            <a:ext cx="1800493" cy="646331"/>
          </a:xfrm>
          <a:prstGeom prst="rect">
            <a:avLst/>
          </a:prstGeom>
          <a:noFill/>
        </p:spPr>
        <p:txBody>
          <a:bodyPr wrap="none" rtlCol="0">
            <a:spAutoFit/>
          </a:bodyPr>
          <a:lstStyle/>
          <a:p>
            <a:pPr algn="ct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病棟業務</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（チーム医療）</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DC8489AC-CB14-4230-BF92-F100F1D5BE77}"/>
              </a:ext>
            </a:extLst>
          </p:cNvPr>
          <p:cNvSpPr txBox="1"/>
          <p:nvPr/>
        </p:nvSpPr>
        <p:spPr>
          <a:xfrm>
            <a:off x="3556000" y="1210861"/>
            <a:ext cx="4731658" cy="158400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ctr">
            <a:noAutofit/>
          </a:bodyPr>
          <a:lstStyle/>
          <a:p>
            <a:pPr algn="ctr">
              <a:defRPr/>
            </a:pP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医薬品情報室との</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連携を密に</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091A7EC2-8A4C-48AD-B141-3BF7F4761E68}"/>
              </a:ext>
            </a:extLst>
          </p:cNvPr>
          <p:cNvSpPr txBox="1"/>
          <p:nvPr/>
        </p:nvSpPr>
        <p:spPr>
          <a:xfrm>
            <a:off x="3556000" y="3056181"/>
            <a:ext cx="4731659" cy="158400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ctr">
            <a:noAutofit/>
          </a:bodyPr>
          <a:lstStyle/>
          <a:p>
            <a:pPr algn="ctr">
              <a:defRPr/>
            </a:pP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施設・診療科に応じた</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情報活動</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9412DEB7-3B49-4DB5-B18D-8612350CBA67}"/>
              </a:ext>
            </a:extLst>
          </p:cNvPr>
          <p:cNvSpPr txBox="1"/>
          <p:nvPr/>
        </p:nvSpPr>
        <p:spPr>
          <a:xfrm>
            <a:off x="3627014" y="4901501"/>
            <a:ext cx="4660645" cy="158400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ctr">
            <a:noAutofit/>
          </a:bodyPr>
          <a:lstStyle/>
          <a:p>
            <a:pPr algn="ctr">
              <a:defRPr/>
            </a:pP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迅速かつ</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最新の</a:t>
            </a:r>
            <a:endPar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情報提供を</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E5B4E02B-6483-41DA-8554-28B7328E7872}"/>
              </a:ext>
            </a:extLst>
          </p:cNvPr>
          <p:cNvSpPr txBox="1"/>
          <p:nvPr/>
        </p:nvSpPr>
        <p:spPr>
          <a:xfrm>
            <a:off x="8728187" y="2540505"/>
            <a:ext cx="1569660" cy="369332"/>
          </a:xfrm>
          <a:prstGeom prst="rect">
            <a:avLst/>
          </a:prstGeom>
          <a:noFill/>
        </p:spPr>
        <p:txBody>
          <a:bodyPr wrap="none" rtlCol="0">
            <a:spAutoFit/>
          </a:bodyPr>
          <a:lstStyle/>
          <a:p>
            <a:pPr algn="ct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医薬品情報室</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2" name="グループ化 31">
            <a:extLst>
              <a:ext uri="{FF2B5EF4-FFF2-40B4-BE49-F238E27FC236}">
                <a16:creationId xmlns:a16="http://schemas.microsoft.com/office/drawing/2014/main" id="{308AEB12-AED6-4E1C-9967-72B7668E50F8}"/>
              </a:ext>
            </a:extLst>
          </p:cNvPr>
          <p:cNvGrpSpPr/>
          <p:nvPr/>
        </p:nvGrpSpPr>
        <p:grpSpPr>
          <a:xfrm>
            <a:off x="1479006" y="3266204"/>
            <a:ext cx="2008030" cy="2697376"/>
            <a:chOff x="217460" y="3438443"/>
            <a:chExt cx="1461215" cy="2164203"/>
          </a:xfrm>
        </p:grpSpPr>
        <p:sp>
          <p:nvSpPr>
            <p:cNvPr id="7" name="テキスト ボックス 6">
              <a:extLst>
                <a:ext uri="{FF2B5EF4-FFF2-40B4-BE49-F238E27FC236}">
                  <a16:creationId xmlns:a16="http://schemas.microsoft.com/office/drawing/2014/main" id="{0F719C5B-CB75-4757-A2DD-6994C2CEF2F9}"/>
                </a:ext>
              </a:extLst>
            </p:cNvPr>
            <p:cNvSpPr txBox="1"/>
            <p:nvPr/>
          </p:nvSpPr>
          <p:spPr>
            <a:xfrm>
              <a:off x="734079" y="3438443"/>
              <a:ext cx="413168" cy="296329"/>
            </a:xfrm>
            <a:prstGeom prst="rect">
              <a:avLst/>
            </a:prstGeom>
            <a:noFill/>
          </p:spPr>
          <p:txBody>
            <a:bodyPr wrap="none" rtlCol="0">
              <a:spAutoFit/>
            </a:bodyPr>
            <a:lstStyle/>
            <a:p>
              <a:pPr algn="ctr">
                <a:defRPr/>
              </a:pPr>
              <a:r>
                <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MR</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グラフィックス 25" descr="建物">
              <a:extLst>
                <a:ext uri="{FF2B5EF4-FFF2-40B4-BE49-F238E27FC236}">
                  <a16:creationId xmlns:a16="http://schemas.microsoft.com/office/drawing/2014/main" id="{145784DF-EDAB-493E-8B21-C9F5DCC822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460" y="4105889"/>
              <a:ext cx="914400" cy="914400"/>
            </a:xfrm>
            <a:prstGeom prst="rect">
              <a:avLst/>
            </a:prstGeom>
          </p:spPr>
        </p:pic>
        <p:pic>
          <p:nvPicPr>
            <p:cNvPr id="27" name="グラフィックス 26" descr="建物">
              <a:extLst>
                <a:ext uri="{FF2B5EF4-FFF2-40B4-BE49-F238E27FC236}">
                  <a16:creationId xmlns:a16="http://schemas.microsoft.com/office/drawing/2014/main" id="{2D512A60-82BA-486D-9ADA-9A1DC05B73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275" y="4375675"/>
              <a:ext cx="914400" cy="914400"/>
            </a:xfrm>
            <a:prstGeom prst="rect">
              <a:avLst/>
            </a:prstGeom>
          </p:spPr>
        </p:pic>
        <p:sp>
          <p:nvSpPr>
            <p:cNvPr id="28" name="テキスト ボックス 27">
              <a:extLst>
                <a:ext uri="{FF2B5EF4-FFF2-40B4-BE49-F238E27FC236}">
                  <a16:creationId xmlns:a16="http://schemas.microsoft.com/office/drawing/2014/main" id="{3BC9D016-B603-4931-89A1-FE004C2C609A}"/>
                </a:ext>
              </a:extLst>
            </p:cNvPr>
            <p:cNvSpPr txBox="1"/>
            <p:nvPr/>
          </p:nvSpPr>
          <p:spPr>
            <a:xfrm>
              <a:off x="497479" y="5306317"/>
              <a:ext cx="806273" cy="296329"/>
            </a:xfrm>
            <a:prstGeom prst="rect">
              <a:avLst/>
            </a:prstGeom>
            <a:noFill/>
          </p:spPr>
          <p:txBody>
            <a:bodyPr wrap="none" rtlCol="0">
              <a:spAutoFit/>
            </a:bodyPr>
            <a:lstStyle/>
            <a:p>
              <a:pPr algn="ctr">
                <a:defRPr/>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製薬企業</a:t>
              </a:r>
            </a:p>
          </p:txBody>
        </p:sp>
      </p:grpSp>
      <p:sp>
        <p:nvSpPr>
          <p:cNvPr id="31" name="矢印: 左右 30">
            <a:extLst>
              <a:ext uri="{FF2B5EF4-FFF2-40B4-BE49-F238E27FC236}">
                <a16:creationId xmlns:a16="http://schemas.microsoft.com/office/drawing/2014/main" id="{21361610-0637-43D4-BBAF-A85D59637EDD}"/>
              </a:ext>
            </a:extLst>
          </p:cNvPr>
          <p:cNvSpPr/>
          <p:nvPr/>
        </p:nvSpPr>
        <p:spPr>
          <a:xfrm rot="5400000">
            <a:off x="8703236" y="3109965"/>
            <a:ext cx="1619565" cy="1158176"/>
          </a:xfrm>
          <a:prstGeom prst="leftRightArrow">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Calibri"/>
              <a:ea typeface="ＭＳ Ｐゴシック" panose="020B0600070205080204" pitchFamily="50" charset="-128"/>
            </a:endParaRPr>
          </a:p>
        </p:txBody>
      </p:sp>
      <p:grpSp>
        <p:nvGrpSpPr>
          <p:cNvPr id="34" name="グループ化 33">
            <a:extLst>
              <a:ext uri="{FF2B5EF4-FFF2-40B4-BE49-F238E27FC236}">
                <a16:creationId xmlns:a16="http://schemas.microsoft.com/office/drawing/2014/main" id="{0D709B27-B843-4638-AA3D-A865615C2C38}"/>
              </a:ext>
            </a:extLst>
          </p:cNvPr>
          <p:cNvGrpSpPr/>
          <p:nvPr/>
        </p:nvGrpSpPr>
        <p:grpSpPr>
          <a:xfrm>
            <a:off x="4648269" y="6096609"/>
            <a:ext cx="3916719" cy="426737"/>
            <a:chOff x="5349155" y="2623734"/>
            <a:chExt cx="5257647" cy="903693"/>
          </a:xfrm>
        </p:grpSpPr>
        <p:sp>
          <p:nvSpPr>
            <p:cNvPr id="36" name="正方形/長方形 35">
              <a:extLst>
                <a:ext uri="{FF2B5EF4-FFF2-40B4-BE49-F238E27FC236}">
                  <a16:creationId xmlns:a16="http://schemas.microsoft.com/office/drawing/2014/main" id="{118DEB88-4C35-4578-BC65-ECFFB4AFC7FF}"/>
                </a:ext>
              </a:extLst>
            </p:cNvPr>
            <p:cNvSpPr/>
            <p:nvPr/>
          </p:nvSpPr>
          <p:spPr bwMode="auto">
            <a:xfrm>
              <a:off x="6303605" y="2764657"/>
              <a:ext cx="4303197" cy="744621"/>
            </a:xfrm>
            <a:prstGeom prst="rect">
              <a:avLst/>
            </a:prstGeom>
            <a:solidFill>
              <a:srgbClr val="FF0000"/>
            </a:solidFill>
            <a:ln w="12700" cap="rnd"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も改訂されます！！</a:t>
              </a:r>
            </a:p>
          </p:txBody>
        </p:sp>
        <p:grpSp>
          <p:nvGrpSpPr>
            <p:cNvPr id="37" name="Group 186">
              <a:extLst>
                <a:ext uri="{FF2B5EF4-FFF2-40B4-BE49-F238E27FC236}">
                  <a16:creationId xmlns:a16="http://schemas.microsoft.com/office/drawing/2014/main" id="{B08AEF57-2ADF-4D45-BB08-EC813D94EA60}"/>
                </a:ext>
              </a:extLst>
            </p:cNvPr>
            <p:cNvGrpSpPr>
              <a:grpSpLocks/>
            </p:cNvGrpSpPr>
            <p:nvPr/>
          </p:nvGrpSpPr>
          <p:grpSpPr bwMode="auto">
            <a:xfrm>
              <a:off x="5349155" y="2623734"/>
              <a:ext cx="880802" cy="903693"/>
              <a:chOff x="1771" y="1752"/>
              <a:chExt cx="928" cy="952"/>
            </a:xfrm>
            <a:solidFill>
              <a:srgbClr val="FFFF00"/>
            </a:solidFill>
          </p:grpSpPr>
          <p:grpSp>
            <p:nvGrpSpPr>
              <p:cNvPr id="38" name="Group 187">
                <a:extLst>
                  <a:ext uri="{FF2B5EF4-FFF2-40B4-BE49-F238E27FC236}">
                    <a16:creationId xmlns:a16="http://schemas.microsoft.com/office/drawing/2014/main" id="{28F152FE-F3DB-4CD4-9465-B2AA529D9552}"/>
                  </a:ext>
                </a:extLst>
              </p:cNvPr>
              <p:cNvGrpSpPr>
                <a:grpSpLocks/>
              </p:cNvGrpSpPr>
              <p:nvPr/>
            </p:nvGrpSpPr>
            <p:grpSpPr bwMode="auto">
              <a:xfrm>
                <a:off x="2013" y="2027"/>
                <a:ext cx="443" cy="677"/>
                <a:chOff x="1997" y="2027"/>
                <a:chExt cx="443" cy="677"/>
              </a:xfrm>
              <a:grpFill/>
            </p:grpSpPr>
            <p:sp>
              <p:nvSpPr>
                <p:cNvPr id="51" name="Oval 188">
                  <a:extLst>
                    <a:ext uri="{FF2B5EF4-FFF2-40B4-BE49-F238E27FC236}">
                      <a16:creationId xmlns:a16="http://schemas.microsoft.com/office/drawing/2014/main" id="{B03F02EB-A03A-4C50-A595-70421C3F7CA6}"/>
                    </a:ext>
                  </a:extLst>
                </p:cNvPr>
                <p:cNvSpPr>
                  <a:spLocks noChangeArrowheads="1"/>
                </p:cNvSpPr>
                <p:nvPr/>
              </p:nvSpPr>
              <p:spPr bwMode="auto">
                <a:xfrm>
                  <a:off x="1997" y="2027"/>
                  <a:ext cx="443" cy="444"/>
                </a:xfrm>
                <a:prstGeom prst="ellipse">
                  <a:avLst/>
                </a:prstGeom>
                <a:grpFill/>
                <a:ln w="1016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AutoShape 189">
                  <a:extLst>
                    <a:ext uri="{FF2B5EF4-FFF2-40B4-BE49-F238E27FC236}">
                      <a16:creationId xmlns:a16="http://schemas.microsoft.com/office/drawing/2014/main" id="{CDA4E22D-7231-4261-B201-22CB53655483}"/>
                    </a:ext>
                  </a:extLst>
                </p:cNvPr>
                <p:cNvSpPr>
                  <a:spLocks noChangeArrowheads="1"/>
                </p:cNvSpPr>
                <p:nvPr/>
              </p:nvSpPr>
              <p:spPr bwMode="auto">
                <a:xfrm rot="10800000">
                  <a:off x="2230" y="2027"/>
                  <a:ext cx="210" cy="443"/>
                </a:xfrm>
                <a:prstGeom prst="moon">
                  <a:avLst>
                    <a:gd name="adj" fmla="val 50000"/>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Oval 190">
                  <a:extLst>
                    <a:ext uri="{FF2B5EF4-FFF2-40B4-BE49-F238E27FC236}">
                      <a16:creationId xmlns:a16="http://schemas.microsoft.com/office/drawing/2014/main" id="{7DB42AAE-D95E-42AA-A704-949635E097DD}"/>
                    </a:ext>
                  </a:extLst>
                </p:cNvPr>
                <p:cNvSpPr>
                  <a:spLocks noChangeArrowheads="1"/>
                </p:cNvSpPr>
                <p:nvPr/>
              </p:nvSpPr>
              <p:spPr bwMode="auto">
                <a:xfrm>
                  <a:off x="1997" y="2027"/>
                  <a:ext cx="443" cy="444"/>
                </a:xfrm>
                <a:prstGeom prst="ellipse">
                  <a:avLst/>
                </a:prstGeom>
                <a:grpFill/>
                <a:ln w="1905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ja-JP" altLang="ja-JP"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4" name="Group 191">
                  <a:extLst>
                    <a:ext uri="{FF2B5EF4-FFF2-40B4-BE49-F238E27FC236}">
                      <a16:creationId xmlns:a16="http://schemas.microsoft.com/office/drawing/2014/main" id="{BF63C88A-53E4-4E3B-A8AE-36B299862533}"/>
                    </a:ext>
                  </a:extLst>
                </p:cNvPr>
                <p:cNvGrpSpPr>
                  <a:grpSpLocks/>
                </p:cNvGrpSpPr>
                <p:nvPr/>
              </p:nvGrpSpPr>
              <p:grpSpPr bwMode="auto">
                <a:xfrm>
                  <a:off x="2090" y="2447"/>
                  <a:ext cx="257" cy="257"/>
                  <a:chOff x="2031" y="2931"/>
                  <a:chExt cx="590" cy="590"/>
                </a:xfrm>
                <a:grpFill/>
              </p:grpSpPr>
              <p:grpSp>
                <p:nvGrpSpPr>
                  <p:cNvPr id="55" name="Group 192">
                    <a:extLst>
                      <a:ext uri="{FF2B5EF4-FFF2-40B4-BE49-F238E27FC236}">
                        <a16:creationId xmlns:a16="http://schemas.microsoft.com/office/drawing/2014/main" id="{808C253D-0AEA-48D1-AC2E-F1C6996E01B2}"/>
                      </a:ext>
                    </a:extLst>
                  </p:cNvPr>
                  <p:cNvGrpSpPr>
                    <a:grpSpLocks/>
                  </p:cNvGrpSpPr>
                  <p:nvPr/>
                </p:nvGrpSpPr>
                <p:grpSpPr bwMode="auto">
                  <a:xfrm>
                    <a:off x="2031" y="2931"/>
                    <a:ext cx="590" cy="590"/>
                    <a:chOff x="2167" y="3067"/>
                    <a:chExt cx="590" cy="590"/>
                  </a:xfrm>
                  <a:grpFill/>
                </p:grpSpPr>
                <p:sp>
                  <p:nvSpPr>
                    <p:cNvPr id="63" name="Oval 193">
                      <a:extLst>
                        <a:ext uri="{FF2B5EF4-FFF2-40B4-BE49-F238E27FC236}">
                          <a16:creationId xmlns:a16="http://schemas.microsoft.com/office/drawing/2014/main" id="{66425227-0B89-4890-B852-3F9FA2542A3F}"/>
                        </a:ext>
                      </a:extLst>
                    </p:cNvPr>
                    <p:cNvSpPr>
                      <a:spLocks noChangeArrowheads="1"/>
                    </p:cNvSpPr>
                    <p:nvPr/>
                  </p:nvSpPr>
                  <p:spPr bwMode="auto">
                    <a:xfrm>
                      <a:off x="2349" y="3521"/>
                      <a:ext cx="227" cy="136"/>
                    </a:xfrm>
                    <a:prstGeom prst="ellipse">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AutoShape 194">
                      <a:extLst>
                        <a:ext uri="{FF2B5EF4-FFF2-40B4-BE49-F238E27FC236}">
                          <a16:creationId xmlns:a16="http://schemas.microsoft.com/office/drawing/2014/main" id="{72EC5701-EFDD-4E29-A117-56B7403BF639}"/>
                        </a:ext>
                      </a:extLst>
                    </p:cNvPr>
                    <p:cNvSpPr>
                      <a:spLocks noChangeArrowheads="1"/>
                    </p:cNvSpPr>
                    <p:nvPr/>
                  </p:nvSpPr>
                  <p:spPr bwMode="auto">
                    <a:xfrm>
                      <a:off x="2258" y="3521"/>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Rectangle 195">
                      <a:extLst>
                        <a:ext uri="{FF2B5EF4-FFF2-40B4-BE49-F238E27FC236}">
                          <a16:creationId xmlns:a16="http://schemas.microsoft.com/office/drawing/2014/main" id="{C0DF61C9-0042-47BC-80A5-2F4BC1C67046}"/>
                        </a:ext>
                      </a:extLst>
                    </p:cNvPr>
                    <p:cNvSpPr>
                      <a:spLocks noChangeArrowheads="1"/>
                    </p:cNvSpPr>
                    <p:nvPr/>
                  </p:nvSpPr>
                  <p:spPr bwMode="auto">
                    <a:xfrm>
                      <a:off x="2213" y="3067"/>
                      <a:ext cx="499" cy="454"/>
                    </a:xfrm>
                    <a:prstGeom prst="rect">
                      <a:avLst/>
                    </a:pr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AutoShape 196">
                      <a:extLst>
                        <a:ext uri="{FF2B5EF4-FFF2-40B4-BE49-F238E27FC236}">
                          <a16:creationId xmlns:a16="http://schemas.microsoft.com/office/drawing/2014/main" id="{3CF39ABA-BF1B-41D1-8EBB-DFF8F6288801}"/>
                        </a:ext>
                      </a:extLst>
                    </p:cNvPr>
                    <p:cNvSpPr>
                      <a:spLocks noChangeArrowheads="1"/>
                    </p:cNvSpPr>
                    <p:nvPr/>
                  </p:nvSpPr>
                  <p:spPr bwMode="auto">
                    <a:xfrm rot="-520606">
                      <a:off x="2167" y="3112"/>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AutoShape 197">
                      <a:extLst>
                        <a:ext uri="{FF2B5EF4-FFF2-40B4-BE49-F238E27FC236}">
                          <a16:creationId xmlns:a16="http://schemas.microsoft.com/office/drawing/2014/main" id="{998FB04B-DDC2-4441-B95F-3683720328D8}"/>
                        </a:ext>
                      </a:extLst>
                    </p:cNvPr>
                    <p:cNvSpPr>
                      <a:spLocks noChangeArrowheads="1"/>
                    </p:cNvSpPr>
                    <p:nvPr/>
                  </p:nvSpPr>
                  <p:spPr bwMode="auto">
                    <a:xfrm rot="-520606">
                      <a:off x="2167" y="3203"/>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AutoShape 198">
                      <a:extLst>
                        <a:ext uri="{FF2B5EF4-FFF2-40B4-BE49-F238E27FC236}">
                          <a16:creationId xmlns:a16="http://schemas.microsoft.com/office/drawing/2014/main" id="{24B3DCC1-D8FB-42DF-A9B9-B5E4DDA44B4C}"/>
                        </a:ext>
                      </a:extLst>
                    </p:cNvPr>
                    <p:cNvSpPr>
                      <a:spLocks noChangeArrowheads="1"/>
                    </p:cNvSpPr>
                    <p:nvPr/>
                  </p:nvSpPr>
                  <p:spPr bwMode="auto">
                    <a:xfrm rot="-520606">
                      <a:off x="2167" y="329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AutoShape 199">
                      <a:extLst>
                        <a:ext uri="{FF2B5EF4-FFF2-40B4-BE49-F238E27FC236}">
                          <a16:creationId xmlns:a16="http://schemas.microsoft.com/office/drawing/2014/main" id="{4EFDC69D-DD9F-4BB9-8E71-F26DF8BCA095}"/>
                        </a:ext>
                      </a:extLst>
                    </p:cNvPr>
                    <p:cNvSpPr>
                      <a:spLocks noChangeArrowheads="1"/>
                    </p:cNvSpPr>
                    <p:nvPr/>
                  </p:nvSpPr>
                  <p:spPr bwMode="auto">
                    <a:xfrm rot="-520606">
                      <a:off x="2167" y="338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6" name="Oval 200">
                    <a:extLst>
                      <a:ext uri="{FF2B5EF4-FFF2-40B4-BE49-F238E27FC236}">
                        <a16:creationId xmlns:a16="http://schemas.microsoft.com/office/drawing/2014/main" id="{34EB27D7-9A38-4A9B-B475-70041883FFFC}"/>
                      </a:ext>
                    </a:extLst>
                  </p:cNvPr>
                  <p:cNvSpPr>
                    <a:spLocks noChangeArrowheads="1"/>
                  </p:cNvSpPr>
                  <p:nvPr/>
                </p:nvSpPr>
                <p:spPr bwMode="auto">
                  <a:xfrm>
                    <a:off x="2213" y="3385"/>
                    <a:ext cx="227" cy="136"/>
                  </a:xfrm>
                  <a:prstGeom prst="ellipse">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AutoShape 201">
                    <a:extLst>
                      <a:ext uri="{FF2B5EF4-FFF2-40B4-BE49-F238E27FC236}">
                        <a16:creationId xmlns:a16="http://schemas.microsoft.com/office/drawing/2014/main" id="{B6C16982-C665-403F-A587-B972DC7772CE}"/>
                      </a:ext>
                    </a:extLst>
                  </p:cNvPr>
                  <p:cNvSpPr>
                    <a:spLocks noChangeArrowheads="1"/>
                  </p:cNvSpPr>
                  <p:nvPr/>
                </p:nvSpPr>
                <p:spPr bwMode="auto">
                  <a:xfrm>
                    <a:off x="2122" y="3385"/>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Rectangle 202">
                    <a:extLst>
                      <a:ext uri="{FF2B5EF4-FFF2-40B4-BE49-F238E27FC236}">
                        <a16:creationId xmlns:a16="http://schemas.microsoft.com/office/drawing/2014/main" id="{CF3A4076-B4D2-4982-AD14-D03178239389}"/>
                      </a:ext>
                    </a:extLst>
                  </p:cNvPr>
                  <p:cNvSpPr>
                    <a:spLocks noChangeArrowheads="1"/>
                  </p:cNvSpPr>
                  <p:nvPr/>
                </p:nvSpPr>
                <p:spPr bwMode="auto">
                  <a:xfrm>
                    <a:off x="2077" y="2931"/>
                    <a:ext cx="499" cy="454"/>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AutoShape 203">
                    <a:extLst>
                      <a:ext uri="{FF2B5EF4-FFF2-40B4-BE49-F238E27FC236}">
                        <a16:creationId xmlns:a16="http://schemas.microsoft.com/office/drawing/2014/main" id="{B02E7AD5-A2B1-43C1-9C52-CD1F145590C4}"/>
                      </a:ext>
                    </a:extLst>
                  </p:cNvPr>
                  <p:cNvSpPr>
                    <a:spLocks noChangeArrowheads="1"/>
                  </p:cNvSpPr>
                  <p:nvPr/>
                </p:nvSpPr>
                <p:spPr bwMode="auto">
                  <a:xfrm rot="-520606">
                    <a:off x="2031" y="2976"/>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AutoShape 204">
                    <a:extLst>
                      <a:ext uri="{FF2B5EF4-FFF2-40B4-BE49-F238E27FC236}">
                        <a16:creationId xmlns:a16="http://schemas.microsoft.com/office/drawing/2014/main" id="{255F3C58-7BBE-407E-9584-D36D9F0B1697}"/>
                      </a:ext>
                    </a:extLst>
                  </p:cNvPr>
                  <p:cNvSpPr>
                    <a:spLocks noChangeArrowheads="1"/>
                  </p:cNvSpPr>
                  <p:nvPr/>
                </p:nvSpPr>
                <p:spPr bwMode="auto">
                  <a:xfrm rot="-520606">
                    <a:off x="2031" y="3067"/>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AutoShape 205">
                    <a:extLst>
                      <a:ext uri="{FF2B5EF4-FFF2-40B4-BE49-F238E27FC236}">
                        <a16:creationId xmlns:a16="http://schemas.microsoft.com/office/drawing/2014/main" id="{422C99B4-DF04-407C-978A-24D7757779F2}"/>
                      </a:ext>
                    </a:extLst>
                  </p:cNvPr>
                  <p:cNvSpPr>
                    <a:spLocks noChangeArrowheads="1"/>
                  </p:cNvSpPr>
                  <p:nvPr/>
                </p:nvSpPr>
                <p:spPr bwMode="auto">
                  <a:xfrm rot="-520606">
                    <a:off x="2031" y="315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AutoShape 206">
                    <a:extLst>
                      <a:ext uri="{FF2B5EF4-FFF2-40B4-BE49-F238E27FC236}">
                        <a16:creationId xmlns:a16="http://schemas.microsoft.com/office/drawing/2014/main" id="{57D3D29B-B999-4F1C-BDA0-BE8BCB782CD8}"/>
                      </a:ext>
                    </a:extLst>
                  </p:cNvPr>
                  <p:cNvSpPr>
                    <a:spLocks noChangeArrowheads="1"/>
                  </p:cNvSpPr>
                  <p:nvPr/>
                </p:nvSpPr>
                <p:spPr bwMode="auto">
                  <a:xfrm rot="-520606">
                    <a:off x="2031" y="324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39" name="Group 207">
                <a:extLst>
                  <a:ext uri="{FF2B5EF4-FFF2-40B4-BE49-F238E27FC236}">
                    <a16:creationId xmlns:a16="http://schemas.microsoft.com/office/drawing/2014/main" id="{6FF842AE-643B-4AD3-A417-01D5A0397AED}"/>
                  </a:ext>
                </a:extLst>
              </p:cNvPr>
              <p:cNvGrpSpPr>
                <a:grpSpLocks/>
              </p:cNvGrpSpPr>
              <p:nvPr/>
            </p:nvGrpSpPr>
            <p:grpSpPr bwMode="auto">
              <a:xfrm>
                <a:off x="1771" y="1752"/>
                <a:ext cx="928" cy="405"/>
                <a:chOff x="1771" y="1752"/>
                <a:chExt cx="928" cy="405"/>
              </a:xfrm>
              <a:grpFill/>
            </p:grpSpPr>
            <p:sp>
              <p:nvSpPr>
                <p:cNvPr id="40" name="Rectangle 208">
                  <a:extLst>
                    <a:ext uri="{FF2B5EF4-FFF2-40B4-BE49-F238E27FC236}">
                      <a16:creationId xmlns:a16="http://schemas.microsoft.com/office/drawing/2014/main" id="{40F22EE3-5F37-47D0-9555-8219120B40B4}"/>
                    </a:ext>
                  </a:extLst>
                </p:cNvPr>
                <p:cNvSpPr>
                  <a:spLocks noChangeArrowheads="1"/>
                </p:cNvSpPr>
                <p:nvPr/>
              </p:nvSpPr>
              <p:spPr bwMode="auto">
                <a:xfrm>
                  <a:off x="2213" y="1752"/>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209">
                  <a:extLst>
                    <a:ext uri="{FF2B5EF4-FFF2-40B4-BE49-F238E27FC236}">
                      <a16:creationId xmlns:a16="http://schemas.microsoft.com/office/drawing/2014/main" id="{3F53AE48-4CF4-47E1-8912-6C9BE399A05F}"/>
                    </a:ext>
                  </a:extLst>
                </p:cNvPr>
                <p:cNvSpPr>
                  <a:spLocks noChangeArrowheads="1"/>
                </p:cNvSpPr>
                <p:nvPr/>
              </p:nvSpPr>
              <p:spPr bwMode="auto">
                <a:xfrm rot="2700000">
                  <a:off x="2484"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210">
                  <a:extLst>
                    <a:ext uri="{FF2B5EF4-FFF2-40B4-BE49-F238E27FC236}">
                      <a16:creationId xmlns:a16="http://schemas.microsoft.com/office/drawing/2014/main" id="{42BAC4C0-C31D-4DA9-81E1-1DE08182C3C9}"/>
                    </a:ext>
                  </a:extLst>
                </p:cNvPr>
                <p:cNvSpPr>
                  <a:spLocks noChangeArrowheads="1"/>
                </p:cNvSpPr>
                <p:nvPr/>
              </p:nvSpPr>
              <p:spPr bwMode="auto">
                <a:xfrm rot="8100000">
                  <a:off x="1940"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Rectangle 211">
                  <a:extLst>
                    <a:ext uri="{FF2B5EF4-FFF2-40B4-BE49-F238E27FC236}">
                      <a16:creationId xmlns:a16="http://schemas.microsoft.com/office/drawing/2014/main" id="{C44176C4-22F7-4822-8A9C-62D1897BD34E}"/>
                    </a:ext>
                  </a:extLst>
                </p:cNvPr>
                <p:cNvSpPr>
                  <a:spLocks noChangeArrowheads="1"/>
                </p:cNvSpPr>
                <p:nvPr/>
              </p:nvSpPr>
              <p:spPr bwMode="auto">
                <a:xfrm rot="849554">
                  <a:off x="2308" y="176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212">
                  <a:extLst>
                    <a:ext uri="{FF2B5EF4-FFF2-40B4-BE49-F238E27FC236}">
                      <a16:creationId xmlns:a16="http://schemas.microsoft.com/office/drawing/2014/main" id="{C38E705A-4BED-4AEF-B60E-F978612B164F}"/>
                    </a:ext>
                  </a:extLst>
                </p:cNvPr>
                <p:cNvSpPr>
                  <a:spLocks noChangeArrowheads="1"/>
                </p:cNvSpPr>
                <p:nvPr/>
              </p:nvSpPr>
              <p:spPr bwMode="auto">
                <a:xfrm rot="6249554">
                  <a:off x="1839" y="204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Rectangle 213">
                  <a:extLst>
                    <a:ext uri="{FF2B5EF4-FFF2-40B4-BE49-F238E27FC236}">
                      <a16:creationId xmlns:a16="http://schemas.microsoft.com/office/drawing/2014/main" id="{56D83AFF-9ABC-4439-B957-2438509CF1AA}"/>
                    </a:ext>
                  </a:extLst>
                </p:cNvPr>
                <p:cNvSpPr>
                  <a:spLocks noChangeArrowheads="1"/>
                </p:cNvSpPr>
                <p:nvPr/>
              </p:nvSpPr>
              <p:spPr bwMode="auto">
                <a:xfrm rot="3549554">
                  <a:off x="2544" y="1939"/>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Rectangle 214">
                  <a:extLst>
                    <a:ext uri="{FF2B5EF4-FFF2-40B4-BE49-F238E27FC236}">
                      <a16:creationId xmlns:a16="http://schemas.microsoft.com/office/drawing/2014/main" id="{87DEDFCB-F06F-415A-9AE5-4AD002894016}"/>
                    </a:ext>
                  </a:extLst>
                </p:cNvPr>
                <p:cNvSpPr>
                  <a:spLocks noChangeArrowheads="1"/>
                </p:cNvSpPr>
                <p:nvPr/>
              </p:nvSpPr>
              <p:spPr bwMode="auto">
                <a:xfrm rot="8949554">
                  <a:off x="2016" y="1806"/>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Rectangle 215">
                  <a:extLst>
                    <a:ext uri="{FF2B5EF4-FFF2-40B4-BE49-F238E27FC236}">
                      <a16:creationId xmlns:a16="http://schemas.microsoft.com/office/drawing/2014/main" id="{778E049D-A5FC-4D9F-80CD-92068D5F6AEF}"/>
                    </a:ext>
                  </a:extLst>
                </p:cNvPr>
                <p:cNvSpPr>
                  <a:spLocks noChangeArrowheads="1"/>
                </p:cNvSpPr>
                <p:nvPr/>
              </p:nvSpPr>
              <p:spPr bwMode="auto">
                <a:xfrm rot="1800000">
                  <a:off x="2407" y="180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Rectangle 216">
                  <a:extLst>
                    <a:ext uri="{FF2B5EF4-FFF2-40B4-BE49-F238E27FC236}">
                      <a16:creationId xmlns:a16="http://schemas.microsoft.com/office/drawing/2014/main" id="{F2055025-BA40-46EC-B0DC-966CE73AC6BE}"/>
                    </a:ext>
                  </a:extLst>
                </p:cNvPr>
                <p:cNvSpPr>
                  <a:spLocks noChangeArrowheads="1"/>
                </p:cNvSpPr>
                <p:nvPr/>
              </p:nvSpPr>
              <p:spPr bwMode="auto">
                <a:xfrm rot="7200000">
                  <a:off x="1879" y="194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Rectangle 217">
                  <a:extLst>
                    <a:ext uri="{FF2B5EF4-FFF2-40B4-BE49-F238E27FC236}">
                      <a16:creationId xmlns:a16="http://schemas.microsoft.com/office/drawing/2014/main" id="{AF751882-D4EC-4366-A52F-A713A8C2CBFE}"/>
                    </a:ext>
                  </a:extLst>
                </p:cNvPr>
                <p:cNvSpPr>
                  <a:spLocks noChangeArrowheads="1"/>
                </p:cNvSpPr>
                <p:nvPr/>
              </p:nvSpPr>
              <p:spPr bwMode="auto">
                <a:xfrm rot="4500000">
                  <a:off x="2585" y="2037"/>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Rectangle 218">
                  <a:extLst>
                    <a:ext uri="{FF2B5EF4-FFF2-40B4-BE49-F238E27FC236}">
                      <a16:creationId xmlns:a16="http://schemas.microsoft.com/office/drawing/2014/main" id="{47A6FFC9-3D19-4944-A1C0-6F218B3C44D5}"/>
                    </a:ext>
                  </a:extLst>
                </p:cNvPr>
                <p:cNvSpPr>
                  <a:spLocks noChangeArrowheads="1"/>
                </p:cNvSpPr>
                <p:nvPr/>
              </p:nvSpPr>
              <p:spPr bwMode="auto">
                <a:xfrm rot="9900000">
                  <a:off x="2114" y="17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pic>
        <p:nvPicPr>
          <p:cNvPr id="71" name="Picture 4" descr="mep51">
            <a:extLst>
              <a:ext uri="{FF2B5EF4-FFF2-40B4-BE49-F238E27FC236}">
                <a16:creationId xmlns:a16="http://schemas.microsoft.com/office/drawing/2014/main" id="{16643845-9947-44D7-AA2E-364B4D9905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5127" y="1015274"/>
            <a:ext cx="1155780" cy="145396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pa9">
            <a:extLst>
              <a:ext uri="{FF2B5EF4-FFF2-40B4-BE49-F238E27FC236}">
                <a16:creationId xmlns:a16="http://schemas.microsoft.com/office/drawing/2014/main" id="{52943A4D-8434-4718-969C-A38333E3B6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594578" y="4552307"/>
            <a:ext cx="1836878" cy="146950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mep33">
            <a:extLst>
              <a:ext uri="{FF2B5EF4-FFF2-40B4-BE49-F238E27FC236}">
                <a16:creationId xmlns:a16="http://schemas.microsoft.com/office/drawing/2014/main" id="{AE181523-A6A2-4403-AFF8-9F2B8CCF849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7888"/>
          <a:stretch/>
        </p:blipFill>
        <p:spPr bwMode="auto">
          <a:xfrm>
            <a:off x="1904319" y="1983907"/>
            <a:ext cx="1433454" cy="12805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9F37D312-92D6-A84F-9C1F-0817E82ED01E}"/>
              </a:ext>
            </a:extLst>
          </p:cNvPr>
          <p:cNvSpPr>
            <a:spLocks noGrp="1"/>
          </p:cNvSpPr>
          <p:nvPr>
            <p:ph type="title"/>
          </p:nvPr>
        </p:nvSpPr>
        <p:spPr/>
        <p:txBody>
          <a:bodyPr/>
          <a:lstStyle/>
          <a:p>
            <a:r>
              <a:rPr lang="ja-JP" altLang="en-US" b="1" dirty="0"/>
              <a:t>臨床現場の状況を踏まえた適切な情報提供が必要</a:t>
            </a:r>
          </a:p>
        </p:txBody>
      </p:sp>
    </p:spTree>
    <p:extLst>
      <p:ext uri="{BB962C8B-B14F-4D97-AF65-F5344CB8AC3E}">
        <p14:creationId xmlns:p14="http://schemas.microsoft.com/office/powerpoint/2010/main" val="259324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MR</a:t>
            </a:r>
            <a:r>
              <a:rPr lang="ja-JP" altLang="en-US" b="1" dirty="0"/>
              <a:t>に求められる役割とは</a:t>
            </a:r>
            <a:endParaRPr kumimoji="1" lang="ja-JP" altLang="en-US" b="1" dirty="0"/>
          </a:p>
        </p:txBody>
      </p:sp>
      <p:sp>
        <p:nvSpPr>
          <p:cNvPr id="14" name="四角形: 角を丸くする 13">
            <a:extLst>
              <a:ext uri="{FF2B5EF4-FFF2-40B4-BE49-F238E27FC236}">
                <a16:creationId xmlns:a16="http://schemas.microsoft.com/office/drawing/2014/main" id="{F24948DD-35FB-4BF7-BE0E-8C2BEDEBC94F}"/>
              </a:ext>
            </a:extLst>
          </p:cNvPr>
          <p:cNvSpPr/>
          <p:nvPr/>
        </p:nvSpPr>
        <p:spPr>
          <a:xfrm>
            <a:off x="1809418" y="5691219"/>
            <a:ext cx="8573165" cy="112632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製薬企業と医療機関を結ぶ重要な役割を担っており、</a:t>
            </a:r>
            <a:endPar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の最新情報の提供を迅速かつ適切に行うことで、</a:t>
            </a:r>
            <a:endPar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000" b="1" u="sng"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市販直後からの安全対策の強化に寄与できます</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E414129C-7D0A-4A2A-AC2D-B5970A72A410}"/>
              </a:ext>
            </a:extLst>
          </p:cNvPr>
          <p:cNvPicPr>
            <a:picLocks noChangeAspect="1"/>
          </p:cNvPicPr>
          <p:nvPr/>
        </p:nvPicPr>
        <p:blipFill>
          <a:blip r:embed="rId3"/>
          <a:stretch>
            <a:fillRect/>
          </a:stretch>
        </p:blipFill>
        <p:spPr>
          <a:xfrm>
            <a:off x="7183514" y="2083175"/>
            <a:ext cx="1171360" cy="1273798"/>
          </a:xfrm>
          <a:prstGeom prst="rect">
            <a:avLst/>
          </a:prstGeom>
        </p:spPr>
      </p:pic>
      <p:sp>
        <p:nvSpPr>
          <p:cNvPr id="54" name="テキスト ボックス 53">
            <a:extLst>
              <a:ext uri="{FF2B5EF4-FFF2-40B4-BE49-F238E27FC236}">
                <a16:creationId xmlns:a16="http://schemas.microsoft.com/office/drawing/2014/main" id="{7CA772E8-4612-4E8C-A8B6-02C5B1FCB3C1}"/>
              </a:ext>
            </a:extLst>
          </p:cNvPr>
          <p:cNvSpPr txBox="1"/>
          <p:nvPr/>
        </p:nvSpPr>
        <p:spPr>
          <a:xfrm>
            <a:off x="7805827" y="2979508"/>
            <a:ext cx="906375" cy="338554"/>
          </a:xfrm>
          <a:prstGeom prst="rect">
            <a:avLst/>
          </a:prstGeom>
          <a:noFill/>
        </p:spPr>
        <p:txBody>
          <a:bodyPr wrap="square" rtlCol="0">
            <a:sp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rPr>
              <a:t>薬剤師</a:t>
            </a:r>
          </a:p>
        </p:txBody>
      </p:sp>
      <p:sp>
        <p:nvSpPr>
          <p:cNvPr id="36" name="角丸四角形吹き出し 35"/>
          <p:cNvSpPr/>
          <p:nvPr/>
        </p:nvSpPr>
        <p:spPr>
          <a:xfrm>
            <a:off x="6600056" y="1261097"/>
            <a:ext cx="3453589" cy="355503"/>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2800" b="1" dirty="0">
                <a:solidFill>
                  <a:prstClr val="black"/>
                </a:solidFill>
                <a:latin typeface="Meiryo UI" panose="020B0604030504040204" pitchFamily="50" charset="-128"/>
                <a:ea typeface="Meiryo UI" panose="020B0604030504040204" pitchFamily="50" charset="-128"/>
              </a:rPr>
              <a:t>医療機関</a:t>
            </a:r>
          </a:p>
        </p:txBody>
      </p:sp>
      <p:grpSp>
        <p:nvGrpSpPr>
          <p:cNvPr id="5" name="Group 7"/>
          <p:cNvGrpSpPr>
            <a:grpSpLocks/>
          </p:cNvGrpSpPr>
          <p:nvPr/>
        </p:nvGrpSpPr>
        <p:grpSpPr bwMode="gray">
          <a:xfrm>
            <a:off x="5405575" y="2879315"/>
            <a:ext cx="1823247" cy="1836987"/>
            <a:chOff x="2244" y="1767"/>
            <a:chExt cx="2029" cy="2029"/>
          </a:xfrm>
          <a:solidFill>
            <a:srgbClr val="8C8C8C"/>
          </a:solidFill>
        </p:grpSpPr>
        <p:sp>
          <p:nvSpPr>
            <p:cNvPr id="6" name="Freeform 8"/>
            <p:cNvSpPr>
              <a:spLocks/>
            </p:cNvSpPr>
            <p:nvPr/>
          </p:nvSpPr>
          <p:spPr bwMode="gray">
            <a:xfrm>
              <a:off x="2366" y="1767"/>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6">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sp>
          <p:nvSpPr>
            <p:cNvPr id="7" name="Freeform 9"/>
            <p:cNvSpPr>
              <a:spLocks/>
            </p:cNvSpPr>
            <p:nvPr/>
          </p:nvSpPr>
          <p:spPr bwMode="gray">
            <a:xfrm>
              <a:off x="3073" y="2892"/>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tx2">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sp>
          <p:nvSpPr>
            <p:cNvPr id="8" name="Freeform 10"/>
            <p:cNvSpPr>
              <a:spLocks/>
            </p:cNvSpPr>
            <p:nvPr/>
          </p:nvSpPr>
          <p:spPr bwMode="gray">
            <a:xfrm>
              <a:off x="2244" y="2563"/>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4">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sp>
          <p:nvSpPr>
            <p:cNvPr id="9" name="Freeform 11"/>
            <p:cNvSpPr>
              <a:spLocks/>
            </p:cNvSpPr>
            <p:nvPr/>
          </p:nvSpPr>
          <p:spPr bwMode="gray">
            <a:xfrm>
              <a:off x="3330" y="1909"/>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2">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grpSp>
      <p:sp>
        <p:nvSpPr>
          <p:cNvPr id="11" name="Rectangle 17"/>
          <p:cNvSpPr>
            <a:spLocks noChangeArrowheads="1"/>
          </p:cNvSpPr>
          <p:nvPr/>
        </p:nvSpPr>
        <p:spPr bwMode="gray">
          <a:xfrm>
            <a:off x="6913977" y="1789387"/>
            <a:ext cx="3193125" cy="1639613"/>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3000" b="1" u="sng" kern="0" dirty="0">
              <a:solidFill>
                <a:srgbClr val="000066"/>
              </a:solidFill>
              <a:latin typeface="メイリオ" pitchFamily="50" charset="-128"/>
              <a:ea typeface="メイリオ" pitchFamily="50" charset="-128"/>
            </a:endParaRPr>
          </a:p>
          <a:p>
            <a:pPr algn="ctr" defTabSz="914418">
              <a:defRPr/>
            </a:pPr>
            <a:endParaRPr kumimoji="0" lang="en-US" altLang="ja-JP" sz="1600" kern="0" dirty="0">
              <a:solidFill>
                <a:srgbClr val="000066"/>
              </a:solidFill>
              <a:latin typeface="メイリオ" pitchFamily="50" charset="-128"/>
              <a:ea typeface="メイリオ" pitchFamily="50" charset="-128"/>
            </a:endParaRPr>
          </a:p>
          <a:p>
            <a:pPr defTabSz="914418">
              <a:defRPr/>
            </a:pPr>
            <a:endParaRPr kumimoji="0" lang="en-US" altLang="ja-JP" sz="1600" kern="0" dirty="0">
              <a:solidFill>
                <a:srgbClr val="000066"/>
              </a:solidFill>
              <a:latin typeface="メイリオ" pitchFamily="50" charset="-128"/>
              <a:ea typeface="メイリオ" pitchFamily="50" charset="-128"/>
            </a:endParaRPr>
          </a:p>
        </p:txBody>
      </p:sp>
      <p:sp>
        <p:nvSpPr>
          <p:cNvPr id="12" name="Rectangle 16"/>
          <p:cNvSpPr>
            <a:spLocks noChangeArrowheads="1"/>
          </p:cNvSpPr>
          <p:nvPr/>
        </p:nvSpPr>
        <p:spPr bwMode="gray">
          <a:xfrm>
            <a:off x="6935321" y="4066682"/>
            <a:ext cx="3193127" cy="1594566"/>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3000" b="1" u="sng" kern="0" dirty="0">
              <a:solidFill>
                <a:srgbClr val="000066"/>
              </a:solidFill>
              <a:latin typeface="メイリオ" pitchFamily="50" charset="-128"/>
              <a:ea typeface="メイリオ" pitchFamily="50" charset="-128"/>
            </a:endParaRPr>
          </a:p>
          <a:p>
            <a:pPr algn="ctr" defTabSz="914418">
              <a:defRPr/>
            </a:pPr>
            <a:endParaRPr kumimoji="0" lang="en-US" altLang="ja-JP" sz="1600" kern="0" dirty="0">
              <a:solidFill>
                <a:srgbClr val="000066"/>
              </a:solidFill>
              <a:latin typeface="メイリオ" pitchFamily="50" charset="-128"/>
              <a:ea typeface="メイリオ" pitchFamily="50" charset="-128"/>
            </a:endParaRPr>
          </a:p>
        </p:txBody>
      </p:sp>
      <p:sp>
        <p:nvSpPr>
          <p:cNvPr id="13" name="Rectangle 15"/>
          <p:cNvSpPr>
            <a:spLocks noChangeArrowheads="1"/>
          </p:cNvSpPr>
          <p:nvPr/>
        </p:nvSpPr>
        <p:spPr bwMode="gray">
          <a:xfrm>
            <a:off x="2634764" y="4082869"/>
            <a:ext cx="3171840" cy="1578379"/>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1680" b="1" u="sng" kern="0" dirty="0">
              <a:solidFill>
                <a:srgbClr val="000066"/>
              </a:solidFill>
              <a:latin typeface="メイリオ" pitchFamily="50" charset="-128"/>
              <a:ea typeface="メイリオ" pitchFamily="50" charset="-128"/>
            </a:endParaRPr>
          </a:p>
          <a:p>
            <a:pPr algn="ctr" defTabSz="914418">
              <a:defRPr/>
            </a:pPr>
            <a:r>
              <a:rPr kumimoji="0" lang="ja-JP" altLang="en-US" sz="1680" b="1" kern="0" dirty="0">
                <a:solidFill>
                  <a:srgbClr val="000066"/>
                </a:solidFill>
                <a:latin typeface="メイリオ" pitchFamily="50" charset="-128"/>
                <a:ea typeface="メイリオ" pitchFamily="50" charset="-128"/>
              </a:rPr>
              <a:t>専門的な評価・分析</a:t>
            </a:r>
            <a:endParaRPr kumimoji="0" lang="ja-JP" altLang="en-US" sz="720" kern="0" dirty="0">
              <a:solidFill>
                <a:srgbClr val="000066"/>
              </a:solidFill>
              <a:latin typeface="メイリオ" pitchFamily="50" charset="-128"/>
              <a:ea typeface="メイリオ" pitchFamily="50" charset="-128"/>
            </a:endParaRPr>
          </a:p>
          <a:p>
            <a:pPr defTabSz="914418">
              <a:defRPr/>
            </a:pPr>
            <a:endParaRPr kumimoji="0" lang="en-US" altLang="ja-JP" sz="720" kern="0" dirty="0">
              <a:solidFill>
                <a:srgbClr val="000066"/>
              </a:solidFill>
              <a:latin typeface="メイリオ" pitchFamily="50" charset="-128"/>
              <a:ea typeface="メイリオ" pitchFamily="50" charset="-128"/>
            </a:endParaRPr>
          </a:p>
          <a:p>
            <a:pPr defTabSz="914418">
              <a:defRPr/>
            </a:pPr>
            <a:endParaRPr kumimoji="0" lang="en-US" altLang="ja-JP" sz="660" kern="0" dirty="0">
              <a:solidFill>
                <a:srgbClr val="000066"/>
              </a:solidFill>
              <a:latin typeface="メイリオ" pitchFamily="50" charset="-128"/>
              <a:ea typeface="メイリオ" pitchFamily="50" charset="-128"/>
            </a:endParaRPr>
          </a:p>
        </p:txBody>
      </p:sp>
      <p:sp>
        <p:nvSpPr>
          <p:cNvPr id="22" name="テキスト ボックス 21"/>
          <p:cNvSpPr txBox="1"/>
          <p:nvPr/>
        </p:nvSpPr>
        <p:spPr>
          <a:xfrm>
            <a:off x="6913977" y="1696086"/>
            <a:ext cx="3193126"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defRPr/>
            </a:pPr>
            <a:r>
              <a:rPr lang="en-US" altLang="ja-JP" sz="1600" b="1" dirty="0">
                <a:solidFill>
                  <a:prstClr val="white"/>
                </a:solidFill>
                <a:latin typeface="Meiryo UI" panose="020B0604030504040204" pitchFamily="50" charset="-128"/>
                <a:ea typeface="Meiryo UI" panose="020B0604030504040204" pitchFamily="50" charset="-128"/>
              </a:rPr>
              <a:t>②</a:t>
            </a:r>
            <a:r>
              <a:rPr lang="ja-JP" altLang="en-US" sz="1600" b="1" dirty="0">
                <a:solidFill>
                  <a:prstClr val="white"/>
                </a:solidFill>
                <a:latin typeface="Meiryo UI" panose="020B0604030504040204" pitchFamily="50" charset="-128"/>
                <a:ea typeface="Meiryo UI" panose="020B0604030504040204" pitchFamily="50" charset="-128"/>
              </a:rPr>
              <a:t>副作用の早期発見・対処</a:t>
            </a:r>
          </a:p>
        </p:txBody>
      </p:sp>
      <p:sp>
        <p:nvSpPr>
          <p:cNvPr id="24" name="テキスト ボックス 23"/>
          <p:cNvSpPr txBox="1"/>
          <p:nvPr/>
        </p:nvSpPr>
        <p:spPr>
          <a:xfrm>
            <a:off x="2620127" y="3953359"/>
            <a:ext cx="3187841"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en-US" altLang="ja-JP" sz="1400" b="1" dirty="0">
                <a:solidFill>
                  <a:prstClr val="white"/>
                </a:solidFill>
                <a:latin typeface="Meiryo UI" panose="020B0604030504040204" pitchFamily="50" charset="-128"/>
                <a:ea typeface="Meiryo UI" panose="020B0604030504040204" pitchFamily="50" charset="-128"/>
              </a:rPr>
              <a:t>④</a:t>
            </a:r>
            <a:r>
              <a:rPr lang="ja-JP" altLang="en-US" sz="1400" b="1" dirty="0">
                <a:solidFill>
                  <a:prstClr val="white"/>
                </a:solidFill>
                <a:latin typeface="Meiryo UI" panose="020B0604030504040204" pitchFamily="50" charset="-128"/>
                <a:ea typeface="Meiryo UI" panose="020B0604030504040204" pitchFamily="50" charset="-128"/>
              </a:rPr>
              <a:t>分析と対応（製薬企業・</a:t>
            </a:r>
            <a:r>
              <a:rPr lang="en-US" altLang="ja-JP" sz="1400" b="1" dirty="0">
                <a:solidFill>
                  <a:prstClr val="white"/>
                </a:solidFill>
                <a:latin typeface="Meiryo UI" panose="020B0604030504040204" pitchFamily="50" charset="-128"/>
                <a:ea typeface="Meiryo UI" panose="020B0604030504040204" pitchFamily="50" charset="-128"/>
              </a:rPr>
              <a:t>PMDA</a:t>
            </a:r>
            <a:r>
              <a:rPr lang="ja-JP" altLang="en-US" sz="1400" b="1" dirty="0">
                <a:solidFill>
                  <a:prstClr val="white"/>
                </a:solidFill>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6935322" y="3959298"/>
            <a:ext cx="3187841"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defRPr/>
            </a:pPr>
            <a:r>
              <a:rPr lang="en-US" altLang="ja-JP" sz="1600" b="1" dirty="0">
                <a:solidFill>
                  <a:prstClr val="white"/>
                </a:solidFill>
                <a:latin typeface="Meiryo UI" panose="020B0604030504040204" pitchFamily="50" charset="-128"/>
                <a:ea typeface="Meiryo UI" panose="020B0604030504040204" pitchFamily="50" charset="-128"/>
              </a:rPr>
              <a:t>③</a:t>
            </a:r>
            <a:r>
              <a:rPr lang="ja-JP" altLang="en-US" sz="1600" b="1" dirty="0">
                <a:solidFill>
                  <a:prstClr val="white"/>
                </a:solidFill>
                <a:latin typeface="Meiryo UI" panose="020B0604030504040204" pitchFamily="50" charset="-128"/>
                <a:ea typeface="Meiryo UI" panose="020B0604030504040204" pitchFamily="50" charset="-128"/>
              </a:rPr>
              <a:t>副作用報告</a:t>
            </a:r>
          </a:p>
        </p:txBody>
      </p:sp>
      <p:sp>
        <p:nvSpPr>
          <p:cNvPr id="39" name="メモ 38"/>
          <p:cNvSpPr/>
          <p:nvPr/>
        </p:nvSpPr>
        <p:spPr>
          <a:xfrm>
            <a:off x="7373241" y="4844394"/>
            <a:ext cx="865910" cy="727423"/>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altLang="ja-JP" sz="2000" b="1" dirty="0">
                <a:solidFill>
                  <a:prstClr val="black"/>
                </a:solidFill>
                <a:latin typeface="Meiryo UI" panose="020B0604030504040204" pitchFamily="50" charset="-128"/>
                <a:ea typeface="Meiryo UI" panose="020B0604030504040204" pitchFamily="50" charset="-128"/>
              </a:rPr>
              <a:t>FAX</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7279133" y="4449776"/>
            <a:ext cx="1005404" cy="338554"/>
          </a:xfrm>
          <a:prstGeom prst="rect">
            <a:avLst/>
          </a:prstGeom>
        </p:spPr>
        <p:txBody>
          <a:bodyPr wrap="none">
            <a:spAutoFit/>
          </a:bodyPr>
          <a:lstStyle/>
          <a:p>
            <a:pPr algn="ctr">
              <a:defRPr/>
            </a:pPr>
            <a:r>
              <a:rPr kumimoji="0" lang="ja-JP" altLang="en-US" sz="1600" b="1" kern="0" dirty="0">
                <a:solidFill>
                  <a:srgbClr val="000066"/>
                </a:solidFill>
                <a:latin typeface="メイリオ" pitchFamily="50" charset="-128"/>
                <a:ea typeface="メイリオ" pitchFamily="50" charset="-128"/>
              </a:rPr>
              <a:t>当局報告</a:t>
            </a:r>
          </a:p>
        </p:txBody>
      </p:sp>
      <p:sp>
        <p:nvSpPr>
          <p:cNvPr id="42" name="正方形/長方形 41"/>
          <p:cNvSpPr/>
          <p:nvPr/>
        </p:nvSpPr>
        <p:spPr>
          <a:xfrm>
            <a:off x="8739475" y="4456025"/>
            <a:ext cx="1005404" cy="338554"/>
          </a:xfrm>
          <a:prstGeom prst="rect">
            <a:avLst/>
          </a:prstGeom>
        </p:spPr>
        <p:txBody>
          <a:bodyPr wrap="none">
            <a:spAutoFit/>
          </a:bodyPr>
          <a:lstStyle/>
          <a:p>
            <a:pPr algn="ctr">
              <a:defRPr/>
            </a:pPr>
            <a:r>
              <a:rPr kumimoji="0" lang="ja-JP" altLang="en-US" sz="1600" b="1" kern="0" dirty="0">
                <a:solidFill>
                  <a:srgbClr val="000066"/>
                </a:solidFill>
                <a:latin typeface="メイリオ" pitchFamily="50" charset="-128"/>
                <a:ea typeface="メイリオ" pitchFamily="50" charset="-128"/>
              </a:rPr>
              <a:t>企業報告</a:t>
            </a:r>
          </a:p>
        </p:txBody>
      </p:sp>
      <p:sp>
        <p:nvSpPr>
          <p:cNvPr id="38" name="角丸四角形吹き出し 37"/>
          <p:cNvSpPr/>
          <p:nvPr/>
        </p:nvSpPr>
        <p:spPr>
          <a:xfrm>
            <a:off x="1703512" y="980496"/>
            <a:ext cx="4440290" cy="457503"/>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2800" b="1" dirty="0">
                <a:solidFill>
                  <a:prstClr val="black"/>
                </a:solidFill>
                <a:latin typeface="Meiryo UI" panose="020B0604030504040204" pitchFamily="50" charset="-128"/>
                <a:ea typeface="Meiryo UI" panose="020B0604030504040204" pitchFamily="50" charset="-128"/>
              </a:rPr>
              <a:t>製薬企業・</a:t>
            </a:r>
            <a:r>
              <a:rPr kumimoji="0" lang="en-US" altLang="ja-JP" sz="2800" b="1" dirty="0">
                <a:solidFill>
                  <a:prstClr val="black"/>
                </a:solidFill>
                <a:latin typeface="Meiryo UI" panose="020B0604030504040204" pitchFamily="50" charset="-128"/>
                <a:ea typeface="Meiryo UI" panose="020B0604030504040204" pitchFamily="50" charset="-128"/>
              </a:rPr>
              <a:t>PMDA</a:t>
            </a:r>
            <a:endParaRPr kumimoji="0" lang="ja-JP" altLang="en-US" sz="2800" b="1" dirty="0">
              <a:solidFill>
                <a:prstClr val="black"/>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4FADF97-00BE-4601-B83E-0B6B7306E791}"/>
              </a:ext>
            </a:extLst>
          </p:cNvPr>
          <p:cNvSpPr/>
          <p:nvPr/>
        </p:nvSpPr>
        <p:spPr>
          <a:xfrm>
            <a:off x="1703512" y="953729"/>
            <a:ext cx="4576534" cy="2979327"/>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10" name="Rectangle 14"/>
          <p:cNvSpPr>
            <a:spLocks noChangeArrowheads="1"/>
          </p:cNvSpPr>
          <p:nvPr/>
        </p:nvSpPr>
        <p:spPr bwMode="gray">
          <a:xfrm>
            <a:off x="2011825" y="1694278"/>
            <a:ext cx="3692267" cy="2021736"/>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3000" b="1" u="sng" kern="0" dirty="0">
              <a:solidFill>
                <a:srgbClr val="000066"/>
              </a:solidFill>
              <a:latin typeface="メイリオ" pitchFamily="50" charset="-128"/>
              <a:ea typeface="メイリオ" pitchFamily="50" charset="-128"/>
            </a:endParaRPr>
          </a:p>
        </p:txBody>
      </p:sp>
      <p:sp>
        <p:nvSpPr>
          <p:cNvPr id="21" name="テキスト ボックス 20"/>
          <p:cNvSpPr txBox="1"/>
          <p:nvPr/>
        </p:nvSpPr>
        <p:spPr>
          <a:xfrm>
            <a:off x="2011825" y="1527605"/>
            <a:ext cx="3692267"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defRPr/>
            </a:pPr>
            <a:r>
              <a:rPr lang="en-US" altLang="ja-JP" sz="1600" b="1" dirty="0">
                <a:solidFill>
                  <a:prstClr val="white"/>
                </a:solidFill>
                <a:latin typeface="Meiryo UI" panose="020B0604030504040204" pitchFamily="50" charset="-128"/>
                <a:ea typeface="Meiryo UI" panose="020B0604030504040204" pitchFamily="50" charset="-128"/>
              </a:rPr>
              <a:t>①</a:t>
            </a:r>
            <a:r>
              <a:rPr lang="ja-JP" altLang="en-US" sz="1600" b="1" dirty="0">
                <a:solidFill>
                  <a:prstClr val="white"/>
                </a:solidFill>
                <a:latin typeface="Meiryo UI" panose="020B0604030504040204" pitchFamily="50" charset="-128"/>
                <a:ea typeface="Meiryo UI" panose="020B0604030504040204" pitchFamily="50" charset="-128"/>
              </a:rPr>
              <a:t>情報公開（</a:t>
            </a:r>
            <a:r>
              <a:rPr lang="en-US" altLang="ja-JP" sz="1600" b="1" dirty="0">
                <a:solidFill>
                  <a:prstClr val="white"/>
                </a:solidFill>
                <a:latin typeface="Meiryo UI" panose="020B0604030504040204" pitchFamily="50" charset="-128"/>
                <a:ea typeface="Meiryo UI" panose="020B0604030504040204" pitchFamily="50" charset="-128"/>
              </a:rPr>
              <a:t>RMP</a:t>
            </a:r>
            <a:r>
              <a:rPr lang="ja-JP" altLang="en-US" sz="1600" b="1" dirty="0">
                <a:solidFill>
                  <a:prstClr val="white"/>
                </a:solidFill>
                <a:latin typeface="Meiryo UI" panose="020B0604030504040204" pitchFamily="50" charset="-128"/>
                <a:ea typeface="Meiryo UI" panose="020B0604030504040204" pitchFamily="50" charset="-128"/>
              </a:rPr>
              <a:t>、電子添文等）</a:t>
            </a:r>
          </a:p>
        </p:txBody>
      </p:sp>
      <p:sp>
        <p:nvSpPr>
          <p:cNvPr id="44" name="メモ 43"/>
          <p:cNvSpPr/>
          <p:nvPr/>
        </p:nvSpPr>
        <p:spPr>
          <a:xfrm>
            <a:off x="4283628" y="2035095"/>
            <a:ext cx="787413" cy="870020"/>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altLang="ja-JP" sz="2000" b="1" dirty="0">
                <a:solidFill>
                  <a:prstClr val="black"/>
                </a:solidFill>
                <a:latin typeface="Meiryo UI" panose="020B0604030504040204" pitchFamily="50" charset="-128"/>
                <a:ea typeface="Meiryo UI" panose="020B0604030504040204" pitchFamily="50" charset="-128"/>
              </a:rPr>
              <a:t>RMP</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52" name="角丸四角形吹き出し 51"/>
          <p:cNvSpPr/>
          <p:nvPr/>
        </p:nvSpPr>
        <p:spPr>
          <a:xfrm>
            <a:off x="5596258" y="4890680"/>
            <a:ext cx="1482497" cy="613638"/>
          </a:xfrm>
          <a:prstGeom prst="wedgeRoundRectCallout">
            <a:avLst>
              <a:gd name="adj1" fmla="val -36085"/>
              <a:gd name="adj2" fmla="val 108"/>
              <a:gd name="adj3" fmla="val 16667"/>
            </a:avLst>
          </a:prstGeom>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1400" dirty="0">
                <a:solidFill>
                  <a:srgbClr val="0000FF"/>
                </a:solidFill>
                <a:latin typeface="Meiryo UI" panose="020B0604030504040204" pitchFamily="50" charset="-128"/>
                <a:ea typeface="Meiryo UI" panose="020B0604030504040204" pitchFamily="50" charset="-128"/>
              </a:rPr>
              <a:t>既知の副作用</a:t>
            </a:r>
            <a:endParaRPr kumimoji="0" lang="en-US" altLang="ja-JP" sz="1400" dirty="0">
              <a:solidFill>
                <a:srgbClr val="0000FF"/>
              </a:solidFill>
              <a:latin typeface="Meiryo UI" panose="020B0604030504040204" pitchFamily="50" charset="-128"/>
              <a:ea typeface="Meiryo UI" panose="020B0604030504040204" pitchFamily="50" charset="-128"/>
            </a:endParaRPr>
          </a:p>
          <a:p>
            <a:pPr algn="ctr">
              <a:defRPr/>
            </a:pPr>
            <a:r>
              <a:rPr kumimoji="0" lang="ja-JP" altLang="en-US" sz="1400" b="1" u="sng" dirty="0">
                <a:solidFill>
                  <a:srgbClr val="FF0000"/>
                </a:solidFill>
                <a:latin typeface="Meiryo UI" panose="020B0604030504040204" pitchFamily="50" charset="-128"/>
                <a:ea typeface="Meiryo UI" panose="020B0604030504040204" pitchFamily="50" charset="-128"/>
              </a:rPr>
              <a:t>未知</a:t>
            </a:r>
            <a:r>
              <a:rPr kumimoji="0" lang="ja-JP" altLang="en-US" sz="1400" dirty="0">
                <a:solidFill>
                  <a:srgbClr val="0000FF"/>
                </a:solidFill>
                <a:latin typeface="Meiryo UI" panose="020B0604030504040204" pitchFamily="50" charset="-128"/>
                <a:ea typeface="Meiryo UI" panose="020B0604030504040204" pitchFamily="50" charset="-128"/>
              </a:rPr>
              <a:t>の副作用</a:t>
            </a:r>
          </a:p>
        </p:txBody>
      </p:sp>
      <p:pic>
        <p:nvPicPr>
          <p:cNvPr id="50" name="Picture 2" descr="mep33">
            <a:extLst>
              <a:ext uri="{FF2B5EF4-FFF2-40B4-BE49-F238E27FC236}">
                <a16:creationId xmlns:a16="http://schemas.microsoft.com/office/drawing/2014/main" id="{577BF3AF-EE5F-4C7D-B9C1-83F0254335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888"/>
          <a:stretch/>
        </p:blipFill>
        <p:spPr bwMode="auto">
          <a:xfrm>
            <a:off x="2046373" y="2487404"/>
            <a:ext cx="1325631" cy="1184253"/>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326" y="2988367"/>
            <a:ext cx="2045809" cy="600647"/>
          </a:xfrm>
          <a:prstGeom prst="rect">
            <a:avLst/>
          </a:prstGeom>
          <a:ln>
            <a:noFill/>
          </a:ln>
          <a:effectLst>
            <a:outerShdw blurRad="292100" dist="139700" dir="2700000" algn="tl" rotWithShape="0">
              <a:srgbClr val="333333">
                <a:alpha val="65000"/>
              </a:srgbClr>
            </a:outerShdw>
          </a:effectLst>
        </p:spPr>
      </p:pic>
      <p:sp>
        <p:nvSpPr>
          <p:cNvPr id="43" name="メモ 42"/>
          <p:cNvSpPr/>
          <p:nvPr/>
        </p:nvSpPr>
        <p:spPr>
          <a:xfrm>
            <a:off x="3398966" y="2035095"/>
            <a:ext cx="786111" cy="870020"/>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ja-JP" altLang="en-US" sz="2000" b="1" dirty="0">
                <a:solidFill>
                  <a:prstClr val="black"/>
                </a:solidFill>
                <a:latin typeface="Meiryo UI" panose="020B0604030504040204" pitchFamily="50" charset="-128"/>
                <a:ea typeface="Meiryo UI" panose="020B0604030504040204" pitchFamily="50" charset="-128"/>
              </a:rPr>
              <a:t>電子添文</a:t>
            </a:r>
          </a:p>
        </p:txBody>
      </p:sp>
      <p:pic>
        <p:nvPicPr>
          <p:cNvPr id="51" name="Picture 4" descr="mep32">
            <a:extLst>
              <a:ext uri="{FF2B5EF4-FFF2-40B4-BE49-F238E27FC236}">
                <a16:creationId xmlns:a16="http://schemas.microsoft.com/office/drawing/2014/main" id="{EF199548-D9FC-4DEF-AEE4-F99AE936C6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4121"/>
          <a:stretch/>
        </p:blipFill>
        <p:spPr bwMode="auto">
          <a:xfrm>
            <a:off x="2661845" y="4640587"/>
            <a:ext cx="1373414" cy="985521"/>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吹き出し 47"/>
          <p:cNvSpPr/>
          <p:nvPr/>
        </p:nvSpPr>
        <p:spPr>
          <a:xfrm>
            <a:off x="3838088" y="4718086"/>
            <a:ext cx="1528638" cy="768227"/>
          </a:xfrm>
          <a:prstGeom prst="wedgeRoundRectCallout">
            <a:avLst>
              <a:gd name="adj1" fmla="val -59953"/>
              <a:gd name="adj2" fmla="val 10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en-US" altLang="ja-JP" sz="1600" dirty="0">
                <a:solidFill>
                  <a:prstClr val="black"/>
                </a:solidFill>
                <a:latin typeface="Meiryo UI" panose="020B0604030504040204" pitchFamily="50" charset="-128"/>
                <a:ea typeface="Meiryo UI" panose="020B0604030504040204" pitchFamily="50" charset="-128"/>
              </a:rPr>
              <a:t>RMP</a:t>
            </a:r>
            <a:r>
              <a:rPr kumimoji="0" lang="ja-JP" altLang="en-US" sz="1600" dirty="0">
                <a:solidFill>
                  <a:prstClr val="black"/>
                </a:solidFill>
                <a:latin typeface="Meiryo UI" panose="020B0604030504040204" pitchFamily="50" charset="-128"/>
                <a:ea typeface="Meiryo UI" panose="020B0604030504040204" pitchFamily="50" charset="-128"/>
              </a:rPr>
              <a:t>、電子添文改訂の必要性はないか？</a:t>
            </a:r>
          </a:p>
        </p:txBody>
      </p:sp>
      <p:pic>
        <p:nvPicPr>
          <p:cNvPr id="53" name="Picture 2" descr="mep33">
            <a:extLst>
              <a:ext uri="{FF2B5EF4-FFF2-40B4-BE49-F238E27FC236}">
                <a16:creationId xmlns:a16="http://schemas.microsoft.com/office/drawing/2014/main" id="{60AE5B40-3508-4AFD-9095-8A388A33C6DC}"/>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667" b="52667" l="8286" r="96857">
                        <a14:foregroundMark x1="36000" y1="3833" x2="53429" y2="5500"/>
                        <a14:foregroundMark x1="51714" y1="2833" x2="46571" y2="1833"/>
                        <a14:foregroundMark x1="43143" y1="6333" x2="42571" y2="23500"/>
                        <a14:foregroundMark x1="51714" y1="10500" x2="44857" y2="15167"/>
                        <a14:foregroundMark x1="34286" y1="9167" x2="54857" y2="9833"/>
                        <a14:foregroundMark x1="42571" y1="27167" x2="44286" y2="38667"/>
                        <a14:foregroundMark x1="48571" y1="26500" x2="45429" y2="33333"/>
                        <a14:foregroundMark x1="42571" y1="27500" x2="41714" y2="34667"/>
                        <a14:foregroundMark x1="41143" y1="26000" x2="40000" y2="26667"/>
                        <a14:foregroundMark x1="36000" y1="47167" x2="13714" y2="51333"/>
                        <a14:foregroundMark x1="28857" y1="50000" x2="48000" y2="51167"/>
                        <a14:foregroundMark x1="37429" y1="50333" x2="18000" y2="52667"/>
                        <a14:foregroundMark x1="19714" y1="51667" x2="40286" y2="51500"/>
                        <a14:foregroundMark x1="8571" y1="51000" x2="24000" y2="51833"/>
                        <a14:foregroundMark x1="40286" y1="28500" x2="40571" y2="31667"/>
                        <a14:foregroundMark x1="47429" y1="24833" x2="49714" y2="28833"/>
                        <a14:foregroundMark x1="38571" y1="13333" x2="39429" y2="12333"/>
                        <a14:foregroundMark x1="65143" y1="35333" x2="74857" y2="40167"/>
                        <a14:foregroundMark x1="63429" y1="30833" x2="68571" y2="34500"/>
                        <a14:foregroundMark x1="84000" y1="30833" x2="77714" y2="37500"/>
                        <a14:foregroundMark x1="83143" y1="30667" x2="85714" y2="29833"/>
                        <a14:foregroundMark x1="82857" y1="29667" x2="84857" y2="27667"/>
                        <a14:foregroundMark x1="87143" y1="29500" x2="94286" y2="30167"/>
                        <a14:foregroundMark x1="96857" y1="29333" x2="91429" y2="29000"/>
                        <a14:foregroundMark x1="75714" y1="37667" x2="79143" y2="37167"/>
                        <a14:foregroundMark x1="87143" y1="31333" x2="81714" y2="30500"/>
                        <a14:backgroundMark x1="68191" y1="29768" x2="79121" y2="30130"/>
                        <a14:backgroundMark x1="65143" y1="29667" x2="66252" y2="29704"/>
                      </a14:backgroundRemoval>
                    </a14:imgEffect>
                  </a14:imgLayer>
                </a14:imgProps>
              </a:ext>
              <a:ext uri="{28A0092B-C50C-407E-A947-70E740481C1C}">
                <a14:useLocalDpi xmlns:a14="http://schemas.microsoft.com/office/drawing/2010/main" val="0"/>
              </a:ext>
            </a:extLst>
          </a:blip>
          <a:srcRect b="47888"/>
          <a:stretch/>
        </p:blipFill>
        <p:spPr bwMode="auto">
          <a:xfrm>
            <a:off x="9197566" y="4781821"/>
            <a:ext cx="927528" cy="82860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mep51">
            <a:extLst>
              <a:ext uri="{FF2B5EF4-FFF2-40B4-BE49-F238E27FC236}">
                <a16:creationId xmlns:a16="http://schemas.microsoft.com/office/drawing/2014/main" id="{063EC749-C79F-4ADB-BD23-7BC65DBF7B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84288" y="4779916"/>
            <a:ext cx="672633" cy="84616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pa9">
            <a:extLst>
              <a:ext uri="{FF2B5EF4-FFF2-40B4-BE49-F238E27FC236}">
                <a16:creationId xmlns:a16="http://schemas.microsoft.com/office/drawing/2014/main" id="{DBED4E4F-0745-46BC-9064-15FA5CEB40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988890" y="2083260"/>
            <a:ext cx="1652961" cy="1322368"/>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a:extLst>
              <a:ext uri="{FF2B5EF4-FFF2-40B4-BE49-F238E27FC236}">
                <a16:creationId xmlns:a16="http://schemas.microsoft.com/office/drawing/2014/main" id="{29171936-65E5-4486-A4A2-87F74D4D3508}"/>
              </a:ext>
            </a:extLst>
          </p:cNvPr>
          <p:cNvSpPr txBox="1"/>
          <p:nvPr/>
        </p:nvSpPr>
        <p:spPr>
          <a:xfrm>
            <a:off x="7950422" y="3052989"/>
            <a:ext cx="887196" cy="338554"/>
          </a:xfrm>
          <a:prstGeom prst="rect">
            <a:avLst/>
          </a:prstGeom>
          <a:noFill/>
        </p:spPr>
        <p:txBody>
          <a:bodyPr wrap="square" rtlCol="0">
            <a:sp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rPr>
              <a:t>薬剤師</a:t>
            </a:r>
          </a:p>
        </p:txBody>
      </p:sp>
      <p:sp>
        <p:nvSpPr>
          <p:cNvPr id="31" name="角丸四角形吹き出し 30"/>
          <p:cNvSpPr/>
          <p:nvPr/>
        </p:nvSpPr>
        <p:spPr>
          <a:xfrm>
            <a:off x="8569998" y="2164087"/>
            <a:ext cx="1413449" cy="613638"/>
          </a:xfrm>
          <a:prstGeom prst="wedgeRoundRectCallout">
            <a:avLst>
              <a:gd name="adj1" fmla="val -56718"/>
              <a:gd name="adj2" fmla="val 18735"/>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1600" dirty="0">
                <a:solidFill>
                  <a:prstClr val="black"/>
                </a:solidFill>
                <a:latin typeface="Meiryo UI" panose="020B0604030504040204" pitchFamily="50" charset="-128"/>
                <a:ea typeface="Meiryo UI" panose="020B0604030504040204" pitchFamily="50" charset="-128"/>
              </a:rPr>
              <a:t>下痢の症状はないですか？</a:t>
            </a:r>
          </a:p>
        </p:txBody>
      </p:sp>
      <p:sp>
        <p:nvSpPr>
          <p:cNvPr id="15" name="メモ 32">
            <a:extLst>
              <a:ext uri="{FF2B5EF4-FFF2-40B4-BE49-F238E27FC236}">
                <a16:creationId xmlns:a16="http://schemas.microsoft.com/office/drawing/2014/main" id="{F59D00A6-4ADD-EF78-3341-D087D136F905}"/>
              </a:ext>
            </a:extLst>
          </p:cNvPr>
          <p:cNvSpPr/>
          <p:nvPr/>
        </p:nvSpPr>
        <p:spPr>
          <a:xfrm>
            <a:off x="8692185" y="2853838"/>
            <a:ext cx="1558406" cy="568389"/>
          </a:xfrm>
          <a:prstGeom prst="foldedCorner">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ja-JP" altLang="en-US" sz="1400" b="1" dirty="0">
                <a:solidFill>
                  <a:srgbClr val="FF0000"/>
                </a:solidFill>
                <a:latin typeface="Meiryo UI" panose="020B0604030504040204" pitchFamily="50" charset="-128"/>
                <a:ea typeface="Meiryo UI" panose="020B0604030504040204" pitchFamily="50" charset="-128"/>
              </a:rPr>
              <a:t>チェックリスト等</a:t>
            </a:r>
            <a:endParaRPr lang="en-US" altLang="ja-JP" sz="1400" b="1" dirty="0">
              <a:solidFill>
                <a:srgbClr val="FF0000"/>
              </a:solidFill>
              <a:latin typeface="Meiryo UI" panose="020B0604030504040204" pitchFamily="50" charset="-128"/>
              <a:ea typeface="Meiryo UI" panose="020B0604030504040204" pitchFamily="50" charset="-128"/>
            </a:endParaRPr>
          </a:p>
          <a:p>
            <a:pPr algn="ctr">
              <a:defRPr/>
            </a:pPr>
            <a:r>
              <a:rPr lang="ja-JP" altLang="en-US" sz="1400" b="1" dirty="0">
                <a:solidFill>
                  <a:srgbClr val="FF0000"/>
                </a:solidFill>
                <a:latin typeface="Meiryo UI" panose="020B0604030504040204" pitchFamily="50" charset="-128"/>
                <a:ea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rPr>
              <a:t>RMP</a:t>
            </a:r>
            <a:r>
              <a:rPr lang="ja-JP" altLang="en-US" sz="1400" b="1" dirty="0">
                <a:solidFill>
                  <a:srgbClr val="FF0000"/>
                </a:solidFill>
                <a:latin typeface="Meiryo UI" panose="020B0604030504040204" pitchFamily="50" charset="-128"/>
                <a:ea typeface="Meiryo UI" panose="020B0604030504040204" pitchFamily="50" charset="-128"/>
              </a:rPr>
              <a:t>に基づく）</a:t>
            </a:r>
          </a:p>
        </p:txBody>
      </p:sp>
    </p:spTree>
    <p:extLst>
      <p:ext uri="{BB962C8B-B14F-4D97-AF65-F5344CB8AC3E}">
        <p14:creationId xmlns:p14="http://schemas.microsoft.com/office/powerpoint/2010/main" val="155117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4C5A1F-0149-40DE-BB27-AE60AA516E0E}"/>
              </a:ext>
            </a:extLst>
          </p:cNvPr>
          <p:cNvSpPr>
            <a:spLocks noGrp="1"/>
          </p:cNvSpPr>
          <p:nvPr>
            <p:ph type="title"/>
          </p:nvPr>
        </p:nvSpPr>
        <p:spPr/>
        <p:txBody>
          <a:bodyPr/>
          <a:lstStyle/>
          <a:p>
            <a:r>
              <a:rPr kumimoji="1" lang="ja-JP" altLang="en-US" dirty="0"/>
              <a:t>（参考）</a:t>
            </a:r>
            <a:r>
              <a:rPr kumimoji="1" lang="en-US" altLang="ja-JP" dirty="0"/>
              <a:t>RMP</a:t>
            </a:r>
            <a:r>
              <a:rPr kumimoji="1" lang="ja-JP" altLang="en-US" dirty="0"/>
              <a:t>の</a:t>
            </a:r>
            <a:r>
              <a:rPr lang="ja-JP" altLang="en-US" dirty="0"/>
              <a:t>基本的な情報</a:t>
            </a:r>
            <a:endParaRPr kumimoji="1" lang="ja-JP" altLang="en-US" dirty="0"/>
          </a:p>
        </p:txBody>
      </p:sp>
    </p:spTree>
    <p:extLst>
      <p:ext uri="{BB962C8B-B14F-4D97-AF65-F5344CB8AC3E}">
        <p14:creationId xmlns:p14="http://schemas.microsoft.com/office/powerpoint/2010/main" val="316211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DDA3-B16A-B40E-94FF-56A0774E6A1A}"/>
            </a:ext>
          </a:extLst>
        </p:cNvPr>
        <p:cNvGrpSpPr/>
        <p:nvPr/>
      </p:nvGrpSpPr>
      <p:grpSpPr>
        <a:xfrm>
          <a:off x="0" y="0"/>
          <a:ext cx="0" cy="0"/>
          <a:chOff x="0" y="0"/>
          <a:chExt cx="0" cy="0"/>
        </a:xfrm>
      </p:grpSpPr>
      <p:sp>
        <p:nvSpPr>
          <p:cNvPr id="4098" name="タイトル 1">
            <a:extLst>
              <a:ext uri="{FF2B5EF4-FFF2-40B4-BE49-F238E27FC236}">
                <a16:creationId xmlns:a16="http://schemas.microsoft.com/office/drawing/2014/main" id="{30317E8A-9A7D-0FE0-BABE-B772B15C191B}"/>
              </a:ext>
            </a:extLst>
          </p:cNvPr>
          <p:cNvSpPr>
            <a:spLocks noGrp="1"/>
          </p:cNvSpPr>
          <p:nvPr>
            <p:ph type="title"/>
          </p:nvPr>
        </p:nvSpPr>
        <p:spPr/>
        <p:txBody>
          <a:bodyPr>
            <a:normAutofit/>
          </a:bodyPr>
          <a:lstStyle/>
          <a:p>
            <a:r>
              <a:rPr lang="ja-JP" altLang="en-US" b="1" dirty="0"/>
              <a:t>医薬品リスク管理計画</a:t>
            </a:r>
            <a:r>
              <a:rPr lang="en-US" altLang="ja-JP" b="1" dirty="0"/>
              <a:t>(RMP)</a:t>
            </a:r>
            <a:r>
              <a:rPr lang="ja-JP" altLang="en-US" b="1" dirty="0"/>
              <a:t>導入の背景</a:t>
            </a:r>
          </a:p>
        </p:txBody>
      </p:sp>
      <p:sp>
        <p:nvSpPr>
          <p:cNvPr id="10" name="角丸四角形 9">
            <a:extLst>
              <a:ext uri="{FF2B5EF4-FFF2-40B4-BE49-F238E27FC236}">
                <a16:creationId xmlns:a16="http://schemas.microsoft.com/office/drawing/2014/main" id="{6BFC6B79-11EC-C00B-B86C-2590371E0157}"/>
              </a:ext>
            </a:extLst>
          </p:cNvPr>
          <p:cNvSpPr/>
          <p:nvPr/>
        </p:nvSpPr>
        <p:spPr>
          <a:xfrm>
            <a:off x="609602" y="1571626"/>
            <a:ext cx="11247038" cy="2019301"/>
          </a:xfrm>
          <a:prstGeom prst="roundRect">
            <a:avLst>
              <a:gd name="adj" fmla="val 3713"/>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u="sng" dirty="0">
                <a:solidFill>
                  <a:prstClr val="black"/>
                </a:solidFill>
                <a:latin typeface="メイリオ" panose="020B0604030504040204" pitchFamily="50" charset="-128"/>
                <a:ea typeface="メイリオ" panose="020B0604030504040204" pitchFamily="50" charset="-128"/>
              </a:rPr>
              <a:t>薬害肝炎事件</a:t>
            </a:r>
            <a:r>
              <a:rPr lang="ja-JP" altLang="en-US" sz="1600" dirty="0">
                <a:solidFill>
                  <a:prstClr val="black"/>
                </a:solidFill>
                <a:latin typeface="メイリオ" panose="020B0604030504040204" pitchFamily="50" charset="-128"/>
                <a:ea typeface="メイリオ" panose="020B0604030504040204" pitchFamily="50" charset="-128"/>
              </a:rPr>
              <a:t>の検証及び再発防止のための医薬品行政のあり方検討委員会</a:t>
            </a:r>
            <a:endParaRPr lang="en-US" altLang="ja-JP" sz="1600" b="1"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2400" b="1" dirty="0">
                <a:solidFill>
                  <a:prstClr val="black"/>
                </a:solidFill>
                <a:latin typeface="メイリオ" panose="020B0604030504040204" pitchFamily="50" charset="-128"/>
                <a:ea typeface="メイリオ" panose="020B0604030504040204" pitchFamily="50" charset="-128"/>
              </a:rPr>
              <a:t>「薬害再発防止のための医薬品行政等の見直しについて（最終提言）</a:t>
            </a:r>
            <a:r>
              <a:rPr lang="ja-JP" altLang="en-US" sz="2000" baseline="50000" dirty="0">
                <a:solidFill>
                  <a:prstClr val="black"/>
                </a:solidFill>
                <a:latin typeface="メイリオ" panose="020B0604030504040204" pitchFamily="50" charset="-128"/>
                <a:ea typeface="メイリオ" panose="020B0604030504040204" pitchFamily="50" charset="-128"/>
              </a:rPr>
              <a:t>１）</a:t>
            </a:r>
            <a:r>
              <a:rPr lang="ja-JP" altLang="en-US" sz="2400" b="1" dirty="0">
                <a:solidFill>
                  <a:prstClr val="black"/>
                </a:solidFill>
                <a:latin typeface="メイリオ" panose="020B0604030504040204" pitchFamily="50" charset="-128"/>
                <a:ea typeface="メイリオ" panose="020B0604030504040204" pitchFamily="50" charset="-128"/>
              </a:rPr>
              <a:t>」</a:t>
            </a:r>
            <a:endParaRPr lang="en-US" altLang="ja-JP" sz="2400" b="1" dirty="0">
              <a:solidFill>
                <a:prstClr val="black"/>
              </a:solidFill>
              <a:latin typeface="メイリオ" panose="020B0604030504040204" pitchFamily="50" charset="-128"/>
              <a:ea typeface="メイリオ" panose="020B0604030504040204" pitchFamily="50" charset="-128"/>
            </a:endParaRPr>
          </a:p>
          <a:p>
            <a:pPr algn="ctr">
              <a:defRPr/>
            </a:pPr>
            <a:endParaRPr lang="en-US" altLang="ja-JP" sz="500" dirty="0">
              <a:solidFill>
                <a:prstClr val="black"/>
              </a:solidFill>
              <a:latin typeface="メイリオ" panose="020B0604030504040204" pitchFamily="50" charset="-128"/>
              <a:ea typeface="メイリオ" panose="020B0604030504040204" pitchFamily="50" charset="-128"/>
            </a:endParaRPr>
          </a:p>
          <a:p>
            <a:pPr algn="r">
              <a:defRPr/>
            </a:pPr>
            <a:r>
              <a:rPr lang="ja-JP" altLang="en-US" sz="2000" dirty="0">
                <a:solidFill>
                  <a:prstClr val="black"/>
                </a:solidFill>
                <a:latin typeface="メイリオ" panose="020B0604030504040204" pitchFamily="50" charset="-128"/>
                <a:ea typeface="メイリオ" panose="020B0604030504040204" pitchFamily="50" charset="-128"/>
              </a:rPr>
              <a:t>欧米の制度を参考に、</a:t>
            </a:r>
            <a:r>
              <a:rPr lang="ja-JP" altLang="en-US" sz="2000" b="1" dirty="0">
                <a:solidFill>
                  <a:srgbClr val="FF0000"/>
                </a:solidFill>
                <a:latin typeface="メイリオ" panose="020B0604030504040204" pitchFamily="50" charset="-128"/>
                <a:ea typeface="メイリオ" panose="020B0604030504040204" pitchFamily="50" charset="-128"/>
              </a:rPr>
              <a:t>「リスク最小化計画実施制度」を導入</a:t>
            </a:r>
            <a:r>
              <a:rPr lang="ja-JP" altLang="en-US" sz="2000" dirty="0">
                <a:solidFill>
                  <a:prstClr val="black"/>
                </a:solidFill>
                <a:latin typeface="メイリオ" panose="020B0604030504040204" pitchFamily="50" charset="-128"/>
                <a:ea typeface="メイリオ" panose="020B0604030504040204" pitchFamily="50" charset="-128"/>
              </a:rPr>
              <a:t>し、</a:t>
            </a:r>
            <a:r>
              <a:rPr lang="en-US" altLang="ja-JP" sz="2000" dirty="0">
                <a:solidFill>
                  <a:prstClr val="black"/>
                </a:solidFill>
                <a:latin typeface="メイリオ" panose="020B0604030504040204" pitchFamily="50" charset="-128"/>
                <a:ea typeface="メイリオ" panose="020B0604030504040204" pitchFamily="50" charset="-128"/>
              </a:rPr>
              <a:t>ICH-E2E</a:t>
            </a:r>
            <a:r>
              <a:rPr lang="ja-JP" altLang="en-US" sz="2000" dirty="0">
                <a:solidFill>
                  <a:prstClr val="black"/>
                </a:solidFill>
                <a:latin typeface="メイリオ" panose="020B0604030504040204" pitchFamily="50" charset="-128"/>
                <a:ea typeface="メイリオ" panose="020B0604030504040204" pitchFamily="50" charset="-128"/>
              </a:rPr>
              <a:t>のガイドラインに沿って</a:t>
            </a:r>
            <a:r>
              <a:rPr lang="ja-JP" altLang="en-US" sz="2000" b="1" dirty="0">
                <a:solidFill>
                  <a:srgbClr val="FF0000"/>
                </a:solidFill>
                <a:latin typeface="メイリオ" panose="020B0604030504040204" pitchFamily="50" charset="-128"/>
                <a:ea typeface="メイリオ" panose="020B0604030504040204" pitchFamily="50" charset="-128"/>
              </a:rPr>
              <a:t>「医薬品安全性監視の方法」を取り入れた「医薬品リスク管理」を適切に実施すべき</a:t>
            </a:r>
            <a:r>
              <a:rPr lang="ja-JP" altLang="en-US" sz="2000" dirty="0">
                <a:solidFill>
                  <a:prstClr val="black"/>
                </a:solidFill>
                <a:latin typeface="メイリオ" panose="020B0604030504040204" pitchFamily="50" charset="-128"/>
                <a:ea typeface="メイリオ" panose="020B0604030504040204" pitchFamily="50" charset="-128"/>
              </a:rPr>
              <a:t>である</a:t>
            </a:r>
            <a:r>
              <a:rPr lang="ja-JP" altLang="en-US" sz="1600" dirty="0">
                <a:solidFill>
                  <a:prstClr val="black"/>
                </a:solidFill>
                <a:latin typeface="メイリオ" panose="020B0604030504040204" pitchFamily="50" charset="-128"/>
                <a:ea typeface="メイリオ" panose="020B0604030504040204" pitchFamily="50" charset="-128"/>
              </a:rPr>
              <a:t>　（一部抜粋）</a:t>
            </a:r>
          </a:p>
        </p:txBody>
      </p:sp>
      <p:sp>
        <p:nvSpPr>
          <p:cNvPr id="11" name="テキスト ボックス 10">
            <a:extLst>
              <a:ext uri="{FF2B5EF4-FFF2-40B4-BE49-F238E27FC236}">
                <a16:creationId xmlns:a16="http://schemas.microsoft.com/office/drawing/2014/main" id="{47961048-2606-6BC9-AB67-49392BEAEF45}"/>
              </a:ext>
            </a:extLst>
          </p:cNvPr>
          <p:cNvSpPr txBox="1"/>
          <p:nvPr/>
        </p:nvSpPr>
        <p:spPr>
          <a:xfrm>
            <a:off x="911424" y="6375613"/>
            <a:ext cx="10854740" cy="4154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204788" indent="-204788">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１）「薬害肝炎検証・検討委員会「最終提言」について」（平成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3"/>
              </a:rPr>
              <a:t>http://www.mhlw.go.jp/shingi/2010/04/s0428-8.html</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　</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薬食安発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薬食審査発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　</a:t>
            </a:r>
            <a:r>
              <a:rPr lang="en-US" altLang="ja-JP" sz="1050" u="sng" dirty="0">
                <a:solidFill>
                  <a:prstClr val="black"/>
                </a:solidFill>
                <a:latin typeface="Meiryo UI" panose="020B0604030504040204" pitchFamily="50" charset="-128"/>
                <a:ea typeface="Meiryo UI" panose="020B0604030504040204" pitchFamily="50" charset="-128"/>
                <a:hlinkClick r:id="rId4"/>
              </a:rPr>
              <a:t>https://www.pmda.go.jp/files/000145482.pdf</a:t>
            </a:r>
            <a:endParaRPr lang="en-US" altLang="ja-JP" sz="1050" u="sng" dirty="0">
              <a:solidFill>
                <a:prstClr val="black"/>
              </a:solidFill>
              <a:latin typeface="Meiryo UI" panose="020B0604030504040204" pitchFamily="50" charset="-128"/>
              <a:ea typeface="Meiryo UI" panose="020B0604030504040204" pitchFamily="50" charset="-128"/>
            </a:endParaRPr>
          </a:p>
        </p:txBody>
      </p:sp>
      <p:sp>
        <p:nvSpPr>
          <p:cNvPr id="12" name="下矢印 11">
            <a:extLst>
              <a:ext uri="{FF2B5EF4-FFF2-40B4-BE49-F238E27FC236}">
                <a16:creationId xmlns:a16="http://schemas.microsoft.com/office/drawing/2014/main" id="{A8F87388-67CA-E509-5EB8-23A02F635299}"/>
              </a:ext>
            </a:extLst>
          </p:cNvPr>
          <p:cNvSpPr/>
          <p:nvPr/>
        </p:nvSpPr>
        <p:spPr>
          <a:xfrm>
            <a:off x="5919789" y="3717032"/>
            <a:ext cx="549275" cy="312737"/>
          </a:xfrm>
          <a:prstGeom prst="downArrow">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E126604D-74F3-BAAF-8C84-72E60F0E83D6}"/>
              </a:ext>
            </a:extLst>
          </p:cNvPr>
          <p:cNvSpPr/>
          <p:nvPr/>
        </p:nvSpPr>
        <p:spPr>
          <a:xfrm>
            <a:off x="609602" y="4181689"/>
            <a:ext cx="11247038" cy="5127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b="1" dirty="0">
                <a:solidFill>
                  <a:prstClr val="black"/>
                </a:solidFill>
                <a:latin typeface="メイリオ" panose="020B0604030504040204" pitchFamily="50" charset="-128"/>
                <a:ea typeface="メイリオ" panose="020B0604030504040204" pitchFamily="50" charset="-128"/>
              </a:rPr>
              <a:t>「医薬品リスク管理計画指針について」</a:t>
            </a:r>
            <a:r>
              <a:rPr lang="ja-JP" altLang="en-US" sz="2000" baseline="30000" dirty="0">
                <a:solidFill>
                  <a:prstClr val="black"/>
                </a:solidFill>
                <a:latin typeface="メイリオ" panose="020B0604030504040204" pitchFamily="50" charset="-128"/>
                <a:ea typeface="メイリオ" panose="020B0604030504040204" pitchFamily="50" charset="-128"/>
              </a:rPr>
              <a:t>２）</a:t>
            </a:r>
            <a:r>
              <a:rPr lang="ja-JP" altLang="en-US" sz="2000" b="1" dirty="0">
                <a:solidFill>
                  <a:prstClr val="black"/>
                </a:solidFill>
                <a:latin typeface="メイリオ" panose="020B0604030504040204" pitchFamily="50" charset="-128"/>
                <a:ea typeface="メイリオ" panose="020B0604030504040204" pitchFamily="50" charset="-128"/>
              </a:rPr>
              <a:t>通知発出</a:t>
            </a:r>
          </a:p>
        </p:txBody>
      </p:sp>
      <p:sp>
        <p:nvSpPr>
          <p:cNvPr id="14" name="角丸四角形 13">
            <a:extLst>
              <a:ext uri="{FF2B5EF4-FFF2-40B4-BE49-F238E27FC236}">
                <a16:creationId xmlns:a16="http://schemas.microsoft.com/office/drawing/2014/main" id="{87994501-CB17-AEEE-A6AA-EBCBE2A87692}"/>
              </a:ext>
            </a:extLst>
          </p:cNvPr>
          <p:cNvSpPr/>
          <p:nvPr/>
        </p:nvSpPr>
        <p:spPr>
          <a:xfrm>
            <a:off x="609602" y="1119117"/>
            <a:ext cx="2542506" cy="403111"/>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2010</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a:t>
            </a: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H22</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p:txBody>
      </p:sp>
      <p:sp>
        <p:nvSpPr>
          <p:cNvPr id="15" name="角丸四角形 14">
            <a:extLst>
              <a:ext uri="{FF2B5EF4-FFF2-40B4-BE49-F238E27FC236}">
                <a16:creationId xmlns:a16="http://schemas.microsoft.com/office/drawing/2014/main" id="{0A48B223-C6B6-F453-BADD-983A024CB36E}"/>
              </a:ext>
            </a:extLst>
          </p:cNvPr>
          <p:cNvSpPr/>
          <p:nvPr/>
        </p:nvSpPr>
        <p:spPr>
          <a:xfrm>
            <a:off x="612529" y="3789040"/>
            <a:ext cx="2542506" cy="3424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2012</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a:t>
            </a: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H24)</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月</a:t>
            </a:r>
          </a:p>
        </p:txBody>
      </p:sp>
      <p:sp>
        <p:nvSpPr>
          <p:cNvPr id="16" name="角丸四角形 15">
            <a:extLst>
              <a:ext uri="{FF2B5EF4-FFF2-40B4-BE49-F238E27FC236}">
                <a16:creationId xmlns:a16="http://schemas.microsoft.com/office/drawing/2014/main" id="{D4E38325-BD59-1E50-2319-CFBFD0E99ED3}"/>
              </a:ext>
            </a:extLst>
          </p:cNvPr>
          <p:cNvSpPr/>
          <p:nvPr/>
        </p:nvSpPr>
        <p:spPr>
          <a:xfrm>
            <a:off x="609602" y="5486022"/>
            <a:ext cx="11247038" cy="6016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ja-JP" sz="2000" b="1" dirty="0">
                <a:solidFill>
                  <a:srgbClr val="FF0000"/>
                </a:solidFill>
                <a:latin typeface="メイリオ" panose="020B0604030504040204" pitchFamily="50" charset="-128"/>
                <a:ea typeface="メイリオ" panose="020B0604030504040204" pitchFamily="50" charset="-128"/>
              </a:rPr>
              <a:t>2013</a:t>
            </a:r>
            <a:r>
              <a:rPr lang="ja-JP" altLang="en-US" sz="2000" b="1" dirty="0">
                <a:solidFill>
                  <a:srgbClr val="FF0000"/>
                </a:solidFill>
                <a:latin typeface="メイリオ" panose="020B0604030504040204" pitchFamily="50" charset="-128"/>
                <a:ea typeface="メイリオ" panose="020B0604030504040204" pitchFamily="50" charset="-128"/>
              </a:rPr>
              <a:t>年</a:t>
            </a:r>
            <a:r>
              <a:rPr lang="en-US" altLang="ja-JP" sz="2000" b="1" dirty="0">
                <a:solidFill>
                  <a:srgbClr val="FF0000"/>
                </a:solidFill>
                <a:latin typeface="メイリオ" panose="020B0604030504040204" pitchFamily="50" charset="-128"/>
                <a:ea typeface="メイリオ" panose="020B0604030504040204" pitchFamily="50" charset="-128"/>
              </a:rPr>
              <a:t>4</a:t>
            </a:r>
            <a:r>
              <a:rPr lang="ja-JP" altLang="en-US" sz="2000" b="1" dirty="0">
                <a:solidFill>
                  <a:srgbClr val="FF0000"/>
                </a:solidFill>
                <a:latin typeface="メイリオ" panose="020B0604030504040204" pitchFamily="50" charset="-128"/>
                <a:ea typeface="メイリオ" panose="020B0604030504040204" pitchFamily="50" charset="-128"/>
              </a:rPr>
              <a:t>月以降に承認申請を行う品目で策定を検討</a:t>
            </a:r>
          </a:p>
        </p:txBody>
      </p:sp>
      <p:sp>
        <p:nvSpPr>
          <p:cNvPr id="17" name="下矢印 16">
            <a:extLst>
              <a:ext uri="{FF2B5EF4-FFF2-40B4-BE49-F238E27FC236}">
                <a16:creationId xmlns:a16="http://schemas.microsoft.com/office/drawing/2014/main" id="{66560223-2362-EBC7-0AF9-0207337E9C37}"/>
              </a:ext>
            </a:extLst>
          </p:cNvPr>
          <p:cNvSpPr/>
          <p:nvPr/>
        </p:nvSpPr>
        <p:spPr>
          <a:xfrm>
            <a:off x="5919789" y="4918050"/>
            <a:ext cx="549275" cy="311150"/>
          </a:xfrm>
          <a:prstGeom prst="downArrow">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18" name="角丸四角形 17">
            <a:extLst>
              <a:ext uri="{FF2B5EF4-FFF2-40B4-BE49-F238E27FC236}">
                <a16:creationId xmlns:a16="http://schemas.microsoft.com/office/drawing/2014/main" id="{20DD9C4F-A104-8C3E-9568-53FD40C4203A}"/>
              </a:ext>
            </a:extLst>
          </p:cNvPr>
          <p:cNvSpPr/>
          <p:nvPr/>
        </p:nvSpPr>
        <p:spPr>
          <a:xfrm>
            <a:off x="609602" y="5062293"/>
            <a:ext cx="2542506" cy="362099"/>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2013</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a:t>
            </a: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H25)</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a:t>
            </a: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月～</a:t>
            </a:r>
          </a:p>
        </p:txBody>
      </p:sp>
    </p:spTree>
    <p:extLst>
      <p:ext uri="{BB962C8B-B14F-4D97-AF65-F5344CB8AC3E}">
        <p14:creationId xmlns:p14="http://schemas.microsoft.com/office/powerpoint/2010/main" val="193190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42265-A5CE-DFEF-7717-726A7324C80C}"/>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7F7643AF-4C97-964C-9017-E011D79A7A77}"/>
              </a:ext>
            </a:extLst>
          </p:cNvPr>
          <p:cNvSpPr/>
          <p:nvPr/>
        </p:nvSpPr>
        <p:spPr>
          <a:xfrm>
            <a:off x="839416" y="1327814"/>
            <a:ext cx="10019085" cy="4693475"/>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marL="676275" indent="-265510" fontAlgn="base">
              <a:lnSpc>
                <a:spcPct val="90000"/>
              </a:lnSpc>
              <a:spcBef>
                <a:spcPct val="0"/>
              </a:spcBef>
              <a:spcAft>
                <a:spcPct val="0"/>
              </a:spcAft>
              <a:defRPr/>
            </a:pPr>
            <a:r>
              <a:rPr lang="ja-JP" altLang="en-US" sz="2400" b="1" dirty="0">
                <a:solidFill>
                  <a:srgbClr val="000000"/>
                </a:solidFill>
                <a:latin typeface="メイリオ" pitchFamily="50" charset="-128"/>
                <a:ea typeface="メイリオ" pitchFamily="50" charset="-128"/>
              </a:rPr>
              <a:t>適用範囲：</a:t>
            </a:r>
            <a:endParaRPr lang="en-US" altLang="ja-JP" sz="2400" b="1" dirty="0">
              <a:solidFill>
                <a:srgbClr val="000000"/>
              </a:solidFill>
              <a:latin typeface="メイリオ" pitchFamily="50" charset="-128"/>
              <a:ea typeface="メイリオ" pitchFamily="50" charset="-128"/>
            </a:endParaRPr>
          </a:p>
          <a:p>
            <a:pPr marL="676275" indent="-265510" fontAlgn="base">
              <a:lnSpc>
                <a:spcPct val="90000"/>
              </a:lnSpc>
              <a:spcBef>
                <a:spcPct val="0"/>
              </a:spcBef>
              <a:spcAft>
                <a:spcPct val="0"/>
              </a:spcAft>
              <a:defRPr/>
            </a:pPr>
            <a:r>
              <a:rPr lang="ja-JP" altLang="en-US" dirty="0">
                <a:solidFill>
                  <a:srgbClr val="000000"/>
                </a:solidFill>
                <a:latin typeface="メイリオ" pitchFamily="50" charset="-128"/>
                <a:ea typeface="メイリオ" pitchFamily="50" charset="-128"/>
              </a:rPr>
              <a:t>後発医薬品及びバイオ後続品を含む</a:t>
            </a:r>
            <a:endParaRPr lang="en-US" altLang="ja-JP" dirty="0">
              <a:solidFill>
                <a:srgbClr val="000000"/>
              </a:solidFill>
              <a:latin typeface="メイリオ" pitchFamily="50" charset="-128"/>
              <a:ea typeface="メイリオ" pitchFamily="50" charset="-128"/>
            </a:endParaRPr>
          </a:p>
          <a:p>
            <a:pPr marL="676275" indent="-265510" fontAlgn="base">
              <a:lnSpc>
                <a:spcPct val="90000"/>
              </a:lnSpc>
              <a:spcBef>
                <a:spcPct val="0"/>
              </a:spcBef>
              <a:spcAft>
                <a:spcPct val="0"/>
              </a:spcAft>
              <a:defRPr/>
            </a:pPr>
            <a:r>
              <a:rPr lang="ja-JP" altLang="en-US" sz="2100" b="1" u="sng" dirty="0">
                <a:solidFill>
                  <a:srgbClr val="C00000"/>
                </a:solidFill>
                <a:latin typeface="メイリオ" pitchFamily="50" charset="-128"/>
                <a:ea typeface="メイリオ" pitchFamily="50" charset="-128"/>
              </a:rPr>
              <a:t>医療用医薬品</a:t>
            </a:r>
            <a:br>
              <a:rPr lang="en-US" altLang="ja-JP" sz="2100" dirty="0">
                <a:solidFill>
                  <a:srgbClr val="C00000"/>
                </a:solidFill>
                <a:latin typeface="メイリオ" pitchFamily="50" charset="-128"/>
                <a:ea typeface="メイリオ" pitchFamily="50" charset="-128"/>
              </a:rPr>
            </a:br>
            <a:endParaRPr lang="en-US" altLang="ja-JP" sz="2100" dirty="0">
              <a:solidFill>
                <a:srgbClr val="C00000"/>
              </a:solidFill>
              <a:latin typeface="メイリオ" pitchFamily="50" charset="-128"/>
              <a:ea typeface="メイリオ" pitchFamily="50" charset="-128"/>
            </a:endParaRPr>
          </a:p>
          <a:p>
            <a:pPr marL="676275" indent="-265510" fontAlgn="base">
              <a:lnSpc>
                <a:spcPct val="90000"/>
              </a:lnSpc>
              <a:spcBef>
                <a:spcPct val="0"/>
              </a:spcBef>
              <a:spcAft>
                <a:spcPct val="0"/>
              </a:spcAft>
              <a:defRPr/>
            </a:pPr>
            <a:r>
              <a:rPr lang="ja-JP" altLang="en-US" sz="2400" b="1" dirty="0">
                <a:solidFill>
                  <a:srgbClr val="000000"/>
                </a:solidFill>
                <a:latin typeface="メイリオ" pitchFamily="50" charset="-128"/>
                <a:ea typeface="メイリオ" pitchFamily="50" charset="-128"/>
              </a:rPr>
              <a:t>適用時期：</a:t>
            </a:r>
            <a:endParaRPr lang="en-US" altLang="ja-JP" sz="2400" b="1" dirty="0">
              <a:solidFill>
                <a:srgbClr val="000000"/>
              </a:solidFill>
              <a:latin typeface="メイリオ" pitchFamily="50" charset="-128"/>
              <a:ea typeface="メイリオ" pitchFamily="50" charset="-128"/>
            </a:endParaRPr>
          </a:p>
          <a:p>
            <a:pPr marL="676275" lvl="1" indent="-265510" fontAlgn="base">
              <a:lnSpc>
                <a:spcPct val="90000"/>
              </a:lnSpc>
              <a:spcBef>
                <a:spcPct val="0"/>
              </a:spcBef>
              <a:spcAft>
                <a:spcPct val="0"/>
              </a:spcAft>
              <a:defRPr/>
            </a:pPr>
            <a:r>
              <a:rPr lang="ja-JP" altLang="en-US" dirty="0">
                <a:solidFill>
                  <a:prstClr val="black"/>
                </a:solidFill>
                <a:latin typeface="メイリオ" pitchFamily="50" charset="-128"/>
                <a:ea typeface="メイリオ" pitchFamily="50" charset="-128"/>
              </a:rPr>
              <a:t>新医薬品 ：</a:t>
            </a:r>
            <a:r>
              <a:rPr lang="en-US" altLang="ja-JP" dirty="0">
                <a:solidFill>
                  <a:prstClr val="black"/>
                </a:solidFill>
                <a:latin typeface="メイリオ" pitchFamily="50" charset="-128"/>
                <a:ea typeface="メイリオ" pitchFamily="50" charset="-128"/>
              </a:rPr>
              <a:t>		H25</a:t>
            </a:r>
            <a:r>
              <a:rPr lang="ja-JP" altLang="en-US" dirty="0">
                <a:solidFill>
                  <a:prstClr val="black"/>
                </a:solidFill>
                <a:latin typeface="メイリオ" pitchFamily="50" charset="-128"/>
                <a:ea typeface="メイリオ" pitchFamily="50" charset="-128"/>
              </a:rPr>
              <a:t>年</a:t>
            </a:r>
            <a:r>
              <a:rPr lang="en-US" altLang="ja-JP" dirty="0">
                <a:solidFill>
                  <a:prstClr val="black"/>
                </a:solidFill>
                <a:latin typeface="メイリオ" pitchFamily="50" charset="-128"/>
                <a:ea typeface="メイリオ" pitchFamily="50" charset="-128"/>
              </a:rPr>
              <a:t>4</a:t>
            </a:r>
            <a:r>
              <a:rPr lang="ja-JP" altLang="en-US" dirty="0">
                <a:solidFill>
                  <a:prstClr val="black"/>
                </a:solidFill>
                <a:latin typeface="メイリオ" pitchFamily="50" charset="-128"/>
                <a:ea typeface="メイリオ" pitchFamily="50" charset="-128"/>
              </a:rPr>
              <a:t>月</a:t>
            </a:r>
            <a:r>
              <a:rPr lang="en-US" altLang="ja-JP" dirty="0">
                <a:solidFill>
                  <a:prstClr val="black"/>
                </a:solidFill>
                <a:latin typeface="メイリオ" pitchFamily="50" charset="-128"/>
                <a:ea typeface="メイリオ" pitchFamily="50" charset="-128"/>
              </a:rPr>
              <a:t>1</a:t>
            </a:r>
            <a:r>
              <a:rPr lang="ja-JP" altLang="en-US" dirty="0">
                <a:solidFill>
                  <a:prstClr val="black"/>
                </a:solidFill>
                <a:latin typeface="メイリオ" pitchFamily="50" charset="-128"/>
                <a:ea typeface="メイリオ" pitchFamily="50" charset="-128"/>
              </a:rPr>
              <a:t>日以降申請する品目</a:t>
            </a:r>
          </a:p>
          <a:p>
            <a:pPr marL="676275" lvl="1" indent="-265510" fontAlgn="base">
              <a:lnSpc>
                <a:spcPct val="90000"/>
              </a:lnSpc>
              <a:spcBef>
                <a:spcPct val="0"/>
              </a:spcBef>
              <a:spcAft>
                <a:spcPct val="0"/>
              </a:spcAft>
              <a:defRPr/>
            </a:pPr>
            <a:r>
              <a:rPr lang="ja-JP" altLang="en-US" dirty="0">
                <a:solidFill>
                  <a:srgbClr val="000000"/>
                </a:solidFill>
                <a:latin typeface="メイリオ" pitchFamily="50" charset="-128"/>
                <a:ea typeface="メイリオ" pitchFamily="50" charset="-128"/>
              </a:rPr>
              <a:t>バイオ後続品：</a:t>
            </a:r>
            <a:r>
              <a:rPr lang="en-US" altLang="ja-JP" dirty="0">
                <a:solidFill>
                  <a:srgbClr val="000000"/>
                </a:solidFill>
                <a:latin typeface="メイリオ" pitchFamily="50" charset="-128"/>
                <a:ea typeface="メイリオ" pitchFamily="50" charset="-128"/>
              </a:rPr>
              <a:t>	H25</a:t>
            </a:r>
            <a:r>
              <a:rPr lang="ja-JP" altLang="en-US" dirty="0">
                <a:solidFill>
                  <a:srgbClr val="000000"/>
                </a:solidFill>
                <a:latin typeface="メイリオ" pitchFamily="50" charset="-128"/>
                <a:ea typeface="メイリオ" pitchFamily="50" charset="-128"/>
              </a:rPr>
              <a:t>年</a:t>
            </a:r>
            <a:r>
              <a:rPr lang="en-US" altLang="ja-JP" dirty="0">
                <a:solidFill>
                  <a:srgbClr val="000000"/>
                </a:solidFill>
                <a:latin typeface="メイリオ" pitchFamily="50" charset="-128"/>
                <a:ea typeface="メイリオ" pitchFamily="50" charset="-128"/>
              </a:rPr>
              <a:t>4</a:t>
            </a:r>
            <a:r>
              <a:rPr lang="ja-JP" altLang="en-US" dirty="0">
                <a:solidFill>
                  <a:srgbClr val="000000"/>
                </a:solidFill>
                <a:latin typeface="メイリオ" pitchFamily="50" charset="-128"/>
                <a:ea typeface="メイリオ" pitchFamily="50" charset="-128"/>
              </a:rPr>
              <a:t>月</a:t>
            </a:r>
            <a:r>
              <a:rPr lang="en-US" altLang="ja-JP" dirty="0">
                <a:solidFill>
                  <a:srgbClr val="000000"/>
                </a:solidFill>
                <a:latin typeface="メイリオ" pitchFamily="50" charset="-128"/>
                <a:ea typeface="メイリオ" pitchFamily="50" charset="-128"/>
              </a:rPr>
              <a:t>1</a:t>
            </a:r>
            <a:r>
              <a:rPr lang="ja-JP" altLang="en-US" dirty="0">
                <a:solidFill>
                  <a:srgbClr val="000000"/>
                </a:solidFill>
                <a:latin typeface="メイリオ" pitchFamily="50" charset="-128"/>
                <a:ea typeface="メイリオ" pitchFamily="50" charset="-128"/>
              </a:rPr>
              <a:t>日以降製造販売承認申請する品目</a:t>
            </a:r>
            <a:endParaRPr lang="en-US" altLang="ja-JP" dirty="0">
              <a:solidFill>
                <a:srgbClr val="000000"/>
              </a:solidFill>
              <a:latin typeface="メイリオ" pitchFamily="50" charset="-128"/>
              <a:ea typeface="メイリオ" pitchFamily="50" charset="-128"/>
            </a:endParaRPr>
          </a:p>
          <a:p>
            <a:pPr marL="676275" lvl="1" indent="-265510" fontAlgn="base">
              <a:lnSpc>
                <a:spcPct val="90000"/>
              </a:lnSpc>
              <a:spcBef>
                <a:spcPct val="0"/>
              </a:spcBef>
              <a:spcAft>
                <a:spcPct val="0"/>
              </a:spcAft>
              <a:defRPr/>
            </a:pPr>
            <a:r>
              <a:rPr lang="ja-JP" altLang="en-US" dirty="0">
                <a:solidFill>
                  <a:srgbClr val="000000"/>
                </a:solidFill>
                <a:latin typeface="メイリオ" pitchFamily="50" charset="-128"/>
                <a:ea typeface="メイリオ" pitchFamily="50" charset="-128"/>
              </a:rPr>
              <a:t>後発医薬品 ：</a:t>
            </a:r>
            <a:r>
              <a:rPr lang="en-US" altLang="ja-JP" dirty="0">
                <a:solidFill>
                  <a:srgbClr val="000000"/>
                </a:solidFill>
                <a:latin typeface="メイリオ" pitchFamily="50" charset="-128"/>
                <a:ea typeface="メイリオ" pitchFamily="50" charset="-128"/>
              </a:rPr>
              <a:t>	</a:t>
            </a:r>
            <a:r>
              <a:rPr lang="en-US" altLang="ja-JP" dirty="0">
                <a:solidFill>
                  <a:prstClr val="black"/>
                </a:solidFill>
                <a:latin typeface="メイリオ" pitchFamily="50" charset="-128"/>
                <a:ea typeface="メイリオ" pitchFamily="50" charset="-128"/>
              </a:rPr>
              <a:t>H26</a:t>
            </a:r>
            <a:r>
              <a:rPr lang="ja-JP" altLang="en-US" dirty="0">
                <a:solidFill>
                  <a:prstClr val="black"/>
                </a:solidFill>
                <a:latin typeface="メイリオ" pitchFamily="50" charset="-128"/>
                <a:ea typeface="メイリオ" pitchFamily="50" charset="-128"/>
              </a:rPr>
              <a:t>年</a:t>
            </a:r>
            <a:r>
              <a:rPr lang="en-US" altLang="ja-JP" dirty="0">
                <a:solidFill>
                  <a:prstClr val="black"/>
                </a:solidFill>
                <a:latin typeface="メイリオ" pitchFamily="50" charset="-128"/>
                <a:ea typeface="メイリオ" pitchFamily="50" charset="-128"/>
              </a:rPr>
              <a:t>8</a:t>
            </a:r>
            <a:r>
              <a:rPr lang="ja-JP" altLang="en-US" dirty="0">
                <a:solidFill>
                  <a:prstClr val="black"/>
                </a:solidFill>
                <a:latin typeface="メイリオ" pitchFamily="50" charset="-128"/>
                <a:ea typeface="メイリオ" pitchFamily="50" charset="-128"/>
              </a:rPr>
              <a:t>月</a:t>
            </a:r>
            <a:r>
              <a:rPr lang="en-US" altLang="ja-JP" dirty="0">
                <a:solidFill>
                  <a:prstClr val="black"/>
                </a:solidFill>
                <a:latin typeface="メイリオ" pitchFamily="50" charset="-128"/>
                <a:ea typeface="メイリオ" pitchFamily="50" charset="-128"/>
              </a:rPr>
              <a:t>26</a:t>
            </a:r>
            <a:r>
              <a:rPr lang="ja-JP" altLang="en-US" dirty="0">
                <a:solidFill>
                  <a:prstClr val="black"/>
                </a:solidFill>
                <a:latin typeface="メイリオ" pitchFamily="50" charset="-128"/>
                <a:ea typeface="メイリオ" pitchFamily="50" charset="-128"/>
              </a:rPr>
              <a:t>日以降申請する品目</a:t>
            </a:r>
            <a:endParaRPr lang="en-US" altLang="ja-JP" dirty="0">
              <a:solidFill>
                <a:prstClr val="black"/>
              </a:solidFill>
              <a:latin typeface="メイリオ" pitchFamily="50" charset="-128"/>
              <a:ea typeface="メイリオ" pitchFamily="50" charset="-128"/>
            </a:endParaRPr>
          </a:p>
          <a:p>
            <a:pPr marL="676275" lvl="1" indent="-265510" fontAlgn="base">
              <a:lnSpc>
                <a:spcPct val="90000"/>
              </a:lnSpc>
              <a:spcBef>
                <a:spcPct val="0"/>
              </a:spcBef>
              <a:spcAft>
                <a:spcPct val="0"/>
              </a:spcAft>
              <a:defRPr/>
            </a:pPr>
            <a:r>
              <a:rPr lang="en-US" altLang="ja-JP" dirty="0">
                <a:solidFill>
                  <a:prstClr val="black"/>
                </a:solidFill>
                <a:latin typeface="メイリオ" pitchFamily="50" charset="-128"/>
                <a:ea typeface="メイリオ" pitchFamily="50" charset="-128"/>
              </a:rPr>
              <a:t>	</a:t>
            </a:r>
            <a:endParaRPr lang="ja-JP" altLang="en-US" dirty="0">
              <a:solidFill>
                <a:prstClr val="black"/>
              </a:solidFill>
              <a:latin typeface="メイリオ" pitchFamily="50" charset="-128"/>
              <a:ea typeface="メイリオ" pitchFamily="50" charset="-128"/>
            </a:endParaRPr>
          </a:p>
          <a:p>
            <a:pPr marL="676275" indent="-265510" fontAlgn="base">
              <a:lnSpc>
                <a:spcPct val="90000"/>
              </a:lnSpc>
              <a:spcBef>
                <a:spcPct val="0"/>
              </a:spcBef>
              <a:spcAft>
                <a:spcPct val="0"/>
              </a:spcAft>
              <a:defRPr/>
            </a:pPr>
            <a:r>
              <a:rPr lang="ja-JP" altLang="en-US" sz="2400" b="1" dirty="0">
                <a:solidFill>
                  <a:srgbClr val="000000"/>
                </a:solidFill>
                <a:latin typeface="メイリオ" pitchFamily="50" charset="-128"/>
                <a:ea typeface="メイリオ" pitchFamily="50" charset="-128"/>
              </a:rPr>
              <a:t>策定を検討する時点</a:t>
            </a:r>
            <a:endParaRPr lang="en-US" altLang="ja-JP" sz="2400" b="1" dirty="0">
              <a:solidFill>
                <a:srgbClr val="000000"/>
              </a:solidFill>
              <a:latin typeface="メイリオ" pitchFamily="50" charset="-128"/>
              <a:ea typeface="メイリオ" pitchFamily="50" charset="-128"/>
            </a:endParaRPr>
          </a:p>
          <a:p>
            <a:pPr marL="676275" lvl="1" indent="-265510" fontAlgn="base">
              <a:lnSpc>
                <a:spcPct val="90000"/>
              </a:lnSpc>
              <a:spcBef>
                <a:spcPct val="0"/>
              </a:spcBef>
              <a:spcAft>
                <a:spcPct val="0"/>
              </a:spcAft>
              <a:defRPr/>
            </a:pPr>
            <a:r>
              <a:rPr lang="ja-JP" altLang="en-US" sz="2100" b="1" u="sng" dirty="0">
                <a:solidFill>
                  <a:srgbClr val="C00000"/>
                </a:solidFill>
                <a:latin typeface="メイリオ" pitchFamily="50" charset="-128"/>
                <a:ea typeface="メイリオ" pitchFamily="50" charset="-128"/>
              </a:rPr>
              <a:t>承認申請の時点</a:t>
            </a:r>
            <a:endParaRPr lang="en-US" altLang="ja-JP" sz="2100" b="1" u="sng" dirty="0">
              <a:solidFill>
                <a:srgbClr val="C00000"/>
              </a:solidFill>
              <a:latin typeface="メイリオ" pitchFamily="50" charset="-128"/>
              <a:ea typeface="メイリオ" pitchFamily="50" charset="-128"/>
            </a:endParaRPr>
          </a:p>
          <a:p>
            <a:pPr marL="676275" lvl="1" indent="-265510" fontAlgn="base">
              <a:lnSpc>
                <a:spcPct val="90000"/>
              </a:lnSpc>
              <a:spcBef>
                <a:spcPct val="0"/>
              </a:spcBef>
              <a:spcAft>
                <a:spcPct val="0"/>
              </a:spcAft>
              <a:defRPr/>
            </a:pPr>
            <a:r>
              <a:rPr lang="ja-JP" altLang="en-US" b="1" dirty="0">
                <a:solidFill>
                  <a:prstClr val="black"/>
                </a:solidFill>
                <a:latin typeface="メイリオ" pitchFamily="50" charset="-128"/>
                <a:ea typeface="メイリオ" pitchFamily="50" charset="-128"/>
              </a:rPr>
              <a:t>・新医薬品、バイオ後続品、後発医薬品</a:t>
            </a:r>
            <a:r>
              <a:rPr lang="en-US" altLang="ja-JP" b="1" dirty="0">
                <a:solidFill>
                  <a:prstClr val="black"/>
                </a:solidFill>
                <a:latin typeface="メイリオ" pitchFamily="50" charset="-128"/>
                <a:ea typeface="メイリオ" pitchFamily="50" charset="-128"/>
              </a:rPr>
              <a:t>※</a:t>
            </a:r>
            <a:r>
              <a:rPr lang="ja-JP" altLang="en-US" b="1" dirty="0">
                <a:solidFill>
                  <a:srgbClr val="C00000"/>
                </a:solidFill>
                <a:latin typeface="メイリオ" pitchFamily="50" charset="-128"/>
                <a:ea typeface="メイリオ" pitchFamily="50" charset="-128"/>
              </a:rPr>
              <a:t> </a:t>
            </a:r>
            <a:br>
              <a:rPr lang="en-US" altLang="ja-JP" b="1" dirty="0">
                <a:solidFill>
                  <a:srgbClr val="000000"/>
                </a:solidFill>
                <a:latin typeface="メイリオ" pitchFamily="50" charset="-128"/>
                <a:ea typeface="メイリオ" pitchFamily="50" charset="-128"/>
              </a:rPr>
            </a:br>
            <a:r>
              <a:rPr lang="en-US" altLang="ja-JP" dirty="0">
                <a:solidFill>
                  <a:prstClr val="black"/>
                </a:solidFill>
                <a:latin typeface="メイリオ" pitchFamily="50" charset="-128"/>
                <a:ea typeface="メイリオ" pitchFamily="50" charset="-128"/>
              </a:rPr>
              <a:t>※RMP</a:t>
            </a:r>
            <a:r>
              <a:rPr lang="ja-JP" altLang="en-US" dirty="0">
                <a:solidFill>
                  <a:prstClr val="black"/>
                </a:solidFill>
                <a:latin typeface="メイリオ" pitchFamily="50" charset="-128"/>
                <a:ea typeface="メイリオ" pitchFamily="50" charset="-128"/>
              </a:rPr>
              <a:t>が公表されている先発医薬品に対する後発医薬品のうち、「効能又は効果」等が先発医薬品と同一のものの承認申請を行おうとする時点 </a:t>
            </a:r>
            <a:br>
              <a:rPr lang="en-US" altLang="ja-JP" dirty="0">
                <a:solidFill>
                  <a:prstClr val="black"/>
                </a:solidFill>
                <a:latin typeface="メイリオ" pitchFamily="50" charset="-128"/>
                <a:ea typeface="メイリオ" pitchFamily="50" charset="-128"/>
              </a:rPr>
            </a:br>
            <a:endParaRPr lang="en-US" altLang="ja-JP" dirty="0">
              <a:solidFill>
                <a:prstClr val="black"/>
              </a:solidFill>
              <a:latin typeface="メイリオ" pitchFamily="50" charset="-128"/>
              <a:ea typeface="メイリオ" pitchFamily="50" charset="-128"/>
            </a:endParaRPr>
          </a:p>
          <a:p>
            <a:pPr marL="676275" lvl="1" indent="-265510" fontAlgn="base">
              <a:lnSpc>
                <a:spcPct val="90000"/>
              </a:lnSpc>
              <a:spcBef>
                <a:spcPct val="0"/>
              </a:spcBef>
              <a:spcAft>
                <a:spcPct val="0"/>
              </a:spcAft>
              <a:defRPr/>
            </a:pPr>
            <a:r>
              <a:rPr lang="ja-JP" altLang="en-US" sz="2100" b="1" dirty="0">
                <a:solidFill>
                  <a:srgbClr val="C00000"/>
                </a:solidFill>
                <a:latin typeface="メイリオ" pitchFamily="50" charset="-128"/>
                <a:ea typeface="メイリオ" pitchFamily="50" charset="-128"/>
              </a:rPr>
              <a:t>製造販売後で</a:t>
            </a:r>
            <a:r>
              <a:rPr lang="ja-JP" altLang="en-US" sz="2100" b="1" u="sng" dirty="0">
                <a:solidFill>
                  <a:srgbClr val="C00000"/>
                </a:solidFill>
                <a:latin typeface="メイリオ" pitchFamily="50" charset="-128"/>
                <a:ea typeface="メイリオ" pitchFamily="50" charset="-128"/>
              </a:rPr>
              <a:t>新たな安全性の懸念が判明した時点</a:t>
            </a:r>
            <a:endParaRPr lang="en-US" altLang="ja-JP" sz="2400" b="1" dirty="0">
              <a:solidFill>
                <a:srgbClr val="C00000"/>
              </a:solidFill>
              <a:latin typeface="メイリオ" pitchFamily="50" charset="-128"/>
              <a:ea typeface="メイリオ" pitchFamily="50" charset="-128"/>
            </a:endParaRPr>
          </a:p>
        </p:txBody>
      </p:sp>
      <p:sp>
        <p:nvSpPr>
          <p:cNvPr id="7" name="テキスト ボックス 6">
            <a:extLst>
              <a:ext uri="{FF2B5EF4-FFF2-40B4-BE49-F238E27FC236}">
                <a16:creationId xmlns:a16="http://schemas.microsoft.com/office/drawing/2014/main" id="{A4486DA9-ED30-6ECA-64D5-5C69EC438BCC}"/>
              </a:ext>
            </a:extLst>
          </p:cNvPr>
          <p:cNvSpPr txBox="1"/>
          <p:nvPr/>
        </p:nvSpPr>
        <p:spPr>
          <a:xfrm>
            <a:off x="685839" y="6333468"/>
            <a:ext cx="11052720" cy="415498"/>
          </a:xfrm>
          <a:prstGeom prst="rect">
            <a:avLst/>
          </a:prstGeom>
          <a:noFill/>
        </p:spPr>
        <p:txBody>
          <a:bodyPr wrap="square" rtlCol="0">
            <a:spAutoFit/>
          </a:bodyPr>
          <a:lstStyle/>
          <a:p>
            <a:pPr marL="228600" indent="-228600">
              <a:buFontTx/>
              <a:buAutoNum type="arabicParenR"/>
              <a:defRPr/>
            </a:pP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　</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薬食安発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薬食審査発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　</a:t>
            </a:r>
            <a:r>
              <a:rPr lang="en-US" altLang="ja-JP" sz="1050" u="sng" dirty="0">
                <a:solidFill>
                  <a:prstClr val="black"/>
                </a:solidFill>
                <a:latin typeface="Meiryo UI" panose="020B0604030504040204" pitchFamily="50" charset="-128"/>
                <a:ea typeface="Meiryo UI" panose="020B0604030504040204" pitchFamily="50" charset="-128"/>
                <a:hlinkClick r:id="rId3"/>
              </a:rPr>
              <a:t>https://www.pmda.go.jp/files/000145482.pdf</a:t>
            </a:r>
            <a:endParaRPr lang="en-US" altLang="ja-JP" sz="1050" u="sng" dirty="0">
              <a:solidFill>
                <a:prstClr val="black"/>
              </a:solidFill>
              <a:latin typeface="Meiryo UI" panose="020B0604030504040204" pitchFamily="50" charset="-128"/>
              <a:ea typeface="Meiryo UI" panose="020B0604030504040204" pitchFamily="50" charset="-128"/>
            </a:endParaRPr>
          </a:p>
          <a:p>
            <a:pPr marL="228600" indent="-228600">
              <a:buFontTx/>
              <a:buAutoNum type="arabicParen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薬</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生薬</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審発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0318</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 薬</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318</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「医薬品リスク管理計画指針の策定及び公表について」　</a:t>
            </a:r>
            <a:r>
              <a:rPr lang="en-US" altLang="ja-JP" sz="1050" u="sng" dirty="0">
                <a:solidFill>
                  <a:prstClr val="black"/>
                </a:solidFill>
                <a:latin typeface="Meiryo UI" panose="020B0604030504040204" pitchFamily="50" charset="-128"/>
                <a:ea typeface="Meiryo UI" panose="020B0604030504040204" pitchFamily="50" charset="-128"/>
                <a:hlinkClick r:id="rId4"/>
              </a:rPr>
              <a:t>https://www.pmda.go.jp/files/000245412.pdf</a:t>
            </a:r>
            <a:endParaRPr lang="en-US" altLang="ja-JP" sz="1050" u="sng" dirty="0">
              <a:solidFill>
                <a:prstClr val="black"/>
              </a:solidFill>
              <a:latin typeface="Meiryo UI" panose="020B0604030504040204" pitchFamily="50" charset="-128"/>
              <a:ea typeface="Meiryo UI" panose="020B0604030504040204" pitchFamily="50" charset="-128"/>
            </a:endParaRPr>
          </a:p>
        </p:txBody>
      </p:sp>
      <p:sp>
        <p:nvSpPr>
          <p:cNvPr id="3" name="角丸四角形 2">
            <a:extLst>
              <a:ext uri="{FF2B5EF4-FFF2-40B4-BE49-F238E27FC236}">
                <a16:creationId xmlns:a16="http://schemas.microsoft.com/office/drawing/2014/main" id="{1738DC5E-39A8-9E23-242E-4214D3C633E1}"/>
              </a:ext>
            </a:extLst>
          </p:cNvPr>
          <p:cNvSpPr/>
          <p:nvPr/>
        </p:nvSpPr>
        <p:spPr>
          <a:xfrm>
            <a:off x="983432" y="3743413"/>
            <a:ext cx="9684568" cy="229564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grpSp>
        <p:nvGrpSpPr>
          <p:cNvPr id="4" name="グループ化 3">
            <a:extLst>
              <a:ext uri="{FF2B5EF4-FFF2-40B4-BE49-F238E27FC236}">
                <a16:creationId xmlns:a16="http://schemas.microsoft.com/office/drawing/2014/main" id="{2FB9E5DE-DEE7-FBAE-F690-D9D39F4F6FA9}"/>
              </a:ext>
            </a:extLst>
          </p:cNvPr>
          <p:cNvGrpSpPr/>
          <p:nvPr/>
        </p:nvGrpSpPr>
        <p:grpSpPr>
          <a:xfrm>
            <a:off x="6096000" y="1077252"/>
            <a:ext cx="4338899" cy="1514833"/>
            <a:chOff x="-10203" y="1766671"/>
            <a:chExt cx="9017445" cy="3207929"/>
          </a:xfrm>
        </p:grpSpPr>
        <p:sp>
          <p:nvSpPr>
            <p:cNvPr id="46" name="正方形/長方形 45">
              <a:extLst>
                <a:ext uri="{FF2B5EF4-FFF2-40B4-BE49-F238E27FC236}">
                  <a16:creationId xmlns:a16="http://schemas.microsoft.com/office/drawing/2014/main" id="{427B62F2-4116-93D0-3052-61C3E0DEE7A9}"/>
                </a:ext>
              </a:extLst>
            </p:cNvPr>
            <p:cNvSpPr/>
            <p:nvPr/>
          </p:nvSpPr>
          <p:spPr bwMode="auto">
            <a:xfrm>
              <a:off x="15331" y="2958375"/>
              <a:ext cx="8991911" cy="2016225"/>
            </a:xfrm>
            <a:prstGeom prst="rect">
              <a:avLst/>
            </a:prstGeom>
            <a:noFill/>
            <a:ln w="50800" cap="rnd"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endParaRPr lang="ja-JP" altLang="en-US" sz="14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7" name="グループ化 46">
              <a:extLst>
                <a:ext uri="{FF2B5EF4-FFF2-40B4-BE49-F238E27FC236}">
                  <a16:creationId xmlns:a16="http://schemas.microsoft.com/office/drawing/2014/main" id="{FAB8B45D-2DDA-BCF4-90AE-D60D915C06F8}"/>
                </a:ext>
              </a:extLst>
            </p:cNvPr>
            <p:cNvGrpSpPr/>
            <p:nvPr/>
          </p:nvGrpSpPr>
          <p:grpSpPr>
            <a:xfrm>
              <a:off x="-10203" y="1766671"/>
              <a:ext cx="7786277" cy="903693"/>
              <a:chOff x="5349155" y="2623734"/>
              <a:chExt cx="5606721" cy="903693"/>
            </a:xfrm>
          </p:grpSpPr>
          <p:sp>
            <p:nvSpPr>
              <p:cNvPr id="48" name="正方形/長方形 47">
                <a:extLst>
                  <a:ext uri="{FF2B5EF4-FFF2-40B4-BE49-F238E27FC236}">
                    <a16:creationId xmlns:a16="http://schemas.microsoft.com/office/drawing/2014/main" id="{050D9769-7B87-EF98-DE79-082DC3E6A35F}"/>
                  </a:ext>
                </a:extLst>
              </p:cNvPr>
              <p:cNvSpPr/>
              <p:nvPr/>
            </p:nvSpPr>
            <p:spPr bwMode="auto">
              <a:xfrm>
                <a:off x="6104589" y="2848784"/>
                <a:ext cx="4851287" cy="554367"/>
              </a:xfrm>
              <a:prstGeom prst="rect">
                <a:avLst/>
              </a:prstGeom>
              <a:solidFill>
                <a:srgbClr val="FF0000"/>
              </a:solidFill>
              <a:ln w="12700" cap="rnd"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altLang="ja-JP"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1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の適切な実施は承認条件！！</a:t>
                </a:r>
              </a:p>
            </p:txBody>
          </p:sp>
          <p:grpSp>
            <p:nvGrpSpPr>
              <p:cNvPr id="49" name="Group 186">
                <a:extLst>
                  <a:ext uri="{FF2B5EF4-FFF2-40B4-BE49-F238E27FC236}">
                    <a16:creationId xmlns:a16="http://schemas.microsoft.com/office/drawing/2014/main" id="{7763FECB-6BBF-1740-F2FF-BB5516FB1CD3}"/>
                  </a:ext>
                </a:extLst>
              </p:cNvPr>
              <p:cNvGrpSpPr>
                <a:grpSpLocks/>
              </p:cNvGrpSpPr>
              <p:nvPr/>
            </p:nvGrpSpPr>
            <p:grpSpPr bwMode="auto">
              <a:xfrm>
                <a:off x="5349155" y="2623734"/>
                <a:ext cx="880802" cy="903693"/>
                <a:chOff x="1771" y="1752"/>
                <a:chExt cx="928" cy="952"/>
              </a:xfrm>
              <a:solidFill>
                <a:srgbClr val="FFFF00"/>
              </a:solidFill>
            </p:grpSpPr>
            <p:grpSp>
              <p:nvGrpSpPr>
                <p:cNvPr id="50" name="Group 187">
                  <a:extLst>
                    <a:ext uri="{FF2B5EF4-FFF2-40B4-BE49-F238E27FC236}">
                      <a16:creationId xmlns:a16="http://schemas.microsoft.com/office/drawing/2014/main" id="{E9107E45-E768-480B-74A5-903BE87E09A3}"/>
                    </a:ext>
                  </a:extLst>
                </p:cNvPr>
                <p:cNvGrpSpPr>
                  <a:grpSpLocks/>
                </p:cNvGrpSpPr>
                <p:nvPr/>
              </p:nvGrpSpPr>
              <p:grpSpPr bwMode="auto">
                <a:xfrm>
                  <a:off x="2013" y="2027"/>
                  <a:ext cx="443" cy="677"/>
                  <a:chOff x="1997" y="2027"/>
                  <a:chExt cx="443" cy="677"/>
                </a:xfrm>
                <a:grpFill/>
              </p:grpSpPr>
              <p:sp>
                <p:nvSpPr>
                  <p:cNvPr id="63" name="Oval 188">
                    <a:extLst>
                      <a:ext uri="{FF2B5EF4-FFF2-40B4-BE49-F238E27FC236}">
                        <a16:creationId xmlns:a16="http://schemas.microsoft.com/office/drawing/2014/main" id="{3FEF8895-7524-7377-15C0-0BC07FAAC7BC}"/>
                      </a:ext>
                    </a:extLst>
                  </p:cNvPr>
                  <p:cNvSpPr>
                    <a:spLocks noChangeArrowheads="1"/>
                  </p:cNvSpPr>
                  <p:nvPr/>
                </p:nvSpPr>
                <p:spPr bwMode="auto">
                  <a:xfrm>
                    <a:off x="1997" y="2027"/>
                    <a:ext cx="443" cy="444"/>
                  </a:xfrm>
                  <a:prstGeom prst="ellipse">
                    <a:avLst/>
                  </a:prstGeom>
                  <a:grpFill/>
                  <a:ln w="1016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AutoShape 189">
                    <a:extLst>
                      <a:ext uri="{FF2B5EF4-FFF2-40B4-BE49-F238E27FC236}">
                        <a16:creationId xmlns:a16="http://schemas.microsoft.com/office/drawing/2014/main" id="{93565442-88A3-1BED-666B-B7AF0179918E}"/>
                      </a:ext>
                    </a:extLst>
                  </p:cNvPr>
                  <p:cNvSpPr>
                    <a:spLocks noChangeArrowheads="1"/>
                  </p:cNvSpPr>
                  <p:nvPr/>
                </p:nvSpPr>
                <p:spPr bwMode="auto">
                  <a:xfrm rot="10800000">
                    <a:off x="2230" y="2027"/>
                    <a:ext cx="210" cy="443"/>
                  </a:xfrm>
                  <a:prstGeom prst="moon">
                    <a:avLst>
                      <a:gd name="adj" fmla="val 50000"/>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Oval 190">
                    <a:extLst>
                      <a:ext uri="{FF2B5EF4-FFF2-40B4-BE49-F238E27FC236}">
                        <a16:creationId xmlns:a16="http://schemas.microsoft.com/office/drawing/2014/main" id="{3479913E-D0B0-084D-45C3-44704620EA64}"/>
                      </a:ext>
                    </a:extLst>
                  </p:cNvPr>
                  <p:cNvSpPr>
                    <a:spLocks noChangeArrowheads="1"/>
                  </p:cNvSpPr>
                  <p:nvPr/>
                </p:nvSpPr>
                <p:spPr bwMode="auto">
                  <a:xfrm>
                    <a:off x="1997" y="2027"/>
                    <a:ext cx="443" cy="444"/>
                  </a:xfrm>
                  <a:prstGeom prst="ellipse">
                    <a:avLst/>
                  </a:prstGeom>
                  <a:grpFill/>
                  <a:ln w="1905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ja-JP" altLang="ja-JP"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6" name="Group 191">
                    <a:extLst>
                      <a:ext uri="{FF2B5EF4-FFF2-40B4-BE49-F238E27FC236}">
                        <a16:creationId xmlns:a16="http://schemas.microsoft.com/office/drawing/2014/main" id="{C38F2FF0-9EEB-7714-D96C-F58863613DF2}"/>
                      </a:ext>
                    </a:extLst>
                  </p:cNvPr>
                  <p:cNvGrpSpPr>
                    <a:grpSpLocks/>
                  </p:cNvGrpSpPr>
                  <p:nvPr/>
                </p:nvGrpSpPr>
                <p:grpSpPr bwMode="auto">
                  <a:xfrm>
                    <a:off x="2090" y="2447"/>
                    <a:ext cx="257" cy="257"/>
                    <a:chOff x="2031" y="2931"/>
                    <a:chExt cx="590" cy="590"/>
                  </a:xfrm>
                  <a:grpFill/>
                </p:grpSpPr>
                <p:grpSp>
                  <p:nvGrpSpPr>
                    <p:cNvPr id="67" name="Group 192">
                      <a:extLst>
                        <a:ext uri="{FF2B5EF4-FFF2-40B4-BE49-F238E27FC236}">
                          <a16:creationId xmlns:a16="http://schemas.microsoft.com/office/drawing/2014/main" id="{16573BA1-E7F6-CC22-68DD-31DBF3CD207F}"/>
                        </a:ext>
                      </a:extLst>
                    </p:cNvPr>
                    <p:cNvGrpSpPr>
                      <a:grpSpLocks/>
                    </p:cNvGrpSpPr>
                    <p:nvPr/>
                  </p:nvGrpSpPr>
                  <p:grpSpPr bwMode="auto">
                    <a:xfrm>
                      <a:off x="2031" y="2931"/>
                      <a:ext cx="590" cy="590"/>
                      <a:chOff x="2167" y="3067"/>
                      <a:chExt cx="590" cy="590"/>
                    </a:xfrm>
                    <a:grpFill/>
                  </p:grpSpPr>
                  <p:sp>
                    <p:nvSpPr>
                      <p:cNvPr id="75" name="Oval 193">
                        <a:extLst>
                          <a:ext uri="{FF2B5EF4-FFF2-40B4-BE49-F238E27FC236}">
                            <a16:creationId xmlns:a16="http://schemas.microsoft.com/office/drawing/2014/main" id="{892B5B6C-94C6-0146-70B4-A85E91BF9DE4}"/>
                          </a:ext>
                        </a:extLst>
                      </p:cNvPr>
                      <p:cNvSpPr>
                        <a:spLocks noChangeArrowheads="1"/>
                      </p:cNvSpPr>
                      <p:nvPr/>
                    </p:nvSpPr>
                    <p:spPr bwMode="auto">
                      <a:xfrm>
                        <a:off x="2349" y="3521"/>
                        <a:ext cx="227" cy="136"/>
                      </a:xfrm>
                      <a:prstGeom prst="ellipse">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AutoShape 194">
                        <a:extLst>
                          <a:ext uri="{FF2B5EF4-FFF2-40B4-BE49-F238E27FC236}">
                            <a16:creationId xmlns:a16="http://schemas.microsoft.com/office/drawing/2014/main" id="{CC58FCA2-D697-9457-6416-DB7A5F570165}"/>
                          </a:ext>
                        </a:extLst>
                      </p:cNvPr>
                      <p:cNvSpPr>
                        <a:spLocks noChangeArrowheads="1"/>
                      </p:cNvSpPr>
                      <p:nvPr/>
                    </p:nvSpPr>
                    <p:spPr bwMode="auto">
                      <a:xfrm>
                        <a:off x="2258" y="3521"/>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Rectangle 195">
                        <a:extLst>
                          <a:ext uri="{FF2B5EF4-FFF2-40B4-BE49-F238E27FC236}">
                            <a16:creationId xmlns:a16="http://schemas.microsoft.com/office/drawing/2014/main" id="{BD71F136-2EE0-F3A0-E6C4-2900DE734F3C}"/>
                          </a:ext>
                        </a:extLst>
                      </p:cNvPr>
                      <p:cNvSpPr>
                        <a:spLocks noChangeArrowheads="1"/>
                      </p:cNvSpPr>
                      <p:nvPr/>
                    </p:nvSpPr>
                    <p:spPr bwMode="auto">
                      <a:xfrm>
                        <a:off x="2213" y="3067"/>
                        <a:ext cx="499" cy="454"/>
                      </a:xfrm>
                      <a:prstGeom prst="rect">
                        <a:avLst/>
                      </a:prstGeom>
                      <a:grp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AutoShape 196">
                        <a:extLst>
                          <a:ext uri="{FF2B5EF4-FFF2-40B4-BE49-F238E27FC236}">
                            <a16:creationId xmlns:a16="http://schemas.microsoft.com/office/drawing/2014/main" id="{264F4855-9A99-666B-EBB3-D5D7CF8AC56C}"/>
                          </a:ext>
                        </a:extLst>
                      </p:cNvPr>
                      <p:cNvSpPr>
                        <a:spLocks noChangeArrowheads="1"/>
                      </p:cNvSpPr>
                      <p:nvPr/>
                    </p:nvSpPr>
                    <p:spPr bwMode="auto">
                      <a:xfrm rot="-520606">
                        <a:off x="2167" y="3112"/>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AutoShape 197">
                        <a:extLst>
                          <a:ext uri="{FF2B5EF4-FFF2-40B4-BE49-F238E27FC236}">
                            <a16:creationId xmlns:a16="http://schemas.microsoft.com/office/drawing/2014/main" id="{442A4E2A-1807-9014-88E6-318984A5D801}"/>
                          </a:ext>
                        </a:extLst>
                      </p:cNvPr>
                      <p:cNvSpPr>
                        <a:spLocks noChangeArrowheads="1"/>
                      </p:cNvSpPr>
                      <p:nvPr/>
                    </p:nvSpPr>
                    <p:spPr bwMode="auto">
                      <a:xfrm rot="-520606">
                        <a:off x="2167" y="3203"/>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AutoShape 198">
                        <a:extLst>
                          <a:ext uri="{FF2B5EF4-FFF2-40B4-BE49-F238E27FC236}">
                            <a16:creationId xmlns:a16="http://schemas.microsoft.com/office/drawing/2014/main" id="{4F0BE3E1-AF02-0E08-8168-87AB6BE13CCB}"/>
                          </a:ext>
                        </a:extLst>
                      </p:cNvPr>
                      <p:cNvSpPr>
                        <a:spLocks noChangeArrowheads="1"/>
                      </p:cNvSpPr>
                      <p:nvPr/>
                    </p:nvSpPr>
                    <p:spPr bwMode="auto">
                      <a:xfrm rot="-520606">
                        <a:off x="2167" y="329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AutoShape 199">
                        <a:extLst>
                          <a:ext uri="{FF2B5EF4-FFF2-40B4-BE49-F238E27FC236}">
                            <a16:creationId xmlns:a16="http://schemas.microsoft.com/office/drawing/2014/main" id="{493C3BFB-65BA-138A-BBB1-6668244FAFFF}"/>
                          </a:ext>
                        </a:extLst>
                      </p:cNvPr>
                      <p:cNvSpPr>
                        <a:spLocks noChangeArrowheads="1"/>
                      </p:cNvSpPr>
                      <p:nvPr/>
                    </p:nvSpPr>
                    <p:spPr bwMode="auto">
                      <a:xfrm rot="-520606">
                        <a:off x="2167" y="3384"/>
                        <a:ext cx="590" cy="91"/>
                      </a:xfrm>
                      <a:prstGeom prst="roundRect">
                        <a:avLst>
                          <a:gd name="adj" fmla="val 50000"/>
                        </a:avLst>
                      </a:prstGeom>
                      <a:grpFill/>
                      <a:ln w="38100">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8" name="Oval 200">
                      <a:extLst>
                        <a:ext uri="{FF2B5EF4-FFF2-40B4-BE49-F238E27FC236}">
                          <a16:creationId xmlns:a16="http://schemas.microsoft.com/office/drawing/2014/main" id="{B13A2366-384B-8861-0284-20CF0783F0C7}"/>
                        </a:ext>
                      </a:extLst>
                    </p:cNvPr>
                    <p:cNvSpPr>
                      <a:spLocks noChangeArrowheads="1"/>
                    </p:cNvSpPr>
                    <p:nvPr/>
                  </p:nvSpPr>
                  <p:spPr bwMode="auto">
                    <a:xfrm>
                      <a:off x="2213" y="3385"/>
                      <a:ext cx="227" cy="136"/>
                    </a:xfrm>
                    <a:prstGeom prst="ellipse">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AutoShape 201">
                      <a:extLst>
                        <a:ext uri="{FF2B5EF4-FFF2-40B4-BE49-F238E27FC236}">
                          <a16:creationId xmlns:a16="http://schemas.microsoft.com/office/drawing/2014/main" id="{46E72203-0219-8527-B614-573147193E91}"/>
                        </a:ext>
                      </a:extLst>
                    </p:cNvPr>
                    <p:cNvSpPr>
                      <a:spLocks noChangeArrowheads="1"/>
                    </p:cNvSpPr>
                    <p:nvPr/>
                  </p:nvSpPr>
                  <p:spPr bwMode="auto">
                    <a:xfrm>
                      <a:off x="2122" y="3385"/>
                      <a:ext cx="408" cy="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Rectangle 202">
                      <a:extLst>
                        <a:ext uri="{FF2B5EF4-FFF2-40B4-BE49-F238E27FC236}">
                          <a16:creationId xmlns:a16="http://schemas.microsoft.com/office/drawing/2014/main" id="{8D55ADD2-F458-55CB-B215-80058D23F26C}"/>
                        </a:ext>
                      </a:extLst>
                    </p:cNvPr>
                    <p:cNvSpPr>
                      <a:spLocks noChangeArrowheads="1"/>
                    </p:cNvSpPr>
                    <p:nvPr/>
                  </p:nvSpPr>
                  <p:spPr bwMode="auto">
                    <a:xfrm>
                      <a:off x="2077" y="2931"/>
                      <a:ext cx="499" cy="454"/>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AutoShape 203">
                      <a:extLst>
                        <a:ext uri="{FF2B5EF4-FFF2-40B4-BE49-F238E27FC236}">
                          <a16:creationId xmlns:a16="http://schemas.microsoft.com/office/drawing/2014/main" id="{041E72E5-2A91-4B07-3642-270671F93E56}"/>
                        </a:ext>
                      </a:extLst>
                    </p:cNvPr>
                    <p:cNvSpPr>
                      <a:spLocks noChangeArrowheads="1"/>
                    </p:cNvSpPr>
                    <p:nvPr/>
                  </p:nvSpPr>
                  <p:spPr bwMode="auto">
                    <a:xfrm rot="-520606">
                      <a:off x="2031" y="2976"/>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AutoShape 204">
                      <a:extLst>
                        <a:ext uri="{FF2B5EF4-FFF2-40B4-BE49-F238E27FC236}">
                          <a16:creationId xmlns:a16="http://schemas.microsoft.com/office/drawing/2014/main" id="{B981E595-230A-FCC2-CD3F-1D14EF268B07}"/>
                        </a:ext>
                      </a:extLst>
                    </p:cNvPr>
                    <p:cNvSpPr>
                      <a:spLocks noChangeArrowheads="1"/>
                    </p:cNvSpPr>
                    <p:nvPr/>
                  </p:nvSpPr>
                  <p:spPr bwMode="auto">
                    <a:xfrm rot="-520606">
                      <a:off x="2031" y="3067"/>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AutoShape 205">
                      <a:extLst>
                        <a:ext uri="{FF2B5EF4-FFF2-40B4-BE49-F238E27FC236}">
                          <a16:creationId xmlns:a16="http://schemas.microsoft.com/office/drawing/2014/main" id="{CFC6B4EC-9D3E-A636-E672-DD21D1FFFA62}"/>
                        </a:ext>
                      </a:extLst>
                    </p:cNvPr>
                    <p:cNvSpPr>
                      <a:spLocks noChangeArrowheads="1"/>
                    </p:cNvSpPr>
                    <p:nvPr/>
                  </p:nvSpPr>
                  <p:spPr bwMode="auto">
                    <a:xfrm rot="-520606">
                      <a:off x="2031" y="315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AutoShape 206">
                      <a:extLst>
                        <a:ext uri="{FF2B5EF4-FFF2-40B4-BE49-F238E27FC236}">
                          <a16:creationId xmlns:a16="http://schemas.microsoft.com/office/drawing/2014/main" id="{0014DB99-3282-F559-B37C-3D3AD4AD8DBA}"/>
                        </a:ext>
                      </a:extLst>
                    </p:cNvPr>
                    <p:cNvSpPr>
                      <a:spLocks noChangeArrowheads="1"/>
                    </p:cNvSpPr>
                    <p:nvPr/>
                  </p:nvSpPr>
                  <p:spPr bwMode="auto">
                    <a:xfrm rot="-520606">
                      <a:off x="2031" y="3248"/>
                      <a:ext cx="590" cy="91"/>
                    </a:xfrm>
                    <a:prstGeom prst="roundRect">
                      <a:avLst>
                        <a:gd name="adj" fmla="val 50000"/>
                      </a:avLst>
                    </a:prstGeom>
                    <a:grpFill/>
                    <a:ln w="9525">
                      <a:solidFill>
                        <a:srgbClr val="FFC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51" name="Group 207">
                  <a:extLst>
                    <a:ext uri="{FF2B5EF4-FFF2-40B4-BE49-F238E27FC236}">
                      <a16:creationId xmlns:a16="http://schemas.microsoft.com/office/drawing/2014/main" id="{3C074422-B3AE-8C2C-7CAD-0F4BBDC5F8BC}"/>
                    </a:ext>
                  </a:extLst>
                </p:cNvPr>
                <p:cNvGrpSpPr>
                  <a:grpSpLocks/>
                </p:cNvGrpSpPr>
                <p:nvPr/>
              </p:nvGrpSpPr>
              <p:grpSpPr bwMode="auto">
                <a:xfrm>
                  <a:off x="1771" y="1752"/>
                  <a:ext cx="928" cy="405"/>
                  <a:chOff x="1771" y="1752"/>
                  <a:chExt cx="928" cy="405"/>
                </a:xfrm>
                <a:grpFill/>
              </p:grpSpPr>
              <p:sp>
                <p:nvSpPr>
                  <p:cNvPr id="52" name="Rectangle 208">
                    <a:extLst>
                      <a:ext uri="{FF2B5EF4-FFF2-40B4-BE49-F238E27FC236}">
                        <a16:creationId xmlns:a16="http://schemas.microsoft.com/office/drawing/2014/main" id="{0430D0BA-C094-B767-ACEB-C98FB26B2238}"/>
                      </a:ext>
                    </a:extLst>
                  </p:cNvPr>
                  <p:cNvSpPr>
                    <a:spLocks noChangeArrowheads="1"/>
                  </p:cNvSpPr>
                  <p:nvPr/>
                </p:nvSpPr>
                <p:spPr bwMode="auto">
                  <a:xfrm>
                    <a:off x="2213" y="1752"/>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Rectangle 209">
                    <a:extLst>
                      <a:ext uri="{FF2B5EF4-FFF2-40B4-BE49-F238E27FC236}">
                        <a16:creationId xmlns:a16="http://schemas.microsoft.com/office/drawing/2014/main" id="{AE09B1B4-A098-C474-E878-11D19EA4CEA5}"/>
                      </a:ext>
                    </a:extLst>
                  </p:cNvPr>
                  <p:cNvSpPr>
                    <a:spLocks noChangeArrowheads="1"/>
                  </p:cNvSpPr>
                  <p:nvPr/>
                </p:nvSpPr>
                <p:spPr bwMode="auto">
                  <a:xfrm rot="2700000">
                    <a:off x="2484"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Rectangle 210">
                    <a:extLst>
                      <a:ext uri="{FF2B5EF4-FFF2-40B4-BE49-F238E27FC236}">
                        <a16:creationId xmlns:a16="http://schemas.microsoft.com/office/drawing/2014/main" id="{EF776B77-E1AD-76DC-264C-A1043F8BB597}"/>
                      </a:ext>
                    </a:extLst>
                  </p:cNvPr>
                  <p:cNvSpPr>
                    <a:spLocks noChangeArrowheads="1"/>
                  </p:cNvSpPr>
                  <p:nvPr/>
                </p:nvSpPr>
                <p:spPr bwMode="auto">
                  <a:xfrm rot="8100000">
                    <a:off x="1940" y="18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Rectangle 211">
                    <a:extLst>
                      <a:ext uri="{FF2B5EF4-FFF2-40B4-BE49-F238E27FC236}">
                        <a16:creationId xmlns:a16="http://schemas.microsoft.com/office/drawing/2014/main" id="{71E9546F-354C-050F-DBE5-00039F5BA9C7}"/>
                      </a:ext>
                    </a:extLst>
                  </p:cNvPr>
                  <p:cNvSpPr>
                    <a:spLocks noChangeArrowheads="1"/>
                  </p:cNvSpPr>
                  <p:nvPr/>
                </p:nvSpPr>
                <p:spPr bwMode="auto">
                  <a:xfrm rot="849554">
                    <a:off x="2308" y="176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Rectangle 212">
                    <a:extLst>
                      <a:ext uri="{FF2B5EF4-FFF2-40B4-BE49-F238E27FC236}">
                        <a16:creationId xmlns:a16="http://schemas.microsoft.com/office/drawing/2014/main" id="{67393A2B-3314-BD1B-DC1F-E6C967FE4131}"/>
                      </a:ext>
                    </a:extLst>
                  </p:cNvPr>
                  <p:cNvSpPr>
                    <a:spLocks noChangeArrowheads="1"/>
                  </p:cNvSpPr>
                  <p:nvPr/>
                </p:nvSpPr>
                <p:spPr bwMode="auto">
                  <a:xfrm rot="6249554">
                    <a:off x="1839" y="204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Rectangle 213">
                    <a:extLst>
                      <a:ext uri="{FF2B5EF4-FFF2-40B4-BE49-F238E27FC236}">
                        <a16:creationId xmlns:a16="http://schemas.microsoft.com/office/drawing/2014/main" id="{FD9F7406-6D21-DF4B-40A4-D68B7119D136}"/>
                      </a:ext>
                    </a:extLst>
                  </p:cNvPr>
                  <p:cNvSpPr>
                    <a:spLocks noChangeArrowheads="1"/>
                  </p:cNvSpPr>
                  <p:nvPr/>
                </p:nvSpPr>
                <p:spPr bwMode="auto">
                  <a:xfrm rot="3549554">
                    <a:off x="2544" y="1939"/>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Rectangle 214">
                    <a:extLst>
                      <a:ext uri="{FF2B5EF4-FFF2-40B4-BE49-F238E27FC236}">
                        <a16:creationId xmlns:a16="http://schemas.microsoft.com/office/drawing/2014/main" id="{1D44BFBA-F41E-6F51-83B2-ACA2AA4F970A}"/>
                      </a:ext>
                    </a:extLst>
                  </p:cNvPr>
                  <p:cNvSpPr>
                    <a:spLocks noChangeArrowheads="1"/>
                  </p:cNvSpPr>
                  <p:nvPr/>
                </p:nvSpPr>
                <p:spPr bwMode="auto">
                  <a:xfrm rot="8949554">
                    <a:off x="2016" y="1806"/>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Rectangle 215">
                    <a:extLst>
                      <a:ext uri="{FF2B5EF4-FFF2-40B4-BE49-F238E27FC236}">
                        <a16:creationId xmlns:a16="http://schemas.microsoft.com/office/drawing/2014/main" id="{56A3EA46-1311-3CF1-AD6D-86F897BB173E}"/>
                      </a:ext>
                    </a:extLst>
                  </p:cNvPr>
                  <p:cNvSpPr>
                    <a:spLocks noChangeArrowheads="1"/>
                  </p:cNvSpPr>
                  <p:nvPr/>
                </p:nvSpPr>
                <p:spPr bwMode="auto">
                  <a:xfrm rot="1800000">
                    <a:off x="2407" y="1803"/>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Rectangle 216">
                    <a:extLst>
                      <a:ext uri="{FF2B5EF4-FFF2-40B4-BE49-F238E27FC236}">
                        <a16:creationId xmlns:a16="http://schemas.microsoft.com/office/drawing/2014/main" id="{B5CF77B3-5D36-24D1-AC19-D7A23A6231A4}"/>
                      </a:ext>
                    </a:extLst>
                  </p:cNvPr>
                  <p:cNvSpPr>
                    <a:spLocks noChangeArrowheads="1"/>
                  </p:cNvSpPr>
                  <p:nvPr/>
                </p:nvSpPr>
                <p:spPr bwMode="auto">
                  <a:xfrm rot="7200000">
                    <a:off x="1879" y="194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Rectangle 217">
                    <a:extLst>
                      <a:ext uri="{FF2B5EF4-FFF2-40B4-BE49-F238E27FC236}">
                        <a16:creationId xmlns:a16="http://schemas.microsoft.com/office/drawing/2014/main" id="{B304683D-031E-3FEC-CF20-6991C3D61E9D}"/>
                      </a:ext>
                    </a:extLst>
                  </p:cNvPr>
                  <p:cNvSpPr>
                    <a:spLocks noChangeArrowheads="1"/>
                  </p:cNvSpPr>
                  <p:nvPr/>
                </p:nvSpPr>
                <p:spPr bwMode="auto">
                  <a:xfrm rot="4500000">
                    <a:off x="2585" y="2037"/>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Rectangle 218">
                    <a:extLst>
                      <a:ext uri="{FF2B5EF4-FFF2-40B4-BE49-F238E27FC236}">
                        <a16:creationId xmlns:a16="http://schemas.microsoft.com/office/drawing/2014/main" id="{C07D331D-1D9A-EA07-B493-B759B3683FF8}"/>
                      </a:ext>
                    </a:extLst>
                  </p:cNvPr>
                  <p:cNvSpPr>
                    <a:spLocks noChangeArrowheads="1"/>
                  </p:cNvSpPr>
                  <p:nvPr/>
                </p:nvSpPr>
                <p:spPr bwMode="auto">
                  <a:xfrm rot="9900000">
                    <a:off x="2114" y="1765"/>
                    <a:ext cx="46" cy="182"/>
                  </a:xfrm>
                  <a:prstGeom prst="rect">
                    <a:avLst/>
                  </a:prstGeom>
                  <a:grp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pic>
          <p:nvPicPr>
            <p:cNvPr id="82" name="Picture 3">
              <a:extLst>
                <a:ext uri="{FF2B5EF4-FFF2-40B4-BE49-F238E27FC236}">
                  <a16:creationId xmlns:a16="http://schemas.microsoft.com/office/drawing/2014/main" id="{C6D0ED57-30A6-838D-E0EE-65FD989896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03" y="3246408"/>
              <a:ext cx="8703999" cy="148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タイトル 1">
            <a:extLst>
              <a:ext uri="{FF2B5EF4-FFF2-40B4-BE49-F238E27FC236}">
                <a16:creationId xmlns:a16="http://schemas.microsoft.com/office/drawing/2014/main" id="{612E2F5D-07D6-113D-111F-2EE399F13085}"/>
              </a:ext>
            </a:extLst>
          </p:cNvPr>
          <p:cNvSpPr>
            <a:spLocks noGrp="1"/>
          </p:cNvSpPr>
          <p:nvPr>
            <p:ph type="title"/>
          </p:nvPr>
        </p:nvSpPr>
        <p:spPr/>
        <p:txBody>
          <a:bodyPr/>
          <a:lstStyle/>
          <a:p>
            <a:r>
              <a:rPr lang="en-US" altLang="ja-JP" b="1" dirty="0"/>
              <a:t>RMP</a:t>
            </a:r>
            <a:r>
              <a:rPr lang="ja-JP" altLang="en-US" b="1" dirty="0"/>
              <a:t>の適用範囲・適用時期</a:t>
            </a:r>
          </a:p>
        </p:txBody>
      </p:sp>
    </p:spTree>
    <p:extLst>
      <p:ext uri="{BB962C8B-B14F-4D97-AF65-F5344CB8AC3E}">
        <p14:creationId xmlns:p14="http://schemas.microsoft.com/office/powerpoint/2010/main" val="408425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6926-9EA5-4292-4890-5E44285F8BF1}"/>
            </a:ext>
          </a:extLst>
        </p:cNvPr>
        <p:cNvGrpSpPr/>
        <p:nvPr/>
      </p:nvGrpSpPr>
      <p:grpSpPr>
        <a:xfrm>
          <a:off x="0" y="0"/>
          <a:ext cx="0" cy="0"/>
          <a:chOff x="0" y="0"/>
          <a:chExt cx="0" cy="0"/>
        </a:xfrm>
      </p:grpSpPr>
      <p:sp>
        <p:nvSpPr>
          <p:cNvPr id="2" name="角丸四角形 1">
            <a:extLst>
              <a:ext uri="{FF2B5EF4-FFF2-40B4-BE49-F238E27FC236}">
                <a16:creationId xmlns:a16="http://schemas.microsoft.com/office/drawing/2014/main" id="{5D3A0C1E-BC56-7A94-985A-94D56AE86B09}"/>
              </a:ext>
            </a:extLst>
          </p:cNvPr>
          <p:cNvSpPr/>
          <p:nvPr/>
        </p:nvSpPr>
        <p:spPr>
          <a:xfrm>
            <a:off x="839417" y="5271153"/>
            <a:ext cx="10729191" cy="1094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Calibri"/>
              <a:ea typeface="ＭＳ Ｐゴシック" panose="020B0600070205080204" pitchFamily="50" charset="-128"/>
            </a:endParaRPr>
          </a:p>
        </p:txBody>
      </p:sp>
      <p:pic>
        <p:nvPicPr>
          <p:cNvPr id="1026" name="Picture 2">
            <a:extLst>
              <a:ext uri="{FF2B5EF4-FFF2-40B4-BE49-F238E27FC236}">
                <a16:creationId xmlns:a16="http://schemas.microsoft.com/office/drawing/2014/main" id="{DFE80DF5-9516-C398-F42D-63D8914C2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053" y="999173"/>
            <a:ext cx="4032448" cy="70163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a:extLst>
              <a:ext uri="{FF2B5EF4-FFF2-40B4-BE49-F238E27FC236}">
                <a16:creationId xmlns:a16="http://schemas.microsoft.com/office/drawing/2014/main" id="{7BFB27BA-E851-0438-2A17-4989EC944256}"/>
              </a:ext>
            </a:extLst>
          </p:cNvPr>
          <p:cNvSpPr txBox="1"/>
          <p:nvPr/>
        </p:nvSpPr>
        <p:spPr>
          <a:xfrm>
            <a:off x="250313" y="1834006"/>
            <a:ext cx="2605327" cy="369332"/>
          </a:xfrm>
          <a:prstGeom prst="rect">
            <a:avLst/>
          </a:prstGeom>
          <a:noFill/>
        </p:spPr>
        <p:txBody>
          <a:bodyPr wrap="square" rtlCol="0">
            <a:spAutoFit/>
          </a:bodyPr>
          <a:lstStyle/>
          <a:p>
            <a:pPr>
              <a:defRPr/>
            </a:pPr>
            <a:r>
              <a:rPr lang="ja-JP" altLang="en-US" sz="1600" dirty="0">
                <a:solidFill>
                  <a:prstClr val="black"/>
                </a:solidFill>
                <a:latin typeface="メイリオ" panose="020B0604030504040204" pitchFamily="50" charset="-128"/>
                <a:ea typeface="メイリオ" panose="020B0604030504040204" pitchFamily="50" charset="-128"/>
              </a:rPr>
              <a:t>　平成</a:t>
            </a:r>
            <a:r>
              <a:rPr lang="en-US" altLang="ja-JP" sz="1600" dirty="0">
                <a:solidFill>
                  <a:prstClr val="black"/>
                </a:solidFill>
                <a:latin typeface="メイリオ" panose="020B0604030504040204" pitchFamily="50" charset="-128"/>
                <a:ea typeface="メイリオ" panose="020B0604030504040204" pitchFamily="50" charset="-128"/>
              </a:rPr>
              <a:t>29</a:t>
            </a:r>
            <a:r>
              <a:rPr lang="ja-JP" altLang="en-US" sz="1600" dirty="0">
                <a:solidFill>
                  <a:prstClr val="black"/>
                </a:solidFill>
                <a:latin typeface="メイリオ" panose="020B0604030504040204" pitchFamily="50" charset="-128"/>
                <a:ea typeface="メイリオ" panose="020B0604030504040204" pitchFamily="50" charset="-128"/>
              </a:rPr>
              <a:t>年度</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rPr>
              <a:t>n=373</a:t>
            </a:r>
            <a:r>
              <a:rPr lang="ja-JP" altLang="en-US" dirty="0">
                <a:solidFill>
                  <a:prstClr val="black"/>
                </a:solidFill>
                <a:latin typeface="メイリオ" panose="020B0604030504040204" pitchFamily="50" charset="-128"/>
                <a:ea typeface="メイリオ" panose="020B0604030504040204" pitchFamily="50" charset="-128"/>
              </a:rPr>
              <a:t>）</a:t>
            </a:r>
          </a:p>
        </p:txBody>
      </p:sp>
      <p:sp>
        <p:nvSpPr>
          <p:cNvPr id="11" name="テキスト ボックス 10">
            <a:extLst>
              <a:ext uri="{FF2B5EF4-FFF2-40B4-BE49-F238E27FC236}">
                <a16:creationId xmlns:a16="http://schemas.microsoft.com/office/drawing/2014/main" id="{2C055DEF-730B-3C56-43A6-CE7B2F9BF768}"/>
              </a:ext>
            </a:extLst>
          </p:cNvPr>
          <p:cNvSpPr txBox="1"/>
          <p:nvPr/>
        </p:nvSpPr>
        <p:spPr>
          <a:xfrm>
            <a:off x="341755" y="1285291"/>
            <a:ext cx="2121202" cy="400110"/>
          </a:xfrm>
          <a:prstGeom prst="rect">
            <a:avLst/>
          </a:prstGeom>
          <a:noFill/>
        </p:spPr>
        <p:txBody>
          <a:bodyPr wrap="square" rtlCol="0">
            <a:spAutoFit/>
          </a:bodyPr>
          <a:lstStyle/>
          <a:p>
            <a:pPr>
              <a:defRPr/>
            </a:pPr>
            <a:r>
              <a:rPr lang="en-US" altLang="ja-JP" sz="2000" b="1" dirty="0">
                <a:solidFill>
                  <a:prstClr val="black"/>
                </a:solidFill>
                <a:latin typeface="メイリオ" panose="020B0604030504040204" pitchFamily="50" charset="-128"/>
                <a:ea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rPr>
              <a:t>認知度</a:t>
            </a:r>
            <a:r>
              <a:rPr lang="en-US" altLang="ja-JP" sz="2000" b="1" dirty="0">
                <a:solidFill>
                  <a:prstClr val="black"/>
                </a:solidFill>
                <a:latin typeface="メイリオ" panose="020B0604030504040204" pitchFamily="50" charset="-128"/>
                <a:ea typeface="メイリオ" panose="020B0604030504040204" pitchFamily="50" charset="-128"/>
              </a:rPr>
              <a:t>】</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4F3A6C8-3606-6300-1449-3B19834E9111}"/>
              </a:ext>
            </a:extLst>
          </p:cNvPr>
          <p:cNvSpPr txBox="1"/>
          <p:nvPr/>
        </p:nvSpPr>
        <p:spPr>
          <a:xfrm>
            <a:off x="341755" y="3459942"/>
            <a:ext cx="1728192" cy="400110"/>
          </a:xfrm>
          <a:prstGeom prst="rect">
            <a:avLst/>
          </a:prstGeom>
          <a:noFill/>
        </p:spPr>
        <p:txBody>
          <a:bodyPr wrap="square" rtlCol="0">
            <a:spAutoFit/>
          </a:bodyPr>
          <a:lstStyle/>
          <a:p>
            <a:pPr>
              <a:defRPr/>
            </a:pPr>
            <a:r>
              <a:rPr lang="en-US" altLang="ja-JP" sz="2000" b="1" dirty="0">
                <a:solidFill>
                  <a:prstClr val="black"/>
                </a:solidFill>
                <a:latin typeface="メイリオ" panose="020B0604030504040204" pitchFamily="50" charset="-128"/>
                <a:ea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rPr>
              <a:t>活用度</a:t>
            </a:r>
            <a:r>
              <a:rPr lang="en-US" altLang="ja-JP" sz="2000" b="1" dirty="0">
                <a:solidFill>
                  <a:prstClr val="black"/>
                </a:solidFill>
                <a:latin typeface="メイリオ" panose="020B0604030504040204" pitchFamily="50" charset="-128"/>
                <a:ea typeface="メイリオ" panose="020B0604030504040204" pitchFamily="50" charset="-128"/>
              </a:rPr>
              <a:t>】</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25050EB-AD0E-C82C-C36F-BFB06B692012}"/>
              </a:ext>
            </a:extLst>
          </p:cNvPr>
          <p:cNvSpPr txBox="1"/>
          <p:nvPr/>
        </p:nvSpPr>
        <p:spPr>
          <a:xfrm>
            <a:off x="1146928" y="2120876"/>
            <a:ext cx="1113168" cy="369332"/>
          </a:xfrm>
          <a:prstGeom prst="rect">
            <a:avLst/>
          </a:prstGeom>
          <a:noFill/>
        </p:spPr>
        <p:txBody>
          <a:bodyPr wrap="square" rtlCol="0">
            <a:spAutoFit/>
          </a:bodyPr>
          <a:lstStyle/>
          <a:p>
            <a:pPr>
              <a:defRPr/>
            </a:pPr>
            <a:r>
              <a:rPr lang="en-US" altLang="ja-JP" dirty="0">
                <a:solidFill>
                  <a:srgbClr val="FF0000"/>
                </a:solidFill>
                <a:latin typeface="メイリオ" panose="020B0604030504040204" pitchFamily="50" charset="-128"/>
                <a:ea typeface="メイリオ" panose="020B0604030504040204" pitchFamily="50" charset="-128"/>
              </a:rPr>
              <a:t>48.2%</a:t>
            </a:r>
            <a:endParaRPr lang="ja-JP" altLang="en-US"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62F13EA-B819-19B1-78FC-DDD9E00DCE34}"/>
              </a:ext>
            </a:extLst>
          </p:cNvPr>
          <p:cNvSpPr txBox="1"/>
          <p:nvPr/>
        </p:nvSpPr>
        <p:spPr>
          <a:xfrm>
            <a:off x="479376" y="3969193"/>
            <a:ext cx="2376264" cy="369332"/>
          </a:xfrm>
          <a:prstGeom prst="rect">
            <a:avLst/>
          </a:prstGeom>
          <a:noFill/>
        </p:spPr>
        <p:txBody>
          <a:bodyPr wrap="square" rtlCol="0">
            <a:spAutoFit/>
          </a:bodyPr>
          <a:lstStyle/>
          <a:p>
            <a:pPr>
              <a:defRPr/>
            </a:pPr>
            <a:r>
              <a:rPr lang="ja-JP" altLang="en-US" sz="1600" dirty="0">
                <a:solidFill>
                  <a:prstClr val="black"/>
                </a:solidFill>
                <a:latin typeface="Meiryo UI" panose="020B0604030504040204" pitchFamily="50" charset="-128"/>
                <a:ea typeface="Meiryo UI" panose="020B0604030504040204" pitchFamily="50" charset="-128"/>
              </a:rPr>
              <a:t>平成</a:t>
            </a:r>
            <a:r>
              <a:rPr lang="en-US" altLang="ja-JP" sz="1600" dirty="0">
                <a:solidFill>
                  <a:prstClr val="black"/>
                </a:solidFill>
                <a:latin typeface="Meiryo UI" panose="020B0604030504040204" pitchFamily="50" charset="-128"/>
                <a:ea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rPr>
              <a:t>年度（</a:t>
            </a:r>
            <a:r>
              <a:rPr lang="en-US" altLang="ja-JP" sz="1600" dirty="0">
                <a:solidFill>
                  <a:prstClr val="black"/>
                </a:solidFill>
                <a:latin typeface="Meiryo UI" panose="020B0604030504040204" pitchFamily="50" charset="-128"/>
                <a:ea typeface="Meiryo UI" panose="020B0604030504040204" pitchFamily="50" charset="-128"/>
              </a:rPr>
              <a:t>n=180</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94A1C27-3C53-6E5E-D193-D0C2C8C5EA32}"/>
              </a:ext>
            </a:extLst>
          </p:cNvPr>
          <p:cNvSpPr txBox="1"/>
          <p:nvPr/>
        </p:nvSpPr>
        <p:spPr>
          <a:xfrm>
            <a:off x="1146926" y="5470111"/>
            <a:ext cx="10205657" cy="830997"/>
          </a:xfrm>
          <a:prstGeom prst="rect">
            <a:avLst/>
          </a:prstGeom>
          <a:noFill/>
        </p:spPr>
        <p:txBody>
          <a:bodyPr wrap="square" rtlCol="0">
            <a:spAutoFit/>
          </a:bodyPr>
          <a:lstStyle/>
          <a:p>
            <a:pPr marL="342900" indent="-342900">
              <a:buFont typeface="Arial" panose="020B0604020202020204" pitchFamily="34" charset="0"/>
              <a:buChar char="•"/>
              <a:defRPr/>
            </a:pPr>
            <a:r>
              <a:rPr lang="ja-JP" altLang="en-US" b="1" dirty="0">
                <a:solidFill>
                  <a:prstClr val="white"/>
                </a:solidFill>
                <a:latin typeface="メイリオ" panose="020B0604030504040204" pitchFamily="50" charset="-128"/>
                <a:ea typeface="メイリオ" panose="020B0604030504040204" pitchFamily="50" charset="-128"/>
              </a:rPr>
              <a:t>認知度</a:t>
            </a:r>
            <a:r>
              <a:rPr lang="en-US" altLang="ja-JP" b="1" baseline="30000" dirty="0">
                <a:solidFill>
                  <a:prstClr val="white"/>
                </a:solidFill>
                <a:latin typeface="メイリオ" panose="020B0604030504040204" pitchFamily="50" charset="-128"/>
                <a:ea typeface="メイリオ" panose="020B0604030504040204" pitchFamily="50" charset="-128"/>
              </a:rPr>
              <a:t>※</a:t>
            </a:r>
            <a:r>
              <a:rPr lang="ja-JP" altLang="en-US" b="1" dirty="0">
                <a:solidFill>
                  <a:prstClr val="white"/>
                </a:solidFill>
                <a:latin typeface="メイリオ" panose="020B0604030504040204" pitchFamily="50" charset="-128"/>
                <a:ea typeface="メイリオ" panose="020B0604030504040204" pitchFamily="50" charset="-128"/>
              </a:rPr>
              <a:t>は</a:t>
            </a:r>
            <a:r>
              <a:rPr lang="en-US" altLang="ja-JP" b="1" dirty="0">
                <a:solidFill>
                  <a:prstClr val="white"/>
                </a:solidFill>
                <a:latin typeface="メイリオ" panose="020B0604030504040204" pitchFamily="50" charset="-128"/>
                <a:ea typeface="メイリオ" panose="020B0604030504040204" pitchFamily="50" charset="-128"/>
              </a:rPr>
              <a:t>54.4%</a:t>
            </a:r>
            <a:r>
              <a:rPr lang="ja-JP" altLang="en-US" b="1" dirty="0">
                <a:solidFill>
                  <a:prstClr val="white"/>
                </a:solidFill>
                <a:latin typeface="メイリオ" panose="020B0604030504040204" pitchFamily="50" charset="-128"/>
                <a:ea typeface="メイリオ" panose="020B0604030504040204" pitchFamily="50" charset="-128"/>
              </a:rPr>
              <a:t>で、大きくは変わらないものの、前回調査結果の</a:t>
            </a:r>
            <a:r>
              <a:rPr lang="en-US" altLang="ja-JP" b="1" dirty="0">
                <a:solidFill>
                  <a:prstClr val="white"/>
                </a:solidFill>
                <a:latin typeface="メイリオ" panose="020B0604030504040204" pitchFamily="50" charset="-128"/>
                <a:ea typeface="メイリオ" panose="020B0604030504040204" pitchFamily="50" charset="-128"/>
              </a:rPr>
              <a:t>48.2%</a:t>
            </a:r>
            <a:r>
              <a:rPr lang="ja-JP" altLang="en-US" b="1" dirty="0">
                <a:solidFill>
                  <a:prstClr val="white"/>
                </a:solidFill>
                <a:latin typeface="メイリオ" panose="020B0604030504040204" pitchFamily="50" charset="-128"/>
                <a:ea typeface="メイリオ" panose="020B0604030504040204" pitchFamily="50" charset="-128"/>
              </a:rPr>
              <a:t>から増加している</a:t>
            </a:r>
            <a:endParaRPr lang="en-US" altLang="ja-JP" b="1" dirty="0">
              <a:solidFill>
                <a:prstClr val="white"/>
              </a:solidFill>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defRPr/>
            </a:pPr>
            <a:r>
              <a:rPr lang="ja-JP" altLang="en-US" b="1" dirty="0">
                <a:solidFill>
                  <a:prstClr val="white"/>
                </a:solidFill>
                <a:latin typeface="メイリオ" panose="020B0604030504040204" pitchFamily="50" charset="-128"/>
                <a:ea typeface="メイリオ" panose="020B0604030504040204" pitchFamily="50" charset="-128"/>
              </a:rPr>
              <a:t>活用度は</a:t>
            </a:r>
            <a:r>
              <a:rPr lang="en-US" altLang="ja-JP" b="1" dirty="0">
                <a:solidFill>
                  <a:prstClr val="white"/>
                </a:solidFill>
                <a:latin typeface="メイリオ" panose="020B0604030504040204" pitchFamily="50" charset="-128"/>
                <a:ea typeface="メイリオ" panose="020B0604030504040204" pitchFamily="50" charset="-128"/>
              </a:rPr>
              <a:t>61.2%</a:t>
            </a:r>
            <a:r>
              <a:rPr lang="ja-JP" altLang="en-US" b="1" dirty="0">
                <a:solidFill>
                  <a:prstClr val="white"/>
                </a:solidFill>
                <a:latin typeface="メイリオ" panose="020B0604030504040204" pitchFamily="50" charset="-128"/>
                <a:ea typeface="メイリオ" panose="020B0604030504040204" pitchFamily="50" charset="-128"/>
              </a:rPr>
              <a:t>で、前回調査結果の</a:t>
            </a:r>
            <a:r>
              <a:rPr lang="en-US" altLang="ja-JP" b="1" dirty="0">
                <a:solidFill>
                  <a:prstClr val="white"/>
                </a:solidFill>
                <a:latin typeface="メイリオ" panose="020B0604030504040204" pitchFamily="50" charset="-128"/>
                <a:ea typeface="メイリオ" panose="020B0604030504040204" pitchFamily="50" charset="-128"/>
              </a:rPr>
              <a:t>50.6</a:t>
            </a:r>
            <a:r>
              <a:rPr lang="ja-JP" altLang="en-US" b="1" dirty="0">
                <a:solidFill>
                  <a:prstClr val="white"/>
                </a:solidFill>
                <a:latin typeface="メイリオ" panose="020B0604030504040204" pitchFamily="50" charset="-128"/>
                <a:ea typeface="メイリオ" panose="020B0604030504040204" pitchFamily="50" charset="-128"/>
              </a:rPr>
              <a:t>％から向上している</a:t>
            </a:r>
            <a:endParaRPr lang="en-US" altLang="ja-JP" b="1" dirty="0">
              <a:solidFill>
                <a:prstClr val="white"/>
              </a:solidFill>
              <a:latin typeface="メイリオ" panose="020B0604030504040204" pitchFamily="50" charset="-128"/>
              <a:ea typeface="メイリオ" panose="020B0604030504040204" pitchFamily="50" charset="-128"/>
            </a:endParaRPr>
          </a:p>
          <a:p>
            <a:pPr algn="r">
              <a:defRPr/>
            </a:pPr>
            <a:r>
              <a:rPr lang="ja-JP" altLang="en-US" sz="1200" baseline="30000" dirty="0">
                <a:solidFill>
                  <a:prstClr val="white"/>
                </a:solidFill>
                <a:latin typeface="メイリオ" panose="020B0604030504040204" pitchFamily="50" charset="-128"/>
                <a:ea typeface="メイリオ" panose="020B0604030504040204" pitchFamily="50" charset="-128"/>
              </a:rPr>
              <a:t>　</a:t>
            </a:r>
            <a:r>
              <a:rPr lang="en-US" altLang="ja-JP" sz="1200" baseline="30000" dirty="0">
                <a:solidFill>
                  <a:prstClr val="white"/>
                </a:solidFill>
                <a:latin typeface="メイリオ" panose="020B0604030504040204" pitchFamily="50" charset="-128"/>
                <a:ea typeface="メイリオ" panose="020B0604030504040204" pitchFamily="50" charset="-128"/>
              </a:rPr>
              <a:t>※</a:t>
            </a:r>
            <a:r>
              <a:rPr lang="ja-JP" altLang="en-US" sz="1200" dirty="0">
                <a:solidFill>
                  <a:prstClr val="white"/>
                </a:solidFill>
                <a:latin typeface="メイリオ" panose="020B0604030504040204" pitchFamily="50" charset="-128"/>
                <a:ea typeface="メイリオ" panose="020B0604030504040204" pitchFamily="50" charset="-128"/>
              </a:rPr>
              <a:t>「内容をよく理解している」「内容をある程度理解している」と回答した施設</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5">
            <a:extLst>
              <a:ext uri="{FF2B5EF4-FFF2-40B4-BE49-F238E27FC236}">
                <a16:creationId xmlns:a16="http://schemas.microsoft.com/office/drawing/2014/main" id="{9947E526-3493-194D-02B6-E683B06A552F}"/>
              </a:ext>
            </a:extLst>
          </p:cNvPr>
          <p:cNvSpPr txBox="1">
            <a:spLocks noChangeArrowheads="1"/>
          </p:cNvSpPr>
          <p:nvPr/>
        </p:nvSpPr>
        <p:spPr bwMode="auto">
          <a:xfrm>
            <a:off x="4009867" y="6442502"/>
            <a:ext cx="763074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spcBef>
                <a:spcPct val="0"/>
              </a:spcBef>
              <a:buNone/>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病院における医薬品安全性情報の入手・伝達・活用状況等に関する調査」</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Bef>
                <a:spcPct val="0"/>
              </a:spcBef>
              <a:buNone/>
              <a:defRPr/>
            </a:pPr>
            <a:r>
              <a:rPr lang="en-US" altLang="ja-JP" sz="1050" dirty="0">
                <a:solidFill>
                  <a:prstClr val="black"/>
                </a:solidFill>
                <a:latin typeface="Meiryo UI" panose="020B0604030504040204" pitchFamily="50" charset="-128"/>
                <a:ea typeface="Meiryo UI" panose="020B0604030504040204" pitchFamily="50" charset="-128"/>
                <a:hlinkClick r:id="rId4"/>
              </a:rPr>
              <a:t>https://www.pmda.go.jp/files/000251427.pdf</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AB9CA37-FC0C-87D8-41B9-EC23EBE0F871}"/>
              </a:ext>
            </a:extLst>
          </p:cNvPr>
          <p:cNvSpPr txBox="1"/>
          <p:nvPr/>
        </p:nvSpPr>
        <p:spPr>
          <a:xfrm>
            <a:off x="250313" y="2440826"/>
            <a:ext cx="2605327" cy="369332"/>
          </a:xfrm>
          <a:prstGeom prst="rect">
            <a:avLst/>
          </a:prstGeom>
          <a:noFill/>
        </p:spPr>
        <p:txBody>
          <a:bodyPr wrap="square" rtlCol="0">
            <a:spAutoFit/>
          </a:bodyPr>
          <a:lstStyle/>
          <a:p>
            <a:pPr>
              <a:defRPr/>
            </a:pPr>
            <a:r>
              <a:rPr lang="ja-JP" altLang="en-US" sz="1600" dirty="0">
                <a:solidFill>
                  <a:prstClr val="black"/>
                </a:solidFill>
                <a:latin typeface="メイリオ" panose="020B0604030504040204" pitchFamily="50" charset="-128"/>
                <a:ea typeface="メイリオ" panose="020B0604030504040204" pitchFamily="50" charset="-128"/>
              </a:rPr>
              <a:t>　令和</a:t>
            </a:r>
            <a:r>
              <a:rPr lang="en-US" altLang="ja-JP" sz="1600" dirty="0">
                <a:solidFill>
                  <a:prstClr val="black"/>
                </a:solidFill>
                <a:latin typeface="メイリオ" panose="020B0604030504040204" pitchFamily="50" charset="-128"/>
                <a:ea typeface="メイリオ" panose="020B0604030504040204" pitchFamily="50" charset="-128"/>
              </a:rPr>
              <a:t>4</a:t>
            </a:r>
            <a:r>
              <a:rPr lang="ja-JP" altLang="en-US" sz="1600" dirty="0">
                <a:solidFill>
                  <a:prstClr val="black"/>
                </a:solidFill>
                <a:latin typeface="メイリオ" panose="020B0604030504040204" pitchFamily="50" charset="-128"/>
                <a:ea typeface="メイリオ" panose="020B0604030504040204" pitchFamily="50" charset="-128"/>
              </a:rPr>
              <a:t>年度</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sz="1600" dirty="0">
                <a:solidFill>
                  <a:prstClr val="black"/>
                </a:solidFill>
                <a:latin typeface="メイリオ" panose="020B0604030504040204" pitchFamily="50" charset="-128"/>
                <a:ea typeface="メイリオ" panose="020B0604030504040204" pitchFamily="50" charset="-128"/>
              </a:rPr>
              <a:t>n=1441</a:t>
            </a:r>
            <a:r>
              <a:rPr lang="ja-JP" altLang="en-US" dirty="0">
                <a:solidFill>
                  <a:prstClr val="black"/>
                </a:solidFill>
                <a:latin typeface="メイリオ" panose="020B0604030504040204" pitchFamily="50" charset="-128"/>
                <a:ea typeface="メイリオ" panose="020B0604030504040204" pitchFamily="50" charset="-128"/>
              </a:rPr>
              <a:t>）</a:t>
            </a:r>
          </a:p>
        </p:txBody>
      </p:sp>
      <p:sp>
        <p:nvSpPr>
          <p:cNvPr id="23" name="テキスト ボックス 22">
            <a:extLst>
              <a:ext uri="{FF2B5EF4-FFF2-40B4-BE49-F238E27FC236}">
                <a16:creationId xmlns:a16="http://schemas.microsoft.com/office/drawing/2014/main" id="{0BC88743-C1AB-F0F7-57D5-31264B7AE7B1}"/>
              </a:ext>
            </a:extLst>
          </p:cNvPr>
          <p:cNvSpPr txBox="1"/>
          <p:nvPr/>
        </p:nvSpPr>
        <p:spPr>
          <a:xfrm>
            <a:off x="1146928" y="2786975"/>
            <a:ext cx="1113168" cy="369332"/>
          </a:xfrm>
          <a:prstGeom prst="rect">
            <a:avLst/>
          </a:prstGeom>
          <a:noFill/>
        </p:spPr>
        <p:txBody>
          <a:bodyPr wrap="square" rtlCol="0">
            <a:spAutoFit/>
          </a:bodyPr>
          <a:lstStyle/>
          <a:p>
            <a:pPr>
              <a:defRPr/>
            </a:pPr>
            <a:r>
              <a:rPr lang="en-US" altLang="ja-JP" dirty="0">
                <a:solidFill>
                  <a:srgbClr val="FF0000"/>
                </a:solidFill>
                <a:latin typeface="メイリオ" panose="020B0604030504040204" pitchFamily="50" charset="-128"/>
                <a:ea typeface="メイリオ" panose="020B0604030504040204" pitchFamily="50" charset="-128"/>
              </a:rPr>
              <a:t>54.4%</a:t>
            </a:r>
            <a:endParaRPr lang="ja-JP" altLang="en-US" dirty="0">
              <a:solidFill>
                <a:srgbClr val="FF0000"/>
              </a:solidFill>
              <a:latin typeface="メイリオ" panose="020B0604030504040204" pitchFamily="50" charset="-128"/>
              <a:ea typeface="メイリオ" panose="020B0604030504040204" pitchFamily="50" charset="-128"/>
            </a:endParaRPr>
          </a:p>
        </p:txBody>
      </p:sp>
      <p:sp>
        <p:nvSpPr>
          <p:cNvPr id="13" name="タイトル 12">
            <a:extLst>
              <a:ext uri="{FF2B5EF4-FFF2-40B4-BE49-F238E27FC236}">
                <a16:creationId xmlns:a16="http://schemas.microsoft.com/office/drawing/2014/main" id="{F28B868D-A63D-AAB9-897B-236F265C8A62}"/>
              </a:ext>
            </a:extLst>
          </p:cNvPr>
          <p:cNvSpPr>
            <a:spLocks noGrp="1"/>
          </p:cNvSpPr>
          <p:nvPr>
            <p:ph type="title"/>
          </p:nvPr>
        </p:nvSpPr>
        <p:spPr/>
        <p:txBody>
          <a:bodyPr/>
          <a:lstStyle/>
          <a:p>
            <a:r>
              <a:rPr lang="ja-JP" altLang="en-US" b="1" dirty="0"/>
              <a:t>病院薬剤師の</a:t>
            </a:r>
            <a:r>
              <a:rPr lang="en-US" altLang="ja-JP" b="1" dirty="0"/>
              <a:t>RMP</a:t>
            </a:r>
            <a:r>
              <a:rPr lang="ja-JP" altLang="en-US" b="1" dirty="0"/>
              <a:t>の認知度･活用度</a:t>
            </a:r>
          </a:p>
        </p:txBody>
      </p:sp>
      <p:pic>
        <p:nvPicPr>
          <p:cNvPr id="5" name="図 4">
            <a:extLst>
              <a:ext uri="{FF2B5EF4-FFF2-40B4-BE49-F238E27FC236}">
                <a16:creationId xmlns:a16="http://schemas.microsoft.com/office/drawing/2014/main" id="{3BDAEF05-064E-1897-CFE3-F07210EAA099}"/>
              </a:ext>
            </a:extLst>
          </p:cNvPr>
          <p:cNvPicPr>
            <a:picLocks noChangeAspect="1"/>
          </p:cNvPicPr>
          <p:nvPr/>
        </p:nvPicPr>
        <p:blipFill>
          <a:blip r:embed="rId5"/>
          <a:stretch>
            <a:fillRect/>
          </a:stretch>
        </p:blipFill>
        <p:spPr>
          <a:xfrm>
            <a:off x="2855640" y="1700808"/>
            <a:ext cx="8784976" cy="1455499"/>
          </a:xfrm>
          <a:prstGeom prst="rect">
            <a:avLst/>
          </a:prstGeom>
        </p:spPr>
      </p:pic>
      <p:pic>
        <p:nvPicPr>
          <p:cNvPr id="19" name="図 18">
            <a:extLst>
              <a:ext uri="{FF2B5EF4-FFF2-40B4-BE49-F238E27FC236}">
                <a16:creationId xmlns:a16="http://schemas.microsoft.com/office/drawing/2014/main" id="{2ADEC35B-0000-8251-55A9-AC6062A8276B}"/>
              </a:ext>
            </a:extLst>
          </p:cNvPr>
          <p:cNvPicPr>
            <a:picLocks noChangeAspect="1"/>
          </p:cNvPicPr>
          <p:nvPr/>
        </p:nvPicPr>
        <p:blipFill>
          <a:blip r:embed="rId6"/>
          <a:stretch>
            <a:fillRect/>
          </a:stretch>
        </p:blipFill>
        <p:spPr>
          <a:xfrm>
            <a:off x="2855640" y="3936501"/>
            <a:ext cx="5315223" cy="1238314"/>
          </a:xfrm>
          <a:prstGeom prst="rect">
            <a:avLst/>
          </a:prstGeom>
        </p:spPr>
      </p:pic>
      <p:sp>
        <p:nvSpPr>
          <p:cNvPr id="22" name="テキスト ボックス 21">
            <a:extLst>
              <a:ext uri="{FF2B5EF4-FFF2-40B4-BE49-F238E27FC236}">
                <a16:creationId xmlns:a16="http://schemas.microsoft.com/office/drawing/2014/main" id="{9EB8ADC4-BFCE-1E95-6616-6A7003FFD748}"/>
              </a:ext>
            </a:extLst>
          </p:cNvPr>
          <p:cNvSpPr txBox="1"/>
          <p:nvPr/>
        </p:nvSpPr>
        <p:spPr>
          <a:xfrm>
            <a:off x="465159" y="4633821"/>
            <a:ext cx="2390482" cy="369332"/>
          </a:xfrm>
          <a:prstGeom prst="rect">
            <a:avLst/>
          </a:prstGeom>
          <a:noFill/>
        </p:spPr>
        <p:txBody>
          <a:bodyPr wrap="square" rtlCol="0">
            <a:spAutoFit/>
          </a:bodyPr>
          <a:lstStyle/>
          <a:p>
            <a:pPr>
              <a:defRPr/>
            </a:pPr>
            <a:r>
              <a:rPr lang="ja-JP" altLang="en-US" sz="1600" dirty="0">
                <a:solidFill>
                  <a:prstClr val="black"/>
                </a:solidFill>
                <a:latin typeface="Meiryo UI" panose="020B0604030504040204" pitchFamily="50" charset="-128"/>
                <a:ea typeface="Meiryo UI" panose="020B0604030504040204" pitchFamily="50" charset="-128"/>
              </a:rPr>
              <a:t>令和</a:t>
            </a:r>
            <a:r>
              <a:rPr lang="en-US" altLang="ja-JP" sz="1600" dirty="0">
                <a:solidFill>
                  <a:prstClr val="black"/>
                </a:solidFill>
                <a:latin typeface="Meiryo UI" panose="020B0604030504040204" pitchFamily="50" charset="-128"/>
                <a:ea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rPr>
              <a:t>年度（</a:t>
            </a:r>
            <a:r>
              <a:rPr lang="en-US" altLang="ja-JP" sz="1600" dirty="0">
                <a:solidFill>
                  <a:prstClr val="black"/>
                </a:solidFill>
                <a:latin typeface="Meiryo UI" panose="020B0604030504040204" pitchFamily="50" charset="-128"/>
                <a:ea typeface="Meiryo UI" panose="020B0604030504040204" pitchFamily="50" charset="-128"/>
              </a:rPr>
              <a:t>n=784</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85113BD7-70F9-D781-A0B1-165947D23781}"/>
              </a:ext>
            </a:extLst>
          </p:cNvPr>
          <p:cNvSpPr txBox="1"/>
          <p:nvPr/>
        </p:nvSpPr>
        <p:spPr>
          <a:xfrm>
            <a:off x="1660400" y="3532387"/>
            <a:ext cx="6480720" cy="307777"/>
          </a:xfrm>
          <a:prstGeom prst="rect">
            <a:avLst/>
          </a:prstGeom>
          <a:noFill/>
        </p:spPr>
        <p:txBody>
          <a:bodyPr wrap="square" rtlCol="0">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rPr>
              <a:t>（対象：「内容をよく理解している」「内容をある程度理解している」と回答した施設）</a:t>
            </a:r>
          </a:p>
        </p:txBody>
      </p:sp>
    </p:spTree>
    <p:extLst>
      <p:ext uri="{BB962C8B-B14F-4D97-AF65-F5344CB8AC3E}">
        <p14:creationId xmlns:p14="http://schemas.microsoft.com/office/powerpoint/2010/main" val="90476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p:cNvSpPr txBox="1">
            <a:spLocks/>
          </p:cNvSpPr>
          <p:nvPr/>
        </p:nvSpPr>
        <p:spPr>
          <a:xfrm>
            <a:off x="609602" y="1308894"/>
            <a:ext cx="10526958" cy="1522412"/>
          </a:xfrm>
          <a:prstGeom prst="rect">
            <a:avLst/>
          </a:prstGeom>
        </p:spPr>
        <p:txBody>
          <a:bodyPr/>
          <a:lstStyle>
            <a:lvl1pPr marL="342900" indent="-3429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1pPr>
            <a:lvl2pPr marL="742950" indent="-28575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2pPr>
            <a:lvl3pPr marL="11430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3pPr>
            <a:lvl4pPr marL="16002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4pPr>
            <a:lvl5pPr marL="2057400" indent="-228600" algn="l" rtl="0" fontAlgn="base">
              <a:spcBef>
                <a:spcPct val="20000"/>
              </a:spcBef>
              <a:spcAft>
                <a:spcPct val="0"/>
              </a:spcAft>
              <a:buClr>
                <a:srgbClr val="0070C0"/>
              </a:buClr>
              <a:buFont typeface="Wingdings" pitchFamily="2" charset="2"/>
              <a:buChar char="Ø"/>
              <a:defRPr kumimoji="1" sz="2800" kern="1200">
                <a:solidFill>
                  <a:schemeClr val="tx1"/>
                </a:solidFill>
                <a:latin typeface="メイリオ" pitchFamily="50" charset="-128"/>
                <a:ea typeface="メイリオ"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defRPr/>
            </a:pPr>
            <a:r>
              <a:rPr lang="ja-JP" altLang="en-US" sz="2000" dirty="0">
                <a:solidFill>
                  <a:prstClr val="black"/>
                </a:solidFill>
              </a:rPr>
              <a:t>ベネフィット・リスクバランスに影響を及ぼしうる、又は保健衛生上の危害の発生・拡大のおそれがある</a:t>
            </a:r>
            <a:r>
              <a:rPr lang="ja-JP" altLang="en-US" sz="2000" b="1" u="sng" dirty="0">
                <a:solidFill>
                  <a:prstClr val="black"/>
                </a:solidFill>
              </a:rPr>
              <a:t>重要な</a:t>
            </a:r>
            <a:r>
              <a:rPr lang="ja-JP" altLang="en-US" sz="2000" dirty="0">
                <a:solidFill>
                  <a:prstClr val="black"/>
                </a:solidFill>
              </a:rPr>
              <a:t>リスク・情報を特定</a:t>
            </a:r>
            <a:endParaRPr lang="en-US" altLang="ja-JP" sz="2000" dirty="0">
              <a:solidFill>
                <a:prstClr val="black"/>
              </a:solidFill>
            </a:endParaRPr>
          </a:p>
        </p:txBody>
      </p:sp>
      <p:sp>
        <p:nvSpPr>
          <p:cNvPr id="15" name="角丸四角形 14"/>
          <p:cNvSpPr/>
          <p:nvPr/>
        </p:nvSpPr>
        <p:spPr>
          <a:xfrm>
            <a:off x="1343472" y="2132857"/>
            <a:ext cx="9073007" cy="117082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ja-JP" altLang="en-US" sz="2800" b="1" dirty="0">
                <a:solidFill>
                  <a:prstClr val="white"/>
                </a:solidFill>
                <a:latin typeface="メイリオ" panose="020B0604030504040204" pitchFamily="50" charset="-128"/>
                <a:ea typeface="メイリオ" panose="020B0604030504040204" pitchFamily="50" charset="-128"/>
              </a:rPr>
              <a:t>　</a:t>
            </a:r>
            <a:r>
              <a:rPr lang="ja-JP" altLang="en-US" sz="2800" b="1" u="sng" dirty="0">
                <a:solidFill>
                  <a:prstClr val="white"/>
                </a:solidFill>
                <a:latin typeface="メイリオ" panose="020B0604030504040204" pitchFamily="50" charset="-128"/>
                <a:ea typeface="メイリオ" panose="020B0604030504040204" pitchFamily="50" charset="-128"/>
              </a:rPr>
              <a:t>重要な</a:t>
            </a:r>
            <a:r>
              <a:rPr lang="ja-JP" altLang="en-US" sz="2800" b="1" dirty="0">
                <a:solidFill>
                  <a:prstClr val="white"/>
                </a:solidFill>
                <a:latin typeface="メイリオ" panose="020B0604030504040204" pitchFamily="50" charset="-128"/>
                <a:ea typeface="メイリオ" panose="020B0604030504040204" pitchFamily="50" charset="-128"/>
              </a:rPr>
              <a:t>特定されたリスク</a:t>
            </a:r>
            <a:endParaRPr lang="en-US" altLang="ja-JP" sz="2800" b="1" dirty="0">
              <a:solidFill>
                <a:prstClr val="white"/>
              </a:solidFill>
              <a:latin typeface="メイリオ" panose="020B0604030504040204" pitchFamily="50" charset="-128"/>
              <a:ea typeface="メイリオ" panose="020B0604030504040204" pitchFamily="50" charset="-128"/>
            </a:endParaRPr>
          </a:p>
          <a:p>
            <a:pPr>
              <a:defRPr/>
            </a:pPr>
            <a:endParaRPr lang="en-US" altLang="ja-JP" b="1" dirty="0">
              <a:solidFill>
                <a:prstClr val="white"/>
              </a:solidFill>
              <a:latin typeface="メイリオ" panose="020B0604030504040204" pitchFamily="50" charset="-128"/>
              <a:ea typeface="メイリオ" panose="020B0604030504040204" pitchFamily="50" charset="-128"/>
            </a:endParaRPr>
          </a:p>
          <a:p>
            <a:pPr lvl="1">
              <a:defRPr/>
            </a:pPr>
            <a:r>
              <a:rPr lang="ja-JP" altLang="en-US" dirty="0">
                <a:solidFill>
                  <a:prstClr val="white"/>
                </a:solidFill>
                <a:latin typeface="メイリオ" panose="020B0604030504040204" pitchFamily="50" charset="-128"/>
                <a:ea typeface="メイリオ" panose="020B0604030504040204" pitchFamily="50" charset="-128"/>
              </a:rPr>
              <a:t>すでに医薬品との関連性がわかっている重要なリスク</a:t>
            </a:r>
          </a:p>
        </p:txBody>
      </p:sp>
      <p:sp>
        <p:nvSpPr>
          <p:cNvPr id="16" name="角丸四角形 15"/>
          <p:cNvSpPr/>
          <p:nvPr/>
        </p:nvSpPr>
        <p:spPr>
          <a:xfrm>
            <a:off x="1343473" y="3413354"/>
            <a:ext cx="9073006" cy="1172266"/>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a:defRPr/>
            </a:pPr>
            <a:r>
              <a:rPr lang="ja-JP" altLang="en-US" sz="2800" b="1" dirty="0">
                <a:solidFill>
                  <a:prstClr val="white"/>
                </a:solidFill>
                <a:latin typeface="メイリオ" panose="020B0604030504040204" pitchFamily="50" charset="-128"/>
                <a:ea typeface="メイリオ" panose="020B0604030504040204" pitchFamily="50" charset="-128"/>
              </a:rPr>
              <a:t>　</a:t>
            </a:r>
            <a:r>
              <a:rPr lang="ja-JP" altLang="en-US" sz="2800" b="1" u="sng" dirty="0">
                <a:solidFill>
                  <a:prstClr val="white"/>
                </a:solidFill>
                <a:latin typeface="メイリオ" panose="020B0604030504040204" pitchFamily="50" charset="-128"/>
                <a:ea typeface="メイリオ" panose="020B0604030504040204" pitchFamily="50" charset="-128"/>
              </a:rPr>
              <a:t>重要な</a:t>
            </a:r>
            <a:r>
              <a:rPr lang="ja-JP" altLang="en-US" sz="2800" b="1" dirty="0">
                <a:solidFill>
                  <a:prstClr val="white"/>
                </a:solidFill>
                <a:latin typeface="メイリオ" panose="020B0604030504040204" pitchFamily="50" charset="-128"/>
                <a:ea typeface="メイリオ" panose="020B0604030504040204" pitchFamily="50" charset="-128"/>
              </a:rPr>
              <a:t>潜在的リスク</a:t>
            </a:r>
            <a:endParaRPr lang="en-US" altLang="ja-JP" sz="2800" b="1" dirty="0">
              <a:solidFill>
                <a:prstClr val="white"/>
              </a:solidFill>
              <a:latin typeface="メイリオ" panose="020B0604030504040204" pitchFamily="50" charset="-128"/>
              <a:ea typeface="メイリオ" panose="020B0604030504040204" pitchFamily="50" charset="-128"/>
            </a:endParaRPr>
          </a:p>
          <a:p>
            <a:pPr>
              <a:defRPr/>
            </a:pPr>
            <a:endParaRPr lang="en-US" altLang="ja-JP" b="1" dirty="0">
              <a:solidFill>
                <a:prstClr val="white"/>
              </a:solidFill>
              <a:latin typeface="メイリオ" panose="020B0604030504040204" pitchFamily="50" charset="-128"/>
              <a:ea typeface="メイリオ" panose="020B0604030504040204" pitchFamily="50" charset="-128"/>
            </a:endParaRPr>
          </a:p>
          <a:p>
            <a:pPr lvl="1">
              <a:defRPr/>
            </a:pPr>
            <a:r>
              <a:rPr lang="ja-JP" altLang="en-US" dirty="0">
                <a:solidFill>
                  <a:prstClr val="white"/>
                </a:solidFill>
                <a:latin typeface="メイリオ" panose="020B0604030504040204" pitchFamily="50" charset="-128"/>
                <a:ea typeface="メイリオ" panose="020B0604030504040204" pitchFamily="50" charset="-128"/>
              </a:rPr>
              <a:t>関連性が疑われるが十分確認されていない重要なリスク</a:t>
            </a:r>
          </a:p>
        </p:txBody>
      </p:sp>
      <p:sp>
        <p:nvSpPr>
          <p:cNvPr id="17" name="角丸四角形 16"/>
          <p:cNvSpPr/>
          <p:nvPr/>
        </p:nvSpPr>
        <p:spPr>
          <a:xfrm>
            <a:off x="1343472" y="4727114"/>
            <a:ext cx="9073005" cy="123835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2800" b="1" dirty="0">
                <a:solidFill>
                  <a:prstClr val="white"/>
                </a:solidFill>
                <a:latin typeface="メイリオ" panose="020B0604030504040204" pitchFamily="50" charset="-128"/>
                <a:ea typeface="メイリオ" panose="020B0604030504040204" pitchFamily="50" charset="-128"/>
              </a:rPr>
              <a:t>　</a:t>
            </a:r>
            <a:r>
              <a:rPr lang="ja-JP" altLang="en-US" sz="2800" b="1" u="sng" dirty="0">
                <a:solidFill>
                  <a:prstClr val="white"/>
                </a:solidFill>
                <a:latin typeface="メイリオ" panose="020B0604030504040204" pitchFamily="50" charset="-128"/>
                <a:ea typeface="メイリオ" panose="020B0604030504040204" pitchFamily="50" charset="-128"/>
              </a:rPr>
              <a:t>重要な</a:t>
            </a:r>
            <a:r>
              <a:rPr lang="ja-JP" altLang="en-US" sz="2800" b="1" dirty="0">
                <a:solidFill>
                  <a:prstClr val="white"/>
                </a:solidFill>
                <a:latin typeface="メイリオ" panose="020B0604030504040204" pitchFamily="50" charset="-128"/>
                <a:ea typeface="メイリオ" panose="020B0604030504040204" pitchFamily="50" charset="-128"/>
              </a:rPr>
              <a:t>不足情報</a:t>
            </a:r>
            <a:endParaRPr lang="en-US" altLang="ja-JP" sz="2800" b="1" dirty="0">
              <a:solidFill>
                <a:prstClr val="white"/>
              </a:solidFill>
              <a:latin typeface="メイリオ" panose="020B0604030504040204" pitchFamily="50" charset="-128"/>
              <a:ea typeface="メイリオ" panose="020B0604030504040204" pitchFamily="50" charset="-128"/>
            </a:endParaRPr>
          </a:p>
          <a:p>
            <a:pPr>
              <a:defRPr/>
            </a:pPr>
            <a:endParaRPr lang="en-US" altLang="ja-JP" b="1" dirty="0">
              <a:solidFill>
                <a:prstClr val="white"/>
              </a:solidFill>
              <a:latin typeface="メイリオ" panose="020B0604030504040204" pitchFamily="50" charset="-128"/>
              <a:ea typeface="メイリオ" panose="020B0604030504040204" pitchFamily="50" charset="-128"/>
            </a:endParaRPr>
          </a:p>
          <a:p>
            <a:pPr lvl="1">
              <a:defRPr/>
            </a:pPr>
            <a:r>
              <a:rPr lang="ja-JP" altLang="en-US" dirty="0">
                <a:solidFill>
                  <a:prstClr val="white"/>
                </a:solidFill>
                <a:latin typeface="メイリオ" panose="020B0604030504040204" pitchFamily="50" charset="-128"/>
                <a:ea typeface="メイリオ" panose="020B0604030504040204" pitchFamily="50" charset="-128"/>
              </a:rPr>
              <a:t>安全性を予測するうえで不足している情報のうち重要なもの</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19" name="テキスト ボックス 9"/>
          <p:cNvSpPr txBox="1">
            <a:spLocks noChangeArrowheads="1"/>
          </p:cNvSpPr>
          <p:nvPr/>
        </p:nvSpPr>
        <p:spPr bwMode="auto">
          <a:xfrm>
            <a:off x="7392144" y="2266528"/>
            <a:ext cx="2867025" cy="338554"/>
          </a:xfrm>
          <a:prstGeom prst="rect">
            <a:avLst/>
          </a:prstGeom>
          <a:noFill/>
          <a:ln w="9525">
            <a:noFill/>
            <a:miter lim="800000"/>
            <a:headEnd/>
            <a:tailEnd/>
          </a:ln>
        </p:spPr>
        <p:txBody>
          <a:bodyPr>
            <a:spAutoFit/>
          </a:bodyPr>
          <a:lstStyle/>
          <a:p>
            <a:pPr algn="r">
              <a:defRPr/>
            </a:pPr>
            <a:r>
              <a:rPr lang="en-US" altLang="ja-JP" sz="1600" dirty="0">
                <a:solidFill>
                  <a:prstClr val="white"/>
                </a:solidFill>
                <a:latin typeface="メイリオ" panose="020B0604030504040204" pitchFamily="50" charset="-128"/>
                <a:ea typeface="メイリオ" panose="020B0604030504040204" pitchFamily="50" charset="-128"/>
              </a:rPr>
              <a:t>Important identified risks</a:t>
            </a: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20" name="テキスト ボックス 10"/>
          <p:cNvSpPr txBox="1">
            <a:spLocks noChangeArrowheads="1"/>
          </p:cNvSpPr>
          <p:nvPr/>
        </p:nvSpPr>
        <p:spPr bwMode="auto">
          <a:xfrm>
            <a:off x="7392144" y="3507569"/>
            <a:ext cx="2867025" cy="338554"/>
          </a:xfrm>
          <a:prstGeom prst="rect">
            <a:avLst/>
          </a:prstGeom>
          <a:noFill/>
          <a:ln w="9525">
            <a:noFill/>
            <a:miter lim="800000"/>
            <a:headEnd/>
            <a:tailEnd/>
          </a:ln>
        </p:spPr>
        <p:txBody>
          <a:bodyPr>
            <a:spAutoFit/>
          </a:bodyPr>
          <a:lstStyle/>
          <a:p>
            <a:pPr algn="r">
              <a:defRPr/>
            </a:pPr>
            <a:r>
              <a:rPr lang="en-US" altLang="ja-JP" sz="1600" dirty="0">
                <a:solidFill>
                  <a:prstClr val="white"/>
                </a:solidFill>
                <a:latin typeface="メイリオ" panose="020B0604030504040204" pitchFamily="50" charset="-128"/>
                <a:ea typeface="メイリオ" panose="020B0604030504040204" pitchFamily="50" charset="-128"/>
              </a:rPr>
              <a:t>Important potential risks</a:t>
            </a: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21" name="テキスト ボックス 11"/>
          <p:cNvSpPr txBox="1">
            <a:spLocks noChangeArrowheads="1"/>
          </p:cNvSpPr>
          <p:nvPr/>
        </p:nvSpPr>
        <p:spPr bwMode="auto">
          <a:xfrm>
            <a:off x="6995269" y="4818638"/>
            <a:ext cx="3263900" cy="338554"/>
          </a:xfrm>
          <a:prstGeom prst="rect">
            <a:avLst/>
          </a:prstGeom>
          <a:noFill/>
          <a:ln w="9525">
            <a:noFill/>
            <a:miter lim="800000"/>
            <a:headEnd/>
            <a:tailEnd/>
          </a:ln>
        </p:spPr>
        <p:txBody>
          <a:bodyPr>
            <a:spAutoFit/>
          </a:bodyPr>
          <a:lstStyle/>
          <a:p>
            <a:pPr algn="r">
              <a:defRPr/>
            </a:pPr>
            <a:r>
              <a:rPr lang="en-US" altLang="ja-JP" sz="1600" dirty="0">
                <a:solidFill>
                  <a:prstClr val="white"/>
                </a:solidFill>
                <a:latin typeface="メイリオ" panose="020B0604030504040204" pitchFamily="50" charset="-128"/>
                <a:ea typeface="メイリオ" panose="020B0604030504040204" pitchFamily="50" charset="-128"/>
              </a:rPr>
              <a:t>Important missing information</a:t>
            </a:r>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524001" y="6442502"/>
            <a:ext cx="7128391" cy="415498"/>
          </a:xfrm>
          <a:prstGeom prst="rect">
            <a:avLst/>
          </a:prstGeom>
          <a:noFill/>
        </p:spPr>
        <p:txBody>
          <a:bodyPr wrap="square" rtlCol="0">
            <a:spAutoFit/>
          </a:bodyPr>
          <a:lstStyle/>
          <a:p>
            <a:pPr>
              <a:defRPr/>
            </a:pP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　</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薬食安発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薬食審査発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3"/>
              </a:rPr>
              <a:t>https://www.pmda.go.jp/files/000145482.pdf</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63DA1873-7891-20F8-96B9-37DD4727FCBA}"/>
              </a:ext>
            </a:extLst>
          </p:cNvPr>
          <p:cNvSpPr>
            <a:spLocks noGrp="1"/>
          </p:cNvSpPr>
          <p:nvPr>
            <p:ph type="title"/>
          </p:nvPr>
        </p:nvSpPr>
        <p:spPr/>
        <p:txBody>
          <a:bodyPr/>
          <a:lstStyle/>
          <a:p>
            <a:r>
              <a:rPr lang="zh-TW" altLang="en-US" b="1" dirty="0"/>
              <a:t>安全性検討事項</a:t>
            </a:r>
            <a:endParaRPr lang="ja-JP" altLang="en-US" b="1" dirty="0"/>
          </a:p>
        </p:txBody>
      </p:sp>
    </p:spTree>
    <p:extLst>
      <p:ext uri="{BB962C8B-B14F-4D97-AF65-F5344CB8AC3E}">
        <p14:creationId xmlns:p14="http://schemas.microsoft.com/office/powerpoint/2010/main" val="127264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1984906" y="974257"/>
            <a:ext cx="7843802" cy="1954029"/>
          </a:xfrm>
          <a:prstGeom prst="roundRect">
            <a:avLst/>
          </a:prstGeom>
          <a:ln w="38100"/>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t"/>
          <a:lstStyle/>
          <a:p>
            <a:pPr algn="ctr">
              <a:defRPr/>
            </a:pPr>
            <a:r>
              <a:rPr lang="ja-JP" altLang="en-US" b="1" dirty="0">
                <a:solidFill>
                  <a:prstClr val="black"/>
                </a:solidFill>
                <a:latin typeface="メイリオ" pitchFamily="50" charset="-128"/>
                <a:ea typeface="メイリオ" pitchFamily="50" charset="-128"/>
              </a:rPr>
              <a:t>リスクの情報（情報源）</a:t>
            </a:r>
            <a:endParaRPr lang="en-US" altLang="ja-JP" b="1" dirty="0">
              <a:solidFill>
                <a:prstClr val="black"/>
              </a:solidFill>
              <a:latin typeface="メイリオ" pitchFamily="50" charset="-128"/>
              <a:ea typeface="メイリオ" pitchFamily="50" charset="-128"/>
            </a:endParaRPr>
          </a:p>
          <a:p>
            <a:pPr algn="ctr">
              <a:defRPr/>
            </a:pPr>
            <a:endParaRPr lang="ja-JP" altLang="en-US" b="1" dirty="0">
              <a:solidFill>
                <a:prstClr val="black"/>
              </a:solidFill>
              <a:latin typeface="メイリオ" pitchFamily="50" charset="-128"/>
              <a:ea typeface="メイリオ" pitchFamily="50" charset="-128"/>
            </a:endParaRPr>
          </a:p>
        </p:txBody>
      </p:sp>
      <p:sp>
        <p:nvSpPr>
          <p:cNvPr id="17" name="角丸四角形 16"/>
          <p:cNvSpPr/>
          <p:nvPr/>
        </p:nvSpPr>
        <p:spPr>
          <a:xfrm>
            <a:off x="2266952" y="1496159"/>
            <a:ext cx="2160240" cy="1332280"/>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t"/>
          <a:lstStyle/>
          <a:p>
            <a:pPr algn="ctr">
              <a:defRPr/>
            </a:pPr>
            <a:r>
              <a:rPr lang="ja-JP" altLang="en-US" sz="2000" b="1" dirty="0">
                <a:solidFill>
                  <a:prstClr val="black"/>
                </a:solidFill>
                <a:latin typeface="メイリオ" pitchFamily="50" charset="-128"/>
                <a:ea typeface="メイリオ" pitchFamily="50" charset="-128"/>
              </a:rPr>
              <a:t>臨床試験</a:t>
            </a:r>
            <a:endParaRPr lang="en-US" altLang="ja-JP" sz="2000" b="1" dirty="0">
              <a:solidFill>
                <a:prstClr val="black"/>
              </a:solidFill>
              <a:latin typeface="メイリオ" pitchFamily="50" charset="-128"/>
              <a:ea typeface="メイリオ" pitchFamily="50" charset="-128"/>
            </a:endParaRPr>
          </a:p>
          <a:p>
            <a:pPr algn="ctr">
              <a:defRPr/>
            </a:pPr>
            <a:endParaRPr lang="ja-JP" altLang="en-US" sz="2000" b="1" dirty="0">
              <a:solidFill>
                <a:prstClr val="black"/>
              </a:solidFill>
              <a:latin typeface="メイリオ" pitchFamily="50" charset="-128"/>
              <a:ea typeface="メイリオ" pitchFamily="50" charset="-128"/>
            </a:endParaRPr>
          </a:p>
        </p:txBody>
      </p:sp>
      <p:sp>
        <p:nvSpPr>
          <p:cNvPr id="23" name="角丸四角形 22"/>
          <p:cNvSpPr/>
          <p:nvPr/>
        </p:nvSpPr>
        <p:spPr>
          <a:xfrm>
            <a:off x="4730085" y="1467599"/>
            <a:ext cx="2160240" cy="1353998"/>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ja-JP" altLang="en-US" sz="2000" b="1" dirty="0">
                <a:solidFill>
                  <a:prstClr val="black"/>
                </a:solidFill>
                <a:latin typeface="メイリオ" pitchFamily="50" charset="-128"/>
                <a:ea typeface="メイリオ" pitchFamily="50" charset="-128"/>
              </a:rPr>
              <a:t>非臨床試験</a:t>
            </a:r>
            <a:endParaRPr lang="en-US" altLang="ja-JP" sz="2000" b="1" dirty="0">
              <a:solidFill>
                <a:prstClr val="black"/>
              </a:solidFill>
              <a:latin typeface="メイリオ" pitchFamily="50" charset="-128"/>
              <a:ea typeface="メイリオ" pitchFamily="50" charset="-128"/>
            </a:endParaRPr>
          </a:p>
          <a:p>
            <a:pPr algn="ctr">
              <a:defRPr/>
            </a:pPr>
            <a:endParaRPr lang="en-US" altLang="ja-JP" sz="2000" b="1" dirty="0">
              <a:solidFill>
                <a:prstClr val="black"/>
              </a:solidFill>
              <a:latin typeface="メイリオ" pitchFamily="50" charset="-128"/>
              <a:ea typeface="メイリオ" pitchFamily="50" charset="-128"/>
            </a:endParaRPr>
          </a:p>
          <a:p>
            <a:pPr algn="ctr">
              <a:defRPr/>
            </a:pPr>
            <a:endParaRPr lang="en-US" altLang="ja-JP" sz="2000" b="1" dirty="0">
              <a:solidFill>
                <a:prstClr val="black"/>
              </a:solidFill>
              <a:latin typeface="メイリオ" pitchFamily="50" charset="-128"/>
              <a:ea typeface="メイリオ" pitchFamily="50" charset="-128"/>
            </a:endParaRPr>
          </a:p>
          <a:p>
            <a:pPr algn="ctr">
              <a:defRPr/>
            </a:pPr>
            <a:endParaRPr lang="en-US" altLang="ja-JP" sz="2000" b="1" dirty="0">
              <a:solidFill>
                <a:prstClr val="black"/>
              </a:solidFill>
              <a:latin typeface="メイリオ" pitchFamily="50" charset="-128"/>
              <a:ea typeface="メイリオ" pitchFamily="50" charset="-128"/>
            </a:endParaRPr>
          </a:p>
        </p:txBody>
      </p:sp>
      <p:sp>
        <p:nvSpPr>
          <p:cNvPr id="29" name="角丸四角形 28"/>
          <p:cNvSpPr/>
          <p:nvPr/>
        </p:nvSpPr>
        <p:spPr>
          <a:xfrm>
            <a:off x="7306595" y="1502029"/>
            <a:ext cx="2160240" cy="632695"/>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defRPr/>
            </a:pPr>
            <a:r>
              <a:rPr lang="ja-JP" altLang="en-US" sz="2000" b="1" dirty="0">
                <a:solidFill>
                  <a:prstClr val="black"/>
                </a:solidFill>
                <a:latin typeface="メイリオ" pitchFamily="50" charset="-128"/>
                <a:ea typeface="メイリオ" pitchFamily="50" charset="-128"/>
              </a:rPr>
              <a:t> 類薬の情報</a:t>
            </a:r>
            <a:endParaRPr lang="en-US" altLang="ja-JP" sz="2000" b="1" dirty="0">
              <a:solidFill>
                <a:prstClr val="black"/>
              </a:solidFill>
              <a:latin typeface="メイリオ" pitchFamily="50" charset="-128"/>
              <a:ea typeface="メイリオ" pitchFamily="50" charset="-128"/>
            </a:endParaRPr>
          </a:p>
        </p:txBody>
      </p:sp>
      <p:sp>
        <p:nvSpPr>
          <p:cNvPr id="37" name="下矢印 36"/>
          <p:cNvSpPr/>
          <p:nvPr/>
        </p:nvSpPr>
        <p:spPr>
          <a:xfrm>
            <a:off x="4646999" y="2944385"/>
            <a:ext cx="2374342" cy="346879"/>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defRPr/>
            </a:pPr>
            <a:endParaRPr lang="ja-JP" altLang="en-US">
              <a:solidFill>
                <a:prstClr val="black"/>
              </a:solidFill>
              <a:latin typeface="Calibri"/>
              <a:ea typeface="ＭＳ Ｐゴシック" panose="020B0600070205080204" pitchFamily="50" charset="-128"/>
            </a:endParaRPr>
          </a:p>
        </p:txBody>
      </p:sp>
      <p:pic>
        <p:nvPicPr>
          <p:cNvPr id="38" name="図 37"/>
          <p:cNvPicPr>
            <a:picLocks noChangeAspect="1"/>
          </p:cNvPicPr>
          <p:nvPr/>
        </p:nvPicPr>
        <p:blipFill rotWithShape="1">
          <a:blip r:embed="rId3">
            <a:extLst>
              <a:ext uri="{28A0092B-C50C-407E-A947-70E740481C1C}">
                <a14:useLocalDpi xmlns:a14="http://schemas.microsoft.com/office/drawing/2010/main" val="0"/>
              </a:ext>
            </a:extLst>
          </a:blip>
          <a:srcRect b="23966"/>
          <a:stretch/>
        </p:blipFill>
        <p:spPr>
          <a:xfrm>
            <a:off x="2841892" y="1878112"/>
            <a:ext cx="1081244" cy="904817"/>
          </a:xfrm>
          <a:prstGeom prst="rect">
            <a:avLst/>
          </a:prstGeom>
        </p:spPr>
      </p:pic>
      <p:sp>
        <p:nvSpPr>
          <p:cNvPr id="35" name="角丸四角形 34"/>
          <p:cNvSpPr/>
          <p:nvPr/>
        </p:nvSpPr>
        <p:spPr>
          <a:xfrm>
            <a:off x="2026800" y="4092753"/>
            <a:ext cx="3183830" cy="1138496"/>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ja-JP" altLang="en-US" sz="2000" b="1" u="sng" dirty="0">
                <a:solidFill>
                  <a:prstClr val="white"/>
                </a:solidFill>
                <a:latin typeface="メイリオ" panose="020B0604030504040204" pitchFamily="50" charset="-128"/>
                <a:ea typeface="メイリオ" panose="020B0604030504040204" pitchFamily="50" charset="-128"/>
              </a:rPr>
              <a:t>重要な</a:t>
            </a:r>
            <a:r>
              <a:rPr lang="ja-JP" altLang="en-US" sz="2000" b="1" dirty="0">
                <a:solidFill>
                  <a:prstClr val="white"/>
                </a:solidFill>
                <a:latin typeface="メイリオ" panose="020B0604030504040204" pitchFamily="50" charset="-128"/>
                <a:ea typeface="メイリオ" panose="020B0604030504040204" pitchFamily="50" charset="-128"/>
              </a:rPr>
              <a:t>特定されたリスク</a:t>
            </a:r>
            <a:endParaRPr lang="en-US" altLang="ja-JP" sz="1400" b="1" dirty="0">
              <a:solidFill>
                <a:prstClr val="white"/>
              </a:solidFill>
              <a:latin typeface="メイリオ" panose="020B0604030504040204" pitchFamily="50" charset="-128"/>
              <a:ea typeface="メイリオ" panose="020B0604030504040204" pitchFamily="50" charset="-128"/>
            </a:endParaRPr>
          </a:p>
          <a:p>
            <a:pPr marL="174625" lvl="1">
              <a:defRPr/>
            </a:pPr>
            <a:endParaRPr lang="en-US" altLang="ja-JP" sz="800" dirty="0">
              <a:solidFill>
                <a:prstClr val="white"/>
              </a:solidFill>
              <a:latin typeface="メイリオ" panose="020B0604030504040204" pitchFamily="50" charset="-128"/>
              <a:ea typeface="メイリオ" panose="020B0604030504040204" pitchFamily="50" charset="-128"/>
            </a:endParaRPr>
          </a:p>
          <a:p>
            <a:pPr marL="174625" lvl="1">
              <a:defRPr/>
            </a:pPr>
            <a:r>
              <a:rPr lang="ja-JP" altLang="en-US" sz="1400" dirty="0">
                <a:solidFill>
                  <a:prstClr val="white"/>
                </a:solidFill>
                <a:latin typeface="メイリオ" panose="020B0604030504040204" pitchFamily="50" charset="-128"/>
                <a:ea typeface="メイリオ" panose="020B0604030504040204" pitchFamily="50" charset="-128"/>
              </a:rPr>
              <a:t>すでに医薬品との関連性がわかっている重要なリスク</a:t>
            </a:r>
          </a:p>
        </p:txBody>
      </p:sp>
      <p:sp>
        <p:nvSpPr>
          <p:cNvPr id="36" name="角丸四角形 35"/>
          <p:cNvSpPr/>
          <p:nvPr/>
        </p:nvSpPr>
        <p:spPr>
          <a:xfrm>
            <a:off x="5259902" y="4109219"/>
            <a:ext cx="2780315" cy="1112612"/>
          </a:xfrm>
          <a:prstGeom prst="roundRect">
            <a:avLst/>
          </a:prstGeom>
          <a:ln/>
        </p:spPr>
        <p:style>
          <a:lnRef idx="1">
            <a:schemeClr val="accent4"/>
          </a:lnRef>
          <a:fillRef idx="3">
            <a:schemeClr val="accent4"/>
          </a:fillRef>
          <a:effectRef idx="2">
            <a:schemeClr val="accent4"/>
          </a:effectRef>
          <a:fontRef idx="minor">
            <a:schemeClr val="lt1"/>
          </a:fontRef>
        </p:style>
        <p:txBody>
          <a:bodyPr anchor="t"/>
          <a:lstStyle/>
          <a:p>
            <a:pPr algn="ctr">
              <a:defRPr/>
            </a:pPr>
            <a:r>
              <a:rPr lang="ja-JP" altLang="en-US" sz="2000" b="1" u="sng" dirty="0">
                <a:solidFill>
                  <a:prstClr val="white"/>
                </a:solidFill>
                <a:latin typeface="メイリオ" panose="020B0604030504040204" pitchFamily="50" charset="-128"/>
                <a:ea typeface="メイリオ" panose="020B0604030504040204" pitchFamily="50" charset="-128"/>
              </a:rPr>
              <a:t>重要な</a:t>
            </a:r>
            <a:r>
              <a:rPr lang="ja-JP" altLang="en-US" sz="2000" b="1" dirty="0">
                <a:solidFill>
                  <a:prstClr val="white"/>
                </a:solidFill>
                <a:latin typeface="メイリオ" panose="020B0604030504040204" pitchFamily="50" charset="-128"/>
                <a:ea typeface="メイリオ" panose="020B0604030504040204" pitchFamily="50" charset="-128"/>
              </a:rPr>
              <a:t>潜在的リスク</a:t>
            </a:r>
            <a:endParaRPr lang="en-US" altLang="ja-JP" sz="1400" b="1" dirty="0">
              <a:solidFill>
                <a:prstClr val="white"/>
              </a:solidFill>
              <a:latin typeface="メイリオ" panose="020B0604030504040204" pitchFamily="50" charset="-128"/>
              <a:ea typeface="メイリオ" panose="020B0604030504040204" pitchFamily="50" charset="-128"/>
            </a:endParaRPr>
          </a:p>
          <a:p>
            <a:pPr marL="174625" lvl="1">
              <a:defRPr/>
            </a:pPr>
            <a:br>
              <a:rPr lang="en-US" altLang="ja-JP" sz="800" dirty="0">
                <a:solidFill>
                  <a:prstClr val="white"/>
                </a:solidFill>
                <a:latin typeface="メイリオ" panose="020B0604030504040204" pitchFamily="50" charset="-128"/>
                <a:ea typeface="メイリオ" panose="020B0604030504040204" pitchFamily="50" charset="-128"/>
              </a:rPr>
            </a:br>
            <a:r>
              <a:rPr lang="ja-JP" altLang="en-US" sz="1400" dirty="0">
                <a:solidFill>
                  <a:prstClr val="white"/>
                </a:solidFill>
                <a:latin typeface="メイリオ" panose="020B0604030504040204" pitchFamily="50" charset="-128"/>
                <a:ea typeface="メイリオ" panose="020B0604030504040204" pitchFamily="50" charset="-128"/>
              </a:rPr>
              <a:t>関連性が疑われるが十分確認されていない重要なリスク</a:t>
            </a:r>
          </a:p>
        </p:txBody>
      </p:sp>
      <p:sp>
        <p:nvSpPr>
          <p:cNvPr id="41" name="角丸四角形吹き出し 40"/>
          <p:cNvSpPr/>
          <p:nvPr/>
        </p:nvSpPr>
        <p:spPr>
          <a:xfrm>
            <a:off x="2170795" y="5386011"/>
            <a:ext cx="8273031" cy="779293"/>
          </a:xfrm>
          <a:prstGeom prst="wedgeRoundRectCallout">
            <a:avLst>
              <a:gd name="adj1" fmla="val -2055"/>
              <a:gd name="adj2" fmla="val -662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ja-JP" altLang="en-US" sz="1500" dirty="0">
                <a:solidFill>
                  <a:prstClr val="black"/>
                </a:solidFill>
                <a:latin typeface="メイリオ" panose="020B0604030504040204" pitchFamily="50" charset="-128"/>
                <a:ea typeface="メイリオ" panose="020B0604030504040204" pitchFamily="50" charset="-128"/>
              </a:rPr>
              <a:t>例）</a:t>
            </a:r>
          </a:p>
          <a:p>
            <a:pPr>
              <a:buFont typeface="Wingdings" panose="05000000000000000000" pitchFamily="2" charset="2"/>
              <a:buChar char="ü"/>
              <a:defRPr/>
            </a:pPr>
            <a:r>
              <a:rPr lang="ja-JP" altLang="en-US" sz="1500" dirty="0">
                <a:solidFill>
                  <a:prstClr val="black"/>
                </a:solidFill>
                <a:latin typeface="メイリオ" panose="020B0604030504040204" pitchFamily="50" charset="-128"/>
                <a:ea typeface="メイリオ" panose="020B0604030504040204" pitchFamily="50" charset="-128"/>
              </a:rPr>
              <a:t>非臨床では安全性の懸念が示されるが、臨床で報告されていないリスク</a:t>
            </a:r>
            <a:endParaRPr lang="en-US" altLang="ja-JP" sz="1500" dirty="0">
              <a:solidFill>
                <a:prstClr val="black"/>
              </a:solidFill>
              <a:latin typeface="メイリオ" panose="020B0604030504040204" pitchFamily="50" charset="-128"/>
              <a:ea typeface="メイリオ" panose="020B0604030504040204" pitchFamily="50" charset="-128"/>
            </a:endParaRPr>
          </a:p>
          <a:p>
            <a:pPr>
              <a:buFont typeface="Wingdings" panose="05000000000000000000" pitchFamily="2" charset="2"/>
              <a:buChar char="ü"/>
              <a:defRPr/>
            </a:pPr>
            <a:r>
              <a:rPr lang="ja-JP" altLang="en-US" sz="1500" dirty="0">
                <a:solidFill>
                  <a:prstClr val="black"/>
                </a:solidFill>
                <a:latin typeface="メイリオ" panose="020B0604030504040204" pitchFamily="50" charset="-128"/>
                <a:ea typeface="メイリオ" panose="020B0604030504040204" pitchFamily="50" charset="-128"/>
              </a:rPr>
              <a:t>同種同効薬では報告されているが、本剤では臨床的にまだ報告されていないリスク　など</a:t>
            </a:r>
            <a:endParaRPr lang="en-US" altLang="ja-JP" sz="1500" dirty="0">
              <a:solidFill>
                <a:prstClr val="black"/>
              </a:solidFill>
              <a:latin typeface="メイリオ" panose="020B0604030504040204" pitchFamily="50" charset="-128"/>
              <a:ea typeface="メイリオ" panose="020B0604030504040204" pitchFamily="50" charset="-128"/>
            </a:endParaRPr>
          </a:p>
        </p:txBody>
      </p:sp>
      <p:sp>
        <p:nvSpPr>
          <p:cNvPr id="42" name="角丸四角形 41"/>
          <p:cNvSpPr/>
          <p:nvPr/>
        </p:nvSpPr>
        <p:spPr>
          <a:xfrm>
            <a:off x="7292021" y="2259490"/>
            <a:ext cx="2160240" cy="632695"/>
          </a:xfrm>
          <a:prstGeom prst="roundRect">
            <a:avLst/>
          </a:prstGeom>
          <a:solidFill>
            <a:schemeClr val="bg1"/>
          </a:solidFill>
          <a:ln w="28575">
            <a:solidFill>
              <a:schemeClr val="accent2">
                <a:lumMod val="40000"/>
                <a:lumOff val="60000"/>
              </a:schemeClr>
            </a:solidFill>
            <a:prstDash val="sysDash"/>
          </a:ln>
          <a:effectLst>
            <a:glow rad="139700">
              <a:schemeClr val="accent2">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defRPr/>
            </a:pPr>
            <a:r>
              <a:rPr lang="ja-JP" altLang="en-US" sz="2000" b="1" dirty="0">
                <a:solidFill>
                  <a:prstClr val="black"/>
                </a:solidFill>
                <a:latin typeface="メイリオ" pitchFamily="50" charset="-128"/>
                <a:ea typeface="メイリオ" pitchFamily="50" charset="-128"/>
              </a:rPr>
              <a:t> 海外の情報　他</a:t>
            </a:r>
            <a:endParaRPr lang="en-US" altLang="ja-JP" sz="2000" b="1" dirty="0">
              <a:solidFill>
                <a:prstClr val="black"/>
              </a:solidFill>
              <a:latin typeface="メイリオ" pitchFamily="50" charset="-128"/>
              <a:ea typeface="メイリオ" pitchFamily="50" charset="-128"/>
            </a:endParaRPr>
          </a:p>
        </p:txBody>
      </p:sp>
      <p:pic>
        <p:nvPicPr>
          <p:cNvPr id="43" name="図 42"/>
          <p:cNvPicPr>
            <a:picLocks noChangeAspect="1"/>
          </p:cNvPicPr>
          <p:nvPr/>
        </p:nvPicPr>
        <p:blipFill rotWithShape="1">
          <a:blip r:embed="rId4">
            <a:extLst>
              <a:ext uri="{28A0092B-C50C-407E-A947-70E740481C1C}">
                <a14:useLocalDpi xmlns:a14="http://schemas.microsoft.com/office/drawing/2010/main" val="0"/>
              </a:ext>
            </a:extLst>
          </a:blip>
          <a:srcRect l="51260" t="17601"/>
          <a:stretch/>
        </p:blipFill>
        <p:spPr>
          <a:xfrm>
            <a:off x="4843463" y="1858082"/>
            <a:ext cx="1981417" cy="781613"/>
          </a:xfrm>
          <a:prstGeom prst="rect">
            <a:avLst/>
          </a:prstGeom>
        </p:spPr>
      </p:pic>
      <p:sp>
        <p:nvSpPr>
          <p:cNvPr id="46" name="ホームベース 45"/>
          <p:cNvSpPr/>
          <p:nvPr/>
        </p:nvSpPr>
        <p:spPr bwMode="auto">
          <a:xfrm>
            <a:off x="2063553" y="3371044"/>
            <a:ext cx="8188819" cy="576262"/>
          </a:xfrm>
          <a:prstGeom prst="homePlate">
            <a:avLst/>
          </a:prstGeom>
          <a:gradFill flip="none" rotWithShape="1">
            <a:gsLst>
              <a:gs pos="0">
                <a:schemeClr val="accent1">
                  <a:lumMod val="20000"/>
                  <a:lumOff val="80000"/>
                </a:schemeClr>
              </a:gs>
              <a:gs pos="23000">
                <a:schemeClr val="tx2">
                  <a:lumMod val="40000"/>
                  <a:lumOff val="60000"/>
                </a:schemeClr>
              </a:gs>
              <a:gs pos="51000">
                <a:srgbClr val="8166A2"/>
              </a:gs>
              <a:gs pos="97000">
                <a:srgbClr val="E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prstClr val="white"/>
                </a:solidFill>
                <a:latin typeface="メイリオ" pitchFamily="50" charset="-128"/>
                <a:ea typeface="メイリオ" pitchFamily="50" charset="-128"/>
              </a:rPr>
              <a:t>　　　　　　　　　　　　　</a:t>
            </a:r>
            <a:r>
              <a:rPr lang="ja-JP" altLang="en-US" sz="2400" b="1" dirty="0">
                <a:solidFill>
                  <a:prstClr val="white"/>
                </a:solidFill>
                <a:latin typeface="メイリオ" pitchFamily="50" charset="-128"/>
                <a:ea typeface="メイリオ" pitchFamily="50" charset="-128"/>
              </a:rPr>
              <a:t>薬剤との関連性</a:t>
            </a:r>
          </a:p>
        </p:txBody>
      </p:sp>
      <p:sp>
        <p:nvSpPr>
          <p:cNvPr id="48" name="テキスト ボックス 47"/>
          <p:cNvSpPr txBox="1"/>
          <p:nvPr/>
        </p:nvSpPr>
        <p:spPr>
          <a:xfrm>
            <a:off x="2135249" y="3428343"/>
            <a:ext cx="576980" cy="461665"/>
          </a:xfrm>
          <a:prstGeom prst="rect">
            <a:avLst/>
          </a:prstGeom>
          <a:noFill/>
          <a:ln>
            <a:noFill/>
          </a:ln>
        </p:spPr>
        <p:txBody>
          <a:bodyPr wrap="square" rtlCol="0">
            <a:spAutoFit/>
          </a:bodyPr>
          <a:lstStyle/>
          <a:p>
            <a:pPr marL="0" lvl="1">
              <a:defRPr/>
            </a:pPr>
            <a:r>
              <a:rPr lang="ja-JP" altLang="en-US" sz="2400" b="1" dirty="0">
                <a:solidFill>
                  <a:prstClr val="white"/>
                </a:solidFill>
                <a:latin typeface="メイリオ" panose="020B0604030504040204" pitchFamily="50" charset="-128"/>
                <a:ea typeface="メイリオ" panose="020B0604030504040204" pitchFamily="50" charset="-128"/>
              </a:rPr>
              <a:t>強</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9480376" y="3428343"/>
            <a:ext cx="576980" cy="461665"/>
          </a:xfrm>
          <a:prstGeom prst="rect">
            <a:avLst/>
          </a:prstGeom>
          <a:noFill/>
          <a:ln>
            <a:noFill/>
          </a:ln>
        </p:spPr>
        <p:txBody>
          <a:bodyPr wrap="square" rtlCol="0">
            <a:spAutoFit/>
          </a:bodyPr>
          <a:lstStyle/>
          <a:p>
            <a:pPr marL="0" lvl="1">
              <a:defRPr/>
            </a:pPr>
            <a:r>
              <a:rPr lang="ja-JP" altLang="en-US" sz="2400" b="1" dirty="0">
                <a:solidFill>
                  <a:prstClr val="black"/>
                </a:solidFill>
                <a:latin typeface="メイリオ" panose="020B0604030504040204" pitchFamily="50" charset="-128"/>
                <a:ea typeface="メイリオ" panose="020B0604030504040204" pitchFamily="50" charset="-128"/>
              </a:rPr>
              <a:t>弱</a:t>
            </a:r>
            <a:endParaRPr lang="en-US" altLang="ja-JP" sz="2400" b="1"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528243" y="6431984"/>
            <a:ext cx="7128391" cy="415498"/>
          </a:xfrm>
          <a:prstGeom prst="rect">
            <a:avLst/>
          </a:prstGeom>
          <a:noFill/>
        </p:spPr>
        <p:txBody>
          <a:bodyPr wrap="square" rtlCol="0">
            <a:spAutoFit/>
          </a:bodyPr>
          <a:lstStyle/>
          <a:p>
            <a:pPr>
              <a:defRPr/>
            </a:pP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　</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薬食安発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薬食審査発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5"/>
              </a:rPr>
              <a:t>https://www.pmda.go.jp/files/000145482.pdf</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四角形吹き出し 19"/>
          <p:cNvSpPr/>
          <p:nvPr/>
        </p:nvSpPr>
        <p:spPr>
          <a:xfrm>
            <a:off x="8357039" y="4092754"/>
            <a:ext cx="2219593" cy="1222907"/>
          </a:xfrm>
          <a:prstGeom prst="wedgeRectCallout">
            <a:avLst>
              <a:gd name="adj1" fmla="val -69052"/>
              <a:gd name="adj2" fmla="val 555"/>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altLang="ja-JP" sz="2000" b="1" dirty="0">
                <a:solidFill>
                  <a:sysClr val="windowText" lastClr="000000"/>
                </a:solidFill>
                <a:latin typeface="Meiryo UI" panose="020B0604030504040204" pitchFamily="50" charset="-128"/>
                <a:ea typeface="Meiryo UI" panose="020B0604030504040204" pitchFamily="50" charset="-128"/>
              </a:rPr>
              <a:t>POINT</a:t>
            </a:r>
          </a:p>
          <a:p>
            <a:pPr>
              <a:defRPr/>
            </a:pPr>
            <a:r>
              <a:rPr lang="ja-JP" altLang="en-US" sz="2000" dirty="0">
                <a:solidFill>
                  <a:sysClr val="windowText" lastClr="000000"/>
                </a:solidFill>
                <a:latin typeface="Meiryo UI" panose="020B0604030504040204" pitchFamily="50" charset="-128"/>
                <a:ea typeface="Meiryo UI" panose="020B0604030504040204" pitchFamily="50" charset="-128"/>
              </a:rPr>
              <a:t>電子添文に記載されていないリスクも含まれます！</a:t>
            </a:r>
            <a:endParaRPr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762C406-C01B-3182-497A-968ABE995FD8}"/>
              </a:ext>
            </a:extLst>
          </p:cNvPr>
          <p:cNvSpPr>
            <a:spLocks noGrp="1"/>
          </p:cNvSpPr>
          <p:nvPr>
            <p:ph type="title"/>
          </p:nvPr>
        </p:nvSpPr>
        <p:spPr/>
        <p:txBody>
          <a:bodyPr/>
          <a:lstStyle/>
          <a:p>
            <a:r>
              <a:rPr lang="ja-JP" altLang="en-US" b="1" dirty="0"/>
              <a:t>重要な特定されたリスク</a:t>
            </a:r>
            <a:r>
              <a:rPr lang="en-US" altLang="ja-JP" b="1" dirty="0"/>
              <a:t>/</a:t>
            </a:r>
            <a:r>
              <a:rPr lang="ja-JP" altLang="en-US" b="1" dirty="0"/>
              <a:t>重要な潜在的リスク</a:t>
            </a:r>
          </a:p>
        </p:txBody>
      </p:sp>
    </p:spTree>
    <p:extLst>
      <p:ext uri="{BB962C8B-B14F-4D97-AF65-F5344CB8AC3E}">
        <p14:creationId xmlns:p14="http://schemas.microsoft.com/office/powerpoint/2010/main" val="268951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E4020-EFB6-3A0A-305D-87D874F4740F}"/>
            </a:ext>
          </a:extLst>
        </p:cNvPr>
        <p:cNvGrpSpPr/>
        <p:nvPr/>
      </p:nvGrpSpPr>
      <p:grpSpPr>
        <a:xfrm>
          <a:off x="0" y="0"/>
          <a:ext cx="0" cy="0"/>
          <a:chOff x="0" y="0"/>
          <a:chExt cx="0" cy="0"/>
        </a:xfrm>
      </p:grpSpPr>
      <p:sp>
        <p:nvSpPr>
          <p:cNvPr id="5" name="角丸四角形 4">
            <a:extLst>
              <a:ext uri="{FF2B5EF4-FFF2-40B4-BE49-F238E27FC236}">
                <a16:creationId xmlns:a16="http://schemas.microsoft.com/office/drawing/2014/main" id="{1F0E4C92-EDED-F674-0623-6AD93F825080}"/>
              </a:ext>
            </a:extLst>
          </p:cNvPr>
          <p:cNvSpPr/>
          <p:nvPr/>
        </p:nvSpPr>
        <p:spPr>
          <a:xfrm>
            <a:off x="983432" y="2624336"/>
            <a:ext cx="5008276" cy="2519706"/>
          </a:xfrm>
          <a:prstGeom prst="roundRect">
            <a:avLst>
              <a:gd name="adj" fmla="val 4866"/>
            </a:avLst>
          </a:prstGeom>
          <a:ln/>
        </p:spPr>
        <p:style>
          <a:lnRef idx="1">
            <a:schemeClr val="accent6"/>
          </a:lnRef>
          <a:fillRef idx="2">
            <a:schemeClr val="accent6"/>
          </a:fillRef>
          <a:effectRef idx="1">
            <a:schemeClr val="accent6"/>
          </a:effectRef>
          <a:fontRef idx="minor">
            <a:schemeClr val="dk1"/>
          </a:fontRef>
        </p:style>
        <p:txBody>
          <a:bodyPr anchor="t" anchorCtr="0"/>
          <a:lstStyle/>
          <a:p>
            <a:pPr marL="0" lvl="1" fontAlgn="base">
              <a:spcBef>
                <a:spcPct val="0"/>
              </a:spcBef>
              <a:spcAft>
                <a:spcPct val="0"/>
              </a:spcAft>
              <a:buClr>
                <a:srgbClr val="C0504D"/>
              </a:buClr>
              <a:defRPr/>
            </a:pPr>
            <a:r>
              <a:rPr lang="ja-JP" altLang="en-US" sz="2400" b="1" dirty="0">
                <a:solidFill>
                  <a:srgbClr val="C00000"/>
                </a:solidFill>
                <a:latin typeface="メイリオ" panose="020B0604030504040204" pitchFamily="50" charset="-128"/>
                <a:ea typeface="メイリオ" panose="020B0604030504040204" pitchFamily="50" charset="-128"/>
              </a:rPr>
              <a:t>通常</a:t>
            </a:r>
            <a:endParaRPr lang="en-US" altLang="ja-JP" sz="2400" b="1" dirty="0">
              <a:solidFill>
                <a:srgbClr val="C00000"/>
              </a:solidFill>
              <a:latin typeface="メイリオ" panose="020B0604030504040204" pitchFamily="50" charset="-128"/>
              <a:ea typeface="メイリオ" panose="020B0604030504040204" pitchFamily="50" charset="-128"/>
            </a:endParaRPr>
          </a:p>
          <a:p>
            <a:pPr lvl="1" indent="-342900" fontAlgn="base">
              <a:spcBef>
                <a:spcPct val="0"/>
              </a:spcBef>
              <a:spcAft>
                <a:spcPct val="0"/>
              </a:spcAft>
              <a:buClr>
                <a:srgbClr val="4F81BD">
                  <a:lumMod val="50000"/>
                </a:srgbClr>
              </a:buClr>
              <a:buSzPct val="100000"/>
              <a:buFont typeface="Wingdings" panose="05000000000000000000"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副作用症例の情報収集</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lvl="1" indent="-342900" fontAlgn="base">
              <a:spcBef>
                <a:spcPct val="0"/>
              </a:spcBef>
              <a:spcAft>
                <a:spcPct val="0"/>
              </a:spcAft>
              <a:buClr>
                <a:srgbClr val="4F81BD">
                  <a:lumMod val="50000"/>
                </a:srgbClr>
              </a:buClr>
              <a:buSzPct val="100000"/>
              <a:buFont typeface="Wingdings" panose="05000000000000000000"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研究報告</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lvl="1" indent="-342900" fontAlgn="base">
              <a:spcBef>
                <a:spcPct val="0"/>
              </a:spcBef>
              <a:spcAft>
                <a:spcPct val="0"/>
              </a:spcAft>
              <a:buClr>
                <a:srgbClr val="4F81BD">
                  <a:lumMod val="50000"/>
                </a:srgbClr>
              </a:buClr>
              <a:buSzPct val="100000"/>
              <a:buFont typeface="Wingdings" panose="05000000000000000000"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外国措置報告</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1687001-E804-D5F0-C5BA-DCD7288CEA70}"/>
              </a:ext>
            </a:extLst>
          </p:cNvPr>
          <p:cNvSpPr txBox="1"/>
          <p:nvPr/>
        </p:nvSpPr>
        <p:spPr>
          <a:xfrm>
            <a:off x="609602" y="1146080"/>
            <a:ext cx="10248900" cy="1338828"/>
          </a:xfrm>
          <a:prstGeom prst="rect">
            <a:avLst/>
          </a:prstGeom>
          <a:noFill/>
        </p:spPr>
        <p:txBody>
          <a:bodyPr wrap="square" rtlCol="0">
            <a:spAutoFit/>
          </a:bodyPr>
          <a:lstStyle/>
          <a:p>
            <a:pPr marL="457200" indent="-457200">
              <a:buFont typeface="Wingdings" panose="05000000000000000000" pitchFamily="2" charset="2"/>
              <a:buChar char="ü"/>
              <a:defRPr/>
            </a:pPr>
            <a:r>
              <a:rPr lang="ja-JP" altLang="en-US" sz="2700" dirty="0">
                <a:solidFill>
                  <a:prstClr val="black"/>
                </a:solidFill>
                <a:latin typeface="メイリオ" panose="020B0604030504040204" pitchFamily="50" charset="-128"/>
                <a:ea typeface="メイリオ" panose="020B0604030504040204" pitchFamily="50" charset="-128"/>
              </a:rPr>
              <a:t>安全性検討事項から策定されたリスクに関連する</a:t>
            </a:r>
            <a:br>
              <a:rPr lang="en-US" altLang="ja-JP" sz="2700" dirty="0">
                <a:solidFill>
                  <a:prstClr val="black"/>
                </a:solidFill>
                <a:latin typeface="メイリオ" panose="020B0604030504040204" pitchFamily="50" charset="-128"/>
                <a:ea typeface="メイリオ" panose="020B0604030504040204" pitchFamily="50" charset="-128"/>
              </a:rPr>
            </a:br>
            <a:r>
              <a:rPr lang="ja-JP" altLang="en-US" sz="2700" b="1" u="sng" dirty="0">
                <a:solidFill>
                  <a:srgbClr val="FF0000"/>
                </a:solidFill>
                <a:latin typeface="メイリオ" panose="020B0604030504040204" pitchFamily="50" charset="-128"/>
                <a:ea typeface="メイリオ" panose="020B0604030504040204" pitchFamily="50" charset="-128"/>
              </a:rPr>
              <a:t>問題の検出や防止に関する活動の計画</a:t>
            </a:r>
            <a:endParaRPr lang="en-US" altLang="ja-JP" sz="2700" b="1" dirty="0">
              <a:solidFill>
                <a:prstClr val="black"/>
              </a:solidFill>
              <a:latin typeface="メイリオ" panose="020B0604030504040204" pitchFamily="50" charset="-128"/>
              <a:ea typeface="メイリオ" panose="020B0604030504040204" pitchFamily="50" charset="-128"/>
            </a:endParaRPr>
          </a:p>
          <a:p>
            <a:pPr marL="457200" indent="-457200">
              <a:buClr>
                <a:prstClr val="black"/>
              </a:buClr>
              <a:buFont typeface="Wingdings" panose="05000000000000000000" pitchFamily="2" charset="2"/>
              <a:buChar char="ü"/>
              <a:defRPr/>
            </a:pPr>
            <a:r>
              <a:rPr lang="ja-JP" altLang="en-US" sz="2700" dirty="0">
                <a:solidFill>
                  <a:prstClr val="black"/>
                </a:solidFill>
                <a:latin typeface="メイリオ" panose="020B0604030504040204" pitchFamily="50" charset="-128"/>
                <a:ea typeface="メイリオ" panose="020B0604030504040204" pitchFamily="50" charset="-128"/>
              </a:rPr>
              <a:t>「通常」と「追加」の活動がある</a:t>
            </a:r>
            <a:endParaRPr lang="en-US" altLang="ja-JP" sz="2700" dirty="0">
              <a:solidFill>
                <a:prstClr val="black"/>
              </a:solidFill>
              <a:latin typeface="メイリオ" panose="020B0604030504040204" pitchFamily="50" charset="-128"/>
              <a:ea typeface="メイリオ" panose="020B0604030504040204" pitchFamily="50" charset="-128"/>
            </a:endParaRPr>
          </a:p>
        </p:txBody>
      </p:sp>
      <p:sp>
        <p:nvSpPr>
          <p:cNvPr id="13" name="角丸四角形 12">
            <a:extLst>
              <a:ext uri="{FF2B5EF4-FFF2-40B4-BE49-F238E27FC236}">
                <a16:creationId xmlns:a16="http://schemas.microsoft.com/office/drawing/2014/main" id="{C4090A00-431C-08DB-2CD4-1402F9A2DB70}"/>
              </a:ext>
            </a:extLst>
          </p:cNvPr>
          <p:cNvSpPr/>
          <p:nvPr/>
        </p:nvSpPr>
        <p:spPr>
          <a:xfrm>
            <a:off x="6050928" y="2614242"/>
            <a:ext cx="5008276" cy="2519706"/>
          </a:xfrm>
          <a:prstGeom prst="roundRect">
            <a:avLst>
              <a:gd name="adj" fmla="val 4866"/>
            </a:avLst>
          </a:prstGeom>
          <a:ln/>
        </p:spPr>
        <p:style>
          <a:lnRef idx="1">
            <a:schemeClr val="accent6"/>
          </a:lnRef>
          <a:fillRef idx="2">
            <a:schemeClr val="accent6"/>
          </a:fillRef>
          <a:effectRef idx="1">
            <a:schemeClr val="accent6"/>
          </a:effectRef>
          <a:fontRef idx="minor">
            <a:schemeClr val="dk1"/>
          </a:fontRef>
        </p:style>
        <p:txBody>
          <a:bodyPr anchor="t" anchorCtr="0"/>
          <a:lstStyle/>
          <a:p>
            <a:pPr marL="0" lvl="1" fontAlgn="base">
              <a:spcAft>
                <a:spcPct val="0"/>
              </a:spcAft>
              <a:buClr>
                <a:srgbClr val="C0504D"/>
              </a:buClr>
              <a:defRPr/>
            </a:pPr>
            <a:r>
              <a:rPr lang="ja-JP" altLang="en-US" sz="2400" b="1" dirty="0">
                <a:solidFill>
                  <a:srgbClr val="C00000"/>
                </a:solidFill>
                <a:latin typeface="メイリオ" panose="020B0604030504040204" pitchFamily="50" charset="-128"/>
                <a:ea typeface="メイリオ" panose="020B0604030504040204" pitchFamily="50" charset="-128"/>
              </a:rPr>
              <a:t>追加</a:t>
            </a:r>
            <a:endParaRPr lang="en-US" altLang="ja-JP" sz="2400" b="1" dirty="0">
              <a:solidFill>
                <a:srgbClr val="C00000"/>
              </a:solidFill>
              <a:latin typeface="メイリオ" panose="020B0604030504040204" pitchFamily="50" charset="-128"/>
              <a:ea typeface="メイリオ" panose="020B0604030504040204" pitchFamily="50" charset="-128"/>
            </a:endParaRPr>
          </a:p>
          <a:p>
            <a:pPr marL="134541" lvl="2" fontAlgn="base">
              <a:lnSpc>
                <a:spcPts val="2325"/>
              </a:lnSpc>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 市販直後調査による情報収集</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marL="134541" lvl="2" fontAlgn="base">
              <a:lnSpc>
                <a:spcPts val="2325"/>
              </a:lnSpc>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 使用成績調査</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marL="134541" lvl="2" fontAlgn="base">
              <a:lnSpc>
                <a:spcPts val="2325"/>
              </a:lnSpc>
              <a:spcAft>
                <a:spcPct val="0"/>
              </a:spcAft>
              <a:buClr>
                <a:srgbClr val="4F81BD">
                  <a:lumMod val="50000"/>
                </a:srgbClr>
              </a:buClr>
              <a:buSzPct val="100000"/>
              <a:buFont typeface="Wingdings" pitchFamily="2" charset="2"/>
              <a:buChar char="n"/>
              <a:defRPr/>
            </a:pP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marL="134541" lvl="2" fontAlgn="base">
              <a:spcAft>
                <a:spcPct val="0"/>
              </a:spcAft>
              <a:buClr>
                <a:srgbClr val="4F81BD">
                  <a:lumMod val="50000"/>
                </a:srgbClr>
              </a:buClr>
              <a:buSzPct val="100000"/>
              <a:defRPr/>
            </a:pPr>
            <a:br>
              <a:rPr lang="en-US" altLang="ja-JP" dirty="0">
                <a:solidFill>
                  <a:srgbClr val="4F81BD">
                    <a:lumMod val="50000"/>
                  </a:srgbClr>
                </a:solidFill>
                <a:latin typeface="メイリオ" panose="020B0604030504040204" pitchFamily="50" charset="-128"/>
                <a:ea typeface="メイリオ" panose="020B0604030504040204" pitchFamily="50" charset="-128"/>
              </a:rPr>
            </a:br>
            <a:endParaRPr lang="en-US" altLang="ja-JP" dirty="0">
              <a:solidFill>
                <a:srgbClr val="4F81BD">
                  <a:lumMod val="50000"/>
                </a:srgbClr>
              </a:solidFill>
              <a:latin typeface="メイリオ" panose="020B0604030504040204" pitchFamily="50" charset="-128"/>
              <a:ea typeface="メイリオ" panose="020B0604030504040204" pitchFamily="50" charset="-128"/>
            </a:endParaRPr>
          </a:p>
          <a:p>
            <a:pPr marL="134541" lvl="2" fontAlgn="base">
              <a:lnSpc>
                <a:spcPts val="2325"/>
              </a:lnSpc>
              <a:spcAft>
                <a:spcPct val="0"/>
              </a:spcAft>
              <a:buClr>
                <a:srgbClr val="4F81BD">
                  <a:lumMod val="50000"/>
                </a:srgbClr>
              </a:buClr>
              <a:buSzPct val="100000"/>
              <a:buFont typeface="Wingdings" pitchFamily="2" charset="2"/>
              <a:buChar char="n"/>
              <a:defRPr/>
            </a:pPr>
            <a:r>
              <a:rPr lang="en-US" altLang="ja-JP" sz="2400" dirty="0">
                <a:solidFill>
                  <a:srgbClr val="4F81BD">
                    <a:lumMod val="50000"/>
                  </a:srgbClr>
                </a:solidFill>
                <a:latin typeface="メイリオ" panose="020B0604030504040204" pitchFamily="50" charset="-128"/>
                <a:ea typeface="メイリオ" panose="020B0604030504040204" pitchFamily="50" charset="-128"/>
              </a:rPr>
              <a:t> </a:t>
            </a:r>
            <a:r>
              <a:rPr lang="ja-JP" altLang="en-US" sz="2400" dirty="0">
                <a:solidFill>
                  <a:srgbClr val="254061"/>
                </a:solidFill>
                <a:latin typeface="メイリオ" panose="020B0604030504040204" pitchFamily="50" charset="-128"/>
                <a:ea typeface="メイリオ" panose="020B0604030504040204" pitchFamily="50" charset="-128"/>
              </a:rPr>
              <a:t>製造販売後データベース調査</a:t>
            </a:r>
            <a:endParaRPr lang="en-US" altLang="ja-JP" sz="2400" dirty="0">
              <a:solidFill>
                <a:srgbClr val="254061"/>
              </a:solidFill>
              <a:latin typeface="メイリオ" panose="020B0604030504040204" pitchFamily="50" charset="-128"/>
              <a:ea typeface="メイリオ" panose="020B0604030504040204" pitchFamily="50" charset="-128"/>
            </a:endParaRPr>
          </a:p>
          <a:p>
            <a:pPr marL="134541" lvl="2" fontAlgn="base">
              <a:lnSpc>
                <a:spcPts val="2325"/>
              </a:lnSpc>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 </a:t>
            </a:r>
            <a:r>
              <a:rPr lang="ja-JP" altLang="en-US" sz="2400" dirty="0">
                <a:solidFill>
                  <a:srgbClr val="254061"/>
                </a:solidFill>
                <a:latin typeface="メイリオ" panose="020B0604030504040204" pitchFamily="50" charset="-128"/>
                <a:ea typeface="メイリオ" panose="020B0604030504040204" pitchFamily="50" charset="-128"/>
              </a:rPr>
              <a:t>製造</a:t>
            </a:r>
            <a:r>
              <a:rPr lang="ja-JP" altLang="en-US" sz="2400" dirty="0">
                <a:solidFill>
                  <a:srgbClr val="4F81BD">
                    <a:lumMod val="50000"/>
                  </a:srgbClr>
                </a:solidFill>
                <a:latin typeface="メイリオ" panose="020B0604030504040204" pitchFamily="50" charset="-128"/>
                <a:ea typeface="メイリオ" panose="020B0604030504040204" pitchFamily="50" charset="-128"/>
              </a:rPr>
              <a:t>販売後臨床試験</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DF3BDA36-3F95-E0CB-FE06-3517173DF03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3432" y="4842019"/>
            <a:ext cx="1165249" cy="1162973"/>
          </a:xfrm>
          <a:prstGeom prst="rect">
            <a:avLst/>
          </a:prstGeom>
          <a:ln>
            <a:noFill/>
          </a:ln>
          <a:effectLst/>
        </p:spPr>
      </p:pic>
      <p:pic>
        <p:nvPicPr>
          <p:cNvPr id="6" name="図 5">
            <a:extLst>
              <a:ext uri="{FF2B5EF4-FFF2-40B4-BE49-F238E27FC236}">
                <a16:creationId xmlns:a16="http://schemas.microsoft.com/office/drawing/2014/main" id="{BED0C938-8ABE-77E3-2826-2683CB451D6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0377" y="4814282"/>
            <a:ext cx="1051173" cy="1190710"/>
          </a:xfrm>
          <a:prstGeom prst="rect">
            <a:avLst/>
          </a:prstGeom>
        </p:spPr>
      </p:pic>
      <p:sp>
        <p:nvSpPr>
          <p:cNvPr id="14" name="テキスト ボックス 13">
            <a:extLst>
              <a:ext uri="{FF2B5EF4-FFF2-40B4-BE49-F238E27FC236}">
                <a16:creationId xmlns:a16="http://schemas.microsoft.com/office/drawing/2014/main" id="{8FD56B5B-6DEB-2E6A-EF01-64A21CA15C51}"/>
              </a:ext>
            </a:extLst>
          </p:cNvPr>
          <p:cNvSpPr txBox="1"/>
          <p:nvPr/>
        </p:nvSpPr>
        <p:spPr>
          <a:xfrm>
            <a:off x="1127448" y="6375613"/>
            <a:ext cx="10548664" cy="415498"/>
          </a:xfrm>
          <a:prstGeom prst="rect">
            <a:avLst/>
          </a:prstGeom>
          <a:noFill/>
        </p:spPr>
        <p:txBody>
          <a:bodyPr wrap="square" rtlCol="0">
            <a:spAutoFit/>
          </a:bodyPr>
          <a:lstStyle/>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日付　医薬品の製造販売後の調査及び試験の実施の基準に関する省令等の一部を改正する省令　</a:t>
            </a:r>
            <a:r>
              <a:rPr lang="en-US" altLang="ja-JP" sz="1050" u="sng" dirty="0">
                <a:solidFill>
                  <a:prstClr val="black"/>
                </a:solidFill>
                <a:latin typeface="Meiryo UI" panose="020B0604030504040204" pitchFamily="50" charset="-128"/>
                <a:ea typeface="Meiryo UI" panose="020B0604030504040204" pitchFamily="50" charset="-128"/>
                <a:hlinkClick r:id="rId5"/>
              </a:rPr>
              <a:t>https://www.pmda.go.jp/files/000220767.pdf</a:t>
            </a:r>
            <a:endParaRPr lang="en-US" altLang="ja-JP" sz="1050" u="sng" dirty="0">
              <a:solidFill>
                <a:prstClr val="black"/>
              </a:solidFill>
              <a:latin typeface="Meiryo UI" panose="020B0604030504040204" pitchFamily="50" charset="-128"/>
              <a:ea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日付　薬生薬審発</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0318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号・薬生安発</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0318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号「医薬品リスク管理計画の策定及び公表について」</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6"/>
              </a:rPr>
              <a:t>https://www.pmda.go.jp/files/000245412.pdf</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AFD92A9F-BF5E-224A-DBA8-AE30B307D5BF}"/>
              </a:ext>
            </a:extLst>
          </p:cNvPr>
          <p:cNvSpPr txBox="1"/>
          <p:nvPr/>
        </p:nvSpPr>
        <p:spPr>
          <a:xfrm>
            <a:off x="6509680" y="3573016"/>
            <a:ext cx="2250616" cy="830997"/>
          </a:xfrm>
          <a:prstGeom prst="rect">
            <a:avLst/>
          </a:prstGeom>
          <a:noFill/>
        </p:spPr>
        <p:txBody>
          <a:bodyPr wrap="none" rtlCol="0">
            <a:spAutoFit/>
          </a:bodyPr>
          <a:lstStyle/>
          <a:p>
            <a:pPr marL="420291" lvl="2" indent="-285750" fontAlgn="base">
              <a:spcAft>
                <a:spcPct val="0"/>
              </a:spcAft>
              <a:buClr>
                <a:srgbClr val="4F81BD">
                  <a:lumMod val="50000"/>
                </a:srgbClr>
              </a:buClr>
              <a:buSzPct val="100000"/>
              <a:buFont typeface="Arial" panose="020B0604020202020204" pitchFamily="34" charset="0"/>
              <a:buChar char="•"/>
              <a:defRPr/>
            </a:pPr>
            <a:r>
              <a:rPr lang="ja-JP" altLang="en-US" sz="1600" dirty="0">
                <a:solidFill>
                  <a:srgbClr val="254061"/>
                </a:solidFill>
                <a:latin typeface="メイリオ" panose="020B0604030504040204" pitchFamily="50" charset="-128"/>
                <a:ea typeface="メイリオ" panose="020B0604030504040204" pitchFamily="50" charset="-128"/>
              </a:rPr>
              <a:t>一般使用成績調査</a:t>
            </a:r>
            <a:endParaRPr lang="en-US" altLang="ja-JP" sz="1600" dirty="0">
              <a:solidFill>
                <a:srgbClr val="254061"/>
              </a:solidFill>
              <a:latin typeface="メイリオ" panose="020B0604030504040204" pitchFamily="50" charset="-128"/>
              <a:ea typeface="メイリオ" panose="020B0604030504040204" pitchFamily="50" charset="-128"/>
            </a:endParaRPr>
          </a:p>
          <a:p>
            <a:pPr marL="420291" lvl="2" indent="-285750" fontAlgn="base">
              <a:spcAft>
                <a:spcPct val="0"/>
              </a:spcAft>
              <a:buClr>
                <a:srgbClr val="4F81BD">
                  <a:lumMod val="50000"/>
                </a:srgbClr>
              </a:buClr>
              <a:buSzPct val="100000"/>
              <a:buFont typeface="Arial" panose="020B0604020202020204" pitchFamily="34" charset="0"/>
              <a:buChar char="•"/>
              <a:defRPr/>
            </a:pPr>
            <a:r>
              <a:rPr lang="ja-JP" altLang="en-US" sz="1600" dirty="0">
                <a:solidFill>
                  <a:srgbClr val="254061"/>
                </a:solidFill>
                <a:latin typeface="メイリオ" panose="020B0604030504040204" pitchFamily="50" charset="-128"/>
                <a:ea typeface="メイリオ" panose="020B0604030504040204" pitchFamily="50" charset="-128"/>
              </a:rPr>
              <a:t>特定使用成績調査</a:t>
            </a:r>
            <a:endParaRPr lang="en-US" altLang="ja-JP" sz="1600" dirty="0">
              <a:solidFill>
                <a:srgbClr val="254061"/>
              </a:solidFill>
              <a:latin typeface="メイリオ" panose="020B0604030504040204" pitchFamily="50" charset="-128"/>
              <a:ea typeface="メイリオ" panose="020B0604030504040204" pitchFamily="50" charset="-128"/>
            </a:endParaRPr>
          </a:p>
          <a:p>
            <a:pPr marL="420291" lvl="2" indent="-285750" fontAlgn="base">
              <a:spcAft>
                <a:spcPct val="0"/>
              </a:spcAft>
              <a:buClr>
                <a:srgbClr val="4F81BD">
                  <a:lumMod val="50000"/>
                </a:srgbClr>
              </a:buClr>
              <a:buSzPct val="100000"/>
              <a:buFont typeface="Arial" panose="020B0604020202020204" pitchFamily="34" charset="0"/>
              <a:buChar char="•"/>
              <a:defRPr/>
            </a:pPr>
            <a:r>
              <a:rPr lang="ja-JP" altLang="en-US" sz="1600" dirty="0">
                <a:solidFill>
                  <a:srgbClr val="254061"/>
                </a:solidFill>
                <a:latin typeface="メイリオ" panose="020B0604030504040204" pitchFamily="50" charset="-128"/>
                <a:ea typeface="メイリオ" panose="020B0604030504040204" pitchFamily="50" charset="-128"/>
              </a:rPr>
              <a:t>使用成績比較調査</a:t>
            </a:r>
            <a:endParaRPr lang="en-US" altLang="ja-JP" sz="1600" dirty="0">
              <a:solidFill>
                <a:srgbClr val="254061"/>
              </a:solidFill>
              <a:latin typeface="メイリオ" panose="020B0604030504040204" pitchFamily="50" charset="-128"/>
              <a:ea typeface="メイリオ" panose="020B0604030504040204" pitchFamily="50" charset="-128"/>
            </a:endParaRPr>
          </a:p>
        </p:txBody>
      </p:sp>
      <p:sp>
        <p:nvSpPr>
          <p:cNvPr id="3" name="タイトル 2">
            <a:extLst>
              <a:ext uri="{FF2B5EF4-FFF2-40B4-BE49-F238E27FC236}">
                <a16:creationId xmlns:a16="http://schemas.microsoft.com/office/drawing/2014/main" id="{80E1C40F-2E7D-AFB4-26E1-4363A557F4D1}"/>
              </a:ext>
            </a:extLst>
          </p:cNvPr>
          <p:cNvSpPr>
            <a:spLocks noGrp="1"/>
          </p:cNvSpPr>
          <p:nvPr>
            <p:ph type="title"/>
          </p:nvPr>
        </p:nvSpPr>
        <p:spPr/>
        <p:txBody>
          <a:bodyPr/>
          <a:lstStyle/>
          <a:p>
            <a:r>
              <a:rPr lang="zh-TW" altLang="en-US" b="1" dirty="0"/>
              <a:t>医薬品安全性監視計画</a:t>
            </a:r>
            <a:endParaRPr lang="ja-JP" altLang="en-US" b="1" dirty="0"/>
          </a:p>
        </p:txBody>
      </p:sp>
    </p:spTree>
    <p:extLst>
      <p:ext uri="{BB962C8B-B14F-4D97-AF65-F5344CB8AC3E}">
        <p14:creationId xmlns:p14="http://schemas.microsoft.com/office/powerpoint/2010/main" val="2373505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35614" y="2875633"/>
            <a:ext cx="4999518" cy="2641599"/>
          </a:xfrm>
          <a:prstGeom prst="roundRect">
            <a:avLst>
              <a:gd name="adj" fmla="val 4866"/>
            </a:avLst>
          </a:prstGeom>
          <a:ln/>
        </p:spPr>
        <p:style>
          <a:lnRef idx="1">
            <a:schemeClr val="accent4"/>
          </a:lnRef>
          <a:fillRef idx="2">
            <a:schemeClr val="accent4"/>
          </a:fillRef>
          <a:effectRef idx="1">
            <a:schemeClr val="accent4"/>
          </a:effectRef>
          <a:fontRef idx="minor">
            <a:schemeClr val="dk1"/>
          </a:fontRef>
        </p:style>
        <p:txBody>
          <a:bodyPr anchor="t" anchorCtr="0"/>
          <a:lstStyle/>
          <a:p>
            <a:pPr marL="0" lvl="1" fontAlgn="base">
              <a:spcBef>
                <a:spcPct val="0"/>
              </a:spcBef>
              <a:spcAft>
                <a:spcPct val="0"/>
              </a:spcAft>
              <a:buClr>
                <a:srgbClr val="C0504D"/>
              </a:buClr>
              <a:defRPr/>
            </a:pPr>
            <a:endParaRPr lang="en-US" altLang="ja-JP" sz="2400" b="1" dirty="0">
              <a:solidFill>
                <a:srgbClr val="C00000"/>
              </a:solidFill>
              <a:latin typeface="メイリオ" panose="020B0604030504040204" pitchFamily="50" charset="-128"/>
              <a:ea typeface="メイリオ" panose="020B0604030504040204" pitchFamily="50" charset="-128"/>
            </a:endParaRPr>
          </a:p>
          <a:p>
            <a:pPr marL="0" lvl="1" fontAlgn="base">
              <a:spcBef>
                <a:spcPct val="0"/>
              </a:spcBef>
              <a:spcAft>
                <a:spcPct val="0"/>
              </a:spcAft>
              <a:buClr>
                <a:srgbClr val="C0504D"/>
              </a:buClr>
              <a:defRPr/>
            </a:pPr>
            <a:r>
              <a:rPr lang="ja-JP" altLang="en-US" sz="2400" b="1" dirty="0">
                <a:solidFill>
                  <a:srgbClr val="C00000"/>
                </a:solidFill>
                <a:latin typeface="メイリオ" panose="020B0604030504040204" pitchFamily="50" charset="-128"/>
                <a:ea typeface="メイリオ" panose="020B0604030504040204" pitchFamily="50" charset="-128"/>
              </a:rPr>
              <a:t>通常</a:t>
            </a:r>
            <a:endParaRPr lang="en-US" altLang="ja-JP" sz="2400" b="1" dirty="0">
              <a:solidFill>
                <a:srgbClr val="C00000"/>
              </a:solidFill>
              <a:latin typeface="メイリオ" panose="020B0604030504040204" pitchFamily="50" charset="-128"/>
              <a:ea typeface="メイリオ" panose="020B0604030504040204" pitchFamily="50" charset="-128"/>
            </a:endParaRPr>
          </a:p>
          <a:p>
            <a:pPr marL="134541" lvl="2" fontAlgn="base">
              <a:spcBef>
                <a:spcPct val="0"/>
              </a:spcBef>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電子添文の作成・改訂</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marL="134541" lvl="2" fontAlgn="base">
              <a:spcBef>
                <a:spcPct val="0"/>
              </a:spcBef>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患者向医薬品ガイド</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09602" y="1319350"/>
            <a:ext cx="10382942" cy="1200329"/>
          </a:xfrm>
          <a:prstGeom prst="rect">
            <a:avLst/>
          </a:prstGeom>
          <a:noFill/>
        </p:spPr>
        <p:txBody>
          <a:bodyPr wrap="square" rtlCol="0">
            <a:spAutoFit/>
          </a:bodyPr>
          <a:lstStyle/>
          <a:p>
            <a:pPr marL="428625" indent="-428625">
              <a:buFont typeface="Wingdings" panose="05000000000000000000" pitchFamily="2" charset="2"/>
              <a:buChar char="ü"/>
              <a:defRPr/>
            </a:pPr>
            <a:r>
              <a:rPr lang="ja-JP" altLang="en-US" sz="2400" dirty="0">
                <a:solidFill>
                  <a:prstClr val="black"/>
                </a:solidFill>
                <a:latin typeface="メイリオ" panose="020B0604030504040204" pitchFamily="50" charset="-128"/>
                <a:ea typeface="メイリオ" panose="020B0604030504040204" pitchFamily="50" charset="-128"/>
              </a:rPr>
              <a:t>安全性検討事項から策定された、</a:t>
            </a:r>
            <a:r>
              <a:rPr lang="ja-JP" altLang="en-US" sz="2400" b="1" u="sng" dirty="0">
                <a:solidFill>
                  <a:srgbClr val="FF0000"/>
                </a:solidFill>
                <a:latin typeface="メイリオ" panose="020B0604030504040204" pitchFamily="50" charset="-128"/>
                <a:ea typeface="メイリオ" panose="020B0604030504040204" pitchFamily="50" charset="-128"/>
              </a:rPr>
              <a:t>リスクを最小に抑え、ベネフィット・リスクバランスを適切に維持</a:t>
            </a:r>
            <a:r>
              <a:rPr lang="ja-JP" altLang="en-US" sz="2400" dirty="0">
                <a:solidFill>
                  <a:prstClr val="black"/>
                </a:solidFill>
                <a:latin typeface="メイリオ" panose="020B0604030504040204" pitchFamily="50" charset="-128"/>
                <a:ea typeface="メイリオ" panose="020B0604030504040204" pitchFamily="50" charset="-128"/>
              </a:rPr>
              <a:t>するための活動の計画</a:t>
            </a:r>
            <a:endParaRPr lang="en-US" altLang="ja-JP" sz="2400" dirty="0">
              <a:solidFill>
                <a:prstClr val="black"/>
              </a:solidFill>
              <a:latin typeface="メイリオ" panose="020B0604030504040204" pitchFamily="50" charset="-128"/>
              <a:ea typeface="メイリオ" panose="020B0604030504040204" pitchFamily="50" charset="-128"/>
            </a:endParaRPr>
          </a:p>
          <a:p>
            <a:pPr marL="428625" indent="-428625">
              <a:buClr>
                <a:prstClr val="black"/>
              </a:buClr>
              <a:buFont typeface="Wingdings" panose="05000000000000000000" pitchFamily="2" charset="2"/>
              <a:buChar char="ü"/>
              <a:defRPr/>
            </a:pPr>
            <a:r>
              <a:rPr lang="ja-JP" altLang="en-US" sz="2400" dirty="0">
                <a:solidFill>
                  <a:prstClr val="black"/>
                </a:solidFill>
                <a:latin typeface="メイリオ" panose="020B0604030504040204" pitchFamily="50" charset="-128"/>
                <a:ea typeface="メイリオ" panose="020B0604030504040204" pitchFamily="50" charset="-128"/>
              </a:rPr>
              <a:t>「通常」と「追加」の活動がある　　</a:t>
            </a:r>
          </a:p>
        </p:txBody>
      </p:sp>
      <p:sp>
        <p:nvSpPr>
          <p:cNvPr id="14" name="角丸四角形 13"/>
          <p:cNvSpPr/>
          <p:nvPr/>
        </p:nvSpPr>
        <p:spPr>
          <a:xfrm>
            <a:off x="5993026" y="2875632"/>
            <a:ext cx="4999518" cy="2641599"/>
          </a:xfrm>
          <a:prstGeom prst="roundRect">
            <a:avLst>
              <a:gd name="adj" fmla="val 4866"/>
            </a:avLst>
          </a:prstGeom>
          <a:ln/>
        </p:spPr>
        <p:style>
          <a:lnRef idx="1">
            <a:schemeClr val="accent4"/>
          </a:lnRef>
          <a:fillRef idx="2">
            <a:schemeClr val="accent4"/>
          </a:fillRef>
          <a:effectRef idx="1">
            <a:schemeClr val="accent4"/>
          </a:effectRef>
          <a:fontRef idx="minor">
            <a:schemeClr val="dk1"/>
          </a:fontRef>
        </p:style>
        <p:txBody>
          <a:bodyPr anchor="ctr" anchorCtr="0"/>
          <a:lstStyle/>
          <a:p>
            <a:pPr marL="0" lvl="1" fontAlgn="base">
              <a:spcBef>
                <a:spcPct val="0"/>
              </a:spcBef>
              <a:spcAft>
                <a:spcPct val="0"/>
              </a:spcAft>
              <a:buClr>
                <a:srgbClr val="C0504D"/>
              </a:buClr>
              <a:defRPr/>
            </a:pPr>
            <a:endParaRPr lang="en-US" altLang="ja-JP" sz="2400" b="1" dirty="0">
              <a:solidFill>
                <a:srgbClr val="C00000"/>
              </a:solidFill>
              <a:latin typeface="メイリオ" panose="020B0604030504040204" pitchFamily="50" charset="-128"/>
              <a:ea typeface="メイリオ" panose="020B0604030504040204" pitchFamily="50" charset="-128"/>
            </a:endParaRPr>
          </a:p>
          <a:p>
            <a:pPr marL="0" lvl="1" fontAlgn="base">
              <a:spcBef>
                <a:spcPct val="0"/>
              </a:spcBef>
              <a:spcAft>
                <a:spcPct val="0"/>
              </a:spcAft>
              <a:buClr>
                <a:srgbClr val="C0504D"/>
              </a:buClr>
              <a:defRPr/>
            </a:pPr>
            <a:endParaRPr lang="en-US" altLang="ja-JP" sz="2400" b="1" dirty="0">
              <a:solidFill>
                <a:srgbClr val="C00000"/>
              </a:solidFill>
              <a:latin typeface="メイリオ" panose="020B0604030504040204" pitchFamily="50" charset="-128"/>
              <a:ea typeface="メイリオ" panose="020B0604030504040204" pitchFamily="50" charset="-128"/>
            </a:endParaRPr>
          </a:p>
          <a:p>
            <a:pPr marL="0" lvl="1" fontAlgn="base">
              <a:spcBef>
                <a:spcPct val="0"/>
              </a:spcBef>
              <a:spcAft>
                <a:spcPct val="0"/>
              </a:spcAft>
              <a:buClr>
                <a:srgbClr val="C0504D"/>
              </a:buClr>
              <a:defRPr/>
            </a:pPr>
            <a:r>
              <a:rPr lang="ja-JP" altLang="en-US" sz="2400" b="1" dirty="0">
                <a:solidFill>
                  <a:srgbClr val="C00000"/>
                </a:solidFill>
                <a:latin typeface="メイリオ" panose="020B0604030504040204" pitchFamily="50" charset="-128"/>
                <a:ea typeface="メイリオ" panose="020B0604030504040204" pitchFamily="50" charset="-128"/>
              </a:rPr>
              <a:t>追加</a:t>
            </a:r>
            <a:endParaRPr lang="en-US" altLang="ja-JP" sz="2400" b="1" dirty="0">
              <a:solidFill>
                <a:srgbClr val="C00000"/>
              </a:solidFill>
              <a:latin typeface="メイリオ" panose="020B0604030504040204" pitchFamily="50" charset="-128"/>
              <a:ea typeface="メイリオ" panose="020B0604030504040204" pitchFamily="50" charset="-128"/>
            </a:endParaRPr>
          </a:p>
          <a:p>
            <a:pPr marL="134541" lvl="2" fontAlgn="base">
              <a:lnSpc>
                <a:spcPts val="2325"/>
              </a:lnSpc>
              <a:spcBef>
                <a:spcPct val="0"/>
              </a:spcBef>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市販直後調査による情報提供</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marL="134541" lvl="2" fontAlgn="base">
              <a:lnSpc>
                <a:spcPts val="2325"/>
              </a:lnSpc>
              <a:spcBef>
                <a:spcPct val="0"/>
              </a:spcBef>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適正使用のための資材の配布</a:t>
            </a:r>
            <a:endParaRPr lang="en-US" altLang="ja-JP" sz="2400" dirty="0">
              <a:solidFill>
                <a:srgbClr val="4F81BD">
                  <a:lumMod val="50000"/>
                </a:srgbClr>
              </a:solidFill>
              <a:latin typeface="メイリオ" panose="020B0604030504040204" pitchFamily="50" charset="-128"/>
              <a:ea typeface="メイリオ" panose="020B0604030504040204" pitchFamily="50" charset="-128"/>
            </a:endParaRPr>
          </a:p>
          <a:p>
            <a:pPr marL="134541" lvl="2" fontAlgn="base">
              <a:lnSpc>
                <a:spcPts val="2325"/>
              </a:lnSpc>
              <a:spcBef>
                <a:spcPct val="0"/>
              </a:spcBef>
              <a:spcAft>
                <a:spcPct val="0"/>
              </a:spcAft>
              <a:buClr>
                <a:srgbClr val="4F81BD">
                  <a:lumMod val="50000"/>
                </a:srgbClr>
              </a:buClr>
              <a:buSzPct val="100000"/>
              <a:buFont typeface="Wingdings" pitchFamily="2" charset="2"/>
              <a:buChar char="n"/>
              <a:defRPr/>
            </a:pPr>
            <a:r>
              <a:rPr lang="ja-JP" altLang="en-US" sz="2400" dirty="0">
                <a:solidFill>
                  <a:srgbClr val="4F81BD">
                    <a:lumMod val="50000"/>
                  </a:srgbClr>
                </a:solidFill>
                <a:latin typeface="メイリオ" panose="020B0604030504040204" pitchFamily="50" charset="-128"/>
                <a:ea typeface="メイリオ" panose="020B0604030504040204" pitchFamily="50" charset="-128"/>
              </a:rPr>
              <a:t>使用条件の設定　</a:t>
            </a:r>
          </a:p>
          <a:p>
            <a:pPr marL="477441" lvl="3" fontAlgn="base">
              <a:lnSpc>
                <a:spcPts val="1350"/>
              </a:lnSpc>
              <a:spcBef>
                <a:spcPts val="450"/>
              </a:spcBef>
              <a:spcAft>
                <a:spcPct val="0"/>
              </a:spcAft>
              <a:buClr>
                <a:srgbClr val="4F81BD">
                  <a:lumMod val="50000"/>
                </a:srgbClr>
              </a:buClr>
              <a:buSzPct val="100000"/>
              <a:buFont typeface="Wingdings" pitchFamily="2" charset="2"/>
              <a:buChar char="n"/>
              <a:defRPr/>
            </a:pPr>
            <a:r>
              <a:rPr lang="ja-JP" altLang="en-US" dirty="0">
                <a:solidFill>
                  <a:srgbClr val="4F81BD">
                    <a:lumMod val="50000"/>
                  </a:srgbClr>
                </a:solidFill>
                <a:latin typeface="メイリオ" panose="020B0604030504040204" pitchFamily="50" charset="-128"/>
                <a:ea typeface="メイリオ" panose="020B0604030504040204" pitchFamily="50" charset="-128"/>
              </a:rPr>
              <a:t>流通管理　　■医師・施設要件の設定</a:t>
            </a:r>
          </a:p>
          <a:p>
            <a:pPr marL="477441" lvl="3" fontAlgn="base">
              <a:lnSpc>
                <a:spcPts val="1350"/>
              </a:lnSpc>
              <a:spcBef>
                <a:spcPts val="450"/>
              </a:spcBef>
              <a:spcAft>
                <a:spcPct val="0"/>
              </a:spcAft>
              <a:buClr>
                <a:srgbClr val="4F81BD">
                  <a:lumMod val="50000"/>
                </a:srgbClr>
              </a:buClr>
              <a:buSzPct val="100000"/>
              <a:defRPr/>
            </a:pPr>
            <a:r>
              <a:rPr lang="ja-JP" altLang="en-US" dirty="0">
                <a:solidFill>
                  <a:srgbClr val="4F81BD">
                    <a:lumMod val="50000"/>
                  </a:srgbClr>
                </a:solidFill>
                <a:latin typeface="メイリオ" panose="020B0604030504040204" pitchFamily="50" charset="-128"/>
                <a:ea typeface="メイリオ" panose="020B0604030504040204" pitchFamily="50" charset="-128"/>
              </a:rPr>
              <a:t>（研修プログラム、使用医師の登録）</a:t>
            </a:r>
          </a:p>
          <a:p>
            <a:pPr marL="477441" lvl="3" fontAlgn="base">
              <a:lnSpc>
                <a:spcPts val="1350"/>
              </a:lnSpc>
              <a:spcBef>
                <a:spcPts val="450"/>
              </a:spcBef>
              <a:spcAft>
                <a:spcPct val="0"/>
              </a:spcAft>
              <a:buClr>
                <a:srgbClr val="4F81BD">
                  <a:lumMod val="50000"/>
                </a:srgbClr>
              </a:buClr>
              <a:buSzPct val="100000"/>
              <a:buFont typeface="Wingdings" pitchFamily="2" charset="2"/>
              <a:buChar char="n"/>
              <a:defRPr/>
            </a:pPr>
            <a:r>
              <a:rPr lang="ja-JP" altLang="en-US" dirty="0">
                <a:solidFill>
                  <a:srgbClr val="4F81BD">
                    <a:lumMod val="50000"/>
                  </a:srgbClr>
                </a:solidFill>
                <a:latin typeface="メイリオ" panose="020B0604030504040204" pitchFamily="50" charset="-128"/>
                <a:ea typeface="メイリオ" panose="020B0604030504040204" pitchFamily="50" charset="-128"/>
              </a:rPr>
              <a:t>安全対策説明</a:t>
            </a:r>
            <a:endParaRPr lang="en-US" altLang="ja-JP" dirty="0">
              <a:solidFill>
                <a:srgbClr val="4F81BD">
                  <a:lumMod val="50000"/>
                </a:srgbClr>
              </a:solidFill>
              <a:latin typeface="メイリオ" panose="020B0604030504040204" pitchFamily="50" charset="-128"/>
              <a:ea typeface="メイリオ" panose="020B0604030504040204" pitchFamily="50" charset="-128"/>
            </a:endParaRPr>
          </a:p>
          <a:p>
            <a:pPr marL="477441" lvl="3" fontAlgn="base">
              <a:lnSpc>
                <a:spcPts val="1350"/>
              </a:lnSpc>
              <a:spcBef>
                <a:spcPts val="450"/>
              </a:spcBef>
              <a:spcAft>
                <a:spcPct val="0"/>
              </a:spcAft>
              <a:buClr>
                <a:srgbClr val="4F81BD">
                  <a:lumMod val="50000"/>
                </a:srgbClr>
              </a:buClr>
              <a:buSzPct val="100000"/>
              <a:buFont typeface="Wingdings" pitchFamily="2" charset="2"/>
              <a:buChar char="n"/>
              <a:defRPr/>
            </a:pPr>
            <a:endParaRPr lang="en-US" altLang="ja-JP" dirty="0">
              <a:solidFill>
                <a:srgbClr val="4F81BD">
                  <a:lumMod val="50000"/>
                </a:srgbClr>
              </a:solidFill>
              <a:latin typeface="メイリオ" panose="020B0604030504040204" pitchFamily="50" charset="-128"/>
              <a:ea typeface="メイリオ" panose="020B0604030504040204" pitchFamily="50" charset="-128"/>
            </a:endParaRPr>
          </a:p>
          <a:p>
            <a:pPr marL="477441" lvl="3" fontAlgn="base">
              <a:lnSpc>
                <a:spcPts val="1350"/>
              </a:lnSpc>
              <a:spcBef>
                <a:spcPts val="450"/>
              </a:spcBef>
              <a:spcAft>
                <a:spcPct val="0"/>
              </a:spcAft>
              <a:buClr>
                <a:srgbClr val="4F81BD">
                  <a:lumMod val="50000"/>
                </a:srgbClr>
              </a:buClr>
              <a:buSzPct val="100000"/>
              <a:defRPr/>
            </a:pPr>
            <a:endParaRPr lang="en-US" altLang="ja-JP" sz="3300" dirty="0">
              <a:solidFill>
                <a:srgbClr val="4F81BD">
                  <a:lumMod val="50000"/>
                </a:srgb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524001" y="6442502"/>
            <a:ext cx="7128391" cy="415498"/>
          </a:xfrm>
          <a:prstGeom prst="rect">
            <a:avLst/>
          </a:prstGeom>
          <a:noFill/>
        </p:spPr>
        <p:txBody>
          <a:bodyPr wrap="square" rtlCol="0">
            <a:spAutoFit/>
          </a:bodyPr>
          <a:lstStyle/>
          <a:p>
            <a:pPr>
              <a:defRPr/>
            </a:pP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　</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薬食安発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薬食審査発</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0411</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zh-CN"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CN"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「医薬品リスク管理計画指針について」</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3"/>
              </a:rPr>
              <a:t>https://www.pmda.go.jp/files/000145482.pdf</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F6AD2E0E-C1E9-1675-86F2-B8689470CDB9}"/>
              </a:ext>
            </a:extLst>
          </p:cNvPr>
          <p:cNvSpPr>
            <a:spLocks noGrp="1"/>
          </p:cNvSpPr>
          <p:nvPr>
            <p:ph type="title"/>
          </p:nvPr>
        </p:nvSpPr>
        <p:spPr/>
        <p:txBody>
          <a:bodyPr/>
          <a:lstStyle/>
          <a:p>
            <a:r>
              <a:rPr lang="ja-JP" altLang="en-US" b="1" dirty="0"/>
              <a:t>リスク最小化計画</a:t>
            </a:r>
          </a:p>
        </p:txBody>
      </p:sp>
    </p:spTree>
    <p:extLst>
      <p:ext uri="{BB962C8B-B14F-4D97-AF65-F5344CB8AC3E}">
        <p14:creationId xmlns:p14="http://schemas.microsoft.com/office/powerpoint/2010/main" val="88959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981200" y="1071160"/>
            <a:ext cx="7931224" cy="554432"/>
          </a:xfrm>
          <a:prstGeom prst="roundRect">
            <a:avLst/>
          </a:prstGeom>
        </p:spPr>
        <p:style>
          <a:lnRef idx="1">
            <a:schemeClr val="accent2"/>
          </a:lnRef>
          <a:fillRef idx="3">
            <a:schemeClr val="accent2"/>
          </a:fillRef>
          <a:effectRef idx="2">
            <a:schemeClr val="accent2"/>
          </a:effectRef>
          <a:fontRef idx="minor">
            <a:schemeClr val="lt1"/>
          </a:fontRef>
        </p:style>
        <p:txBody>
          <a:bodyPr lIns="27000" rIns="27000" rtlCol="0" anchor="ctr"/>
          <a:lstStyle/>
          <a:p>
            <a:pPr algn="ctr">
              <a:defRPr/>
            </a:pPr>
            <a:r>
              <a:rPr lang="en-US" altLang="ja-JP" sz="2400" b="1" dirty="0">
                <a:solidFill>
                  <a:prstClr val="white"/>
                </a:solidFill>
                <a:latin typeface="メイリオ" pitchFamily="50" charset="-128"/>
                <a:ea typeface="メイリオ" pitchFamily="50" charset="-128"/>
              </a:rPr>
              <a:t>PMDA</a:t>
            </a:r>
            <a:r>
              <a:rPr lang="ja-JP" altLang="en-US" sz="2400" b="1" dirty="0">
                <a:solidFill>
                  <a:prstClr val="white"/>
                </a:solidFill>
                <a:latin typeface="メイリオ" pitchFamily="50" charset="-128"/>
                <a:ea typeface="メイリオ" pitchFamily="50" charset="-128"/>
              </a:rPr>
              <a:t> </a:t>
            </a:r>
            <a:r>
              <a:rPr lang="en-US" altLang="ja-JP" sz="2400" b="1" dirty="0">
                <a:solidFill>
                  <a:prstClr val="white"/>
                </a:solidFill>
                <a:latin typeface="メイリオ" pitchFamily="50" charset="-128"/>
                <a:ea typeface="メイリオ" pitchFamily="50" charset="-128"/>
              </a:rPr>
              <a:t>WEB</a:t>
            </a:r>
            <a:r>
              <a:rPr lang="ja-JP" altLang="en-US" sz="2400" b="1" dirty="0">
                <a:solidFill>
                  <a:prstClr val="white"/>
                </a:solidFill>
                <a:latin typeface="メイリオ" pitchFamily="50" charset="-128"/>
                <a:ea typeface="メイリオ" pitchFamily="50" charset="-128"/>
              </a:rPr>
              <a:t>サイト</a:t>
            </a:r>
          </a:p>
        </p:txBody>
      </p:sp>
      <p:sp>
        <p:nvSpPr>
          <p:cNvPr id="22" name="テキスト ボックス 21"/>
          <p:cNvSpPr txBox="1"/>
          <p:nvPr/>
        </p:nvSpPr>
        <p:spPr>
          <a:xfrm>
            <a:off x="1524001" y="6442502"/>
            <a:ext cx="7474461" cy="415498"/>
          </a:xfrm>
          <a:prstGeom prst="rect">
            <a:avLst/>
          </a:prstGeom>
          <a:noFill/>
        </p:spPr>
        <p:txBody>
          <a:bodyPr wrap="square" rtlCol="0">
            <a:spAutoFit/>
          </a:bodyPr>
          <a:lstStyle/>
          <a:p>
            <a:pPr marL="0" lvl="1">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提出品目一覧</a:t>
            </a:r>
            <a:b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3"/>
              </a:rPr>
              <a:t>https://www.pmda.go.jp/safety/info-services/drugs/items-information/rmp/0001.html</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4"/>
          <a:stretch>
            <a:fillRect/>
          </a:stretch>
        </p:blipFill>
        <p:spPr>
          <a:xfrm>
            <a:off x="3892333" y="2456174"/>
            <a:ext cx="3916648" cy="2601872"/>
          </a:xfrm>
          <a:prstGeom prst="rect">
            <a:avLst/>
          </a:prstGeom>
          <a:ln>
            <a:noFill/>
          </a:ln>
          <a:effectLst>
            <a:outerShdw blurRad="292100" dist="139700" dir="2700000" algn="tl" rotWithShape="0">
              <a:srgbClr val="333333">
                <a:alpha val="65000"/>
              </a:srgbClr>
            </a:outerShdw>
          </a:effectLst>
        </p:spPr>
      </p:pic>
      <p:sp>
        <p:nvSpPr>
          <p:cNvPr id="35" name="正方形/長方形 34"/>
          <p:cNvSpPr/>
          <p:nvPr/>
        </p:nvSpPr>
        <p:spPr>
          <a:xfrm>
            <a:off x="2091298" y="1980253"/>
            <a:ext cx="1865186" cy="452835"/>
          </a:xfrm>
          <a:prstGeom prst="rect">
            <a:avLst/>
          </a:prstGeom>
        </p:spPr>
        <p:style>
          <a:lnRef idx="2">
            <a:schemeClr val="accent1"/>
          </a:lnRef>
          <a:fillRef idx="1">
            <a:schemeClr val="lt1"/>
          </a:fillRef>
          <a:effectRef idx="0">
            <a:schemeClr val="accent1"/>
          </a:effectRef>
          <a:fontRef idx="minor">
            <a:schemeClr val="dk1"/>
          </a:fontRef>
        </p:style>
        <p:txBody>
          <a:bodyPr tIns="0" bIns="0" rtlCol="0" anchor="t"/>
          <a:lstStyle/>
          <a:p>
            <a:pPr>
              <a:defRPr/>
            </a:pPr>
            <a:endParaRPr lang="en-US" altLang="ja-JP" sz="800" b="1" dirty="0">
              <a:solidFill>
                <a:prstClr val="black"/>
              </a:solidFill>
              <a:latin typeface="メイリオ" panose="020B0604030504040204" pitchFamily="50" charset="-128"/>
              <a:ea typeface="メイリオ" panose="020B0604030504040204" pitchFamily="50" charset="-128"/>
            </a:endParaRPr>
          </a:p>
          <a:p>
            <a:pPr>
              <a:defRPr/>
            </a:pPr>
            <a:r>
              <a:rPr lang="ja-JP" altLang="en-US" b="1" dirty="0">
                <a:solidFill>
                  <a:prstClr val="black"/>
                </a:solidFill>
                <a:latin typeface="メイリオ" panose="020B0604030504040204" pitchFamily="50" charset="-128"/>
                <a:ea typeface="メイリオ" panose="020B0604030504040204" pitchFamily="50" charset="-128"/>
              </a:rPr>
              <a:t> </a:t>
            </a:r>
            <a:r>
              <a:rPr lang="en-US" altLang="ja-JP" b="1" dirty="0">
                <a:solidFill>
                  <a:prstClr val="black"/>
                </a:solidFill>
                <a:latin typeface="メイリオ" panose="020B0604030504040204" pitchFamily="50" charset="-128"/>
                <a:ea typeface="メイリオ" panose="020B0604030504040204" pitchFamily="50" charset="-128"/>
              </a:rPr>
              <a:t>RMP</a:t>
            </a:r>
            <a:endParaRPr lang="ja-JP" altLang="en-US" b="1" dirty="0">
              <a:solidFill>
                <a:prstClr val="black"/>
              </a:solidFill>
              <a:latin typeface="メイリオ" panose="020B0604030504040204" pitchFamily="50" charset="-128"/>
              <a:ea typeface="メイリオ" panose="020B0604030504040204" pitchFamily="50" charset="-128"/>
            </a:endParaRPr>
          </a:p>
        </p:txBody>
      </p:sp>
      <p:pic>
        <p:nvPicPr>
          <p:cNvPr id="36" name="図 35"/>
          <p:cNvPicPr>
            <a:picLocks noChangeAspect="1"/>
          </p:cNvPicPr>
          <p:nvPr/>
        </p:nvPicPr>
        <p:blipFill rotWithShape="1">
          <a:blip r:embed="rId5"/>
          <a:srcRect l="72573" t="-13188" b="-1"/>
          <a:stretch/>
        </p:blipFill>
        <p:spPr>
          <a:xfrm>
            <a:off x="2025588" y="2414847"/>
            <a:ext cx="2133600" cy="675900"/>
          </a:xfrm>
          <a:prstGeom prst="rect">
            <a:avLst/>
          </a:prstGeom>
        </p:spPr>
      </p:pic>
      <p:pic>
        <p:nvPicPr>
          <p:cNvPr id="40" name="Picture 10" descr="MCj034374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025673" flipV="1">
            <a:off x="3652221" y="2154265"/>
            <a:ext cx="596677" cy="715637"/>
          </a:xfrm>
          <a:prstGeom prst="rect">
            <a:avLst/>
          </a:prstGeom>
          <a:noFill/>
          <a:extLst>
            <a:ext uri="{909E8E84-426E-40DD-AFC4-6F175D3DCCD1}">
              <a14:hiddenFill xmlns:a14="http://schemas.microsoft.com/office/drawing/2010/main">
                <a:solidFill>
                  <a:srgbClr val="FFFFFF"/>
                </a:solidFill>
              </a14:hiddenFill>
            </a:ext>
          </a:extLst>
        </p:spPr>
      </p:pic>
      <p:sp>
        <p:nvSpPr>
          <p:cNvPr id="41" name="フローチャート: 代替処理 40"/>
          <p:cNvSpPr/>
          <p:nvPr/>
        </p:nvSpPr>
        <p:spPr>
          <a:xfrm>
            <a:off x="1981201" y="1815957"/>
            <a:ext cx="2251427" cy="1378862"/>
          </a:xfrm>
          <a:prstGeom prst="flowChartAlternateProcess">
            <a:avLst/>
          </a:prstGeom>
          <a:noFill/>
          <a:ln w="571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pic>
        <p:nvPicPr>
          <p:cNvPr id="4" name="図 3"/>
          <p:cNvPicPr>
            <a:picLocks noChangeAspect="1"/>
          </p:cNvPicPr>
          <p:nvPr/>
        </p:nvPicPr>
        <p:blipFill rotWithShape="1">
          <a:blip r:embed="rId7"/>
          <a:srcRect r="64273"/>
          <a:stretch/>
        </p:blipFill>
        <p:spPr>
          <a:xfrm>
            <a:off x="1909914" y="4211302"/>
            <a:ext cx="1793358" cy="857250"/>
          </a:xfrm>
          <a:prstGeom prst="rect">
            <a:avLst/>
          </a:prstGeom>
        </p:spPr>
      </p:pic>
      <p:sp>
        <p:nvSpPr>
          <p:cNvPr id="31" name="タイトル 1"/>
          <p:cNvSpPr txBox="1">
            <a:spLocks/>
          </p:cNvSpPr>
          <p:nvPr/>
        </p:nvSpPr>
        <p:spPr>
          <a:xfrm>
            <a:off x="1935851" y="5647943"/>
            <a:ext cx="8338012" cy="733626"/>
          </a:xfrm>
          <a:prstGeom prst="rect">
            <a:avLst/>
          </a:prstGeom>
          <a:ln>
            <a:solidFill>
              <a:srgbClr val="FF000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20000"/>
              </a:lnSpc>
              <a:defRPr/>
            </a:pPr>
            <a:r>
              <a:rPr lang="ja-JP" altLang="en-US" sz="1800" b="1" dirty="0">
                <a:solidFill>
                  <a:srgbClr val="FF0000"/>
                </a:solidFill>
                <a:latin typeface="メイリオ" panose="020B0604030504040204" pitchFamily="50" charset="-128"/>
                <a:ea typeface="メイリオ" panose="020B0604030504040204" pitchFamily="50" charset="-128"/>
              </a:rPr>
              <a:t>各企業の</a:t>
            </a:r>
            <a:r>
              <a:rPr lang="en-US" altLang="ja-JP" sz="1800" b="1" dirty="0">
                <a:solidFill>
                  <a:srgbClr val="FF0000"/>
                </a:solidFill>
                <a:latin typeface="メイリオ" panose="020B0604030504040204" pitchFamily="50" charset="-128"/>
                <a:ea typeface="メイリオ" panose="020B0604030504040204" pitchFamily="50" charset="-128"/>
              </a:rPr>
              <a:t>RMP</a:t>
            </a:r>
            <a:r>
              <a:rPr lang="ja-JP" altLang="en-US" sz="1800" b="1" dirty="0">
                <a:solidFill>
                  <a:srgbClr val="FF0000"/>
                </a:solidFill>
                <a:latin typeface="メイリオ" panose="020B0604030504040204" pitchFamily="50" charset="-128"/>
                <a:ea typeface="メイリオ" panose="020B0604030504040204" pitchFamily="50" charset="-128"/>
              </a:rPr>
              <a:t>が公開</a:t>
            </a:r>
            <a:r>
              <a:rPr lang="en-US" altLang="ja-JP" sz="1800" b="1" baseline="30000" dirty="0">
                <a:solidFill>
                  <a:srgbClr val="FF0000"/>
                </a:solidFill>
                <a:latin typeface="メイリオ" panose="020B0604030504040204" pitchFamily="50" charset="-128"/>
                <a:ea typeface="メイリオ" panose="020B0604030504040204" pitchFamily="50" charset="-128"/>
              </a:rPr>
              <a:t>1)</a:t>
            </a:r>
            <a:r>
              <a:rPr lang="ja-JP" altLang="en-US" sz="1800" b="1">
                <a:solidFill>
                  <a:srgbClr val="FF0000"/>
                </a:solidFill>
                <a:latin typeface="メイリオ" panose="020B0604030504040204" pitchFamily="50" charset="-128"/>
                <a:ea typeface="メイリオ" panose="020B0604030504040204" pitchFamily="50" charset="-128"/>
              </a:rPr>
              <a:t> →</a:t>
            </a:r>
            <a:r>
              <a:rPr lang="en-US" altLang="ja-JP" sz="1800" b="1" dirty="0">
                <a:solidFill>
                  <a:srgbClr val="FF0000"/>
                </a:solidFill>
                <a:latin typeface="メイリオ" panose="020B0604030504040204" pitchFamily="50" charset="-128"/>
                <a:ea typeface="メイリオ" panose="020B0604030504040204" pitchFamily="50" charset="-128"/>
              </a:rPr>
              <a:t>PMDA</a:t>
            </a:r>
            <a:r>
              <a:rPr lang="ja-JP" altLang="en-US" sz="1800" b="1" dirty="0">
                <a:solidFill>
                  <a:srgbClr val="FF0000"/>
                </a:solidFill>
                <a:latin typeface="メイリオ" panose="020B0604030504040204" pitchFamily="50" charset="-128"/>
                <a:ea typeface="メイリオ" panose="020B0604030504040204" pitchFamily="50" charset="-128"/>
              </a:rPr>
              <a:t>メディナビで案内</a:t>
            </a:r>
          </a:p>
        </p:txBody>
      </p:sp>
      <p:pic>
        <p:nvPicPr>
          <p:cNvPr id="14" name="図 13"/>
          <p:cNvPicPr/>
          <p:nvPr/>
        </p:nvPicPr>
        <p:blipFill rotWithShape="1">
          <a:blip r:embed="rId8"/>
          <a:srcRect l="1" t="18158" r="70743" b="63697"/>
          <a:stretch/>
        </p:blipFill>
        <p:spPr bwMode="auto">
          <a:xfrm>
            <a:off x="7390009" y="1788539"/>
            <a:ext cx="3200059" cy="1120764"/>
          </a:xfrm>
          <a:prstGeom prst="rect">
            <a:avLst/>
          </a:prstGeom>
          <a:ln>
            <a:solidFill>
              <a:schemeClr val="accent1"/>
            </a:solidFill>
          </a:ln>
          <a:extLst>
            <a:ext uri="{53640926-AAD7-44D8-BBD7-CCE9431645EC}">
              <a14:shadowObscured xmlns:a14="http://schemas.microsoft.com/office/drawing/2010/main"/>
            </a:ext>
          </a:extLst>
        </p:spPr>
      </p:pic>
      <p:sp>
        <p:nvSpPr>
          <p:cNvPr id="6" name="屈折矢印 5"/>
          <p:cNvSpPr/>
          <p:nvPr/>
        </p:nvSpPr>
        <p:spPr>
          <a:xfrm rot="5400000">
            <a:off x="2791668" y="3308436"/>
            <a:ext cx="850698" cy="936104"/>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ja-JP" altLang="en-US">
              <a:solidFill>
                <a:prstClr val="black"/>
              </a:solidFill>
              <a:latin typeface="Calibri"/>
              <a:ea typeface="ＭＳ Ｐゴシック" panose="020B0600070205080204" pitchFamily="50" charset="-128"/>
            </a:endParaRPr>
          </a:p>
        </p:txBody>
      </p:sp>
      <p:sp>
        <p:nvSpPr>
          <p:cNvPr id="17" name="屈折矢印 16"/>
          <p:cNvSpPr/>
          <p:nvPr/>
        </p:nvSpPr>
        <p:spPr>
          <a:xfrm rot="16200000" flipH="1">
            <a:off x="8135237" y="2930055"/>
            <a:ext cx="850698" cy="936104"/>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ja-JP" altLang="en-US">
              <a:solidFill>
                <a:prstClr val="black"/>
              </a:solidFill>
              <a:latin typeface="Calibri"/>
              <a:ea typeface="ＭＳ Ｐゴシック" panose="020B0600070205080204" pitchFamily="50" charset="-128"/>
            </a:endParaRPr>
          </a:p>
        </p:txBody>
      </p:sp>
      <p:sp>
        <p:nvSpPr>
          <p:cNvPr id="18" name="四角形吹き出し 19">
            <a:extLst>
              <a:ext uri="{FF2B5EF4-FFF2-40B4-BE49-F238E27FC236}">
                <a16:creationId xmlns:a16="http://schemas.microsoft.com/office/drawing/2014/main" id="{CB6204BE-1245-4883-B9CE-1457EB68DEFF}"/>
              </a:ext>
            </a:extLst>
          </p:cNvPr>
          <p:cNvSpPr/>
          <p:nvPr/>
        </p:nvSpPr>
        <p:spPr>
          <a:xfrm>
            <a:off x="8147573" y="3885608"/>
            <a:ext cx="2393422" cy="1677196"/>
          </a:xfrm>
          <a:prstGeom prst="wedgeRectCallout">
            <a:avLst>
              <a:gd name="adj1" fmla="val -69052"/>
              <a:gd name="adj2" fmla="val 555"/>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に記載した全ての追加の活動が終了し、承認条件は満たされたと規制当局が判断した場合、公表版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は削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除されます。</a:t>
            </a:r>
            <a:endParaRPr lang="en-US" altLang="ja-JP"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6A449A15-3086-BEA3-91E2-2B109B6D3405}"/>
              </a:ext>
            </a:extLst>
          </p:cNvPr>
          <p:cNvSpPr>
            <a:spLocks noGrp="1"/>
          </p:cNvSpPr>
          <p:nvPr>
            <p:ph type="title"/>
          </p:nvPr>
        </p:nvSpPr>
        <p:spPr/>
        <p:txBody>
          <a:bodyPr/>
          <a:lstStyle/>
          <a:p>
            <a:r>
              <a:rPr lang="en-US" altLang="ja-JP" b="1" dirty="0">
                <a:solidFill>
                  <a:prstClr val="black"/>
                </a:solidFill>
              </a:rPr>
              <a:t>RMP</a:t>
            </a:r>
            <a:r>
              <a:rPr lang="ja-JP" altLang="en-US" b="1" dirty="0">
                <a:solidFill>
                  <a:prstClr val="black"/>
                </a:solidFill>
              </a:rPr>
              <a:t>の公表と入手方法</a:t>
            </a:r>
          </a:p>
        </p:txBody>
      </p:sp>
    </p:spTree>
    <p:extLst>
      <p:ext uri="{BB962C8B-B14F-4D97-AF65-F5344CB8AC3E}">
        <p14:creationId xmlns:p14="http://schemas.microsoft.com/office/powerpoint/2010/main" val="2169889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12000"/>
          <a:stretch/>
        </p:blipFill>
        <p:spPr>
          <a:xfrm>
            <a:off x="4972541" y="1399488"/>
            <a:ext cx="5872757" cy="1839470"/>
          </a:xfrm>
          <a:prstGeom prst="rect">
            <a:avLst/>
          </a:prstGeom>
        </p:spPr>
      </p:pic>
      <p:sp>
        <p:nvSpPr>
          <p:cNvPr id="6" name="テキスト ボックス 5"/>
          <p:cNvSpPr txBox="1"/>
          <p:nvPr/>
        </p:nvSpPr>
        <p:spPr>
          <a:xfrm>
            <a:off x="599840" y="1176041"/>
            <a:ext cx="7719397" cy="424968"/>
          </a:xfrm>
          <a:prstGeom prst="rect">
            <a:avLst/>
          </a:prstGeom>
          <a:noFill/>
          <a:ln>
            <a:noFill/>
          </a:ln>
        </p:spPr>
        <p:txBody>
          <a:bodyPr wrap="square" lIns="27549" tIns="27549" rIns="0" bIns="27549" rtlCol="0">
            <a:spAutoFit/>
          </a:bodyPr>
          <a:lstStyle/>
          <a:p>
            <a:pPr defTabSz="844100">
              <a:defRPr/>
            </a:pPr>
            <a:r>
              <a:rPr lang="ja-JP" altLang="en-US" sz="2400" b="1" dirty="0">
                <a:solidFill>
                  <a:srgbClr val="000000"/>
                </a:solidFill>
                <a:latin typeface="Meiryo UI" panose="020B0604030504040204" pitchFamily="50" charset="-128"/>
                <a:ea typeface="Meiryo UI" panose="020B0604030504040204" pitchFamily="50" charset="-128"/>
              </a:rPr>
              <a:t>医療従事者向け資材</a:t>
            </a:r>
            <a:r>
              <a:rPr lang="ja-JP" altLang="en-US" sz="2400" dirty="0">
                <a:solidFill>
                  <a:srgbClr val="000000"/>
                </a:solidFill>
                <a:latin typeface="Meiryo UI" panose="020B0604030504040204" pitchFamily="50" charset="-128"/>
                <a:ea typeface="Meiryo UI" panose="020B0604030504040204" pitchFamily="50" charset="-128"/>
              </a:rPr>
              <a:t>（一例）</a:t>
            </a:r>
            <a:endParaRPr lang="ja-JP" altLang="en-US" sz="24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09602" y="2924944"/>
            <a:ext cx="7719397" cy="424968"/>
          </a:xfrm>
          <a:prstGeom prst="rect">
            <a:avLst/>
          </a:prstGeom>
          <a:noFill/>
          <a:ln>
            <a:noFill/>
          </a:ln>
        </p:spPr>
        <p:txBody>
          <a:bodyPr wrap="square" lIns="27549" tIns="27549" rIns="0" bIns="27549" rtlCol="0">
            <a:spAutoFit/>
          </a:bodyPr>
          <a:lstStyle/>
          <a:p>
            <a:pPr defTabSz="844100">
              <a:defRPr/>
            </a:pPr>
            <a:r>
              <a:rPr lang="ja-JP" altLang="en-US" sz="2400" b="1" dirty="0">
                <a:solidFill>
                  <a:srgbClr val="000000"/>
                </a:solidFill>
                <a:latin typeface="Meiryo UI" panose="020B0604030504040204" pitchFamily="50" charset="-128"/>
                <a:ea typeface="Meiryo UI" panose="020B0604030504040204" pitchFamily="50" charset="-128"/>
              </a:rPr>
              <a:t>患者さん向け資材</a:t>
            </a:r>
            <a:r>
              <a:rPr lang="ja-JP" altLang="en-US" sz="2400" dirty="0">
                <a:solidFill>
                  <a:srgbClr val="000000"/>
                </a:solidFill>
                <a:latin typeface="Meiryo UI" panose="020B0604030504040204" pitchFamily="50" charset="-128"/>
                <a:ea typeface="Meiryo UI" panose="020B0604030504040204" pitchFamily="50" charset="-128"/>
              </a:rPr>
              <a:t>（一例）</a:t>
            </a:r>
            <a:endParaRPr lang="ja-JP" altLang="en-US" sz="2400" dirty="0">
              <a:solidFill>
                <a:srgbClr val="FF0000"/>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a:stretch>
            <a:fillRect/>
          </a:stretch>
        </p:blipFill>
        <p:spPr>
          <a:xfrm>
            <a:off x="1199456" y="3524296"/>
            <a:ext cx="4680520" cy="1950720"/>
          </a:xfrm>
          <a:prstGeom prst="rect">
            <a:avLst/>
          </a:prstGeom>
        </p:spPr>
      </p:pic>
      <p:pic>
        <p:nvPicPr>
          <p:cNvPr id="12" name="Picture 10" descr="MCj03437470000[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574327" flipH="1" flipV="1">
            <a:off x="4508935" y="4369869"/>
            <a:ext cx="596677" cy="715637"/>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p:nvSpPr>
        <p:spPr>
          <a:xfrm>
            <a:off x="1784467" y="5627044"/>
            <a:ext cx="8680111" cy="754284"/>
          </a:xfrm>
          <a:prstGeom prst="rect">
            <a:avLst/>
          </a:prstGeom>
          <a:solidFill>
            <a:schemeClr val="bg1"/>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20000"/>
              </a:lnSpc>
              <a:defRPr/>
            </a:pPr>
            <a:r>
              <a:rPr lang="ja-JP" altLang="en-US" sz="2000" b="1" dirty="0">
                <a:solidFill>
                  <a:prstClr val="black"/>
                </a:solidFill>
                <a:latin typeface="メイリオ" panose="020B0604030504040204" pitchFamily="50" charset="-128"/>
                <a:ea typeface="メイリオ" panose="020B0604030504040204" pitchFamily="50" charset="-128"/>
              </a:rPr>
              <a:t>マークの対象：</a:t>
            </a:r>
            <a:r>
              <a:rPr lang="en-US" altLang="ja-JP" sz="2000" b="1" u="sng" dirty="0">
                <a:solidFill>
                  <a:srgbClr val="FF0000"/>
                </a:solidFill>
                <a:latin typeface="メイリオ" panose="020B0604030504040204" pitchFamily="50" charset="-128"/>
                <a:ea typeface="メイリオ" panose="020B0604030504040204" pitchFamily="50" charset="-128"/>
              </a:rPr>
              <a:t>RMP</a:t>
            </a:r>
            <a:r>
              <a:rPr lang="ja-JP" altLang="en-US" sz="2000" b="1" u="sng" dirty="0">
                <a:solidFill>
                  <a:srgbClr val="FF0000"/>
                </a:solidFill>
                <a:latin typeface="メイリオ" panose="020B0604030504040204" pitchFamily="50" charset="-128"/>
                <a:ea typeface="メイリオ" panose="020B0604030504040204" pitchFamily="50" charset="-128"/>
              </a:rPr>
              <a:t>の追加のリスク最小化活動の項</a:t>
            </a:r>
            <a:r>
              <a:rPr lang="ja-JP" altLang="en-US" sz="2000" dirty="0">
                <a:solidFill>
                  <a:prstClr val="black"/>
                </a:solidFill>
                <a:latin typeface="メイリオ" panose="020B0604030504040204" pitchFamily="50" charset="-128"/>
                <a:ea typeface="メイリオ" panose="020B0604030504040204" pitchFamily="50" charset="-128"/>
              </a:rPr>
              <a:t>にて規定された資材</a:t>
            </a:r>
            <a:endParaRPr lang="en-US" altLang="ja-JP" sz="2000" dirty="0">
              <a:solidFill>
                <a:prstClr val="black"/>
              </a:solidFill>
              <a:latin typeface="メイリオ" panose="020B0604030504040204" pitchFamily="50" charset="-128"/>
              <a:ea typeface="メイリオ" panose="020B0604030504040204" pitchFamily="50" charset="-128"/>
            </a:endParaRPr>
          </a:p>
          <a:p>
            <a:pPr algn="ctr">
              <a:lnSpc>
                <a:spcPct val="120000"/>
              </a:lnSpc>
              <a:defRPr/>
            </a:pPr>
            <a:r>
              <a:rPr lang="ja-JP" altLang="en-US" sz="2000" dirty="0">
                <a:solidFill>
                  <a:prstClr val="black"/>
                </a:solidFill>
                <a:latin typeface="メイリオ" panose="020B0604030504040204" pitchFamily="50" charset="-128"/>
                <a:ea typeface="メイリオ" panose="020B0604030504040204" pitchFamily="50" charset="-128"/>
              </a:rPr>
              <a:t>（製薬企業が作成する医療従事者向け資材・患者さん向け資材）</a:t>
            </a:r>
          </a:p>
        </p:txBody>
      </p:sp>
      <p:sp>
        <p:nvSpPr>
          <p:cNvPr id="15" name="正方形/長方形 14"/>
          <p:cNvSpPr/>
          <p:nvPr/>
        </p:nvSpPr>
        <p:spPr>
          <a:xfrm>
            <a:off x="6124522" y="4342581"/>
            <a:ext cx="5328592" cy="830997"/>
          </a:xfrm>
          <a:prstGeom prst="rect">
            <a:avLst/>
          </a:prstGeom>
          <a:ln>
            <a:solidFill>
              <a:schemeClr val="bg1">
                <a:lumMod val="50000"/>
              </a:schemeClr>
            </a:solidFill>
          </a:ln>
        </p:spPr>
        <p:txBody>
          <a:bodyPr wrap="square">
            <a:sp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rPr>
              <a:t>その他、下記のような文章記載も可</a:t>
            </a:r>
            <a:endParaRPr lang="en-US" altLang="ja-JP" sz="1600" b="1"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・本資材は</a:t>
            </a:r>
            <a:r>
              <a:rPr lang="en-US" altLang="ja-JP" sz="1600" dirty="0">
                <a:solidFill>
                  <a:prstClr val="black"/>
                </a:solidFill>
                <a:latin typeface="Meiryo UI" panose="020B0604030504040204" pitchFamily="50" charset="-128"/>
                <a:ea typeface="Meiryo UI" panose="020B0604030504040204" pitchFamily="50" charset="-128"/>
              </a:rPr>
              <a:t>RMP </a:t>
            </a:r>
            <a:r>
              <a:rPr lang="ja-JP" altLang="en-US" sz="1600" dirty="0">
                <a:solidFill>
                  <a:prstClr val="black"/>
                </a:solidFill>
                <a:latin typeface="Meiryo UI" panose="020B0604030504040204" pitchFamily="50" charset="-128"/>
                <a:ea typeface="Meiryo UI" panose="020B0604030504040204" pitchFamily="50" charset="-128"/>
              </a:rPr>
              <a:t>の一環として位置付けられた資材です</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・本資材は医薬品リスク管理計画に基づき作成された資材です。</a:t>
            </a:r>
          </a:p>
        </p:txBody>
      </p:sp>
      <p:pic>
        <p:nvPicPr>
          <p:cNvPr id="16" name="Picture 10" descr="MCj03437470000[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692140" flipH="1" flipV="1">
            <a:off x="4914842" y="1788283"/>
            <a:ext cx="596677" cy="71563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B1D5CB8B-1FE7-56E5-2106-D3834DC64AB6}"/>
              </a:ext>
            </a:extLst>
          </p:cNvPr>
          <p:cNvSpPr txBox="1"/>
          <p:nvPr/>
        </p:nvSpPr>
        <p:spPr>
          <a:xfrm>
            <a:off x="1524000" y="6442502"/>
            <a:ext cx="8229600" cy="415498"/>
          </a:xfrm>
          <a:prstGeom prst="rect">
            <a:avLst/>
          </a:prstGeom>
          <a:noFill/>
        </p:spPr>
        <p:txBody>
          <a:bodyPr wrap="square" rtlCol="0">
            <a:spAutoFit/>
          </a:bodyPr>
          <a:lstStyle/>
          <a:p>
            <a:pPr marL="0" lvl="1">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医薬品リスク管理計画（</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）における追加のリスク最小化活動のために 作成・配布する資材への表示について（</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マークの変更等）</a:t>
            </a:r>
            <a:b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6"/>
              </a:rPr>
              <a:t>https://www.pmda.go.jp/files/000269307.pdf</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D14230A4-424F-A067-386F-E80B3EE2D3D9}"/>
              </a:ext>
            </a:extLst>
          </p:cNvPr>
          <p:cNvSpPr>
            <a:spLocks noGrp="1"/>
          </p:cNvSpPr>
          <p:nvPr>
            <p:ph type="title"/>
          </p:nvPr>
        </p:nvSpPr>
        <p:spPr/>
        <p:txBody>
          <a:bodyPr/>
          <a:lstStyle/>
          <a:p>
            <a:r>
              <a:rPr lang="en-US" altLang="ja-JP" b="1" dirty="0"/>
              <a:t>RMP</a:t>
            </a:r>
            <a:r>
              <a:rPr lang="ja-JP" altLang="en-US" b="1" dirty="0"/>
              <a:t>マーク</a:t>
            </a:r>
          </a:p>
        </p:txBody>
      </p:sp>
    </p:spTree>
    <p:extLst>
      <p:ext uri="{BB962C8B-B14F-4D97-AF65-F5344CB8AC3E}">
        <p14:creationId xmlns:p14="http://schemas.microsoft.com/office/powerpoint/2010/main" val="3246217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0CEF-9154-2F85-08F5-40CF7705BD70}"/>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DD2BBC4-83E6-7633-27EC-2AA3088CE246}"/>
              </a:ext>
            </a:extLst>
          </p:cNvPr>
          <p:cNvSpPr txBox="1"/>
          <p:nvPr/>
        </p:nvSpPr>
        <p:spPr>
          <a:xfrm>
            <a:off x="7534276" y="954551"/>
            <a:ext cx="2133601" cy="794300"/>
          </a:xfrm>
          <a:prstGeom prst="rect">
            <a:avLst/>
          </a:prstGeom>
          <a:noFill/>
          <a:ln>
            <a:noFill/>
          </a:ln>
        </p:spPr>
        <p:txBody>
          <a:bodyPr wrap="square" lIns="27549" tIns="27549" rIns="0" bIns="27549" rtlCol="0">
            <a:spAutoFit/>
          </a:bodyPr>
          <a:lstStyle/>
          <a:p>
            <a:pPr defTabSz="844100">
              <a:defRPr/>
            </a:pPr>
            <a:r>
              <a:rPr lang="ja-JP" altLang="en-US" sz="2400" b="1" dirty="0">
                <a:solidFill>
                  <a:srgbClr val="000000"/>
                </a:solidFill>
                <a:latin typeface="Meiryo UI" panose="020B0604030504040204" pitchFamily="50" charset="-128"/>
                <a:ea typeface="Meiryo UI" panose="020B0604030504040204" pitchFamily="50" charset="-128"/>
              </a:rPr>
              <a:t>患者さん</a:t>
            </a:r>
            <a:endParaRPr lang="en-US" altLang="ja-JP" sz="2400" b="1" dirty="0">
              <a:solidFill>
                <a:srgbClr val="000000"/>
              </a:solidFill>
              <a:latin typeface="Meiryo UI" panose="020B0604030504040204" pitchFamily="50" charset="-128"/>
              <a:ea typeface="Meiryo UI" panose="020B0604030504040204" pitchFamily="50" charset="-128"/>
            </a:endParaRPr>
          </a:p>
          <a:p>
            <a:pPr defTabSz="844100">
              <a:defRPr/>
            </a:pPr>
            <a:r>
              <a:rPr lang="ja-JP" altLang="en-US" sz="2400" b="1" dirty="0">
                <a:solidFill>
                  <a:srgbClr val="000000"/>
                </a:solidFill>
                <a:latin typeface="Meiryo UI" panose="020B0604030504040204" pitchFamily="50" charset="-128"/>
                <a:ea typeface="Meiryo UI" panose="020B0604030504040204" pitchFamily="50" charset="-128"/>
              </a:rPr>
              <a:t>向け資材</a:t>
            </a:r>
            <a:endParaRPr lang="ja-JP" altLang="en-US" sz="2400" dirty="0">
              <a:solidFill>
                <a:srgbClr val="FF0000"/>
              </a:solidFill>
              <a:latin typeface="Meiryo UI" panose="020B0604030504040204" pitchFamily="50" charset="-128"/>
              <a:ea typeface="Meiryo UI" panose="020B0604030504040204" pitchFamily="50" charset="-128"/>
            </a:endParaRPr>
          </a:p>
        </p:txBody>
      </p:sp>
      <p:pic>
        <p:nvPicPr>
          <p:cNvPr id="1027" name="Picture 3">
            <a:extLst>
              <a:ext uri="{FF2B5EF4-FFF2-40B4-BE49-F238E27FC236}">
                <a16:creationId xmlns:a16="http://schemas.microsoft.com/office/drawing/2014/main" id="{5B2FC4A5-9790-F091-2F72-E46BD7E5CA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6444"/>
          <a:stretch/>
        </p:blipFill>
        <p:spPr bwMode="auto">
          <a:xfrm>
            <a:off x="8272085" y="1844824"/>
            <a:ext cx="3216582" cy="1817511"/>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図 11">
            <a:extLst>
              <a:ext uri="{FF2B5EF4-FFF2-40B4-BE49-F238E27FC236}">
                <a16:creationId xmlns:a16="http://schemas.microsoft.com/office/drawing/2014/main" id="{B5B7333C-1384-78BC-0675-9FEA327E33A2}"/>
              </a:ext>
            </a:extLst>
          </p:cNvPr>
          <p:cNvPicPr>
            <a:picLocks noChangeAspect="1"/>
          </p:cNvPicPr>
          <p:nvPr/>
        </p:nvPicPr>
        <p:blipFill>
          <a:blip r:embed="rId4"/>
          <a:stretch>
            <a:fillRect/>
          </a:stretch>
        </p:blipFill>
        <p:spPr>
          <a:xfrm>
            <a:off x="8618793" y="2907762"/>
            <a:ext cx="3307293" cy="2340205"/>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16" name="図 15">
            <a:extLst>
              <a:ext uri="{FF2B5EF4-FFF2-40B4-BE49-F238E27FC236}">
                <a16:creationId xmlns:a16="http://schemas.microsoft.com/office/drawing/2014/main" id="{B695EEEA-B9C6-63C0-6FC9-0A29D5E3DB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17" t="22358" r="28373" b="25715"/>
          <a:stretch/>
        </p:blipFill>
        <p:spPr>
          <a:xfrm>
            <a:off x="9336360" y="867896"/>
            <a:ext cx="1440160" cy="864096"/>
          </a:xfrm>
          <a:prstGeom prst="rect">
            <a:avLst/>
          </a:prstGeom>
        </p:spPr>
      </p:pic>
      <p:pic>
        <p:nvPicPr>
          <p:cNvPr id="1026" name="Picture 2">
            <a:extLst>
              <a:ext uri="{FF2B5EF4-FFF2-40B4-BE49-F238E27FC236}">
                <a16:creationId xmlns:a16="http://schemas.microsoft.com/office/drawing/2014/main" id="{A1F2E52C-D5B6-08FB-AE3C-FEFF871B3D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872" y="2660069"/>
            <a:ext cx="3313998" cy="3253894"/>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4" name="図 13">
            <a:extLst>
              <a:ext uri="{FF2B5EF4-FFF2-40B4-BE49-F238E27FC236}">
                <a16:creationId xmlns:a16="http://schemas.microsoft.com/office/drawing/2014/main" id="{69EE3CE0-4881-DC0F-099C-52DA1E00A3B1}"/>
              </a:ext>
            </a:extLst>
          </p:cNvPr>
          <p:cNvPicPr>
            <a:picLocks noChangeAspect="1"/>
          </p:cNvPicPr>
          <p:nvPr/>
        </p:nvPicPr>
        <p:blipFill rotWithShape="1">
          <a:blip r:embed="rId7"/>
          <a:srcRect b="32339"/>
          <a:stretch/>
        </p:blipFill>
        <p:spPr>
          <a:xfrm>
            <a:off x="1628266" y="1916832"/>
            <a:ext cx="3292753" cy="3110129"/>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6" name="図 5">
            <a:extLst>
              <a:ext uri="{FF2B5EF4-FFF2-40B4-BE49-F238E27FC236}">
                <a16:creationId xmlns:a16="http://schemas.microsoft.com/office/drawing/2014/main" id="{F7C899DD-CACA-284B-A13E-A3E3649C41A2}"/>
              </a:ext>
            </a:extLst>
          </p:cNvPr>
          <p:cNvPicPr>
            <a:picLocks noChangeAspect="1"/>
          </p:cNvPicPr>
          <p:nvPr/>
        </p:nvPicPr>
        <p:blipFill rotWithShape="1">
          <a:blip r:embed="rId8"/>
          <a:srcRect r="12687" b="53950"/>
          <a:stretch/>
        </p:blipFill>
        <p:spPr>
          <a:xfrm>
            <a:off x="2049971" y="3724390"/>
            <a:ext cx="3405422" cy="1526198"/>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10" name="図 9">
            <a:extLst>
              <a:ext uri="{FF2B5EF4-FFF2-40B4-BE49-F238E27FC236}">
                <a16:creationId xmlns:a16="http://schemas.microsoft.com/office/drawing/2014/main" id="{220D241C-D2FE-93F3-D461-298EAC7C6D3C}"/>
              </a:ext>
            </a:extLst>
          </p:cNvPr>
          <p:cNvPicPr>
            <a:picLocks noChangeAspect="1"/>
          </p:cNvPicPr>
          <p:nvPr/>
        </p:nvPicPr>
        <p:blipFill>
          <a:blip r:embed="rId9"/>
          <a:stretch>
            <a:fillRect/>
          </a:stretch>
        </p:blipFill>
        <p:spPr>
          <a:xfrm>
            <a:off x="7886788" y="2996044"/>
            <a:ext cx="2899144" cy="1841198"/>
          </a:xfrm>
          <a:prstGeom prst="rect">
            <a:avLst/>
          </a:prstGeom>
        </p:spPr>
      </p:pic>
      <p:pic>
        <p:nvPicPr>
          <p:cNvPr id="17" name="図 16">
            <a:extLst>
              <a:ext uri="{FF2B5EF4-FFF2-40B4-BE49-F238E27FC236}">
                <a16:creationId xmlns:a16="http://schemas.microsoft.com/office/drawing/2014/main" id="{F0F2C343-982C-A78E-CF46-11A1CD449FDC}"/>
              </a:ext>
            </a:extLst>
          </p:cNvPr>
          <p:cNvPicPr/>
          <p:nvPr/>
        </p:nvPicPr>
        <p:blipFill rotWithShape="1">
          <a:blip r:embed="rId10"/>
          <a:srcRect b="80962"/>
          <a:stretch/>
        </p:blipFill>
        <p:spPr>
          <a:xfrm>
            <a:off x="8562946" y="3265624"/>
            <a:ext cx="2899143" cy="1087567"/>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11" name="図 10">
            <a:extLst>
              <a:ext uri="{FF2B5EF4-FFF2-40B4-BE49-F238E27FC236}">
                <a16:creationId xmlns:a16="http://schemas.microsoft.com/office/drawing/2014/main" id="{78E9403A-1849-1DC5-8193-8870E5C54DE0}"/>
              </a:ext>
            </a:extLst>
          </p:cNvPr>
          <p:cNvPicPr>
            <a:picLocks noChangeAspect="1"/>
          </p:cNvPicPr>
          <p:nvPr/>
        </p:nvPicPr>
        <p:blipFill rotWithShape="1">
          <a:blip r:embed="rId11"/>
          <a:srcRect b="6090"/>
          <a:stretch/>
        </p:blipFill>
        <p:spPr>
          <a:xfrm>
            <a:off x="3428735" y="4448730"/>
            <a:ext cx="2307225" cy="1552237"/>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19" name="テキスト ボックス 18">
            <a:extLst>
              <a:ext uri="{FF2B5EF4-FFF2-40B4-BE49-F238E27FC236}">
                <a16:creationId xmlns:a16="http://schemas.microsoft.com/office/drawing/2014/main" id="{BC504F38-39FE-F002-3F2A-059AEF423D74}"/>
              </a:ext>
            </a:extLst>
          </p:cNvPr>
          <p:cNvSpPr txBox="1"/>
          <p:nvPr/>
        </p:nvSpPr>
        <p:spPr>
          <a:xfrm>
            <a:off x="563336" y="980168"/>
            <a:ext cx="2178241" cy="794300"/>
          </a:xfrm>
          <a:prstGeom prst="rect">
            <a:avLst/>
          </a:prstGeom>
          <a:noFill/>
          <a:ln>
            <a:noFill/>
          </a:ln>
        </p:spPr>
        <p:txBody>
          <a:bodyPr wrap="square" lIns="27549" tIns="27549" rIns="0" bIns="27549" rtlCol="0">
            <a:spAutoFit/>
          </a:bodyPr>
          <a:lstStyle/>
          <a:p>
            <a:pPr defTabSz="844100">
              <a:defRPr/>
            </a:pPr>
            <a:r>
              <a:rPr lang="ja-JP" altLang="en-US" sz="2400" b="1" dirty="0">
                <a:solidFill>
                  <a:srgbClr val="000000"/>
                </a:solidFill>
                <a:latin typeface="Meiryo UI" panose="020B0604030504040204" pitchFamily="50" charset="-128"/>
                <a:ea typeface="Meiryo UI" panose="020B0604030504040204" pitchFamily="50" charset="-128"/>
              </a:rPr>
              <a:t>医療従事者</a:t>
            </a:r>
            <a:endParaRPr lang="en-US" altLang="ja-JP" sz="2400" b="1" dirty="0">
              <a:solidFill>
                <a:srgbClr val="000000"/>
              </a:solidFill>
              <a:latin typeface="Meiryo UI" panose="020B0604030504040204" pitchFamily="50" charset="-128"/>
              <a:ea typeface="Meiryo UI" panose="020B0604030504040204" pitchFamily="50" charset="-128"/>
            </a:endParaRPr>
          </a:p>
          <a:p>
            <a:pPr defTabSz="844100">
              <a:defRPr/>
            </a:pPr>
            <a:r>
              <a:rPr lang="ja-JP" altLang="en-US" sz="2400" b="1" dirty="0">
                <a:solidFill>
                  <a:srgbClr val="000000"/>
                </a:solidFill>
                <a:latin typeface="Meiryo UI" panose="020B0604030504040204" pitchFamily="50" charset="-128"/>
                <a:ea typeface="Meiryo UI" panose="020B0604030504040204" pitchFamily="50" charset="-128"/>
              </a:rPr>
              <a:t>向け資材</a:t>
            </a:r>
            <a:endParaRPr lang="ja-JP" altLang="en-US" sz="2400" dirty="0">
              <a:solidFill>
                <a:srgbClr val="FF0000"/>
              </a:solidFill>
              <a:latin typeface="Meiryo UI" panose="020B0604030504040204" pitchFamily="50" charset="-128"/>
              <a:ea typeface="Meiryo UI" panose="020B0604030504040204" pitchFamily="50" charset="-128"/>
            </a:endParaRPr>
          </a:p>
        </p:txBody>
      </p:sp>
      <p:sp>
        <p:nvSpPr>
          <p:cNvPr id="18" name="タイトル 1">
            <a:extLst>
              <a:ext uri="{FF2B5EF4-FFF2-40B4-BE49-F238E27FC236}">
                <a16:creationId xmlns:a16="http://schemas.microsoft.com/office/drawing/2014/main" id="{64C57FB6-DC66-5CE7-7AE8-C1F0E5A13A35}"/>
              </a:ext>
            </a:extLst>
          </p:cNvPr>
          <p:cNvSpPr txBox="1">
            <a:spLocks/>
          </p:cNvSpPr>
          <p:nvPr/>
        </p:nvSpPr>
        <p:spPr>
          <a:xfrm>
            <a:off x="839415" y="5281269"/>
            <a:ext cx="10513169" cy="733626"/>
          </a:xfrm>
          <a:prstGeom prst="rect">
            <a:avLst/>
          </a:prstGeom>
          <a:solidFill>
            <a:schemeClr val="bg1"/>
          </a:solidFill>
          <a:ln>
            <a:solidFill>
              <a:srgbClr val="FF000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20000"/>
              </a:lnSpc>
              <a:defRPr/>
            </a:pPr>
            <a:r>
              <a:rPr lang="en-US" altLang="ja-JP" sz="1800" b="1" dirty="0">
                <a:solidFill>
                  <a:srgbClr val="FF0000"/>
                </a:solidFill>
                <a:latin typeface="メイリオ" panose="020B0604030504040204" pitchFamily="50" charset="-128"/>
                <a:ea typeface="メイリオ" panose="020B0604030504040204" pitchFamily="50" charset="-128"/>
              </a:rPr>
              <a:t>2019</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4</a:t>
            </a:r>
            <a:r>
              <a:rPr lang="ja-JP" altLang="en-US" sz="1800" b="1" dirty="0">
                <a:solidFill>
                  <a:srgbClr val="FF0000"/>
                </a:solidFill>
                <a:latin typeface="メイリオ" panose="020B0604030504040204" pitchFamily="50" charset="-128"/>
                <a:ea typeface="メイリオ" panose="020B0604030504040204" pitchFamily="50" charset="-128"/>
              </a:rPr>
              <a:t>月以降、</a:t>
            </a:r>
            <a:endParaRPr lang="en-US" altLang="ja-JP" sz="1800" b="1" dirty="0">
              <a:solidFill>
                <a:srgbClr val="FF0000"/>
              </a:solidFill>
              <a:latin typeface="メイリオ" panose="020B0604030504040204" pitchFamily="50" charset="-128"/>
              <a:ea typeface="メイリオ" panose="020B0604030504040204" pitchFamily="50" charset="-128"/>
            </a:endParaRPr>
          </a:p>
          <a:p>
            <a:pPr algn="ctr">
              <a:lnSpc>
                <a:spcPct val="120000"/>
              </a:lnSpc>
              <a:defRPr/>
            </a:pPr>
            <a:r>
              <a:rPr lang="en-US" altLang="ja-JP" sz="1800" b="1" dirty="0">
                <a:solidFill>
                  <a:srgbClr val="FF0000"/>
                </a:solidFill>
                <a:latin typeface="メイリオ" panose="020B0604030504040204" pitchFamily="50" charset="-128"/>
                <a:ea typeface="メイリオ" panose="020B0604030504040204" pitchFamily="50" charset="-128"/>
              </a:rPr>
              <a:t>RMP</a:t>
            </a:r>
            <a:r>
              <a:rPr lang="ja-JP" altLang="en-US" sz="1800" b="1" dirty="0">
                <a:solidFill>
                  <a:srgbClr val="FF0000"/>
                </a:solidFill>
                <a:latin typeface="メイリオ" panose="020B0604030504040204" pitchFamily="50" charset="-128"/>
                <a:ea typeface="メイリオ" panose="020B0604030504040204" pitchFamily="50" charset="-128"/>
              </a:rPr>
              <a:t>マーク付きの資材も</a:t>
            </a:r>
            <a:r>
              <a:rPr lang="en-US" altLang="ja-JP" sz="1800" b="1" dirty="0">
                <a:solidFill>
                  <a:srgbClr val="FF0000"/>
                </a:solidFill>
                <a:latin typeface="メイリオ" panose="020B0604030504040204" pitchFamily="50" charset="-128"/>
                <a:ea typeface="メイリオ" panose="020B0604030504040204" pitchFamily="50" charset="-128"/>
              </a:rPr>
              <a:t>PMDA WEB</a:t>
            </a:r>
            <a:r>
              <a:rPr lang="ja-JP" altLang="en-US" sz="1800" b="1" dirty="0">
                <a:solidFill>
                  <a:srgbClr val="FF0000"/>
                </a:solidFill>
                <a:latin typeface="メイリオ" panose="020B0604030504040204" pitchFamily="50" charset="-128"/>
                <a:ea typeface="メイリオ" panose="020B0604030504040204" pitchFamily="50" charset="-128"/>
              </a:rPr>
              <a:t>サイトに掲載されることになりました。</a:t>
            </a:r>
            <a:endParaRPr lang="en-US" altLang="ja-JP" sz="1800" b="1" dirty="0">
              <a:solidFill>
                <a:srgbClr val="FF000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E3645397-2D9B-4DFD-BD43-BE255DF6C34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43808" y="843065"/>
            <a:ext cx="2370915" cy="1185873"/>
          </a:xfrm>
          <a:prstGeom prst="rect">
            <a:avLst/>
          </a:prstGeom>
        </p:spPr>
      </p:pic>
      <p:pic>
        <p:nvPicPr>
          <p:cNvPr id="4" name="図 3">
            <a:extLst>
              <a:ext uri="{FF2B5EF4-FFF2-40B4-BE49-F238E27FC236}">
                <a16:creationId xmlns:a16="http://schemas.microsoft.com/office/drawing/2014/main" id="{3E55A476-F424-56BB-0CDE-2CC3B4703A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47898" y="998888"/>
            <a:ext cx="2712071" cy="775580"/>
          </a:xfrm>
          <a:prstGeom prst="rect">
            <a:avLst/>
          </a:prstGeom>
        </p:spPr>
      </p:pic>
      <p:sp>
        <p:nvSpPr>
          <p:cNvPr id="5" name="タイトル 4">
            <a:extLst>
              <a:ext uri="{FF2B5EF4-FFF2-40B4-BE49-F238E27FC236}">
                <a16:creationId xmlns:a16="http://schemas.microsoft.com/office/drawing/2014/main" id="{14C0E341-86FD-2E21-3AA9-174FBF0E2C61}"/>
              </a:ext>
            </a:extLst>
          </p:cNvPr>
          <p:cNvSpPr>
            <a:spLocks noGrp="1"/>
          </p:cNvSpPr>
          <p:nvPr>
            <p:ph type="title"/>
          </p:nvPr>
        </p:nvSpPr>
        <p:spPr/>
        <p:txBody>
          <a:bodyPr/>
          <a:lstStyle/>
          <a:p>
            <a:r>
              <a:rPr lang="en-US" altLang="ja-JP" b="1" dirty="0">
                <a:solidFill>
                  <a:prstClr val="black"/>
                </a:solidFill>
              </a:rPr>
              <a:t>RMP</a:t>
            </a:r>
            <a:r>
              <a:rPr lang="ja-JP" altLang="en-US" b="1" dirty="0">
                <a:solidFill>
                  <a:prstClr val="black"/>
                </a:solidFill>
              </a:rPr>
              <a:t>マーク付きの資材が増えています</a:t>
            </a:r>
            <a:endParaRPr lang="ja-JP" altLang="en-US" dirty="0"/>
          </a:p>
        </p:txBody>
      </p:sp>
      <p:cxnSp>
        <p:nvCxnSpPr>
          <p:cNvPr id="27" name="直線コネクタ 26">
            <a:extLst>
              <a:ext uri="{FF2B5EF4-FFF2-40B4-BE49-F238E27FC236}">
                <a16:creationId xmlns:a16="http://schemas.microsoft.com/office/drawing/2014/main" id="{40DFBDCC-9C0A-0060-7F7B-31ED4DDBED27}"/>
              </a:ext>
            </a:extLst>
          </p:cNvPr>
          <p:cNvCxnSpPr>
            <a:cxnSpLocks/>
          </p:cNvCxnSpPr>
          <p:nvPr/>
        </p:nvCxnSpPr>
        <p:spPr>
          <a:xfrm>
            <a:off x="5193805" y="1844824"/>
            <a:ext cx="1046211" cy="0"/>
          </a:xfrm>
          <a:prstGeom prst="line">
            <a:avLst/>
          </a:prstGeom>
          <a:ln w="190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0" name="吹き出し: 四角形 29">
            <a:extLst>
              <a:ext uri="{FF2B5EF4-FFF2-40B4-BE49-F238E27FC236}">
                <a16:creationId xmlns:a16="http://schemas.microsoft.com/office/drawing/2014/main" id="{1957B64C-4754-5272-2B03-9B96E32D8372}"/>
              </a:ext>
            </a:extLst>
          </p:cNvPr>
          <p:cNvSpPr/>
          <p:nvPr/>
        </p:nvSpPr>
        <p:spPr>
          <a:xfrm>
            <a:off x="5569690" y="2258549"/>
            <a:ext cx="2254502" cy="1968676"/>
          </a:xfrm>
          <a:prstGeom prst="wedgeRectCallout">
            <a:avLst>
              <a:gd name="adj1" fmla="val -40444"/>
              <a:gd name="adj2" fmla="val -66861"/>
            </a:avLst>
          </a:prstGeom>
          <a:solidFill>
            <a:schemeClr val="bg1"/>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dirty="0">
                <a:solidFill>
                  <a:srgbClr val="FF0000"/>
                </a:solidFill>
                <a:latin typeface="メイリオ" panose="020B0604030504040204" pitchFamily="50" charset="-128"/>
                <a:ea typeface="メイリオ" panose="020B0604030504040204" pitchFamily="50" charset="-128"/>
              </a:rPr>
              <a:t>2024</a:t>
            </a:r>
            <a:r>
              <a:rPr lang="ja-JP" altLang="en-US" sz="1400" dirty="0">
                <a:solidFill>
                  <a:srgbClr val="FF0000"/>
                </a:solidFill>
                <a:latin typeface="メイリオ" panose="020B0604030504040204" pitchFamily="50" charset="-128"/>
                <a:ea typeface="メイリオ" panose="020B0604030504040204" pitchFamily="50" charset="-128"/>
              </a:rPr>
              <a:t>年</a:t>
            </a:r>
            <a:r>
              <a:rPr lang="en-US" altLang="ja-JP" sz="1400" dirty="0">
                <a:solidFill>
                  <a:srgbClr val="FF0000"/>
                </a:solidFill>
                <a:latin typeface="メイリオ" panose="020B0604030504040204" pitchFamily="50" charset="-128"/>
                <a:ea typeface="メイリオ" panose="020B0604030504040204" pitchFamily="50" charset="-128"/>
              </a:rPr>
              <a:t>6</a:t>
            </a:r>
            <a:r>
              <a:rPr lang="ja-JP" altLang="en-US" sz="1400" dirty="0">
                <a:solidFill>
                  <a:srgbClr val="FF0000"/>
                </a:solidFill>
                <a:latin typeface="メイリオ" panose="020B0604030504040204" pitchFamily="50" charset="-128"/>
                <a:ea typeface="メイリオ" panose="020B0604030504040204" pitchFamily="50" charset="-128"/>
              </a:rPr>
              <a:t>月には、</a:t>
            </a:r>
            <a:r>
              <a:rPr lang="en-US" altLang="ja-JP" sz="1400" dirty="0">
                <a:solidFill>
                  <a:srgbClr val="FF0000"/>
                </a:solidFill>
                <a:latin typeface="メイリオ" panose="020B0604030504040204" pitchFamily="50" charset="-128"/>
                <a:ea typeface="メイリオ" panose="020B0604030504040204" pitchFamily="50" charset="-128"/>
              </a:rPr>
              <a:t>RMP</a:t>
            </a:r>
            <a:r>
              <a:rPr lang="ja-JP" altLang="en-US" sz="1400" dirty="0">
                <a:solidFill>
                  <a:srgbClr val="FF0000"/>
                </a:solidFill>
                <a:latin typeface="メイリオ" panose="020B0604030504040204" pitchFamily="50" charset="-128"/>
                <a:ea typeface="メイリオ" panose="020B0604030504040204" pitchFamily="50" charset="-128"/>
              </a:rPr>
              <a:t>資材について、適正使用に資する情報など、追加のリスク最小化活動に直接関係しない情報（自主担保箇所）を含む一体のものとして作成が可能となりました</a:t>
            </a:r>
            <a:r>
              <a:rPr lang="en-US" altLang="ja-JP" sz="1400" baseline="30000" dirty="0">
                <a:solidFill>
                  <a:srgbClr val="FF0000"/>
                </a:solidFill>
                <a:latin typeface="メイリオ" panose="020B0604030504040204" pitchFamily="50" charset="-128"/>
                <a:ea typeface="メイリオ" panose="020B0604030504040204" pitchFamily="50" charset="-128"/>
              </a:rPr>
              <a:t>1)2)</a:t>
            </a:r>
            <a:endParaRPr kumimoji="1" lang="ja-JP" altLang="en-US" sz="1400" baseline="30000" dirty="0">
              <a:solidFill>
                <a:srgbClr val="FF0000"/>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BB721373-935B-F492-F4CA-153D6CA219F4}"/>
              </a:ext>
            </a:extLst>
          </p:cNvPr>
          <p:cNvSpPr txBox="1"/>
          <p:nvPr/>
        </p:nvSpPr>
        <p:spPr>
          <a:xfrm>
            <a:off x="663005" y="6093296"/>
            <a:ext cx="10907204" cy="73866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メイリオ" panose="020B0604030504040204" pitchFamily="50" charset="-128"/>
                <a:ea typeface="メイリオ" panose="020B0604030504040204" pitchFamily="50" charset="-128"/>
              </a:rPr>
              <a:t>1)</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令和</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6</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6</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月</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日付け　厚生労働省 医薬局 医薬品審査管理課・医薬安全対策課連名事務連絡「医薬品リスク管理計画に関する質疑応答集（</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Q</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）の一部改訂について」</a:t>
            </a:r>
            <a:endPar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a:defRPr/>
            </a:pPr>
            <a:r>
              <a:rPr lang="en-US" altLang="ja-JP" sz="1050" dirty="0">
                <a:solidFill>
                  <a:prstClr val="white">
                    <a:lumMod val="50000"/>
                  </a:prstClr>
                </a:solidFill>
                <a:latin typeface="メイリオ" panose="020B0604030504040204" pitchFamily="50" charset="-128"/>
                <a:ea typeface="メイリオ" panose="020B0604030504040204" pitchFamily="50" charset="-128"/>
                <a:hlinkClick r:id="rId14"/>
              </a:rPr>
              <a:t>https://www.pmda.go.jp/files/000269116.pdf</a:t>
            </a:r>
            <a:r>
              <a:rPr lang="ja-JP" altLang="en-US" sz="1050" dirty="0">
                <a:solidFill>
                  <a:prstClr val="white">
                    <a:lumMod val="50000"/>
                  </a:prstClr>
                </a:solidFill>
                <a:latin typeface="メイリオ" panose="020B0604030504040204" pitchFamily="50" charset="-128"/>
                <a:ea typeface="メイリオ" panose="020B0604030504040204" pitchFamily="50" charset="-128"/>
              </a:rPr>
              <a:t>　</a:t>
            </a:r>
            <a:endParaRPr lang="en-US" altLang="ja-JP" sz="1050" dirty="0">
              <a:solidFill>
                <a:prstClr val="white">
                  <a:lumMod val="50000"/>
                </a:prst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日薬連発第</a:t>
            </a:r>
            <a:r>
              <a:rPr lang="en-US" altLang="ja-JP" sz="1050" dirty="0">
                <a:latin typeface="メイリオ" panose="020B0604030504040204" pitchFamily="50" charset="-128"/>
                <a:ea typeface="メイリオ" panose="020B0604030504040204" pitchFamily="50" charset="-128"/>
              </a:rPr>
              <a:t>424</a:t>
            </a:r>
            <a:r>
              <a:rPr lang="ja-JP" altLang="en-US" sz="1050" dirty="0">
                <a:latin typeface="メイリオ" panose="020B0604030504040204" pitchFamily="50" charset="-128"/>
                <a:ea typeface="メイリオ" panose="020B0604030504040204" pitchFamily="50" charset="-128"/>
              </a:rPr>
              <a:t>号　</a:t>
            </a:r>
            <a:r>
              <a:rPr lang="en-US" altLang="ja-JP" sz="1050" dirty="0">
                <a:latin typeface="メイリオ" panose="020B0604030504040204" pitchFamily="50" charset="-128"/>
                <a:ea typeface="メイリオ" panose="020B0604030504040204" pitchFamily="50" charset="-128"/>
              </a:rPr>
              <a:t>2024</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24</a:t>
            </a:r>
            <a:r>
              <a:rPr lang="ja-JP" altLang="en-US" sz="1050" dirty="0">
                <a:latin typeface="メイリオ" panose="020B0604030504040204" pitchFamily="50" charset="-128"/>
                <a:ea typeface="メイリオ" panose="020B0604030504040204" pitchFamily="50" charset="-128"/>
              </a:rPr>
              <a:t>日　「医薬品リスク管理計画</a:t>
            </a:r>
            <a:r>
              <a:rPr lang="en-US" altLang="ja-JP" sz="1050" dirty="0">
                <a:latin typeface="メイリオ" panose="020B0604030504040204" pitchFamily="50" charset="-128"/>
                <a:ea typeface="メイリオ" panose="020B0604030504040204" pitchFamily="50" charset="-128"/>
              </a:rPr>
              <a:t>(RMP)</a:t>
            </a:r>
            <a:r>
              <a:rPr lang="ja-JP" altLang="en-US" sz="1050" dirty="0">
                <a:latin typeface="メイリオ" panose="020B0604030504040204" pitchFamily="50" charset="-128"/>
                <a:ea typeface="メイリオ" panose="020B0604030504040204" pitchFamily="50" charset="-128"/>
              </a:rPr>
              <a:t>における追加のリスク最小化活動のために作成・配布する資材への表示の自主申し合せ」の改訂について</a:t>
            </a:r>
            <a:endParaRPr lang="en-US" altLang="ja-JP" sz="1050" dirty="0">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050" dirty="0">
                <a:solidFill>
                  <a:prstClr val="white">
                    <a:lumMod val="50000"/>
                  </a:prstClr>
                </a:solidFill>
                <a:latin typeface="メイリオ" panose="020B0604030504040204" pitchFamily="50" charset="-128"/>
                <a:ea typeface="メイリオ" panose="020B0604030504040204" pitchFamily="50" charset="-128"/>
                <a:hlinkClick r:id="rId15"/>
              </a:rPr>
              <a:t>http://www.fpmaj.gr.jp/industry-info/voluntary-agreement/_documents/nyx424.pdf</a:t>
            </a:r>
            <a:endParaRPr kumimoji="1"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0498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B4F7B3-F82D-482E-A5F5-BBE389B9A56B}"/>
              </a:ext>
            </a:extLst>
          </p:cNvPr>
          <p:cNvPicPr>
            <a:picLocks noChangeAspect="1"/>
          </p:cNvPicPr>
          <p:nvPr/>
        </p:nvPicPr>
        <p:blipFill>
          <a:blip r:embed="rId3"/>
          <a:stretch>
            <a:fillRect/>
          </a:stretch>
        </p:blipFill>
        <p:spPr>
          <a:xfrm>
            <a:off x="3784584" y="1615842"/>
            <a:ext cx="4021095" cy="4828170"/>
          </a:xfrm>
          <a:prstGeom prst="rect">
            <a:avLst/>
          </a:prstGeom>
          <a:ln>
            <a:solidFill>
              <a:schemeClr val="tx1"/>
            </a:solidFill>
          </a:ln>
        </p:spPr>
      </p:pic>
      <p:sp>
        <p:nvSpPr>
          <p:cNvPr id="6" name="テキスト ボックス 5"/>
          <p:cNvSpPr txBox="1"/>
          <p:nvPr/>
        </p:nvSpPr>
        <p:spPr>
          <a:xfrm>
            <a:off x="1525680" y="6444012"/>
            <a:ext cx="9075645" cy="415498"/>
          </a:xfrm>
          <a:prstGeom prst="rect">
            <a:avLst/>
          </a:prstGeom>
          <a:noFill/>
        </p:spPr>
        <p:txBody>
          <a:bodyPr wrap="square" rtlCol="0">
            <a:spAutoFit/>
          </a:bodyPr>
          <a:lstStyle/>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日付　薬生薬審発</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0318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号・薬生安発</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0318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号「医薬品リスク管理計画の策定及び公表について</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4"/>
              </a:rPr>
              <a:t>https://www.pmda.go.jp/files/000245412.pdf</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4"/>
          <p:cNvPicPr>
            <a:picLocks noChangeAspect="1" noChangeArrowheads="1"/>
          </p:cNvPicPr>
          <p:nvPr/>
        </p:nvPicPr>
        <p:blipFill>
          <a:blip r:embed="rId5" cstate="print"/>
          <a:srcRect l="30067" t="13022" r="27852" b="3778"/>
          <a:stretch>
            <a:fillRect/>
          </a:stretch>
        </p:blipFill>
        <p:spPr bwMode="auto">
          <a:xfrm>
            <a:off x="8619582" y="2958767"/>
            <a:ext cx="903946" cy="1284555"/>
          </a:xfrm>
          <a:prstGeom prst="rect">
            <a:avLst/>
          </a:prstGeom>
          <a:noFill/>
          <a:ln w="9525">
            <a:solidFill>
              <a:schemeClr val="tx1"/>
            </a:solidFill>
            <a:miter lim="800000"/>
            <a:headEnd/>
            <a:tailEnd/>
          </a:ln>
        </p:spPr>
      </p:pic>
      <p:pic>
        <p:nvPicPr>
          <p:cNvPr id="10" name="Picture 4"/>
          <p:cNvPicPr>
            <a:picLocks noChangeAspect="1" noChangeArrowheads="1"/>
          </p:cNvPicPr>
          <p:nvPr/>
        </p:nvPicPr>
        <p:blipFill>
          <a:blip r:embed="rId5" cstate="print"/>
          <a:srcRect l="30067" t="13022" r="27852" b="3778"/>
          <a:stretch>
            <a:fillRect/>
          </a:stretch>
        </p:blipFill>
        <p:spPr bwMode="auto">
          <a:xfrm>
            <a:off x="8579078" y="2918263"/>
            <a:ext cx="903946" cy="1284555"/>
          </a:xfrm>
          <a:prstGeom prst="rect">
            <a:avLst/>
          </a:prstGeom>
          <a:noFill/>
          <a:ln w="9525">
            <a:solidFill>
              <a:schemeClr val="tx1"/>
            </a:solidFill>
            <a:miter lim="800000"/>
            <a:headEnd/>
            <a:tailEnd/>
          </a:ln>
        </p:spPr>
      </p:pic>
      <p:pic>
        <p:nvPicPr>
          <p:cNvPr id="11" name="Picture 4"/>
          <p:cNvPicPr>
            <a:picLocks noChangeAspect="1" noChangeArrowheads="1"/>
          </p:cNvPicPr>
          <p:nvPr/>
        </p:nvPicPr>
        <p:blipFill>
          <a:blip r:embed="rId5" cstate="print"/>
          <a:srcRect l="30067" t="13022" r="27852" b="3778"/>
          <a:stretch>
            <a:fillRect/>
          </a:stretch>
        </p:blipFill>
        <p:spPr bwMode="auto">
          <a:xfrm>
            <a:off x="8538573" y="2877758"/>
            <a:ext cx="903946" cy="1284555"/>
          </a:xfrm>
          <a:prstGeom prst="rect">
            <a:avLst/>
          </a:prstGeom>
          <a:noFill/>
          <a:ln w="9525">
            <a:solidFill>
              <a:schemeClr val="tx1"/>
            </a:solidFill>
            <a:miter lim="800000"/>
            <a:headEnd/>
            <a:tailEnd/>
          </a:ln>
        </p:spPr>
      </p:pic>
      <p:pic>
        <p:nvPicPr>
          <p:cNvPr id="1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98069" y="2837254"/>
            <a:ext cx="903946" cy="1284555"/>
          </a:xfrm>
          <a:prstGeom prst="rect">
            <a:avLst/>
          </a:prstGeom>
          <a:noFill/>
          <a:ln w="9525">
            <a:solidFill>
              <a:schemeClr val="tx1"/>
            </a:solidFill>
            <a:miter lim="800000"/>
            <a:headEnd/>
            <a:tailEnd/>
          </a:ln>
        </p:spPr>
      </p:pic>
      <p:sp>
        <p:nvSpPr>
          <p:cNvPr id="13" name="四角形吹き出し 12"/>
          <p:cNvSpPr/>
          <p:nvPr/>
        </p:nvSpPr>
        <p:spPr>
          <a:xfrm>
            <a:off x="8261466" y="1933859"/>
            <a:ext cx="1213015" cy="647356"/>
          </a:xfrm>
          <a:prstGeom prst="wedgeRectCallout">
            <a:avLst>
              <a:gd name="adj1" fmla="val -72229"/>
              <a:gd name="adj2" fmla="val 66726"/>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r>
              <a:rPr lang="ja-JP" altLang="en-US" sz="1400" dirty="0">
                <a:solidFill>
                  <a:prstClr val="black"/>
                </a:solidFill>
                <a:latin typeface="メイリオ" pitchFamily="50" charset="-128"/>
                <a:ea typeface="メイリオ" pitchFamily="50" charset="-128"/>
              </a:rPr>
              <a:t>本文の該当ページへの</a:t>
            </a:r>
            <a:endParaRPr lang="en-US" altLang="ja-JP" sz="1400" dirty="0">
              <a:solidFill>
                <a:prstClr val="black"/>
              </a:solidFill>
              <a:latin typeface="メイリオ" pitchFamily="50" charset="-128"/>
              <a:ea typeface="メイリオ" pitchFamily="50" charset="-128"/>
            </a:endParaRPr>
          </a:p>
          <a:p>
            <a:pPr algn="ctr">
              <a:defRPr/>
            </a:pPr>
            <a:r>
              <a:rPr lang="ja-JP" altLang="en-US" sz="1400" dirty="0">
                <a:solidFill>
                  <a:prstClr val="black"/>
                </a:solidFill>
                <a:latin typeface="メイリオ" pitchFamily="50" charset="-128"/>
                <a:ea typeface="メイリオ" pitchFamily="50" charset="-128"/>
              </a:rPr>
              <a:t>移動リンク</a:t>
            </a:r>
          </a:p>
        </p:txBody>
      </p:sp>
      <p:sp>
        <p:nvSpPr>
          <p:cNvPr id="14" name="下カーブ矢印 13"/>
          <p:cNvSpPr/>
          <p:nvPr/>
        </p:nvSpPr>
        <p:spPr>
          <a:xfrm>
            <a:off x="7496929" y="2726810"/>
            <a:ext cx="1360863" cy="327204"/>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endParaRPr lang="ja-JP" altLang="en-US" sz="1013">
              <a:solidFill>
                <a:prstClr val="black"/>
              </a:solidFill>
              <a:latin typeface="Calibri"/>
              <a:ea typeface="ＭＳ Ｐゴシック" panose="020B0600070205080204" pitchFamily="50" charset="-128"/>
            </a:endParaRPr>
          </a:p>
        </p:txBody>
      </p:sp>
      <p:sp>
        <p:nvSpPr>
          <p:cNvPr id="19" name="四角形吹き出し 18"/>
          <p:cNvSpPr/>
          <p:nvPr/>
        </p:nvSpPr>
        <p:spPr>
          <a:xfrm>
            <a:off x="2198721" y="1728534"/>
            <a:ext cx="1082675" cy="813344"/>
          </a:xfrm>
          <a:prstGeom prst="wedgeRectCallout">
            <a:avLst>
              <a:gd name="adj1" fmla="val 107194"/>
              <a:gd name="adj2" fmla="val 68886"/>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a:pPr>
            <a:r>
              <a:rPr lang="ja-JP" altLang="en-US" sz="1400" dirty="0">
                <a:solidFill>
                  <a:prstClr val="black"/>
                </a:solidFill>
                <a:latin typeface="メイリオ" pitchFamily="50" charset="-128"/>
                <a:ea typeface="メイリオ" pitchFamily="50" charset="-128"/>
              </a:rPr>
              <a:t>公表資料の表紙の次に「概要」</a:t>
            </a:r>
          </a:p>
        </p:txBody>
      </p:sp>
      <p:sp>
        <p:nvSpPr>
          <p:cNvPr id="21" name="Text Box 10"/>
          <p:cNvSpPr txBox="1">
            <a:spLocks noChangeArrowheads="1"/>
          </p:cNvSpPr>
          <p:nvPr/>
        </p:nvSpPr>
        <p:spPr bwMode="auto">
          <a:xfrm>
            <a:off x="8177359" y="4800953"/>
            <a:ext cx="1566412" cy="461665"/>
          </a:xfrm>
          <a:prstGeom prst="rect">
            <a:avLst/>
          </a:prstGeom>
          <a:noFill/>
          <a:ln w="9525" algn="ctr">
            <a:solidFill>
              <a:srgbClr val="FF0000"/>
            </a:solid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ct val="50000"/>
              </a:spcBef>
              <a:buClr>
                <a:srgbClr val="4F81BD"/>
              </a:buClr>
              <a:defRPr/>
            </a:pPr>
            <a:r>
              <a:rPr lang="ja-JP" altLang="en-US" sz="2400" b="1" dirty="0">
                <a:solidFill>
                  <a:srgbClr val="FF0000"/>
                </a:solidFill>
                <a:latin typeface="メイリオ" pitchFamily="50" charset="-128"/>
                <a:ea typeface="メイリオ" pitchFamily="50" charset="-128"/>
              </a:rPr>
              <a:t>公表資料</a:t>
            </a:r>
            <a:endParaRPr lang="ja-JP" altLang="en-US" sz="2400" dirty="0">
              <a:solidFill>
                <a:srgbClr val="FF0000"/>
              </a:solidFill>
              <a:latin typeface="メイリオ" pitchFamily="50" charset="-128"/>
              <a:ea typeface="メイリオ" pitchFamily="50" charset="-128"/>
            </a:endParaRPr>
          </a:p>
        </p:txBody>
      </p:sp>
      <p:sp>
        <p:nvSpPr>
          <p:cNvPr id="22" name="Text Box 10"/>
          <p:cNvSpPr txBox="1">
            <a:spLocks noChangeArrowheads="1"/>
          </p:cNvSpPr>
          <p:nvPr/>
        </p:nvSpPr>
        <p:spPr bwMode="auto">
          <a:xfrm>
            <a:off x="4012266" y="1129256"/>
            <a:ext cx="2883834" cy="461665"/>
          </a:xfrm>
          <a:prstGeom prst="rect">
            <a:avLst/>
          </a:prstGeom>
          <a:noFill/>
          <a:ln w="9525" algn="ctr">
            <a:solidFill>
              <a:srgbClr val="FF0000"/>
            </a:solid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spcBef>
                <a:spcPct val="50000"/>
              </a:spcBef>
              <a:buClr>
                <a:srgbClr val="4F81BD"/>
              </a:buClr>
              <a:defRPr/>
            </a:pPr>
            <a:r>
              <a:rPr lang="ja-JP" altLang="en-US" sz="2400" b="1" dirty="0">
                <a:solidFill>
                  <a:srgbClr val="FF0000"/>
                </a:solidFill>
                <a:latin typeface="メイリオ" pitchFamily="50" charset="-128"/>
                <a:ea typeface="メイリオ" pitchFamily="50" charset="-128"/>
              </a:rPr>
              <a:t>概要（別紙様式</a:t>
            </a:r>
            <a:r>
              <a:rPr lang="en-US" altLang="ja-JP" sz="2400" b="1" dirty="0">
                <a:solidFill>
                  <a:srgbClr val="FF0000"/>
                </a:solidFill>
                <a:latin typeface="メイリオ" pitchFamily="50" charset="-128"/>
                <a:ea typeface="メイリオ" pitchFamily="50" charset="-128"/>
              </a:rPr>
              <a:t>2</a:t>
            </a:r>
            <a:r>
              <a:rPr lang="ja-JP" altLang="en-US" sz="2400" b="1" dirty="0">
                <a:solidFill>
                  <a:srgbClr val="FF0000"/>
                </a:solidFill>
                <a:latin typeface="メイリオ" pitchFamily="50" charset="-128"/>
                <a:ea typeface="メイリオ" pitchFamily="50" charset="-128"/>
              </a:rPr>
              <a:t>）</a:t>
            </a:r>
          </a:p>
        </p:txBody>
      </p:sp>
      <p:sp>
        <p:nvSpPr>
          <p:cNvPr id="23" name="Text Box 10"/>
          <p:cNvSpPr txBox="1">
            <a:spLocks noChangeArrowheads="1"/>
          </p:cNvSpPr>
          <p:nvPr/>
        </p:nvSpPr>
        <p:spPr bwMode="auto">
          <a:xfrm>
            <a:off x="2058592" y="5156820"/>
            <a:ext cx="1409824" cy="830997"/>
          </a:xfrm>
          <a:prstGeom prst="rect">
            <a:avLst/>
          </a:prstGeom>
          <a:noFill/>
          <a:ln w="9525" algn="ctr">
            <a:solidFill>
              <a:srgbClr val="FF0000"/>
            </a:solid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ct val="50000"/>
              </a:spcBef>
              <a:buClr>
                <a:srgbClr val="4F81BD"/>
              </a:buClr>
              <a:defRPr/>
            </a:pPr>
            <a:r>
              <a:rPr lang="ja-JP" altLang="en-US" sz="2400" b="1" dirty="0">
                <a:solidFill>
                  <a:srgbClr val="FF0000"/>
                </a:solidFill>
                <a:latin typeface="メイリオ" pitchFamily="50" charset="-128"/>
                <a:ea typeface="メイリオ" pitchFamily="50" charset="-128"/>
              </a:rPr>
              <a:t>公表資料の表紙</a:t>
            </a:r>
            <a:endParaRPr lang="ja-JP" altLang="en-US" sz="2400" dirty="0">
              <a:solidFill>
                <a:srgbClr val="FF0000"/>
              </a:solidFill>
              <a:latin typeface="メイリオ" pitchFamily="50" charset="-128"/>
              <a:ea typeface="メイリオ" pitchFamily="50" charset="-128"/>
            </a:endParaRPr>
          </a:p>
        </p:txBody>
      </p:sp>
      <p:pic>
        <p:nvPicPr>
          <p:cNvPr id="7" name="図 6">
            <a:extLst>
              <a:ext uri="{FF2B5EF4-FFF2-40B4-BE49-F238E27FC236}">
                <a16:creationId xmlns:a16="http://schemas.microsoft.com/office/drawing/2014/main" id="{203A6516-D7AD-447C-870A-53CC19382E73}"/>
              </a:ext>
            </a:extLst>
          </p:cNvPr>
          <p:cNvPicPr>
            <a:picLocks noChangeAspect="1"/>
          </p:cNvPicPr>
          <p:nvPr/>
        </p:nvPicPr>
        <p:blipFill>
          <a:blip r:embed="rId7"/>
          <a:stretch>
            <a:fillRect/>
          </a:stretch>
        </p:blipFill>
        <p:spPr>
          <a:xfrm>
            <a:off x="2115906" y="2735563"/>
            <a:ext cx="1488220" cy="2089038"/>
          </a:xfrm>
          <a:prstGeom prst="rect">
            <a:avLst/>
          </a:prstGeom>
          <a:ln>
            <a:solidFill>
              <a:schemeClr val="tx1"/>
            </a:solidFill>
          </a:ln>
        </p:spPr>
      </p:pic>
      <p:pic>
        <p:nvPicPr>
          <p:cNvPr id="15" name="図 14">
            <a:extLst>
              <a:ext uri="{FF2B5EF4-FFF2-40B4-BE49-F238E27FC236}">
                <a16:creationId xmlns:a16="http://schemas.microsoft.com/office/drawing/2014/main" id="{901A28EF-FDE0-4B57-BBBB-794DE38ED74A}"/>
              </a:ext>
            </a:extLst>
          </p:cNvPr>
          <p:cNvPicPr>
            <a:picLocks noChangeAspect="1"/>
          </p:cNvPicPr>
          <p:nvPr/>
        </p:nvPicPr>
        <p:blipFill>
          <a:blip r:embed="rId8"/>
          <a:stretch>
            <a:fillRect/>
          </a:stretch>
        </p:blipFill>
        <p:spPr>
          <a:xfrm>
            <a:off x="8177360" y="3094519"/>
            <a:ext cx="1069975" cy="1596095"/>
          </a:xfrm>
          <a:prstGeom prst="rect">
            <a:avLst/>
          </a:prstGeom>
          <a:ln>
            <a:solidFill>
              <a:schemeClr val="tx1"/>
            </a:solidFill>
          </a:ln>
        </p:spPr>
      </p:pic>
      <p:sp>
        <p:nvSpPr>
          <p:cNvPr id="2" name="タイトル 1">
            <a:extLst>
              <a:ext uri="{FF2B5EF4-FFF2-40B4-BE49-F238E27FC236}">
                <a16:creationId xmlns:a16="http://schemas.microsoft.com/office/drawing/2014/main" id="{BF2F2C26-DD2F-BB7A-65D3-B290517BEFA4}"/>
              </a:ext>
            </a:extLst>
          </p:cNvPr>
          <p:cNvSpPr>
            <a:spLocks noGrp="1"/>
          </p:cNvSpPr>
          <p:nvPr>
            <p:ph type="title"/>
          </p:nvPr>
        </p:nvSpPr>
        <p:spPr/>
        <p:txBody>
          <a:bodyPr/>
          <a:lstStyle/>
          <a:p>
            <a:r>
              <a:rPr lang="en-US" altLang="ja-JP" b="1" dirty="0"/>
              <a:t>RMP</a:t>
            </a:r>
            <a:r>
              <a:rPr lang="ja-JP" altLang="en-US" b="1" dirty="0"/>
              <a:t>概要</a:t>
            </a:r>
          </a:p>
        </p:txBody>
      </p:sp>
    </p:spTree>
    <p:extLst>
      <p:ext uri="{BB962C8B-B14F-4D97-AF65-F5344CB8AC3E}">
        <p14:creationId xmlns:p14="http://schemas.microsoft.com/office/powerpoint/2010/main" val="263079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367F5E9A-7458-2CB8-A7AC-0A768C14EC63}"/>
              </a:ext>
            </a:extLst>
          </p:cNvPr>
          <p:cNvGrpSpPr/>
          <p:nvPr/>
        </p:nvGrpSpPr>
        <p:grpSpPr>
          <a:xfrm>
            <a:off x="971550" y="2290763"/>
            <a:ext cx="10248900" cy="3035775"/>
            <a:chOff x="795908" y="2553465"/>
            <a:chExt cx="10248900" cy="3035775"/>
          </a:xfrm>
        </p:grpSpPr>
        <p:sp>
          <p:nvSpPr>
            <p:cNvPr id="4103" name="テキスト ボックス 6">
              <a:extLst>
                <a:ext uri="{FF2B5EF4-FFF2-40B4-BE49-F238E27FC236}">
                  <a16:creationId xmlns:a16="http://schemas.microsoft.com/office/drawing/2014/main" id="{E5D887ED-F726-41C2-99FF-9A825B2C0226}"/>
                </a:ext>
              </a:extLst>
            </p:cNvPr>
            <p:cNvSpPr txBox="1">
              <a:spLocks noChangeArrowheads="1"/>
            </p:cNvSpPr>
            <p:nvPr/>
          </p:nvSpPr>
          <p:spPr bwMode="auto">
            <a:xfrm>
              <a:off x="951806" y="2636912"/>
              <a:ext cx="99371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defRPr/>
              </a:pP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記載内容</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の理解ポイント）</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１．医薬品の情報ツールとしての添付文書と</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の違い</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２．医薬品の安全管理における</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のリスク最小化活動</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（紹介事例１）</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★追加のリスク最小化活動に記載されている“患者安全性カード”を組織的に活用している事例～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（紹介事例２）</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★トラマドールを服用開始した患者において、追加のリスク最小化計画で情報提供されていたセロトニン作用薬併用によるセロトニン症候群を疑い、中止により改善した事例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B37A3B20-19F8-44AC-94B6-E1A042DAED18}"/>
                </a:ext>
              </a:extLst>
            </p:cNvPr>
            <p:cNvSpPr/>
            <p:nvPr/>
          </p:nvSpPr>
          <p:spPr>
            <a:xfrm>
              <a:off x="795908" y="2553465"/>
              <a:ext cx="10248900" cy="3035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grpSp>
      <p:sp>
        <p:nvSpPr>
          <p:cNvPr id="10" name="角丸四角形 9">
            <a:extLst>
              <a:ext uri="{FF2B5EF4-FFF2-40B4-BE49-F238E27FC236}">
                <a16:creationId xmlns:a16="http://schemas.microsoft.com/office/drawing/2014/main" id="{7F44D9EF-E584-4391-9281-931EB3FF2264}"/>
              </a:ext>
            </a:extLst>
          </p:cNvPr>
          <p:cNvSpPr/>
          <p:nvPr/>
        </p:nvSpPr>
        <p:spPr>
          <a:xfrm>
            <a:off x="1804413" y="5445224"/>
            <a:ext cx="8583174" cy="630237"/>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ctr">
              <a:defRPr/>
            </a:pPr>
            <a:r>
              <a:rPr kumimoji="0" lang="ja-JP" altLang="en-US" sz="2400" b="1" kern="0" dirty="0">
                <a:solidFill>
                  <a:prstClr val="white"/>
                </a:solidFill>
                <a:latin typeface="Meiryo UI" panose="020B0604030504040204" pitchFamily="50" charset="-128"/>
                <a:ea typeface="Meiryo UI" panose="020B0604030504040204" pitchFamily="50" charset="-128"/>
              </a:rPr>
              <a:t>薬剤師に向けて病院薬剤師業務への積極的な活用が促されている</a:t>
            </a:r>
          </a:p>
        </p:txBody>
      </p:sp>
      <p:grpSp>
        <p:nvGrpSpPr>
          <p:cNvPr id="7" name="グループ化 6">
            <a:extLst>
              <a:ext uri="{FF2B5EF4-FFF2-40B4-BE49-F238E27FC236}">
                <a16:creationId xmlns:a16="http://schemas.microsoft.com/office/drawing/2014/main" id="{DD5689FC-ECEE-F715-E566-38F56A43B433}"/>
              </a:ext>
            </a:extLst>
          </p:cNvPr>
          <p:cNvGrpSpPr/>
          <p:nvPr/>
        </p:nvGrpSpPr>
        <p:grpSpPr>
          <a:xfrm>
            <a:off x="1303090" y="1141413"/>
            <a:ext cx="9029698" cy="865187"/>
            <a:chOff x="609602" y="1352937"/>
            <a:chExt cx="9029698" cy="865187"/>
          </a:xfrm>
        </p:grpSpPr>
        <p:sp>
          <p:nvSpPr>
            <p:cNvPr id="13" name="正方形/長方形 12">
              <a:extLst>
                <a:ext uri="{FF2B5EF4-FFF2-40B4-BE49-F238E27FC236}">
                  <a16:creationId xmlns:a16="http://schemas.microsoft.com/office/drawing/2014/main" id="{D451C097-D81D-498D-9E78-D6E5727B1E0D}"/>
                </a:ext>
              </a:extLst>
            </p:cNvPr>
            <p:cNvSpPr/>
            <p:nvPr/>
          </p:nvSpPr>
          <p:spPr>
            <a:xfrm>
              <a:off x="609602" y="1352937"/>
              <a:ext cx="9029698"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prstClr val="white"/>
                </a:solidFill>
                <a:latin typeface="Meiryo UI" panose="020B0604030504040204" pitchFamily="50" charset="-128"/>
                <a:ea typeface="Meiryo UI" panose="020B0604030504040204" pitchFamily="50" charset="-128"/>
              </a:endParaRPr>
            </a:p>
          </p:txBody>
        </p:sp>
        <p:sp>
          <p:nvSpPr>
            <p:cNvPr id="4106" name="テキスト ボックス 2">
              <a:extLst>
                <a:ext uri="{FF2B5EF4-FFF2-40B4-BE49-F238E27FC236}">
                  <a16:creationId xmlns:a16="http://schemas.microsoft.com/office/drawing/2014/main" id="{7B9AC04B-E865-45A6-B2C3-33539BEAF360}"/>
                </a:ext>
              </a:extLst>
            </p:cNvPr>
            <p:cNvSpPr txBox="1">
              <a:spLocks noChangeArrowheads="1"/>
            </p:cNvSpPr>
            <p:nvPr/>
          </p:nvSpPr>
          <p:spPr bwMode="auto">
            <a:xfrm>
              <a:off x="609602" y="1384301"/>
              <a:ext cx="9029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病院薬剤師業務への医薬品リスク管理計画の利活用の推進について　　　</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7CCA1992-223E-A0A8-3B94-FFEA705FC819}"/>
                </a:ext>
              </a:extLst>
            </p:cNvPr>
            <p:cNvSpPr txBox="1"/>
            <p:nvPr/>
          </p:nvSpPr>
          <p:spPr>
            <a:xfrm>
              <a:off x="7176120" y="1810208"/>
              <a:ext cx="2463180" cy="369332"/>
            </a:xfrm>
            <a:prstGeom prst="rect">
              <a:avLst/>
            </a:prstGeom>
            <a:noFill/>
          </p:spPr>
          <p:txBody>
            <a:bodyPr wrap="square" rtlCol="0">
              <a:spAutoFit/>
            </a:bodyPr>
            <a:lstStyle/>
            <a:p>
              <a:pPr defTabSz="457200"/>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Calibri"/>
                <a:ea typeface="ＭＳ Ｐゴシック" panose="020B0600070205080204" pitchFamily="50" charset="-128"/>
              </a:endParaRPr>
            </a:p>
          </p:txBody>
        </p:sp>
      </p:grpSp>
      <p:sp>
        <p:nvSpPr>
          <p:cNvPr id="4" name="テキスト ボックス 5">
            <a:extLst>
              <a:ext uri="{FF2B5EF4-FFF2-40B4-BE49-F238E27FC236}">
                <a16:creationId xmlns:a16="http://schemas.microsoft.com/office/drawing/2014/main" id="{973CFB0B-9059-4C64-611F-BD69B8871E2F}"/>
              </a:ext>
            </a:extLst>
          </p:cNvPr>
          <p:cNvSpPr txBox="1">
            <a:spLocks noChangeArrowheads="1"/>
          </p:cNvSpPr>
          <p:nvPr/>
        </p:nvSpPr>
        <p:spPr bwMode="auto">
          <a:xfrm>
            <a:off x="3503712" y="6375613"/>
            <a:ext cx="82893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spcBef>
                <a:spcPct val="0"/>
              </a:spcBef>
              <a:buNone/>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病院薬剤師業務への医薬品リスク管理計画の利活用の推進について ～「追加のリスク最小化活動」の実践にあたって（活用事例のご紹介）～ </a:t>
            </a:r>
            <a:r>
              <a:rPr lang="en-US" altLang="ja-JP" sz="1050" dirty="0">
                <a:solidFill>
                  <a:prstClr val="black"/>
                </a:solidFill>
                <a:latin typeface="Meiryo UI" panose="020B0604030504040204" pitchFamily="50" charset="-128"/>
                <a:ea typeface="Meiryo UI" panose="020B0604030504040204" pitchFamily="50" charset="-128"/>
                <a:hlinkClick r:id="rId3"/>
              </a:rPr>
              <a:t>https://jshp.or.jp/content/2024/0606-8.pdf</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2A224D03-D4D0-D755-3B24-C226E4B66E0B}"/>
              </a:ext>
            </a:extLst>
          </p:cNvPr>
          <p:cNvSpPr>
            <a:spLocks noGrp="1"/>
          </p:cNvSpPr>
          <p:nvPr>
            <p:ph type="title"/>
          </p:nvPr>
        </p:nvSpPr>
        <p:spPr/>
        <p:txBody>
          <a:bodyPr/>
          <a:lstStyle/>
          <a:p>
            <a:r>
              <a:rPr lang="en-US" altLang="ja-JP" b="1" dirty="0"/>
              <a:t>【</a:t>
            </a:r>
            <a:r>
              <a:rPr lang="ja-JP" altLang="en-US" b="1" dirty="0"/>
              <a:t>日本病院薬剤師会</a:t>
            </a:r>
            <a:r>
              <a:rPr lang="en-US" altLang="ja-JP" b="1" dirty="0"/>
              <a:t>】RMP</a:t>
            </a:r>
            <a:r>
              <a:rPr lang="ja-JP" altLang="en-US" b="1" dirty="0"/>
              <a:t>利活用の推進</a:t>
            </a:r>
          </a:p>
        </p:txBody>
      </p:sp>
    </p:spTree>
    <p:extLst>
      <p:ext uri="{BB962C8B-B14F-4D97-AF65-F5344CB8AC3E}">
        <p14:creationId xmlns:p14="http://schemas.microsoft.com/office/powerpoint/2010/main" val="119940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39A3E2B-01D0-49C3-AED4-4D914F89650C}"/>
              </a:ext>
            </a:extLst>
          </p:cNvPr>
          <p:cNvSpPr/>
          <p:nvPr/>
        </p:nvSpPr>
        <p:spPr>
          <a:xfrm>
            <a:off x="983431" y="1268414"/>
            <a:ext cx="9505183"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14" name="角丸四角形 13">
            <a:extLst>
              <a:ext uri="{FF2B5EF4-FFF2-40B4-BE49-F238E27FC236}">
                <a16:creationId xmlns:a16="http://schemas.microsoft.com/office/drawing/2014/main" id="{763A282C-E8C1-455D-95AE-ED81EBA96DAE}"/>
              </a:ext>
            </a:extLst>
          </p:cNvPr>
          <p:cNvSpPr/>
          <p:nvPr/>
        </p:nvSpPr>
        <p:spPr>
          <a:xfrm>
            <a:off x="1055440" y="5257165"/>
            <a:ext cx="9803060" cy="556895"/>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ctr">
              <a:defRPr/>
            </a:pPr>
            <a:r>
              <a:rPr kumimoji="0" lang="en-US" altLang="ja-JP" sz="2400" b="1" kern="0" dirty="0">
                <a:solidFill>
                  <a:prstClr val="white"/>
                </a:solidFill>
                <a:latin typeface="Meiryo UI" panose="020B0604030504040204" pitchFamily="50" charset="-128"/>
                <a:ea typeface="Meiryo UI" panose="020B0604030504040204" pitchFamily="50" charset="-128"/>
              </a:rPr>
              <a:t>RMP</a:t>
            </a:r>
            <a:r>
              <a:rPr kumimoji="0" lang="ja-JP" altLang="en-US" sz="2400" b="1" kern="0" dirty="0">
                <a:solidFill>
                  <a:prstClr val="white"/>
                </a:solidFill>
                <a:latin typeface="Meiryo UI" panose="020B0604030504040204" pitchFamily="50" charset="-128"/>
                <a:ea typeface="Meiryo UI" panose="020B0604030504040204" pitchFamily="50" charset="-128"/>
              </a:rPr>
              <a:t>に基づく情報提供について明記されている</a:t>
            </a:r>
          </a:p>
        </p:txBody>
      </p:sp>
      <p:sp>
        <p:nvSpPr>
          <p:cNvPr id="6152" name="テキスト ボックス 2">
            <a:extLst>
              <a:ext uri="{FF2B5EF4-FFF2-40B4-BE49-F238E27FC236}">
                <a16:creationId xmlns:a16="http://schemas.microsoft.com/office/drawing/2014/main" id="{DFF01026-480E-453F-AEBC-32C75090CB87}"/>
              </a:ext>
            </a:extLst>
          </p:cNvPr>
          <p:cNvSpPr txBox="1">
            <a:spLocks noChangeArrowheads="1"/>
          </p:cNvSpPr>
          <p:nvPr/>
        </p:nvSpPr>
        <p:spPr bwMode="auto">
          <a:xfrm>
            <a:off x="1199456" y="1397943"/>
            <a:ext cx="9217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defRPr/>
            </a:pPr>
            <a:r>
              <a:rPr lang="ja-JP"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医療用医薬品の販売情報提供活動に関するガイドライン</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(2018/9/25)</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53" name="テキスト ボックス 3">
            <a:extLst>
              <a:ext uri="{FF2B5EF4-FFF2-40B4-BE49-F238E27FC236}">
                <a16:creationId xmlns:a16="http://schemas.microsoft.com/office/drawing/2014/main" id="{43C878B6-D9C1-47DF-949F-41FE76B42D9A}"/>
              </a:ext>
            </a:extLst>
          </p:cNvPr>
          <p:cNvSpPr txBox="1">
            <a:spLocks noChangeArrowheads="1"/>
          </p:cNvSpPr>
          <p:nvPr/>
        </p:nvSpPr>
        <p:spPr bwMode="auto">
          <a:xfrm>
            <a:off x="983431" y="2126298"/>
            <a:ext cx="987507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目的：医薬品製造販売業者等が医療用医薬品の販売情報提供活動において行う広告又は広告に類する行為を適正化することにより、医療用医薬品の適正使用を確保し、もって保健衛生の向上を図ること</a:t>
            </a:r>
          </a:p>
        </p:txBody>
      </p:sp>
      <p:sp>
        <p:nvSpPr>
          <p:cNvPr id="6154" name="テキスト ボックス 4">
            <a:extLst>
              <a:ext uri="{FF2B5EF4-FFF2-40B4-BE49-F238E27FC236}">
                <a16:creationId xmlns:a16="http://schemas.microsoft.com/office/drawing/2014/main" id="{52F173AF-CBF3-4ED3-AA08-4697327C96A8}"/>
              </a:ext>
            </a:extLst>
          </p:cNvPr>
          <p:cNvSpPr txBox="1">
            <a:spLocks noChangeArrowheads="1"/>
          </p:cNvSpPr>
          <p:nvPr/>
        </p:nvSpPr>
        <p:spPr bwMode="auto">
          <a:xfrm>
            <a:off x="1055440" y="3309303"/>
            <a:ext cx="9803061"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defRPr/>
            </a:pP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記載内容抜粋</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defRPr/>
            </a:pP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販売情報提供活動の原則</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医療用医薬品の適正使用のために必要となる情報提供（添付文書に記載された禁忌に関する情報提供、</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医薬品リスク管理計画（</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）に関する情報提供</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等）を適切に実施すべきであることに留意すること</a:t>
            </a:r>
          </a:p>
        </p:txBody>
      </p:sp>
      <p:sp>
        <p:nvSpPr>
          <p:cNvPr id="3" name="正方形/長方形 2">
            <a:extLst>
              <a:ext uri="{FF2B5EF4-FFF2-40B4-BE49-F238E27FC236}">
                <a16:creationId xmlns:a16="http://schemas.microsoft.com/office/drawing/2014/main" id="{2DB8BAFF-66C6-4639-84A2-F1757885B4B9}"/>
              </a:ext>
            </a:extLst>
          </p:cNvPr>
          <p:cNvSpPr/>
          <p:nvPr/>
        </p:nvSpPr>
        <p:spPr>
          <a:xfrm>
            <a:off x="1055441" y="3309303"/>
            <a:ext cx="9803060" cy="163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4" name="テキスト ボックス 5">
            <a:extLst>
              <a:ext uri="{FF2B5EF4-FFF2-40B4-BE49-F238E27FC236}">
                <a16:creationId xmlns:a16="http://schemas.microsoft.com/office/drawing/2014/main" id="{64C5E43C-0184-AFA2-1664-1E25CED03504}"/>
              </a:ext>
            </a:extLst>
          </p:cNvPr>
          <p:cNvSpPr txBox="1">
            <a:spLocks noChangeArrowheads="1"/>
          </p:cNvSpPr>
          <p:nvPr/>
        </p:nvSpPr>
        <p:spPr bwMode="auto">
          <a:xfrm>
            <a:off x="7507386" y="6284096"/>
            <a:ext cx="44225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spcBef>
                <a:spcPct val="0"/>
              </a:spcBef>
              <a:buNone/>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医療用医薬品の販売情報提供活動に関するガイドラインについて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Bef>
                <a:spcPct val="0"/>
              </a:spcBef>
              <a:buNone/>
              <a:defRPr/>
            </a:pPr>
            <a:r>
              <a:rPr lang="en-US" altLang="ja-JP" sz="1050" dirty="0">
                <a:solidFill>
                  <a:prstClr val="black"/>
                </a:solidFill>
                <a:latin typeface="Meiryo UI" panose="020B0604030504040204" pitchFamily="50" charset="-128"/>
                <a:ea typeface="Meiryo UI" panose="020B0604030504040204" pitchFamily="50" charset="-128"/>
                <a:hlinkClick r:id="rId3"/>
              </a:rPr>
              <a:t>https://www.mhlw.go.jp/content/000359881.pdf</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7" name="タイトル 6">
            <a:extLst>
              <a:ext uri="{FF2B5EF4-FFF2-40B4-BE49-F238E27FC236}">
                <a16:creationId xmlns:a16="http://schemas.microsoft.com/office/drawing/2014/main" id="{FBDF59B2-7B24-7D8A-A9CA-9377994BF648}"/>
              </a:ext>
            </a:extLst>
          </p:cNvPr>
          <p:cNvSpPr>
            <a:spLocks noGrp="1"/>
          </p:cNvSpPr>
          <p:nvPr>
            <p:ph type="title"/>
          </p:nvPr>
        </p:nvSpPr>
        <p:spPr/>
        <p:txBody>
          <a:bodyPr/>
          <a:lstStyle/>
          <a:p>
            <a:r>
              <a:rPr lang="en-US" altLang="ja-JP" b="1" dirty="0"/>
              <a:t>【</a:t>
            </a:r>
            <a:r>
              <a:rPr lang="ja-JP" altLang="en-US" b="1" dirty="0"/>
              <a:t>厚生労働省</a:t>
            </a:r>
            <a:r>
              <a:rPr lang="en-US" altLang="ja-JP" b="1" dirty="0"/>
              <a:t>】</a:t>
            </a:r>
            <a:r>
              <a:rPr lang="ja-JP" altLang="en-US" b="1" dirty="0"/>
              <a:t>販売情報提供活動ガイドライン</a:t>
            </a:r>
          </a:p>
        </p:txBody>
      </p:sp>
    </p:spTree>
    <p:extLst>
      <p:ext uri="{BB962C8B-B14F-4D97-AF65-F5344CB8AC3E}">
        <p14:creationId xmlns:p14="http://schemas.microsoft.com/office/powerpoint/2010/main" val="122570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6568-8207-DFAC-3EAC-ADDF7B7CEDEE}"/>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388C9FE-9540-D612-2ADF-BC9B3FA1D3F7}"/>
              </a:ext>
            </a:extLst>
          </p:cNvPr>
          <p:cNvSpPr/>
          <p:nvPr/>
        </p:nvSpPr>
        <p:spPr>
          <a:xfrm>
            <a:off x="3431704" y="6325870"/>
            <a:ext cx="8458200" cy="415498"/>
          </a:xfrm>
          <a:prstGeom prst="rect">
            <a:avLst/>
          </a:prstGeom>
        </p:spPr>
        <p:txBody>
          <a:bodyPr>
            <a:spAutoFit/>
          </a:bodyPr>
          <a:lstStyle/>
          <a:p>
            <a:pPr algn="r">
              <a:defRPr/>
            </a:pPr>
            <a:r>
              <a:rPr lang="ja-JP" altLang="en-US" sz="1050" dirty="0">
                <a:solidFill>
                  <a:prstClr val="black"/>
                </a:solidFill>
                <a:latin typeface="Meiryo UI" panose="020B0604030504040204" pitchFamily="50" charset="-128"/>
                <a:ea typeface="Meiryo UI" panose="020B0604030504040204" pitchFamily="50" charset="-128"/>
              </a:rPr>
              <a:t>販売情報提供活動監視事業</a:t>
            </a:r>
            <a:endParaRPr lang="en-US" altLang="ja-JP" sz="1050" dirty="0">
              <a:solidFill>
                <a:prstClr val="black"/>
              </a:solidFill>
              <a:latin typeface="Meiryo UI" panose="020B0604030504040204" pitchFamily="50" charset="-128"/>
              <a:ea typeface="Meiryo UI" panose="020B0604030504040204" pitchFamily="50" charset="-128"/>
            </a:endParaRPr>
          </a:p>
          <a:p>
            <a:pPr algn="r">
              <a:defRPr/>
            </a:pPr>
            <a:r>
              <a:rPr lang="en-US" altLang="ja-JP" sz="1050" dirty="0">
                <a:solidFill>
                  <a:prstClr val="black"/>
                </a:solidFill>
                <a:latin typeface="Meiryo UI" panose="020B0604030504040204" pitchFamily="50" charset="-128"/>
                <a:ea typeface="Meiryo UI" panose="020B0604030504040204" pitchFamily="50" charset="-128"/>
                <a:hlinkClick r:id="rId3"/>
              </a:rPr>
              <a:t>https://www.mhlw.go.jp/stf/seisakunitsuite/bunya/kenkou_iryou/iyakuhin/koukokukisei/index.html#h2_free3</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12" name="角丸四角形 11">
            <a:extLst>
              <a:ext uri="{FF2B5EF4-FFF2-40B4-BE49-F238E27FC236}">
                <a16:creationId xmlns:a16="http://schemas.microsoft.com/office/drawing/2014/main" id="{1B681E47-CF19-CA44-5D9E-3C5A3D7A6EBC}"/>
              </a:ext>
            </a:extLst>
          </p:cNvPr>
          <p:cNvSpPr/>
          <p:nvPr/>
        </p:nvSpPr>
        <p:spPr>
          <a:xfrm>
            <a:off x="577364" y="4420562"/>
            <a:ext cx="11031014" cy="1744742"/>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fontAlgn="ctr">
              <a:defRPr/>
            </a:pPr>
            <a:r>
              <a:rPr kumimoji="0" lang="ja-JP" altLang="en-US" sz="2400" b="1" kern="0" dirty="0">
                <a:solidFill>
                  <a:prstClr val="white"/>
                </a:solidFill>
                <a:latin typeface="Meiryo UI" panose="020B0604030504040204" pitchFamily="50" charset="-128"/>
                <a:ea typeface="Meiryo UI" panose="020B0604030504040204" pitchFamily="50" charset="-128"/>
              </a:rPr>
              <a:t>実際に以下のような情報提供活動が不適切な活動事例として報告されている</a:t>
            </a:r>
            <a:endParaRPr kumimoji="0" lang="en-US" altLang="ja-JP" sz="2400" b="1" kern="0" dirty="0">
              <a:solidFill>
                <a:prstClr val="white"/>
              </a:solidFill>
              <a:latin typeface="Meiryo UI" panose="020B0604030504040204" pitchFamily="50" charset="-128"/>
              <a:ea typeface="Meiryo UI" panose="020B0604030504040204" pitchFamily="50" charset="-128"/>
            </a:endParaRPr>
          </a:p>
          <a:p>
            <a:pPr marL="450850" indent="-266700" fontAlgn="ctr">
              <a:buFont typeface="Arial" panose="020B0604020202020204" pitchFamily="34" charset="0"/>
              <a:buChar char="•"/>
              <a:defRPr/>
            </a:pPr>
            <a:r>
              <a:rPr kumimoji="0" lang="en-US" altLang="ja-JP" sz="2000" b="1" kern="0" dirty="0">
                <a:solidFill>
                  <a:prstClr val="white"/>
                </a:solidFill>
                <a:latin typeface="Meiryo UI" panose="020B0604030504040204" pitchFamily="50" charset="-128"/>
                <a:ea typeface="Meiryo UI" panose="020B0604030504040204" pitchFamily="50" charset="-128"/>
              </a:rPr>
              <a:t>RMP</a:t>
            </a:r>
            <a:r>
              <a:rPr kumimoji="0" lang="ja-JP" altLang="en-US" sz="2000" b="1" kern="0" dirty="0">
                <a:solidFill>
                  <a:prstClr val="white"/>
                </a:solidFill>
                <a:latin typeface="Meiryo UI" panose="020B0604030504040204" pitchFamily="50" charset="-128"/>
                <a:ea typeface="Meiryo UI" panose="020B0604030504040204" pitchFamily="50" charset="-128"/>
              </a:rPr>
              <a:t>に関する情報提供が十分に実施されていない</a:t>
            </a:r>
            <a:endParaRPr kumimoji="0" lang="en-US" altLang="ja-JP" sz="2000" b="1" kern="0" dirty="0">
              <a:solidFill>
                <a:prstClr val="white"/>
              </a:solidFill>
              <a:latin typeface="Meiryo UI" panose="020B0604030504040204" pitchFamily="50" charset="-128"/>
              <a:ea typeface="Meiryo UI" panose="020B0604030504040204" pitchFamily="50" charset="-128"/>
            </a:endParaRPr>
          </a:p>
          <a:p>
            <a:pPr marL="450850" indent="-266700" fontAlgn="ctr">
              <a:buFont typeface="Arial" panose="020B0604020202020204" pitchFamily="34" charset="0"/>
              <a:buChar char="•"/>
              <a:defRPr/>
            </a:pPr>
            <a:r>
              <a:rPr kumimoji="0" lang="ja-JP" altLang="en-US" sz="2000" b="1" kern="0" dirty="0">
                <a:solidFill>
                  <a:prstClr val="white"/>
                </a:solidFill>
                <a:latin typeface="Meiryo UI" panose="020B0604030504040204" pitchFamily="50" charset="-128"/>
                <a:ea typeface="Meiryo UI" panose="020B0604030504040204" pitchFamily="50" charset="-128"/>
              </a:rPr>
              <a:t>重要なリスクに挙げられているにもかかわらず当該リスクを軽視するような情報提供</a:t>
            </a:r>
            <a:endParaRPr kumimoji="0" lang="en-US" altLang="ja-JP" sz="2000" b="1" kern="0" dirty="0">
              <a:solidFill>
                <a:prstClr val="white"/>
              </a:solidFill>
              <a:latin typeface="Meiryo UI" panose="020B0604030504040204" pitchFamily="50" charset="-128"/>
              <a:ea typeface="Meiryo UI" panose="020B0604030504040204" pitchFamily="50" charset="-128"/>
            </a:endParaRPr>
          </a:p>
          <a:p>
            <a:pPr marL="450850" indent="-266700" fontAlgn="ctr">
              <a:buFont typeface="Arial" panose="020B0604020202020204" pitchFamily="34" charset="0"/>
              <a:buChar char="•"/>
              <a:defRPr/>
            </a:pPr>
            <a:r>
              <a:rPr kumimoji="0" lang="en-US" altLang="ja-JP" sz="2000" b="1" kern="0" dirty="0">
                <a:solidFill>
                  <a:prstClr val="white"/>
                </a:solidFill>
                <a:latin typeface="Meiryo UI" panose="020B0604030504040204" pitchFamily="50" charset="-128"/>
                <a:ea typeface="Meiryo UI" panose="020B0604030504040204" pitchFamily="50" charset="-128"/>
              </a:rPr>
              <a:t>RMP</a:t>
            </a:r>
            <a:r>
              <a:rPr kumimoji="0" lang="ja-JP" altLang="en-US" sz="2000" b="1" kern="0" dirty="0">
                <a:solidFill>
                  <a:prstClr val="white"/>
                </a:solidFill>
                <a:latin typeface="Meiryo UI" panose="020B0604030504040204" pitchFamily="50" charset="-128"/>
                <a:ea typeface="Meiryo UI" panose="020B0604030504040204" pitchFamily="50" charset="-128"/>
              </a:rPr>
              <a:t>に記載されているリスクを認識せずにプロモーションを実施</a:t>
            </a:r>
            <a:endParaRPr kumimoji="0" lang="en-US" altLang="ja-JP" sz="2000" b="1" kern="0" dirty="0">
              <a:solidFill>
                <a:prstClr val="white"/>
              </a:solidFill>
              <a:latin typeface="Meiryo UI" panose="020B0604030504040204" pitchFamily="50" charset="-128"/>
              <a:ea typeface="Meiryo UI" panose="020B0604030504040204" pitchFamily="50" charset="-128"/>
            </a:endParaRPr>
          </a:p>
          <a:p>
            <a:pPr marL="450850" indent="-266700" fontAlgn="ctr">
              <a:buFont typeface="Arial" panose="020B0604020202020204" pitchFamily="34" charset="0"/>
              <a:buChar char="•"/>
              <a:defRPr/>
            </a:pPr>
            <a:r>
              <a:rPr kumimoji="0" lang="en-US" altLang="ja-JP" sz="2000" b="1" kern="0" dirty="0">
                <a:solidFill>
                  <a:prstClr val="white"/>
                </a:solidFill>
                <a:latin typeface="Meiryo UI" panose="020B0604030504040204" pitchFamily="50" charset="-128"/>
                <a:ea typeface="Meiryo UI" panose="020B0604030504040204" pitchFamily="50" charset="-128"/>
              </a:rPr>
              <a:t>RMP</a:t>
            </a:r>
            <a:r>
              <a:rPr kumimoji="0" lang="ja-JP" altLang="en-US" sz="2000" b="1" kern="0" dirty="0">
                <a:solidFill>
                  <a:prstClr val="white"/>
                </a:solidFill>
                <a:latin typeface="Meiryo UI" panose="020B0604030504040204" pitchFamily="50" charset="-128"/>
                <a:ea typeface="Meiryo UI" panose="020B0604030504040204" pitchFamily="50" charset="-128"/>
              </a:rPr>
              <a:t>に定められたリスク最小化計画に紐づく情報提供が実施されなかった</a:t>
            </a:r>
          </a:p>
        </p:txBody>
      </p:sp>
      <p:sp>
        <p:nvSpPr>
          <p:cNvPr id="2" name="タイトル 1">
            <a:extLst>
              <a:ext uri="{FF2B5EF4-FFF2-40B4-BE49-F238E27FC236}">
                <a16:creationId xmlns:a16="http://schemas.microsoft.com/office/drawing/2014/main" id="{813FC590-802C-9EF2-644B-1AB8288A1CA6}"/>
              </a:ext>
            </a:extLst>
          </p:cNvPr>
          <p:cNvSpPr>
            <a:spLocks noGrp="1"/>
          </p:cNvSpPr>
          <p:nvPr>
            <p:ph type="title"/>
          </p:nvPr>
        </p:nvSpPr>
        <p:spPr/>
        <p:txBody>
          <a:bodyPr/>
          <a:lstStyle/>
          <a:p>
            <a:r>
              <a:rPr lang="en-US" altLang="ja-JP" b="1" dirty="0"/>
              <a:t>【</a:t>
            </a:r>
            <a:r>
              <a:rPr lang="ja-JP" altLang="en-US" b="1" dirty="0"/>
              <a:t>厚生労働省</a:t>
            </a:r>
            <a:r>
              <a:rPr lang="en-US" altLang="ja-JP" b="1" dirty="0"/>
              <a:t>】</a:t>
            </a:r>
            <a:r>
              <a:rPr kumimoji="1" lang="zh-TW" altLang="en-US" b="1" dirty="0">
                <a:latin typeface="Meiryo UI" panose="020B0604030504040204" pitchFamily="50" charset="-128"/>
                <a:ea typeface="Meiryo UI" panose="020B0604030504040204" pitchFamily="50" charset="-128"/>
              </a:rPr>
              <a:t>販売情報提供活動監視事業</a:t>
            </a:r>
            <a:endParaRPr lang="ja-JP" altLang="en-US" b="1" dirty="0"/>
          </a:p>
        </p:txBody>
      </p:sp>
      <p:sp>
        <p:nvSpPr>
          <p:cNvPr id="5" name="テキスト ボックス 4">
            <a:extLst>
              <a:ext uri="{FF2B5EF4-FFF2-40B4-BE49-F238E27FC236}">
                <a16:creationId xmlns:a16="http://schemas.microsoft.com/office/drawing/2014/main" id="{18FA52EE-E8DB-1055-E46C-CAC965205981}"/>
              </a:ext>
            </a:extLst>
          </p:cNvPr>
          <p:cNvSpPr txBox="1"/>
          <p:nvPr/>
        </p:nvSpPr>
        <p:spPr>
          <a:xfrm>
            <a:off x="609602" y="1018872"/>
            <a:ext cx="11031014" cy="369332"/>
          </a:xfrm>
          <a:prstGeom prst="rect">
            <a:avLst/>
          </a:prstGeom>
          <a:solidFill>
            <a:schemeClr val="accent2">
              <a:lumMod val="20000"/>
              <a:lumOff val="80000"/>
            </a:schemeClr>
          </a:solid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令和</a:t>
            </a:r>
            <a:r>
              <a:rPr lang="en-US" altLang="ja-JP" b="1" dirty="0">
                <a:latin typeface="Meiryo UI" panose="020B0604030504040204" pitchFamily="50" charset="-128"/>
                <a:ea typeface="Meiryo UI" panose="020B0604030504040204" pitchFamily="50" charset="-128"/>
              </a:rPr>
              <a:t>6</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月医療用医薬品の</a:t>
            </a:r>
            <a:r>
              <a:rPr kumimoji="1" lang="zh-TW" altLang="en-US" b="1" dirty="0">
                <a:latin typeface="Meiryo UI" panose="020B0604030504040204" pitchFamily="50" charset="-128"/>
                <a:ea typeface="Meiryo UI" panose="020B0604030504040204" pitchFamily="50" charset="-128"/>
              </a:rPr>
              <a:t>販売情報提供活動監視事業</a:t>
            </a:r>
            <a:r>
              <a:rPr kumimoji="1" lang="ja-JP" altLang="en-US" b="1" dirty="0">
                <a:latin typeface="Meiryo UI" panose="020B0604030504040204" pitchFamily="50" charset="-128"/>
                <a:ea typeface="Meiryo UI" panose="020B0604030504040204" pitchFamily="50" charset="-128"/>
              </a:rPr>
              <a:t>報告書</a:t>
            </a:r>
            <a:r>
              <a:rPr lang="ja-JP" altLang="en-US" b="1" dirty="0">
                <a:latin typeface="Meiryo UI" panose="020B0604030504040204" pitchFamily="50" charset="-128"/>
                <a:ea typeface="Meiryo UI" panose="020B0604030504040204" pitchFamily="50" charset="-128"/>
              </a:rPr>
              <a:t>（抜粋）</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B20B9C2-D2AB-F1F5-A796-DFE64AD37B62}"/>
              </a:ext>
            </a:extLst>
          </p:cNvPr>
          <p:cNvSpPr txBox="1"/>
          <p:nvPr/>
        </p:nvSpPr>
        <p:spPr>
          <a:xfrm>
            <a:off x="609602" y="1443264"/>
            <a:ext cx="11031014" cy="2800382"/>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不</a:t>
            </a:r>
            <a:r>
              <a:rPr lang="ja-JP" altLang="en-US" sz="2000" b="1" dirty="0">
                <a:latin typeface="Meiryo UI" panose="020B0604030504040204" pitchFamily="50" charset="-128"/>
                <a:ea typeface="Meiryo UI" panose="020B0604030504040204" pitchFamily="50" charset="-128"/>
              </a:rPr>
              <a:t>適切な販売情報</a:t>
            </a:r>
            <a:r>
              <a:rPr kumimoji="1" lang="ja-JP" altLang="en-US" sz="2000" b="1" dirty="0">
                <a:latin typeface="Meiryo UI" panose="020B0604030504040204" pitchFamily="50" charset="-128"/>
                <a:ea typeface="Meiryo UI" panose="020B0604030504040204" pitchFamily="50" charset="-128"/>
              </a:rPr>
              <a:t>提供活動の例</a:t>
            </a:r>
            <a:r>
              <a:rPr kumimoji="1" lang="en-US" altLang="ja-JP" sz="20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pPr>
              <a:lnSpc>
                <a:spcPct val="150000"/>
              </a:lnSpc>
            </a:pPr>
            <a:r>
              <a:rPr lang="ja-JP" altLang="en-US" b="1" dirty="0">
                <a:latin typeface="Meiryo UI" panose="020B0604030504040204" pitchFamily="50" charset="-128"/>
                <a:ea typeface="Meiryo UI" panose="020B0604030504040204" pitchFamily="50" charset="-128"/>
              </a:rPr>
              <a:t>＜効能効果等を誇大に見せる、または安全性を軽視した説明＞</a:t>
            </a:r>
            <a:endParaRPr lang="en-US" altLang="ja-JP" b="1"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ü"/>
            </a:pPr>
            <a:r>
              <a:rPr kumimoji="1" lang="ja-JP" altLang="en-US" u="sng" dirty="0">
                <a:solidFill>
                  <a:srgbClr val="FF0000"/>
                </a:solidFill>
                <a:latin typeface="Meiryo UI" panose="020B0604030504040204" pitchFamily="50" charset="-128"/>
                <a:ea typeface="Meiryo UI" panose="020B0604030504040204" pitchFamily="50" charset="-128"/>
              </a:rPr>
              <a:t>医薬品リスク管理計画（</a:t>
            </a:r>
            <a:r>
              <a:rPr kumimoji="1" lang="en-US" altLang="ja-JP" u="sng" dirty="0">
                <a:solidFill>
                  <a:srgbClr val="FF0000"/>
                </a:solidFill>
                <a:latin typeface="Meiryo UI" panose="020B0604030504040204" pitchFamily="50" charset="-128"/>
                <a:ea typeface="Meiryo UI" panose="020B0604030504040204" pitchFamily="50" charset="-128"/>
              </a:rPr>
              <a:t>RMP</a:t>
            </a:r>
            <a:r>
              <a:rPr kumimoji="1" lang="ja-JP" altLang="en-US" u="sng" dirty="0">
                <a:solidFill>
                  <a:srgbClr val="FF0000"/>
                </a:solidFill>
                <a:latin typeface="Meiryo UI" panose="020B0604030504040204" pitchFamily="50" charset="-128"/>
                <a:ea typeface="Meiryo UI" panose="020B0604030504040204" pitchFamily="50" charset="-128"/>
              </a:rPr>
              <a:t>）の記載内容</a:t>
            </a:r>
            <a:r>
              <a:rPr kumimoji="1" lang="ja-JP" altLang="en-US" dirty="0">
                <a:latin typeface="Meiryo UI" panose="020B0604030504040204" pitchFamily="50" charset="-128"/>
                <a:ea typeface="Meiryo UI" panose="020B0604030504040204" pitchFamily="50" charset="-128"/>
              </a:rPr>
              <a:t>や副作用について情報提供しない（</a:t>
            </a:r>
            <a:r>
              <a:rPr kumimoji="1" lang="ja-JP" altLang="en-US" u="sng" dirty="0">
                <a:solidFill>
                  <a:srgbClr val="FF0000"/>
                </a:solidFill>
                <a:latin typeface="Meiryo UI" panose="020B0604030504040204" pitchFamily="50" charset="-128"/>
                <a:ea typeface="Meiryo UI" panose="020B0604030504040204" pitchFamily="50" charset="-128"/>
              </a:rPr>
              <a:t>担当者が十分に理解していない</a:t>
            </a:r>
            <a:r>
              <a:rPr kumimoji="1" lang="ja-JP" altLang="en-US" dirty="0">
                <a:latin typeface="Meiryo UI" panose="020B0604030504040204" pitchFamily="50" charset="-128"/>
                <a:ea typeface="Meiryo UI" panose="020B0604030504040204" pitchFamily="50" charset="-128"/>
              </a:rPr>
              <a:t>）</a:t>
            </a:r>
          </a:p>
          <a:p>
            <a:pPr marL="285750" indent="-285750">
              <a:lnSpc>
                <a:spcPct val="120000"/>
              </a:lnSpc>
              <a:buFont typeface="Wingdings" panose="05000000000000000000" pitchFamily="2" charset="2"/>
              <a:buChar char="ü"/>
            </a:pPr>
            <a:endParaRPr kumimoji="1" lang="en-US" altLang="ja-JP" sz="500" dirty="0">
              <a:latin typeface="Meiryo UI" panose="020B0604030504040204" pitchFamily="50" charset="-128"/>
              <a:ea typeface="Meiryo UI" panose="020B0604030504040204" pitchFamily="50" charset="-128"/>
            </a:endParaRPr>
          </a:p>
          <a:p>
            <a:pPr marL="285750" indent="-285750">
              <a:lnSpc>
                <a:spcPct val="120000"/>
              </a:lnSpc>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エビデンスないまま、安全性を軽視した説明を行う</a:t>
            </a:r>
          </a:p>
          <a:p>
            <a:pPr>
              <a:lnSpc>
                <a:spcPct val="120000"/>
              </a:lnSpc>
            </a:pPr>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例）「現時点でリスクが明確になっていないことを理由に、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死亡リスクが増加することはない</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と </a:t>
            </a:r>
            <a:r>
              <a:rPr kumimoji="1" lang="en-US" altLang="ja-JP" sz="1600" dirty="0">
                <a:latin typeface="Meiryo UI" panose="020B0604030504040204" pitchFamily="50" charset="-128"/>
                <a:ea typeface="Meiryo UI" panose="020B0604030504040204" pitchFamily="50" charset="-128"/>
              </a:rPr>
              <a:t>MR </a:t>
            </a:r>
            <a:r>
              <a:rPr kumimoji="1" lang="ja-JP" altLang="en-US" sz="1600" dirty="0">
                <a:latin typeface="Meiryo UI" panose="020B0604030504040204" pitchFamily="50" charset="-128"/>
                <a:ea typeface="Meiryo UI" panose="020B0604030504040204" pitchFamily="50" charset="-128"/>
              </a:rPr>
              <a:t>が説明」</a:t>
            </a:r>
          </a:p>
          <a:p>
            <a:pPr marL="285750" indent="-285750">
              <a:lnSpc>
                <a:spcPct val="120000"/>
              </a:lnSpc>
              <a:buFont typeface="Wingdings" panose="05000000000000000000" pitchFamily="2" charset="2"/>
              <a:buChar char="ü"/>
            </a:pPr>
            <a:endParaRPr kumimoji="1" lang="en-US" altLang="ja-JP" sz="500" dirty="0">
              <a:latin typeface="Meiryo UI" panose="020B0604030504040204" pitchFamily="50" charset="-128"/>
              <a:ea typeface="Meiryo UI" panose="020B0604030504040204" pitchFamily="50" charset="-128"/>
            </a:endParaRPr>
          </a:p>
          <a:p>
            <a:pPr marL="285750" indent="-285750">
              <a:lnSpc>
                <a:spcPct val="120000"/>
              </a:lnSpc>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有効性のみ強調し、安全性に関する情報を提供しない</a:t>
            </a:r>
          </a:p>
          <a:p>
            <a:pPr>
              <a:lnSpc>
                <a:spcPct val="120000"/>
              </a:lnSpc>
            </a:pPr>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例）「</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他剤よりも＊＊値が下がる</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と他剤からの切替を勧める説明を行ったが、＊＊値のモニタリングが必要なことを伝えなかった」</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403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E8C70-A97D-3E97-3E1A-0F45C906E287}"/>
            </a:ext>
          </a:extLst>
        </p:cNvPr>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ADF219D9-7171-2E96-967A-D193C373FE2B}"/>
              </a:ext>
            </a:extLst>
          </p:cNvPr>
          <p:cNvSpPr txBox="1">
            <a:spLocks noChangeArrowheads="1"/>
          </p:cNvSpPr>
          <p:nvPr/>
        </p:nvSpPr>
        <p:spPr bwMode="auto">
          <a:xfrm>
            <a:off x="407368" y="1052736"/>
            <a:ext cx="6408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en-US" altLang="ja-JP"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Ⅱ‐2. </a:t>
            </a:r>
            <a:r>
              <a:rPr lang="ja-JP" altLang="en-US" sz="18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医療用医薬品プロモーションコードの解説（抜粋）</a:t>
            </a:r>
          </a:p>
        </p:txBody>
      </p:sp>
      <p:sp>
        <p:nvSpPr>
          <p:cNvPr id="6" name="テキスト ボックス 2">
            <a:extLst>
              <a:ext uri="{FF2B5EF4-FFF2-40B4-BE49-F238E27FC236}">
                <a16:creationId xmlns:a16="http://schemas.microsoft.com/office/drawing/2014/main" id="{14CF1DB8-C84D-9C52-FDD6-7EA5E5833C08}"/>
              </a:ext>
            </a:extLst>
          </p:cNvPr>
          <p:cNvSpPr txBox="1">
            <a:spLocks noChangeArrowheads="1"/>
          </p:cNvSpPr>
          <p:nvPr/>
        </p:nvSpPr>
        <p:spPr bwMode="auto">
          <a:xfrm>
            <a:off x="1985963" y="1282700"/>
            <a:ext cx="7956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defRPr/>
            </a:pPr>
            <a:r>
              <a:rPr lang="ja-JP"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医療用医薬品の販売情報提供活動に関するガイドライン</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Bef>
                <a:spcPct val="0"/>
              </a:spcBef>
              <a:buNone/>
              <a:defRPr/>
            </a:pPr>
            <a:r>
              <a:rPr lang="en-US" altLang="ja-JP"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(2018/9/25)</a:t>
            </a:r>
            <a:endParaRPr lang="ja-JP" altLang="en-US"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a:extLst>
              <a:ext uri="{FF2B5EF4-FFF2-40B4-BE49-F238E27FC236}">
                <a16:creationId xmlns:a16="http://schemas.microsoft.com/office/drawing/2014/main" id="{6188629B-88CF-20D8-51D6-B74AD68AC90D}"/>
              </a:ext>
            </a:extLst>
          </p:cNvPr>
          <p:cNvSpPr txBox="1">
            <a:spLocks noChangeArrowheads="1"/>
          </p:cNvSpPr>
          <p:nvPr/>
        </p:nvSpPr>
        <p:spPr bwMode="auto">
          <a:xfrm>
            <a:off x="609602" y="3209695"/>
            <a:ext cx="105269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電子化された添付文書および</a:t>
            </a:r>
            <a:r>
              <a:rPr lang="en-US"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は、医療関係者が医薬品を使用する上での基本情報を記載したものであり、その記載事項等については医薬品医療機器等法で定められています。プロモーションを行うにあたって自社製品の電子化された添付文書および</a:t>
            </a:r>
            <a:r>
              <a:rPr lang="en-US"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等に関する知識の習得は必須事項</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p>
          <a:p>
            <a:pPr eaLnBrk="1" hangingPunct="1">
              <a:spcBef>
                <a:spcPct val="0"/>
              </a:spcBef>
              <a:buNone/>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しかし、知識を得るだけでは責務をまっとうしたことにはなりません。それを</a:t>
            </a:r>
            <a:r>
              <a:rPr lang="ja-JP" altLang="en-US"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正しく医療関係者に提供できなければなりません</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。総括報告書は「正しく」の内容として、科学的根拠に基づいた正確さ・有効性および安全性に偏りのないことを挙げています。</a:t>
            </a:r>
          </a:p>
        </p:txBody>
      </p:sp>
      <p:sp>
        <p:nvSpPr>
          <p:cNvPr id="9" name="テキスト ボックス 4">
            <a:extLst>
              <a:ext uri="{FF2B5EF4-FFF2-40B4-BE49-F238E27FC236}">
                <a16:creationId xmlns:a16="http://schemas.microsoft.com/office/drawing/2014/main" id="{8BA6C652-E258-CAE6-9414-E59F487CC6FF}"/>
              </a:ext>
            </a:extLst>
          </p:cNvPr>
          <p:cNvSpPr txBox="1">
            <a:spLocks noChangeArrowheads="1"/>
          </p:cNvSpPr>
          <p:nvPr/>
        </p:nvSpPr>
        <p:spPr bwMode="auto">
          <a:xfrm>
            <a:off x="695401" y="1484785"/>
            <a:ext cx="104411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defRPr/>
            </a:pP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記載内容抜粋</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None/>
              <a:defRPr/>
            </a:pP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プロモーション活動の基本</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）自社製品の電子化された添付文書および医薬品リスク管理計画（</a:t>
            </a:r>
            <a:r>
              <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RMP</a:t>
            </a: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）等に関する知識はもとより、その根拠となる医学・薬学に関する知識の習得に努め、かつ、それを正しく提供できる能力を養う。</a:t>
            </a:r>
          </a:p>
        </p:txBody>
      </p:sp>
      <p:sp>
        <p:nvSpPr>
          <p:cNvPr id="10" name="正方形/長方形 9">
            <a:extLst>
              <a:ext uri="{FF2B5EF4-FFF2-40B4-BE49-F238E27FC236}">
                <a16:creationId xmlns:a16="http://schemas.microsoft.com/office/drawing/2014/main" id="{31CEFEC8-8145-7E8B-F2A9-B4BB9D379A45}"/>
              </a:ext>
            </a:extLst>
          </p:cNvPr>
          <p:cNvSpPr/>
          <p:nvPr/>
        </p:nvSpPr>
        <p:spPr>
          <a:xfrm>
            <a:off x="609602" y="1484784"/>
            <a:ext cx="10526957" cy="1290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EA77DFA-CB8F-998D-2502-F34CF97645CF}"/>
              </a:ext>
            </a:extLst>
          </p:cNvPr>
          <p:cNvSpPr txBox="1"/>
          <p:nvPr/>
        </p:nvSpPr>
        <p:spPr>
          <a:xfrm>
            <a:off x="609602" y="2812866"/>
            <a:ext cx="2027881" cy="400110"/>
          </a:xfrm>
          <a:prstGeom prst="rect">
            <a:avLst/>
          </a:prstGeom>
          <a:noFill/>
        </p:spPr>
        <p:txBody>
          <a:bodyPr wrap="square" rtlCol="0">
            <a:spAutoFit/>
          </a:bodyPr>
          <a:lstStyle/>
          <a:p>
            <a:pPr defTabSz="457200"/>
            <a:r>
              <a:rPr lang="ja-JP" altLang="en-US" sz="2000" dirty="0">
                <a:solidFill>
                  <a:prstClr val="black"/>
                </a:solidFill>
                <a:latin typeface="Meiryo UI" panose="020B0604030504040204" pitchFamily="50" charset="-128"/>
                <a:ea typeface="Meiryo UI" panose="020B0604030504040204" pitchFamily="50" charset="-128"/>
              </a:rPr>
              <a:t>（解説）</a:t>
            </a:r>
          </a:p>
        </p:txBody>
      </p:sp>
      <p:sp>
        <p:nvSpPr>
          <p:cNvPr id="12" name="角丸四角形 6">
            <a:extLst>
              <a:ext uri="{FF2B5EF4-FFF2-40B4-BE49-F238E27FC236}">
                <a16:creationId xmlns:a16="http://schemas.microsoft.com/office/drawing/2014/main" id="{ABB37B6E-3E57-5914-3841-BEB16BB9237D}"/>
              </a:ext>
            </a:extLst>
          </p:cNvPr>
          <p:cNvSpPr/>
          <p:nvPr/>
        </p:nvSpPr>
        <p:spPr>
          <a:xfrm>
            <a:off x="695401" y="5313590"/>
            <a:ext cx="10441157" cy="851714"/>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spcBef>
                <a:spcPct val="0"/>
              </a:spcBef>
              <a:defRPr/>
            </a:pPr>
            <a:r>
              <a:rPr lang="ja-JP" altLang="en-US" sz="2400" b="1" dirty="0">
                <a:solidFill>
                  <a:prstClr val="white"/>
                </a:solidFill>
                <a:latin typeface="Meiryo UI" panose="020B0604030504040204" pitchFamily="50" charset="-128"/>
                <a:ea typeface="Meiryo UI" panose="020B0604030504040204" pitchFamily="50" charset="-128"/>
              </a:rPr>
              <a:t>プロモーションコード（</a:t>
            </a:r>
            <a:r>
              <a:rPr lang="en-US" altLang="ja-JP" sz="2400" b="1" dirty="0">
                <a:solidFill>
                  <a:prstClr val="white"/>
                </a:solidFill>
                <a:latin typeface="Meiryo UI" panose="020B0604030504040204" pitchFamily="50" charset="-128"/>
                <a:ea typeface="Meiryo UI" panose="020B0604030504040204" pitchFamily="50" charset="-128"/>
              </a:rPr>
              <a:t>2025</a:t>
            </a:r>
            <a:r>
              <a:rPr lang="ja-JP" altLang="en-US" sz="2400" b="1" dirty="0">
                <a:solidFill>
                  <a:prstClr val="white"/>
                </a:solidFill>
                <a:latin typeface="Meiryo UI" panose="020B0604030504040204" pitchFamily="50" charset="-128"/>
                <a:ea typeface="Meiryo UI" panose="020B0604030504040204" pitchFamily="50" charset="-128"/>
              </a:rPr>
              <a:t>年</a:t>
            </a:r>
            <a:r>
              <a:rPr lang="en-US" altLang="ja-JP" sz="2400" b="1" dirty="0">
                <a:solidFill>
                  <a:prstClr val="white"/>
                </a:solidFill>
                <a:latin typeface="Meiryo UI" panose="020B0604030504040204" pitchFamily="50" charset="-128"/>
                <a:ea typeface="Meiryo UI" panose="020B0604030504040204" pitchFamily="50" charset="-128"/>
              </a:rPr>
              <a:t>5</a:t>
            </a:r>
            <a:r>
              <a:rPr lang="ja-JP" altLang="en-US" sz="2400" b="1" dirty="0">
                <a:solidFill>
                  <a:prstClr val="white"/>
                </a:solidFill>
                <a:latin typeface="Meiryo UI" panose="020B0604030504040204" pitchFamily="50" charset="-128"/>
                <a:ea typeface="Meiryo UI" panose="020B0604030504040204" pitchFamily="50" charset="-128"/>
              </a:rPr>
              <a:t>月改定）においても</a:t>
            </a:r>
            <a:endParaRPr lang="en-US" altLang="ja-JP" sz="2400" b="1" dirty="0">
              <a:solidFill>
                <a:prstClr val="white"/>
              </a:solidFill>
              <a:latin typeface="Meiryo UI" panose="020B0604030504040204" pitchFamily="50" charset="-128"/>
              <a:ea typeface="Meiryo UI" panose="020B0604030504040204" pitchFamily="50" charset="-128"/>
            </a:endParaRPr>
          </a:p>
          <a:p>
            <a:pPr algn="ctr">
              <a:spcBef>
                <a:spcPct val="0"/>
              </a:spcBef>
              <a:defRPr/>
            </a:pPr>
            <a:r>
              <a:rPr lang="en-US" altLang="ja-JP" sz="2400" b="1" dirty="0">
                <a:solidFill>
                  <a:prstClr val="white"/>
                </a:solidFill>
                <a:latin typeface="Meiryo UI" panose="020B0604030504040204" pitchFamily="50" charset="-128"/>
                <a:ea typeface="Meiryo UI" panose="020B0604030504040204" pitchFamily="50" charset="-128"/>
              </a:rPr>
              <a:t>RMP</a:t>
            </a:r>
            <a:r>
              <a:rPr lang="ja-JP" altLang="en-US" sz="2400" b="1" dirty="0">
                <a:solidFill>
                  <a:prstClr val="white"/>
                </a:solidFill>
                <a:latin typeface="Meiryo UI" panose="020B0604030504040204" pitchFamily="50" charset="-128"/>
                <a:ea typeface="Meiryo UI" panose="020B0604030504040204" pitchFamily="50" charset="-128"/>
              </a:rPr>
              <a:t>に関する知識習得および情報提供について明記された</a:t>
            </a:r>
          </a:p>
        </p:txBody>
      </p:sp>
      <p:sp>
        <p:nvSpPr>
          <p:cNvPr id="2" name="タイトル 1">
            <a:extLst>
              <a:ext uri="{FF2B5EF4-FFF2-40B4-BE49-F238E27FC236}">
                <a16:creationId xmlns:a16="http://schemas.microsoft.com/office/drawing/2014/main" id="{9D84CC5D-E31E-B8FE-6D63-F95E694F4E9B}"/>
              </a:ext>
            </a:extLst>
          </p:cNvPr>
          <p:cNvSpPr>
            <a:spLocks noGrp="1"/>
          </p:cNvSpPr>
          <p:nvPr>
            <p:ph type="title"/>
          </p:nvPr>
        </p:nvSpPr>
        <p:spPr/>
        <p:txBody>
          <a:bodyPr/>
          <a:lstStyle/>
          <a:p>
            <a:r>
              <a:rPr lang="en-US" altLang="ja-JP" b="1" dirty="0"/>
              <a:t>【</a:t>
            </a:r>
            <a:r>
              <a:rPr lang="ja-JP" altLang="en-US" b="1" dirty="0"/>
              <a:t>製薬協</a:t>
            </a:r>
            <a:r>
              <a:rPr lang="en-US" altLang="ja-JP" b="1" dirty="0"/>
              <a:t>】</a:t>
            </a:r>
            <a:r>
              <a:rPr lang="ja-JP" altLang="en-US" b="1" dirty="0"/>
              <a:t>製薬協コード・オブ・プラクティス</a:t>
            </a:r>
          </a:p>
        </p:txBody>
      </p:sp>
      <p:sp>
        <p:nvSpPr>
          <p:cNvPr id="5" name="テキスト ボックス 5">
            <a:extLst>
              <a:ext uri="{FF2B5EF4-FFF2-40B4-BE49-F238E27FC236}">
                <a16:creationId xmlns:a16="http://schemas.microsoft.com/office/drawing/2014/main" id="{3DED5267-DCCA-BCDC-D974-12D02A303D95}"/>
              </a:ext>
            </a:extLst>
          </p:cNvPr>
          <p:cNvSpPr txBox="1">
            <a:spLocks noChangeArrowheads="1"/>
          </p:cNvSpPr>
          <p:nvPr/>
        </p:nvSpPr>
        <p:spPr bwMode="auto">
          <a:xfrm>
            <a:off x="5951984" y="6325870"/>
            <a:ext cx="57907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panose="02020603050405020304" pitchFamily="18" charset="0"/>
                <a:ea typeface="Osaka" charset="-128"/>
              </a:defRPr>
            </a:lvl1pPr>
            <a:lvl2pPr marL="742950" indent="-285750" eaLnBrk="0" hangingPunct="0">
              <a:spcBef>
                <a:spcPct val="20000"/>
              </a:spcBef>
              <a:buChar char="–"/>
              <a:defRPr kumimoji="1" sz="2800">
                <a:solidFill>
                  <a:schemeClr val="tx1"/>
                </a:solidFill>
                <a:latin typeface="Times" panose="02020603050405020304" pitchFamily="18" charset="0"/>
                <a:ea typeface="Osaka" charset="-128"/>
              </a:defRPr>
            </a:lvl2pPr>
            <a:lvl3pPr marL="1143000" indent="-228600" eaLnBrk="0" hangingPunct="0">
              <a:spcBef>
                <a:spcPct val="20000"/>
              </a:spcBef>
              <a:buChar char="•"/>
              <a:defRPr kumimoji="1" sz="2400">
                <a:solidFill>
                  <a:schemeClr val="tx1"/>
                </a:solidFill>
                <a:latin typeface="Times" panose="02020603050405020304" pitchFamily="18" charset="0"/>
                <a:ea typeface="Osaka" charset="-128"/>
              </a:defRPr>
            </a:lvl3pPr>
            <a:lvl4pPr marL="1600200" indent="-228600" eaLnBrk="0" hangingPunct="0">
              <a:spcBef>
                <a:spcPct val="20000"/>
              </a:spcBef>
              <a:buChar char="–"/>
              <a:defRPr kumimoji="1" sz="2000">
                <a:solidFill>
                  <a:schemeClr val="tx1"/>
                </a:solidFill>
                <a:latin typeface="Times" panose="02020603050405020304" pitchFamily="18" charset="0"/>
                <a:ea typeface="Osaka" charset="-128"/>
              </a:defRPr>
            </a:lvl4pPr>
            <a:lvl5pPr marL="2057400" indent="-228600" eaLnBrk="0" hangingPunct="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spcBef>
                <a:spcPct val="0"/>
              </a:spcBef>
              <a:buNone/>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製薬協コード・オブ・プラクティス（</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月改定）</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spcBef>
                <a:spcPct val="0"/>
              </a:spcBef>
              <a:buNone/>
              <a:defRPr/>
            </a:pPr>
            <a:r>
              <a:rPr lang="en-US" altLang="ja-JP" sz="1050" dirty="0">
                <a:solidFill>
                  <a:prstClr val="black"/>
                </a:solidFill>
                <a:latin typeface="Meiryo UI" panose="020B0604030504040204" pitchFamily="50" charset="-128"/>
                <a:ea typeface="Meiryo UI" panose="020B0604030504040204" pitchFamily="50" charset="-128"/>
                <a:hlinkClick r:id="rId3"/>
              </a:rPr>
              <a:t>https://www.jpma.or.jp/basis/code/lofurc0000001dqt-att/jpma_cop.pdf</a:t>
            </a:r>
            <a:endParaRPr lang="en-US" altLang="ja-JP" sz="10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11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23392" y="1320799"/>
            <a:ext cx="10657184" cy="4093428"/>
          </a:xfrm>
          <a:prstGeom prst="rect">
            <a:avLst/>
          </a:prstGeom>
          <a:noFill/>
        </p:spPr>
        <p:txBody>
          <a:bodyPr wrap="square" rtlCol="0">
            <a:spAutoFit/>
          </a:bodyPr>
          <a:lstStyle/>
          <a:p>
            <a:pPr marL="285750" indent="-285750">
              <a:buFont typeface="Wingdings" panose="05000000000000000000" pitchFamily="2" charset="2"/>
              <a:buChar char="l"/>
              <a:defRPr/>
            </a:pPr>
            <a:r>
              <a:rPr lang="ja-JP" altLang="en-US" sz="2800" b="1" dirty="0">
                <a:solidFill>
                  <a:prstClr val="black"/>
                </a:solidFill>
                <a:latin typeface="Meiryo UI" panose="020B0604030504040204" pitchFamily="50" charset="-128"/>
                <a:ea typeface="Meiryo UI" panose="020B0604030504040204" pitchFamily="50" charset="-128"/>
              </a:rPr>
              <a:t>病院薬剤師の</a:t>
            </a:r>
            <a:r>
              <a:rPr lang="en-US" altLang="ja-JP" sz="2800" b="1" dirty="0">
                <a:solidFill>
                  <a:prstClr val="black"/>
                </a:solidFill>
                <a:latin typeface="Meiryo UI" panose="020B0604030504040204" pitchFamily="50" charset="-128"/>
                <a:ea typeface="Meiryo UI" panose="020B0604030504040204" pitchFamily="50" charset="-128"/>
              </a:rPr>
              <a:t>RMP</a:t>
            </a:r>
            <a:r>
              <a:rPr lang="ja-JP" altLang="en-US" sz="2800" b="1" dirty="0">
                <a:solidFill>
                  <a:prstClr val="black"/>
                </a:solidFill>
                <a:latin typeface="Meiryo UI" panose="020B0604030504040204" pitchFamily="50" charset="-128"/>
                <a:ea typeface="Meiryo UI" panose="020B0604030504040204" pitchFamily="50" charset="-128"/>
              </a:rPr>
              <a:t>の認知度増加･活用度向上</a:t>
            </a:r>
            <a:endParaRPr lang="en-US" altLang="ja-JP" sz="2800" b="1"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defRPr/>
            </a:pPr>
            <a:r>
              <a:rPr lang="ja-JP" altLang="en-US"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日本病院薬剤師会　</a:t>
            </a: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ｰ </a:t>
            </a:r>
            <a:r>
              <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RMP</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利活用の推進</a:t>
            </a:r>
            <a:endParaRPr lang="en-US" altLang="ja-JP"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a:t>
            </a:r>
            <a:endPar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800" b="1" dirty="0">
                <a:solidFill>
                  <a:prstClr val="black"/>
                </a:solidFill>
                <a:latin typeface="Meiryo UI" panose="020B0604030504040204" pitchFamily="50" charset="-128"/>
                <a:ea typeface="Meiryo UI" panose="020B0604030504040204" pitchFamily="50" charset="-128"/>
              </a:rPr>
              <a:t>　　　　</a:t>
            </a:r>
            <a:r>
              <a:rPr lang="ja-JP" altLang="en-US"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ｰ </a:t>
            </a:r>
            <a:r>
              <a:rPr lang="ja-JP"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販売情報</a:t>
            </a: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活動に関するガイドライン</a:t>
            </a:r>
            <a:endPar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ｰ </a:t>
            </a:r>
            <a:r>
              <a:rPr lang="zh-TW" altLang="en-US"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販売情報提供活動監視事業</a:t>
            </a:r>
            <a:endPar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l"/>
              <a:defRPr/>
            </a:pPr>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製薬協</a:t>
            </a:r>
            <a:endPar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28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ｰ </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製薬協コード・オブ・プラクティス</a:t>
            </a:r>
            <a:endParaRPr lang="en-US" altLang="ja-JP"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b="1" dirty="0">
              <a:solidFill>
                <a:prstClr val="black"/>
              </a:solidFill>
              <a:latin typeface="メイリオ" panose="020B0604030504040204" pitchFamily="50" charset="-128"/>
              <a:ea typeface="メイリオ" panose="020B0604030504040204" pitchFamily="50" charset="-128"/>
            </a:endParaRPr>
          </a:p>
          <a:p>
            <a:pPr>
              <a:defRPr/>
            </a:pPr>
            <a:endParaRPr lang="ja-JP" altLang="en-US" dirty="0">
              <a:solidFill>
                <a:prstClr val="black"/>
              </a:solidFill>
              <a:latin typeface="Calibri"/>
              <a:ea typeface="ＭＳ Ｐゴシック" panose="020B0600070205080204" pitchFamily="50" charset="-128"/>
            </a:endParaRPr>
          </a:p>
        </p:txBody>
      </p:sp>
      <p:sp>
        <p:nvSpPr>
          <p:cNvPr id="7" name="角丸四角形 6">
            <a:extLst>
              <a:ext uri="{FF2B5EF4-FFF2-40B4-BE49-F238E27FC236}">
                <a16:creationId xmlns:a16="http://schemas.microsoft.com/office/drawing/2014/main" id="{763A282C-E8C1-455D-95AE-ED81EBA96DAE}"/>
              </a:ext>
            </a:extLst>
          </p:cNvPr>
          <p:cNvSpPr/>
          <p:nvPr/>
        </p:nvSpPr>
        <p:spPr>
          <a:xfrm>
            <a:off x="623392" y="5122894"/>
            <a:ext cx="10657184" cy="133396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spcBef>
                <a:spcPct val="0"/>
              </a:spcBef>
              <a:defRPr/>
            </a:pPr>
            <a:r>
              <a:rPr lang="ja-JP" altLang="en-US" sz="2900" b="1" dirty="0">
                <a:solidFill>
                  <a:prstClr val="white"/>
                </a:solidFill>
                <a:latin typeface="Meiryo UI" panose="020B0604030504040204" pitchFamily="50" charset="-128"/>
                <a:ea typeface="Meiryo UI" panose="020B0604030504040204" pitchFamily="50" charset="-128"/>
              </a:rPr>
              <a:t>●</a:t>
            </a:r>
            <a:r>
              <a:rPr lang="en-US" altLang="ja-JP" sz="2900" b="1" dirty="0">
                <a:solidFill>
                  <a:prstClr val="white"/>
                </a:solidFill>
                <a:latin typeface="Meiryo UI" panose="020B0604030504040204" pitchFamily="50" charset="-128"/>
                <a:ea typeface="Meiryo UI" panose="020B0604030504040204" pitchFamily="50" charset="-128"/>
              </a:rPr>
              <a:t>RMP</a:t>
            </a:r>
            <a:r>
              <a:rPr lang="ja-JP" altLang="en-US" sz="2900" b="1" dirty="0">
                <a:solidFill>
                  <a:prstClr val="white"/>
                </a:solidFill>
                <a:latin typeface="Meiryo UI" panose="020B0604030504040204" pitchFamily="50" charset="-128"/>
                <a:ea typeface="Meiryo UI" panose="020B0604030504040204" pitchFamily="50" charset="-128"/>
              </a:rPr>
              <a:t>を取り巻く外部環境は大きく変化してきた</a:t>
            </a:r>
            <a:endParaRPr lang="en-US" altLang="ja-JP" sz="2900" b="1" dirty="0">
              <a:solidFill>
                <a:prstClr val="white"/>
              </a:solidFill>
              <a:latin typeface="Meiryo UI" panose="020B0604030504040204" pitchFamily="50" charset="-128"/>
              <a:ea typeface="Meiryo UI" panose="020B0604030504040204" pitchFamily="50" charset="-128"/>
            </a:endParaRPr>
          </a:p>
          <a:p>
            <a:pPr>
              <a:spcBef>
                <a:spcPct val="0"/>
              </a:spcBef>
              <a:defRPr/>
            </a:pPr>
            <a:r>
              <a:rPr lang="ja-JP" altLang="en-US" sz="2900" b="1" dirty="0">
                <a:solidFill>
                  <a:prstClr val="white"/>
                </a:solidFill>
                <a:latin typeface="Meiryo UI" panose="020B0604030504040204" pitchFamily="50" charset="-128"/>
                <a:ea typeface="Meiryo UI" panose="020B0604030504040204" pitchFamily="50" charset="-128"/>
              </a:rPr>
              <a:t>●</a:t>
            </a:r>
            <a:r>
              <a:rPr lang="en-US" altLang="ja-JP" sz="2900" b="1" dirty="0">
                <a:solidFill>
                  <a:prstClr val="white"/>
                </a:solidFill>
                <a:latin typeface="Meiryo UI" panose="020B0604030504040204" pitchFamily="50" charset="-128"/>
                <a:ea typeface="Meiryo UI" panose="020B0604030504040204" pitchFamily="50" charset="-128"/>
              </a:rPr>
              <a:t>RMP</a:t>
            </a:r>
            <a:r>
              <a:rPr lang="ja-JP" altLang="en-US" sz="2900" b="1" dirty="0">
                <a:solidFill>
                  <a:prstClr val="white"/>
                </a:solidFill>
                <a:latin typeface="Meiryo UI" panose="020B0604030504040204" pitchFamily="50" charset="-128"/>
                <a:ea typeface="Meiryo UI" panose="020B0604030504040204" pitchFamily="50" charset="-128"/>
              </a:rPr>
              <a:t>を理解し活用につながる説明をすることが必要とされている</a:t>
            </a:r>
          </a:p>
        </p:txBody>
      </p:sp>
      <p:sp>
        <p:nvSpPr>
          <p:cNvPr id="2" name="タイトル 1">
            <a:extLst>
              <a:ext uri="{FF2B5EF4-FFF2-40B4-BE49-F238E27FC236}">
                <a16:creationId xmlns:a16="http://schemas.microsoft.com/office/drawing/2014/main" id="{D00B9DC3-2CBF-8B6D-CAF5-0CD0593EC4E0}"/>
              </a:ext>
            </a:extLst>
          </p:cNvPr>
          <p:cNvSpPr>
            <a:spLocks noGrp="1"/>
          </p:cNvSpPr>
          <p:nvPr>
            <p:ph type="title"/>
          </p:nvPr>
        </p:nvSpPr>
        <p:spPr/>
        <p:txBody>
          <a:bodyPr/>
          <a:lstStyle/>
          <a:p>
            <a:r>
              <a:rPr lang="ja-JP" altLang="en-US" b="1" dirty="0"/>
              <a:t>外部環境の変化（まとめ）</a:t>
            </a:r>
          </a:p>
        </p:txBody>
      </p:sp>
    </p:spTree>
    <p:extLst>
      <p:ext uri="{BB962C8B-B14F-4D97-AF65-F5344CB8AC3E}">
        <p14:creationId xmlns:p14="http://schemas.microsoft.com/office/powerpoint/2010/main" val="16253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曲折矢印 6"/>
          <p:cNvSpPr/>
          <p:nvPr/>
        </p:nvSpPr>
        <p:spPr>
          <a:xfrm rot="5400000">
            <a:off x="8074650" y="2332333"/>
            <a:ext cx="1966058" cy="1186499"/>
          </a:xfrm>
          <a:prstGeom prst="bentArrow">
            <a:avLst>
              <a:gd name="adj1" fmla="val 25000"/>
              <a:gd name="adj2" fmla="val 26358"/>
              <a:gd name="adj3" fmla="val 25000"/>
              <a:gd name="adj4" fmla="val 43750"/>
            </a:avLst>
          </a:prstGeom>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ja-JP" altLang="en-US" sz="1350" dirty="0">
              <a:solidFill>
                <a:prstClr val="black"/>
              </a:solidFill>
              <a:latin typeface="メイリオ" panose="020B0604030504040204" pitchFamily="50" charset="-128"/>
              <a:ea typeface="メイリオ" panose="020B0604030504040204" pitchFamily="50" charset="-128"/>
            </a:endParaRPr>
          </a:p>
        </p:txBody>
      </p:sp>
      <p:sp>
        <p:nvSpPr>
          <p:cNvPr id="8" name="曲折矢印 7"/>
          <p:cNvSpPr/>
          <p:nvPr/>
        </p:nvSpPr>
        <p:spPr>
          <a:xfrm rot="16200000" flipH="1">
            <a:off x="2209047" y="2363238"/>
            <a:ext cx="1908358" cy="1182389"/>
          </a:xfrm>
          <a:prstGeom prst="bentArrow">
            <a:avLst>
              <a:gd name="adj1" fmla="val 25000"/>
              <a:gd name="adj2" fmla="val 25657"/>
              <a:gd name="adj3" fmla="val 25000"/>
              <a:gd name="adj4" fmla="val 39837"/>
            </a:avLst>
          </a:prstGeom>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ja-JP" altLang="en-US" sz="1350" dirty="0">
              <a:solidFill>
                <a:prstClr val="black"/>
              </a:solidFill>
              <a:latin typeface="メイリオ" panose="020B0604030504040204" pitchFamily="50" charset="-128"/>
              <a:ea typeface="メイリオ" panose="020B0604030504040204" pitchFamily="50" charset="-128"/>
            </a:endParaRPr>
          </a:p>
        </p:txBody>
      </p:sp>
      <p:sp>
        <p:nvSpPr>
          <p:cNvPr id="14" name="角丸四角形 13"/>
          <p:cNvSpPr/>
          <p:nvPr/>
        </p:nvSpPr>
        <p:spPr bwMode="auto">
          <a:xfrm>
            <a:off x="6538577" y="3888311"/>
            <a:ext cx="4549341" cy="1374338"/>
          </a:xfrm>
          <a:prstGeom prst="roundRect">
            <a:avLst/>
          </a:prstGeom>
          <a:solidFill>
            <a:srgbClr val="FF6600"/>
          </a:solidFill>
          <a:ln>
            <a:solidFill>
              <a:srgbClr val="FFC000"/>
            </a:solidFill>
          </a:ln>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txBody>
          <a:bodyPr anchor="ctr" anchorCtr="0"/>
          <a:lstStyle/>
          <a:p>
            <a:pPr algn="ctr">
              <a:defRPr/>
            </a:pPr>
            <a:r>
              <a:rPr lang="ja-JP" altLang="en-US" sz="3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リスク最小化計画</a:t>
            </a:r>
            <a:endParaRPr lang="en-US" altLang="ja-JP" sz="3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defRPr/>
            </a:pPr>
            <a:r>
              <a:rPr lang="ja-JP" altLang="en-US" sz="3000" dirty="0">
                <a:solidFill>
                  <a:prstClr val="white"/>
                </a:solidFill>
                <a:latin typeface="メイリオ" panose="020B0604030504040204" pitchFamily="50" charset="-128"/>
                <a:ea typeface="メイリオ" panose="020B0604030504040204" pitchFamily="50" charset="-128"/>
              </a:rPr>
              <a:t>通常の活動・追加の活動</a:t>
            </a:r>
          </a:p>
        </p:txBody>
      </p:sp>
      <p:sp>
        <p:nvSpPr>
          <p:cNvPr id="18" name="角丸四角形 4"/>
          <p:cNvSpPr/>
          <p:nvPr/>
        </p:nvSpPr>
        <p:spPr>
          <a:xfrm>
            <a:off x="3754421" y="1705281"/>
            <a:ext cx="4714119" cy="641483"/>
          </a:xfrm>
          <a:prstGeom prst="roundRect">
            <a:avLst>
              <a:gd name="adj" fmla="val 11231"/>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168611" tIns="0" rIns="168611" bIns="0" spcCol="1270" anchor="ctr"/>
          <a:lstStyle/>
          <a:p>
            <a:pPr algn="ctr" defTabSz="800100" fontAlgn="base">
              <a:lnSpc>
                <a:spcPct val="90000"/>
              </a:lnSpc>
              <a:spcBef>
                <a:spcPct val="0"/>
              </a:spcBef>
              <a:spcAft>
                <a:spcPct val="35000"/>
              </a:spcAft>
              <a:defRPr/>
            </a:pPr>
            <a:r>
              <a:rPr lang="ja-JP" altLang="en-US" sz="3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安全性検討事項</a:t>
            </a:r>
          </a:p>
        </p:txBody>
      </p:sp>
      <p:sp>
        <p:nvSpPr>
          <p:cNvPr id="22" name="角丸四角形 21"/>
          <p:cNvSpPr/>
          <p:nvPr/>
        </p:nvSpPr>
        <p:spPr bwMode="auto">
          <a:xfrm>
            <a:off x="1183014" y="3908411"/>
            <a:ext cx="4669993" cy="1374338"/>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nchorCtr="0"/>
          <a:lstStyle/>
          <a:p>
            <a:pPr algn="ctr">
              <a:defRPr/>
            </a:pPr>
            <a:r>
              <a:rPr lang="ja-JP" altLang="en-US" sz="3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医薬品安全性監視計画</a:t>
            </a:r>
            <a:endParaRPr lang="en-US" altLang="ja-JP" sz="3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defRPr/>
            </a:pPr>
            <a:r>
              <a:rPr lang="ja-JP" altLang="en-US" sz="3000" dirty="0">
                <a:solidFill>
                  <a:prstClr val="white"/>
                </a:solidFill>
                <a:latin typeface="メイリオ" panose="020B0604030504040204" pitchFamily="50" charset="-128"/>
                <a:ea typeface="メイリオ" panose="020B0604030504040204" pitchFamily="50" charset="-128"/>
              </a:rPr>
              <a:t>通常の活動・追加の活動</a:t>
            </a:r>
          </a:p>
        </p:txBody>
      </p:sp>
      <p:sp>
        <p:nvSpPr>
          <p:cNvPr id="11" name="角丸四角形 10"/>
          <p:cNvSpPr/>
          <p:nvPr/>
        </p:nvSpPr>
        <p:spPr>
          <a:xfrm>
            <a:off x="3754421" y="2348351"/>
            <a:ext cx="4714119" cy="1317691"/>
          </a:xfrm>
          <a:prstGeom prst="roundRect">
            <a:avLst>
              <a:gd name="adj" fmla="val 4866"/>
            </a:avLst>
          </a:prstGeom>
          <a:ln/>
        </p:spPr>
        <p:style>
          <a:lnRef idx="1">
            <a:schemeClr val="accent5"/>
          </a:lnRef>
          <a:fillRef idx="2">
            <a:schemeClr val="accent5"/>
          </a:fillRef>
          <a:effectRef idx="1">
            <a:schemeClr val="accent5"/>
          </a:effectRef>
          <a:fontRef idx="minor">
            <a:schemeClr val="dk1"/>
          </a:fontRef>
        </p:style>
        <p:txBody>
          <a:bodyPr anchorCtr="1"/>
          <a:lstStyle/>
          <a:p>
            <a:pPr marL="428625" indent="-428625" fontAlgn="base">
              <a:spcBef>
                <a:spcPct val="0"/>
              </a:spcBef>
              <a:spcAft>
                <a:spcPct val="0"/>
              </a:spcAft>
              <a:buFont typeface="Arial" panose="020B0604020202020204" pitchFamily="34" charset="0"/>
              <a:buChar char="•"/>
              <a:defRPr/>
            </a:pPr>
            <a:r>
              <a:rPr kumimoji="0" lang="ja-JP" altLang="en-US" sz="2700" dirty="0">
                <a:solidFill>
                  <a:prstClr val="black"/>
                </a:solidFill>
                <a:latin typeface="メイリオ" panose="020B0604030504040204" pitchFamily="50" charset="-128"/>
                <a:ea typeface="メイリオ" panose="020B0604030504040204" pitchFamily="50" charset="-128"/>
              </a:rPr>
              <a:t>重要な特定されたリスク</a:t>
            </a:r>
          </a:p>
          <a:p>
            <a:pPr marL="428625" indent="-428625" fontAlgn="base">
              <a:spcBef>
                <a:spcPct val="0"/>
              </a:spcBef>
              <a:spcAft>
                <a:spcPct val="0"/>
              </a:spcAft>
              <a:buFont typeface="Arial" panose="020B0604020202020204" pitchFamily="34" charset="0"/>
              <a:buChar char="•"/>
              <a:defRPr/>
            </a:pPr>
            <a:r>
              <a:rPr kumimoji="0" lang="ja-JP" altLang="en-US" sz="2700" dirty="0">
                <a:solidFill>
                  <a:prstClr val="black"/>
                </a:solidFill>
                <a:latin typeface="メイリオ" panose="020B0604030504040204" pitchFamily="50" charset="-128"/>
                <a:ea typeface="メイリオ" panose="020B0604030504040204" pitchFamily="50" charset="-128"/>
              </a:rPr>
              <a:t>重要な潜在的リスク</a:t>
            </a:r>
          </a:p>
          <a:p>
            <a:pPr marL="428625" indent="-428625" fontAlgn="base">
              <a:spcBef>
                <a:spcPct val="0"/>
              </a:spcBef>
              <a:spcAft>
                <a:spcPct val="0"/>
              </a:spcAft>
              <a:buFont typeface="Arial" panose="020B0604020202020204" pitchFamily="34" charset="0"/>
              <a:buChar char="•"/>
              <a:defRPr/>
            </a:pPr>
            <a:r>
              <a:rPr kumimoji="0" lang="ja-JP" altLang="en-US" sz="2700" dirty="0">
                <a:solidFill>
                  <a:prstClr val="black"/>
                </a:solidFill>
                <a:latin typeface="メイリオ" panose="020B0604030504040204" pitchFamily="50" charset="-128"/>
                <a:ea typeface="メイリオ" panose="020B0604030504040204" pitchFamily="50" charset="-128"/>
              </a:rPr>
              <a:t>重要な不足情報</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13" name="テキスト ボックス 1"/>
          <p:cNvSpPr txBox="1">
            <a:spLocks noChangeArrowheads="1"/>
          </p:cNvSpPr>
          <p:nvPr/>
        </p:nvSpPr>
        <p:spPr bwMode="auto">
          <a:xfrm>
            <a:off x="4655840" y="6388698"/>
            <a:ext cx="70951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Verdan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Verdan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Verdan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algn="r" eaLnBrk="1" fontAlgn="base" hangingPunct="1">
              <a:spcBef>
                <a:spcPct val="0"/>
              </a:spcBef>
              <a:spcAft>
                <a:spcPct val="0"/>
              </a:spcAft>
              <a:defRPr/>
            </a:pPr>
            <a:r>
              <a:rPr kumimoji="0"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WEB</a:t>
            </a:r>
            <a:r>
              <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サイト　医薬品リスク管理計画（</a:t>
            </a:r>
            <a:r>
              <a:rPr kumimoji="0"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RMP</a:t>
            </a:r>
            <a:r>
              <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Risk Management Plan</a:t>
            </a:r>
            <a:r>
              <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r" eaLnBrk="1" fontAlgn="base" hangingPunct="1">
              <a:spcBef>
                <a:spcPct val="0"/>
              </a:spcBef>
              <a:spcAft>
                <a:spcPct val="0"/>
              </a:spcAft>
              <a:defRPr/>
            </a:pPr>
            <a:r>
              <a:rPr kumimoji="0"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3"/>
              </a:rPr>
              <a:t>https://www.pmda.go.jp/safety/info-services/drugs/items-information/rmp/0002.html</a:t>
            </a:r>
            <a:endParaRPr kumimoji="0"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994F933C-0F1D-1FEE-EA69-E2D82F17CACE}"/>
              </a:ext>
            </a:extLst>
          </p:cNvPr>
          <p:cNvSpPr>
            <a:spLocks noGrp="1"/>
          </p:cNvSpPr>
          <p:nvPr>
            <p:ph type="title"/>
          </p:nvPr>
        </p:nvSpPr>
        <p:spPr/>
        <p:txBody>
          <a:bodyPr/>
          <a:lstStyle/>
          <a:p>
            <a:r>
              <a:rPr lang="en-US" altLang="ja-JP" b="1" dirty="0"/>
              <a:t>RMP</a:t>
            </a:r>
            <a:r>
              <a:rPr lang="ja-JP" altLang="en-US" b="1" dirty="0"/>
              <a:t>の全体像</a:t>
            </a:r>
          </a:p>
        </p:txBody>
      </p:sp>
    </p:spTree>
    <p:extLst>
      <p:ext uri="{BB962C8B-B14F-4D97-AF65-F5344CB8AC3E}">
        <p14:creationId xmlns:p14="http://schemas.microsoft.com/office/powerpoint/2010/main" val="345227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t>RMP</a:t>
            </a:r>
            <a:r>
              <a:rPr lang="ja-JP" altLang="en-US" b="1" dirty="0"/>
              <a:t>の活用には関係者の連携が不可欠</a:t>
            </a:r>
            <a:endParaRPr kumimoji="1" lang="ja-JP" altLang="en-US" b="1" dirty="0"/>
          </a:p>
        </p:txBody>
      </p:sp>
      <p:grpSp>
        <p:nvGrpSpPr>
          <p:cNvPr id="5" name="Group 7"/>
          <p:cNvGrpSpPr>
            <a:grpSpLocks/>
          </p:cNvGrpSpPr>
          <p:nvPr/>
        </p:nvGrpSpPr>
        <p:grpSpPr bwMode="gray">
          <a:xfrm>
            <a:off x="5063714" y="2583943"/>
            <a:ext cx="2116020" cy="2116891"/>
            <a:chOff x="2244" y="1767"/>
            <a:chExt cx="2029" cy="2029"/>
          </a:xfrm>
          <a:solidFill>
            <a:srgbClr val="8C8C8C"/>
          </a:solidFill>
        </p:grpSpPr>
        <p:sp>
          <p:nvSpPr>
            <p:cNvPr id="6" name="Freeform 8"/>
            <p:cNvSpPr>
              <a:spLocks/>
            </p:cNvSpPr>
            <p:nvPr/>
          </p:nvSpPr>
          <p:spPr bwMode="gray">
            <a:xfrm>
              <a:off x="2366" y="1767"/>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6">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sp>
          <p:nvSpPr>
            <p:cNvPr id="7" name="Freeform 9"/>
            <p:cNvSpPr>
              <a:spLocks/>
            </p:cNvSpPr>
            <p:nvPr/>
          </p:nvSpPr>
          <p:spPr bwMode="gray">
            <a:xfrm>
              <a:off x="3073" y="2892"/>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tx2">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sp>
          <p:nvSpPr>
            <p:cNvPr id="8" name="Freeform 10"/>
            <p:cNvSpPr>
              <a:spLocks/>
            </p:cNvSpPr>
            <p:nvPr/>
          </p:nvSpPr>
          <p:spPr bwMode="gray">
            <a:xfrm>
              <a:off x="2244" y="2563"/>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4">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sp>
          <p:nvSpPr>
            <p:cNvPr id="9" name="Freeform 11"/>
            <p:cNvSpPr>
              <a:spLocks/>
            </p:cNvSpPr>
            <p:nvPr/>
          </p:nvSpPr>
          <p:spPr bwMode="gray">
            <a:xfrm>
              <a:off x="3330" y="1909"/>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2">
                <a:lumMod val="60000"/>
                <a:lumOff val="40000"/>
              </a:schemeClr>
            </a:solidFill>
            <a:ln w="12700" cap="rnd">
              <a:solidFill>
                <a:srgbClr val="8C8C8C"/>
              </a:solidFill>
              <a:round/>
              <a:headEnd/>
              <a:tailEnd/>
            </a:ln>
          </p:spPr>
          <p:txBody>
            <a:bodyPr/>
            <a:lstStyle/>
            <a:p>
              <a:pPr>
                <a:defRPr/>
              </a:pPr>
              <a:endParaRPr lang="ja-JP" altLang="en-US" sz="3000" dirty="0">
                <a:solidFill>
                  <a:prstClr val="black"/>
                </a:solidFill>
                <a:latin typeface="Calibri"/>
                <a:ea typeface="ＭＳ Ｐゴシック" panose="020B0600070205080204" pitchFamily="50" charset="-128"/>
              </a:endParaRPr>
            </a:p>
          </p:txBody>
        </p:sp>
      </p:grpSp>
      <p:sp>
        <p:nvSpPr>
          <p:cNvPr id="10" name="Rectangle 14"/>
          <p:cNvSpPr>
            <a:spLocks noChangeArrowheads="1"/>
          </p:cNvSpPr>
          <p:nvPr/>
        </p:nvSpPr>
        <p:spPr bwMode="gray">
          <a:xfrm>
            <a:off x="2072941" y="1636696"/>
            <a:ext cx="3670134" cy="1852344"/>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3000" b="1" u="sng" kern="0" dirty="0">
              <a:solidFill>
                <a:srgbClr val="000066"/>
              </a:solidFill>
              <a:latin typeface="メイリオ" pitchFamily="50" charset="-128"/>
              <a:ea typeface="メイリオ" pitchFamily="50" charset="-128"/>
            </a:endParaRPr>
          </a:p>
        </p:txBody>
      </p:sp>
      <p:sp>
        <p:nvSpPr>
          <p:cNvPr id="11" name="Rectangle 17"/>
          <p:cNvSpPr>
            <a:spLocks noChangeArrowheads="1"/>
          </p:cNvSpPr>
          <p:nvPr/>
        </p:nvSpPr>
        <p:spPr bwMode="gray">
          <a:xfrm>
            <a:off x="6560622" y="1591505"/>
            <a:ext cx="3705872" cy="1889443"/>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3000" b="1" u="sng" kern="0" dirty="0">
              <a:solidFill>
                <a:srgbClr val="000066"/>
              </a:solidFill>
              <a:latin typeface="メイリオ" pitchFamily="50" charset="-128"/>
              <a:ea typeface="メイリオ" pitchFamily="50" charset="-128"/>
            </a:endParaRPr>
          </a:p>
          <a:p>
            <a:pPr algn="ctr" defTabSz="914418">
              <a:defRPr/>
            </a:pPr>
            <a:endParaRPr kumimoji="0" lang="en-US" altLang="ja-JP" sz="1600" kern="0" dirty="0">
              <a:solidFill>
                <a:srgbClr val="000066"/>
              </a:solidFill>
              <a:latin typeface="メイリオ" pitchFamily="50" charset="-128"/>
              <a:ea typeface="メイリオ" pitchFamily="50" charset="-128"/>
            </a:endParaRPr>
          </a:p>
          <a:p>
            <a:pPr defTabSz="914418">
              <a:defRPr/>
            </a:pPr>
            <a:endParaRPr kumimoji="0" lang="en-US" altLang="ja-JP" sz="1600" kern="0" dirty="0">
              <a:solidFill>
                <a:srgbClr val="000066"/>
              </a:solidFill>
              <a:latin typeface="メイリオ" pitchFamily="50" charset="-128"/>
              <a:ea typeface="メイリオ" pitchFamily="50" charset="-128"/>
            </a:endParaRPr>
          </a:p>
        </p:txBody>
      </p:sp>
      <p:sp>
        <p:nvSpPr>
          <p:cNvPr id="12" name="Rectangle 16"/>
          <p:cNvSpPr>
            <a:spLocks noChangeArrowheads="1"/>
          </p:cNvSpPr>
          <p:nvPr/>
        </p:nvSpPr>
        <p:spPr bwMode="gray">
          <a:xfrm>
            <a:off x="6560622" y="3888879"/>
            <a:ext cx="3705872" cy="1837532"/>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3000" b="1" u="sng" kern="0" dirty="0">
              <a:solidFill>
                <a:srgbClr val="000066"/>
              </a:solidFill>
              <a:latin typeface="メイリオ" pitchFamily="50" charset="-128"/>
              <a:ea typeface="メイリオ" pitchFamily="50" charset="-128"/>
            </a:endParaRPr>
          </a:p>
          <a:p>
            <a:pPr algn="ctr" defTabSz="914418">
              <a:defRPr/>
            </a:pPr>
            <a:endParaRPr kumimoji="0" lang="en-US" altLang="ja-JP" sz="1600" kern="0" dirty="0">
              <a:solidFill>
                <a:srgbClr val="000066"/>
              </a:solidFill>
              <a:latin typeface="メイリオ" pitchFamily="50" charset="-128"/>
              <a:ea typeface="メイリオ" pitchFamily="50" charset="-128"/>
            </a:endParaRPr>
          </a:p>
        </p:txBody>
      </p:sp>
      <p:sp>
        <p:nvSpPr>
          <p:cNvPr id="13" name="Rectangle 15"/>
          <p:cNvSpPr>
            <a:spLocks noChangeArrowheads="1"/>
          </p:cNvSpPr>
          <p:nvPr/>
        </p:nvSpPr>
        <p:spPr bwMode="gray">
          <a:xfrm>
            <a:off x="2072942" y="3914377"/>
            <a:ext cx="3681167" cy="1818879"/>
          </a:xfrm>
          <a:prstGeom prst="rect">
            <a:avLst/>
          </a:prstGeom>
          <a:solidFill>
            <a:schemeClr val="bg1"/>
          </a:solidFill>
          <a:ln w="28575" algn="ctr">
            <a:solidFill>
              <a:schemeClr val="bg1">
                <a:lumMod val="50000"/>
              </a:schemeClr>
            </a:solidFill>
            <a:miter lim="800000"/>
            <a:headEnd/>
            <a:tailEnd/>
          </a:ln>
        </p:spPr>
        <p:txBody>
          <a:bodyPr lIns="72000" tIns="72000" rIns="72000" bIns="72000"/>
          <a:lstStyle/>
          <a:p>
            <a:pPr algn="ctr" defTabSz="914418">
              <a:defRPr/>
            </a:pPr>
            <a:endParaRPr kumimoji="0" lang="en-US" altLang="ja-JP" sz="1680" b="1" u="sng" kern="0" dirty="0">
              <a:solidFill>
                <a:srgbClr val="000066"/>
              </a:solidFill>
              <a:latin typeface="メイリオ" pitchFamily="50" charset="-128"/>
              <a:ea typeface="メイリオ" pitchFamily="50" charset="-128"/>
            </a:endParaRPr>
          </a:p>
          <a:p>
            <a:pPr algn="ctr" defTabSz="914418">
              <a:defRPr/>
            </a:pPr>
            <a:r>
              <a:rPr kumimoji="0" lang="ja-JP" altLang="en-US" sz="1680" b="1" kern="0" dirty="0">
                <a:solidFill>
                  <a:srgbClr val="000066"/>
                </a:solidFill>
                <a:latin typeface="メイリオ" pitchFamily="50" charset="-128"/>
                <a:ea typeface="メイリオ" pitchFamily="50" charset="-128"/>
              </a:rPr>
              <a:t>専門的な評価・分析</a:t>
            </a:r>
            <a:endParaRPr kumimoji="0" lang="ja-JP" altLang="en-US" sz="720" kern="0" dirty="0">
              <a:solidFill>
                <a:srgbClr val="000066"/>
              </a:solidFill>
              <a:latin typeface="メイリオ" pitchFamily="50" charset="-128"/>
              <a:ea typeface="メイリオ" pitchFamily="50" charset="-128"/>
            </a:endParaRPr>
          </a:p>
          <a:p>
            <a:pPr defTabSz="914418">
              <a:defRPr/>
            </a:pPr>
            <a:endParaRPr kumimoji="0" lang="en-US" altLang="ja-JP" sz="720" kern="0" dirty="0">
              <a:solidFill>
                <a:srgbClr val="000066"/>
              </a:solidFill>
              <a:latin typeface="メイリオ" pitchFamily="50" charset="-128"/>
              <a:ea typeface="メイリオ" pitchFamily="50" charset="-128"/>
            </a:endParaRPr>
          </a:p>
          <a:p>
            <a:pPr defTabSz="914418">
              <a:defRPr/>
            </a:pPr>
            <a:endParaRPr kumimoji="0" lang="en-US" altLang="ja-JP" sz="660" kern="0" dirty="0">
              <a:solidFill>
                <a:srgbClr val="000066"/>
              </a:solidFill>
              <a:latin typeface="メイリオ" pitchFamily="50" charset="-128"/>
              <a:ea typeface="メイリオ" pitchFamily="50" charset="-128"/>
            </a:endParaRPr>
          </a:p>
        </p:txBody>
      </p:sp>
      <p:sp>
        <p:nvSpPr>
          <p:cNvPr id="21" name="テキスト ボックス 20"/>
          <p:cNvSpPr txBox="1"/>
          <p:nvPr/>
        </p:nvSpPr>
        <p:spPr>
          <a:xfrm>
            <a:off x="2055952" y="1483988"/>
            <a:ext cx="3699738"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defRPr/>
            </a:pPr>
            <a:r>
              <a:rPr lang="en-US" altLang="ja-JP" sz="1600" b="1" dirty="0">
                <a:solidFill>
                  <a:prstClr val="white"/>
                </a:solidFill>
                <a:latin typeface="Meiryo UI" panose="020B0604030504040204" pitchFamily="50" charset="-128"/>
                <a:ea typeface="Meiryo UI" panose="020B0604030504040204" pitchFamily="50" charset="-128"/>
              </a:rPr>
              <a:t>①</a:t>
            </a:r>
            <a:r>
              <a:rPr lang="ja-JP" altLang="en-US" sz="1600" b="1" dirty="0">
                <a:solidFill>
                  <a:prstClr val="white"/>
                </a:solidFill>
                <a:latin typeface="Meiryo UI" panose="020B0604030504040204" pitchFamily="50" charset="-128"/>
                <a:ea typeface="Meiryo UI" panose="020B0604030504040204" pitchFamily="50" charset="-128"/>
              </a:rPr>
              <a:t>情報提供（</a:t>
            </a:r>
            <a:r>
              <a:rPr lang="en-US" altLang="ja-JP" sz="1600" b="1" dirty="0">
                <a:solidFill>
                  <a:prstClr val="white"/>
                </a:solidFill>
                <a:latin typeface="Meiryo UI" panose="020B0604030504040204" pitchFamily="50" charset="-128"/>
                <a:ea typeface="Meiryo UI" panose="020B0604030504040204" pitchFamily="50" charset="-128"/>
              </a:rPr>
              <a:t>RMP</a:t>
            </a:r>
            <a:r>
              <a:rPr lang="ja-JP" altLang="en-US" sz="1600" b="1" dirty="0">
                <a:solidFill>
                  <a:prstClr val="white"/>
                </a:solidFill>
                <a:latin typeface="Meiryo UI" panose="020B0604030504040204" pitchFamily="50" charset="-128"/>
                <a:ea typeface="Meiryo UI" panose="020B0604030504040204" pitchFamily="50" charset="-128"/>
              </a:rPr>
              <a:t>、電子添文等）</a:t>
            </a:r>
          </a:p>
        </p:txBody>
      </p:sp>
      <p:sp>
        <p:nvSpPr>
          <p:cNvPr id="22" name="テキスト ボックス 21"/>
          <p:cNvSpPr txBox="1"/>
          <p:nvPr/>
        </p:nvSpPr>
        <p:spPr>
          <a:xfrm>
            <a:off x="6544581" y="1483988"/>
            <a:ext cx="3744000"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defRPr/>
            </a:pPr>
            <a:r>
              <a:rPr lang="en-US" altLang="ja-JP" sz="1600" b="1" dirty="0">
                <a:solidFill>
                  <a:prstClr val="white"/>
                </a:solidFill>
                <a:latin typeface="Meiryo UI" panose="020B0604030504040204" pitchFamily="50" charset="-128"/>
                <a:ea typeface="Meiryo UI" panose="020B0604030504040204" pitchFamily="50" charset="-128"/>
              </a:rPr>
              <a:t>②</a:t>
            </a:r>
            <a:r>
              <a:rPr lang="ja-JP" altLang="en-US" sz="1600" b="1" dirty="0">
                <a:solidFill>
                  <a:prstClr val="white"/>
                </a:solidFill>
                <a:latin typeface="Meiryo UI" panose="020B0604030504040204" pitchFamily="50" charset="-128"/>
                <a:ea typeface="Meiryo UI" panose="020B0604030504040204" pitchFamily="50" charset="-128"/>
              </a:rPr>
              <a:t>副作用の早期発見・対処</a:t>
            </a:r>
          </a:p>
        </p:txBody>
      </p:sp>
      <p:sp>
        <p:nvSpPr>
          <p:cNvPr id="24" name="テキスト ボックス 23"/>
          <p:cNvSpPr txBox="1"/>
          <p:nvPr/>
        </p:nvSpPr>
        <p:spPr>
          <a:xfrm>
            <a:off x="2055952" y="3765132"/>
            <a:ext cx="3699738"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en-US" altLang="ja-JP" sz="1600" b="1" dirty="0">
                <a:solidFill>
                  <a:prstClr val="white"/>
                </a:solidFill>
                <a:latin typeface="Meiryo UI" panose="020B0604030504040204" pitchFamily="50" charset="-128"/>
                <a:ea typeface="Meiryo UI" panose="020B0604030504040204" pitchFamily="50" charset="-128"/>
              </a:rPr>
              <a:t>④</a:t>
            </a:r>
            <a:r>
              <a:rPr lang="ja-JP" altLang="en-US" sz="1600" b="1" dirty="0">
                <a:solidFill>
                  <a:prstClr val="white"/>
                </a:solidFill>
                <a:latin typeface="Meiryo UI" panose="020B0604030504040204" pitchFamily="50" charset="-128"/>
                <a:ea typeface="Meiryo UI" panose="020B0604030504040204" pitchFamily="50" charset="-128"/>
              </a:rPr>
              <a:t>分析と対応（製薬企業・</a:t>
            </a:r>
            <a:r>
              <a:rPr lang="en-US" altLang="ja-JP" sz="1600" b="1" dirty="0">
                <a:solidFill>
                  <a:prstClr val="white"/>
                </a:solidFill>
                <a:latin typeface="Meiryo UI" panose="020B0604030504040204" pitchFamily="50" charset="-128"/>
                <a:ea typeface="Meiryo UI" panose="020B0604030504040204" pitchFamily="50" charset="-128"/>
              </a:rPr>
              <a:t>PMDA</a:t>
            </a:r>
            <a:r>
              <a:rPr lang="ja-JP" altLang="en-US" sz="1600" b="1" dirty="0">
                <a:solidFill>
                  <a:prstClr val="white"/>
                </a:solidFill>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6560624" y="3765132"/>
            <a:ext cx="369973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defRPr/>
            </a:pPr>
            <a:r>
              <a:rPr lang="en-US" altLang="ja-JP" sz="1600" b="1" dirty="0">
                <a:solidFill>
                  <a:prstClr val="white"/>
                </a:solidFill>
                <a:latin typeface="Meiryo UI" panose="020B0604030504040204" pitchFamily="50" charset="-128"/>
                <a:ea typeface="Meiryo UI" panose="020B0604030504040204" pitchFamily="50" charset="-128"/>
              </a:rPr>
              <a:t>③</a:t>
            </a:r>
            <a:r>
              <a:rPr lang="ja-JP" altLang="en-US" sz="1600" b="1" dirty="0">
                <a:solidFill>
                  <a:prstClr val="white"/>
                </a:solidFill>
                <a:latin typeface="Meiryo UI" panose="020B0604030504040204" pitchFamily="50" charset="-128"/>
                <a:ea typeface="Meiryo UI" panose="020B0604030504040204" pitchFamily="50" charset="-128"/>
              </a:rPr>
              <a:t>副作用報告</a:t>
            </a:r>
          </a:p>
        </p:txBody>
      </p:sp>
      <p:sp>
        <p:nvSpPr>
          <p:cNvPr id="31" name="角丸四角形吹き出し 30"/>
          <p:cNvSpPr/>
          <p:nvPr/>
        </p:nvSpPr>
        <p:spPr>
          <a:xfrm>
            <a:off x="8634173" y="2023300"/>
            <a:ext cx="1422268" cy="707139"/>
          </a:xfrm>
          <a:prstGeom prst="wedgeRoundRectCallout">
            <a:avLst>
              <a:gd name="adj1" fmla="val -59953"/>
              <a:gd name="adj2" fmla="val 10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1600" dirty="0">
                <a:solidFill>
                  <a:prstClr val="black"/>
                </a:solidFill>
                <a:latin typeface="Meiryo UI" panose="020B0604030504040204" pitchFamily="50" charset="-128"/>
                <a:ea typeface="Meiryo UI" panose="020B0604030504040204" pitchFamily="50" charset="-128"/>
              </a:rPr>
              <a:t>下痢の症状はないですか？</a:t>
            </a:r>
          </a:p>
        </p:txBody>
      </p:sp>
      <p:sp>
        <p:nvSpPr>
          <p:cNvPr id="36" name="角丸四角形吹き出し 35"/>
          <p:cNvSpPr/>
          <p:nvPr/>
        </p:nvSpPr>
        <p:spPr>
          <a:xfrm>
            <a:off x="6408321" y="1003105"/>
            <a:ext cx="4008159" cy="409671"/>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2800" b="1" dirty="0">
                <a:solidFill>
                  <a:prstClr val="black"/>
                </a:solidFill>
                <a:latin typeface="Meiryo UI" panose="020B0604030504040204" pitchFamily="50" charset="-128"/>
                <a:ea typeface="Meiryo UI" panose="020B0604030504040204" pitchFamily="50" charset="-128"/>
              </a:rPr>
              <a:t>医療機関</a:t>
            </a:r>
          </a:p>
        </p:txBody>
      </p:sp>
      <p:sp>
        <p:nvSpPr>
          <p:cNvPr id="38" name="角丸四角形吹き出し 37"/>
          <p:cNvSpPr/>
          <p:nvPr/>
        </p:nvSpPr>
        <p:spPr>
          <a:xfrm>
            <a:off x="1703512" y="980728"/>
            <a:ext cx="4449274" cy="419171"/>
          </a:xfrm>
          <a:prstGeom prst="wedgeRoundRectCallout">
            <a:avLst>
              <a:gd name="adj1" fmla="val 962"/>
              <a:gd name="adj2" fmla="val 6632"/>
              <a:gd name="adj3" fmla="val 16667"/>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2800" b="1" dirty="0">
                <a:solidFill>
                  <a:prstClr val="black"/>
                </a:solidFill>
                <a:latin typeface="Meiryo UI" panose="020B0604030504040204" pitchFamily="50" charset="-128"/>
                <a:ea typeface="Meiryo UI" panose="020B0604030504040204" pitchFamily="50" charset="-128"/>
              </a:rPr>
              <a:t>製薬企業・</a:t>
            </a:r>
            <a:r>
              <a:rPr kumimoji="0" lang="en-US" altLang="ja-JP" sz="2800" b="1" dirty="0">
                <a:solidFill>
                  <a:prstClr val="black"/>
                </a:solidFill>
                <a:latin typeface="Meiryo UI" panose="020B0604030504040204" pitchFamily="50" charset="-128"/>
                <a:ea typeface="Meiryo UI" panose="020B0604030504040204" pitchFamily="50" charset="-128"/>
              </a:rPr>
              <a:t>PMDA</a:t>
            </a:r>
            <a:endParaRPr kumimoji="0" lang="ja-JP" altLang="en-US" sz="2800" b="1" dirty="0">
              <a:solidFill>
                <a:prstClr val="black"/>
              </a:solidFill>
              <a:latin typeface="Meiryo UI" panose="020B0604030504040204" pitchFamily="50" charset="-128"/>
              <a:ea typeface="Meiryo UI" panose="020B0604030504040204" pitchFamily="50" charset="-128"/>
            </a:endParaRPr>
          </a:p>
        </p:txBody>
      </p:sp>
      <p:sp>
        <p:nvSpPr>
          <p:cNvPr id="39" name="メモ 38"/>
          <p:cNvSpPr/>
          <p:nvPr/>
        </p:nvSpPr>
        <p:spPr>
          <a:xfrm>
            <a:off x="6973938" y="4794492"/>
            <a:ext cx="1263202" cy="838261"/>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ja-JP" altLang="en-US" sz="2000" b="1" dirty="0">
                <a:solidFill>
                  <a:prstClr val="black"/>
                </a:solidFill>
                <a:latin typeface="Meiryo UI" panose="020B0604030504040204" pitchFamily="50" charset="-128"/>
                <a:ea typeface="Meiryo UI" panose="020B0604030504040204" pitchFamily="50" charset="-128"/>
              </a:rPr>
              <a:t>オンライン報告等</a:t>
            </a:r>
          </a:p>
        </p:txBody>
      </p:sp>
      <p:sp>
        <p:nvSpPr>
          <p:cNvPr id="40" name="正方形/長方形 39"/>
          <p:cNvSpPr/>
          <p:nvPr/>
        </p:nvSpPr>
        <p:spPr>
          <a:xfrm>
            <a:off x="6987028" y="4217131"/>
            <a:ext cx="1005403" cy="338554"/>
          </a:xfrm>
          <a:prstGeom prst="rect">
            <a:avLst/>
          </a:prstGeom>
        </p:spPr>
        <p:txBody>
          <a:bodyPr wrap="none">
            <a:spAutoFit/>
          </a:bodyPr>
          <a:lstStyle/>
          <a:p>
            <a:pPr algn="ctr">
              <a:defRPr/>
            </a:pPr>
            <a:r>
              <a:rPr kumimoji="0" lang="ja-JP" altLang="en-US" sz="1600" b="1" kern="0" dirty="0">
                <a:solidFill>
                  <a:srgbClr val="000066"/>
                </a:solidFill>
                <a:latin typeface="メイリオ" pitchFamily="50" charset="-128"/>
                <a:ea typeface="メイリオ" pitchFamily="50" charset="-128"/>
              </a:rPr>
              <a:t>当局報告</a:t>
            </a:r>
          </a:p>
        </p:txBody>
      </p:sp>
      <p:sp>
        <p:nvSpPr>
          <p:cNvPr id="42" name="正方形/長方形 41"/>
          <p:cNvSpPr/>
          <p:nvPr/>
        </p:nvSpPr>
        <p:spPr>
          <a:xfrm>
            <a:off x="8691558" y="4217131"/>
            <a:ext cx="1005403" cy="338554"/>
          </a:xfrm>
          <a:prstGeom prst="rect">
            <a:avLst/>
          </a:prstGeom>
        </p:spPr>
        <p:txBody>
          <a:bodyPr wrap="none">
            <a:spAutoFit/>
          </a:bodyPr>
          <a:lstStyle/>
          <a:p>
            <a:pPr algn="ctr">
              <a:defRPr/>
            </a:pPr>
            <a:r>
              <a:rPr kumimoji="0" lang="ja-JP" altLang="en-US" sz="1600" b="1" kern="0" dirty="0">
                <a:solidFill>
                  <a:srgbClr val="000066"/>
                </a:solidFill>
                <a:latin typeface="メイリオ" pitchFamily="50" charset="-128"/>
                <a:ea typeface="メイリオ" pitchFamily="50" charset="-128"/>
              </a:rPr>
              <a:t>企業報告</a:t>
            </a:r>
          </a:p>
        </p:txBody>
      </p:sp>
      <p:sp>
        <p:nvSpPr>
          <p:cNvPr id="44" name="メモ 43"/>
          <p:cNvSpPr/>
          <p:nvPr/>
        </p:nvSpPr>
        <p:spPr>
          <a:xfrm>
            <a:off x="4332353" y="1948958"/>
            <a:ext cx="789006" cy="797125"/>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altLang="ja-JP" sz="2000" b="1" dirty="0">
                <a:solidFill>
                  <a:prstClr val="black"/>
                </a:solidFill>
                <a:latin typeface="Meiryo UI" panose="020B0604030504040204" pitchFamily="50" charset="-128"/>
                <a:ea typeface="Meiryo UI" panose="020B0604030504040204" pitchFamily="50" charset="-128"/>
              </a:rPr>
              <a:t>RMP</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49" name="タイトル 1"/>
          <p:cNvSpPr txBox="1">
            <a:spLocks/>
          </p:cNvSpPr>
          <p:nvPr/>
        </p:nvSpPr>
        <p:spPr>
          <a:xfrm>
            <a:off x="1747020" y="6010813"/>
            <a:ext cx="8573165" cy="709003"/>
          </a:xfrm>
          <a:prstGeom prst="rect">
            <a:avLst/>
          </a:prstGeom>
          <a:solidFill>
            <a:schemeClr val="bg1"/>
          </a:solidFill>
          <a:ln>
            <a:solidFill>
              <a:srgbClr val="FF0000"/>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20000"/>
              </a:lnSpc>
              <a:defRPr/>
            </a:pPr>
            <a:r>
              <a:rPr lang="ja-JP" altLang="en-US" sz="1800" dirty="0">
                <a:solidFill>
                  <a:prstClr val="black"/>
                </a:solidFill>
                <a:latin typeface="メイリオ" panose="020B0604030504040204" pitchFamily="50" charset="-128"/>
                <a:ea typeface="メイリオ" panose="020B0604030504040204" pitchFamily="50" charset="-128"/>
              </a:rPr>
              <a:t>副作用情報の入手及び対策の迅速化、入手情報の質・量の改善が期待される</a:t>
            </a:r>
          </a:p>
          <a:p>
            <a:pPr algn="ctr">
              <a:lnSpc>
                <a:spcPct val="120000"/>
              </a:lnSpc>
              <a:defRPr/>
            </a:pPr>
            <a:r>
              <a:rPr lang="ja-JP" altLang="en-US" sz="1800" dirty="0">
                <a:solidFill>
                  <a:prstClr val="black"/>
                </a:solidFill>
                <a:latin typeface="メイリオ" panose="020B0604030504040204" pitchFamily="50" charset="-128"/>
                <a:ea typeface="メイリオ" panose="020B0604030504040204" pitchFamily="50" charset="-128"/>
              </a:rPr>
              <a:t>→</a:t>
            </a:r>
            <a:r>
              <a:rPr lang="ja-JP" altLang="en-US" sz="1800" b="1" u="sng" dirty="0">
                <a:solidFill>
                  <a:srgbClr val="FF0000"/>
                </a:solidFill>
                <a:latin typeface="メイリオ" panose="020B0604030504040204" pitchFamily="50" charset="-128"/>
                <a:ea typeface="メイリオ" panose="020B0604030504040204" pitchFamily="50" charset="-128"/>
              </a:rPr>
              <a:t>市販直後からの安全対策の充実化へ</a:t>
            </a:r>
          </a:p>
        </p:txBody>
      </p:sp>
      <p:sp>
        <p:nvSpPr>
          <p:cNvPr id="52" name="角丸四角形吹き出し 51"/>
          <p:cNvSpPr/>
          <p:nvPr/>
        </p:nvSpPr>
        <p:spPr>
          <a:xfrm>
            <a:off x="5285019" y="4901784"/>
            <a:ext cx="1499346" cy="707139"/>
          </a:xfrm>
          <a:prstGeom prst="wedgeRoundRectCallout">
            <a:avLst>
              <a:gd name="adj1" fmla="val -36085"/>
              <a:gd name="adj2" fmla="val 108"/>
              <a:gd name="adj3" fmla="val 16667"/>
            </a:avLst>
          </a:prstGeom>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1600" dirty="0">
                <a:solidFill>
                  <a:srgbClr val="0000FF"/>
                </a:solidFill>
                <a:latin typeface="Meiryo UI" panose="020B0604030504040204" pitchFamily="50" charset="-128"/>
                <a:ea typeface="Meiryo UI" panose="020B0604030504040204" pitchFamily="50" charset="-128"/>
              </a:rPr>
              <a:t>既知の副作用</a:t>
            </a:r>
            <a:endParaRPr kumimoji="0" lang="en-US" altLang="ja-JP" sz="1600" dirty="0">
              <a:solidFill>
                <a:srgbClr val="0000FF"/>
              </a:solidFill>
              <a:latin typeface="Meiryo UI" panose="020B0604030504040204" pitchFamily="50" charset="-128"/>
              <a:ea typeface="Meiryo UI" panose="020B0604030504040204" pitchFamily="50" charset="-128"/>
            </a:endParaRPr>
          </a:p>
          <a:p>
            <a:pPr algn="ctr">
              <a:defRPr/>
            </a:pPr>
            <a:r>
              <a:rPr kumimoji="0" lang="ja-JP" altLang="en-US" sz="1600" b="1" u="sng" dirty="0">
                <a:solidFill>
                  <a:srgbClr val="FF0000"/>
                </a:solidFill>
                <a:latin typeface="Meiryo UI" panose="020B0604030504040204" pitchFamily="50" charset="-128"/>
                <a:ea typeface="Meiryo UI" panose="020B0604030504040204" pitchFamily="50" charset="-128"/>
              </a:rPr>
              <a:t>未知</a:t>
            </a:r>
            <a:r>
              <a:rPr kumimoji="0" lang="ja-JP" altLang="en-US" sz="1600" dirty="0">
                <a:solidFill>
                  <a:srgbClr val="0000FF"/>
                </a:solidFill>
                <a:latin typeface="Meiryo UI" panose="020B0604030504040204" pitchFamily="50" charset="-128"/>
                <a:ea typeface="Meiryo UI" panose="020B0604030504040204" pitchFamily="50" charset="-128"/>
              </a:rPr>
              <a:t>の副作用</a:t>
            </a:r>
          </a:p>
        </p:txBody>
      </p:sp>
      <p:pic>
        <p:nvPicPr>
          <p:cNvPr id="1032" name="Picture 8" descr="pa9">
            <a:extLst>
              <a:ext uri="{FF2B5EF4-FFF2-40B4-BE49-F238E27FC236}">
                <a16:creationId xmlns:a16="http://schemas.microsoft.com/office/drawing/2014/main" id="{B7A86D9C-451B-464D-9D3B-63B170DCD6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91113" y="1972869"/>
            <a:ext cx="1836878" cy="1469502"/>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7686235" y="3072904"/>
            <a:ext cx="887196" cy="338554"/>
          </a:xfrm>
          <a:prstGeom prst="rect">
            <a:avLst/>
          </a:prstGeom>
          <a:noFill/>
        </p:spPr>
        <p:txBody>
          <a:bodyPr wrap="square" rtlCol="0">
            <a:sp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rPr>
              <a:t>薬剤師</a:t>
            </a:r>
          </a:p>
        </p:txBody>
      </p:sp>
      <p:sp>
        <p:nvSpPr>
          <p:cNvPr id="33" name="メモ 32"/>
          <p:cNvSpPr/>
          <p:nvPr/>
        </p:nvSpPr>
        <p:spPr>
          <a:xfrm>
            <a:off x="8498035" y="2834627"/>
            <a:ext cx="1558406" cy="568389"/>
          </a:xfrm>
          <a:prstGeom prst="foldedCorner">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ja-JP" altLang="en-US" sz="1400" b="1" dirty="0">
                <a:solidFill>
                  <a:srgbClr val="FF0000"/>
                </a:solidFill>
                <a:latin typeface="Meiryo UI" panose="020B0604030504040204" pitchFamily="50" charset="-128"/>
                <a:ea typeface="Meiryo UI" panose="020B0604030504040204" pitchFamily="50" charset="-128"/>
              </a:rPr>
              <a:t>チェックリスト等</a:t>
            </a:r>
            <a:endParaRPr lang="en-US" altLang="ja-JP" sz="1400" b="1" dirty="0">
              <a:solidFill>
                <a:srgbClr val="FF0000"/>
              </a:solidFill>
              <a:latin typeface="Meiryo UI" panose="020B0604030504040204" pitchFamily="50" charset="-128"/>
              <a:ea typeface="Meiryo UI" panose="020B0604030504040204" pitchFamily="50" charset="-128"/>
            </a:endParaRPr>
          </a:p>
          <a:p>
            <a:pPr algn="ctr">
              <a:defRPr/>
            </a:pPr>
            <a:r>
              <a:rPr lang="ja-JP" altLang="en-US" sz="1400" b="1" dirty="0">
                <a:solidFill>
                  <a:srgbClr val="FF0000"/>
                </a:solidFill>
                <a:latin typeface="Meiryo UI" panose="020B0604030504040204" pitchFamily="50" charset="-128"/>
                <a:ea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rPr>
              <a:t>RMP</a:t>
            </a:r>
            <a:r>
              <a:rPr lang="ja-JP" altLang="en-US" sz="1400" b="1" dirty="0">
                <a:solidFill>
                  <a:srgbClr val="FF0000"/>
                </a:solidFill>
                <a:latin typeface="Meiryo UI" panose="020B0604030504040204" pitchFamily="50" charset="-128"/>
                <a:ea typeface="Meiryo UI" panose="020B0604030504040204" pitchFamily="50" charset="-128"/>
              </a:rPr>
              <a:t>に基づく）</a:t>
            </a:r>
          </a:p>
        </p:txBody>
      </p:sp>
      <p:sp>
        <p:nvSpPr>
          <p:cNvPr id="50" name="角丸四角形吹き出し 49"/>
          <p:cNvSpPr/>
          <p:nvPr/>
        </p:nvSpPr>
        <p:spPr>
          <a:xfrm>
            <a:off x="9939527" y="3001338"/>
            <a:ext cx="1188620" cy="634891"/>
          </a:xfrm>
          <a:prstGeom prst="wedgeRoundRectCallout">
            <a:avLst>
              <a:gd name="adj1" fmla="val -54547"/>
              <a:gd name="adj2" fmla="val -24124"/>
              <a:gd name="adj3" fmla="val 16667"/>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ja-JP" altLang="en-US" sz="1200" dirty="0">
                <a:solidFill>
                  <a:prstClr val="black"/>
                </a:solidFill>
                <a:latin typeface="Meiryo UI" panose="020B0604030504040204" pitchFamily="50" charset="-128"/>
                <a:ea typeface="Meiryo UI" panose="020B0604030504040204" pitchFamily="50" charset="-128"/>
              </a:rPr>
              <a:t>特定リスク</a:t>
            </a:r>
            <a:endParaRPr kumimoji="0" lang="en-US" altLang="ja-JP" sz="1200" dirty="0">
              <a:solidFill>
                <a:prstClr val="black"/>
              </a:solidFill>
              <a:latin typeface="Meiryo UI" panose="020B0604030504040204" pitchFamily="50" charset="-128"/>
              <a:ea typeface="Meiryo UI" panose="020B0604030504040204" pitchFamily="50" charset="-128"/>
            </a:endParaRPr>
          </a:p>
          <a:p>
            <a:pPr algn="ctr">
              <a:defRPr/>
            </a:pPr>
            <a:r>
              <a:rPr kumimoji="0" lang="ja-JP" altLang="en-US" sz="1200" dirty="0">
                <a:solidFill>
                  <a:prstClr val="black"/>
                </a:solidFill>
                <a:latin typeface="Meiryo UI" panose="020B0604030504040204" pitchFamily="50" charset="-128"/>
                <a:ea typeface="Meiryo UI" panose="020B0604030504040204" pitchFamily="50" charset="-128"/>
              </a:rPr>
              <a:t>潜在的リスク</a:t>
            </a:r>
            <a:endParaRPr kumimoji="0" lang="en-US" altLang="ja-JP" sz="1200" dirty="0">
              <a:solidFill>
                <a:prstClr val="black"/>
              </a:solidFill>
              <a:latin typeface="Meiryo UI" panose="020B0604030504040204" pitchFamily="50" charset="-128"/>
              <a:ea typeface="Meiryo UI" panose="020B0604030504040204" pitchFamily="50" charset="-128"/>
            </a:endParaRPr>
          </a:p>
          <a:p>
            <a:pPr algn="ctr">
              <a:defRPr/>
            </a:pPr>
            <a:r>
              <a:rPr kumimoji="0" lang="ja-JP" altLang="en-US" sz="1200" dirty="0">
                <a:solidFill>
                  <a:prstClr val="black"/>
                </a:solidFill>
                <a:latin typeface="Meiryo UI" panose="020B0604030504040204" pitchFamily="50" charset="-128"/>
                <a:ea typeface="Meiryo UI" panose="020B0604030504040204" pitchFamily="50" charset="-128"/>
              </a:rPr>
              <a:t>不足情報　等</a:t>
            </a:r>
          </a:p>
        </p:txBody>
      </p:sp>
      <p:pic>
        <p:nvPicPr>
          <p:cNvPr id="54" name="Picture 2" descr="mep33">
            <a:extLst>
              <a:ext uri="{FF2B5EF4-FFF2-40B4-BE49-F238E27FC236}">
                <a16:creationId xmlns:a16="http://schemas.microsoft.com/office/drawing/2014/main" id="{DB4FFB51-2871-4396-BAF9-1B26B83124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888"/>
          <a:stretch/>
        </p:blipFill>
        <p:spPr bwMode="auto">
          <a:xfrm>
            <a:off x="2086235" y="2160227"/>
            <a:ext cx="1325631" cy="118425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mep32">
            <a:extLst>
              <a:ext uri="{FF2B5EF4-FFF2-40B4-BE49-F238E27FC236}">
                <a16:creationId xmlns:a16="http://schemas.microsoft.com/office/drawing/2014/main" id="{DD501831-50E6-48B9-98B4-F31DC73837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4121"/>
          <a:stretch/>
        </p:blipFill>
        <p:spPr bwMode="auto">
          <a:xfrm>
            <a:off x="2242287" y="4715518"/>
            <a:ext cx="1356746" cy="973561"/>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171" y="2822358"/>
            <a:ext cx="2049948" cy="550322"/>
          </a:xfrm>
          <a:prstGeom prst="rect">
            <a:avLst/>
          </a:prstGeom>
          <a:ln>
            <a:noFill/>
          </a:ln>
          <a:effectLst>
            <a:outerShdw blurRad="292100" dist="139700" dir="2700000" algn="tl" rotWithShape="0">
              <a:srgbClr val="333333">
                <a:alpha val="65000"/>
              </a:srgbClr>
            </a:outerShdw>
          </a:effectLst>
        </p:spPr>
      </p:pic>
      <p:sp>
        <p:nvSpPr>
          <p:cNvPr id="43" name="メモ 42"/>
          <p:cNvSpPr/>
          <p:nvPr/>
        </p:nvSpPr>
        <p:spPr>
          <a:xfrm>
            <a:off x="3445901" y="1948958"/>
            <a:ext cx="787701" cy="797125"/>
          </a:xfrm>
          <a:prstGeom prst="foldedCorner">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ja-JP" altLang="en-US" sz="2000" b="1" dirty="0">
                <a:solidFill>
                  <a:prstClr val="black"/>
                </a:solidFill>
                <a:latin typeface="Meiryo UI" panose="020B0604030504040204" pitchFamily="50" charset="-128"/>
                <a:ea typeface="Meiryo UI" panose="020B0604030504040204" pitchFamily="50" charset="-128"/>
              </a:rPr>
              <a:t>電子添文</a:t>
            </a:r>
          </a:p>
        </p:txBody>
      </p:sp>
      <p:pic>
        <p:nvPicPr>
          <p:cNvPr id="57" name="Picture 2" descr="mep33">
            <a:extLst>
              <a:ext uri="{FF2B5EF4-FFF2-40B4-BE49-F238E27FC236}">
                <a16:creationId xmlns:a16="http://schemas.microsoft.com/office/drawing/2014/main" id="{F7466F39-610A-4C18-9001-163D9AD4881B}"/>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667" b="52667" l="8286" r="96857">
                        <a14:foregroundMark x1="36000" y1="3833" x2="53429" y2="5500"/>
                        <a14:foregroundMark x1="51714" y1="2833" x2="46571" y2="1833"/>
                        <a14:foregroundMark x1="43143" y1="6333" x2="42571" y2="23500"/>
                        <a14:foregroundMark x1="51714" y1="10500" x2="44857" y2="15167"/>
                        <a14:foregroundMark x1="34286" y1="9167" x2="54857" y2="9833"/>
                        <a14:foregroundMark x1="42571" y1="27167" x2="44286" y2="38667"/>
                        <a14:foregroundMark x1="48571" y1="26500" x2="45429" y2="33333"/>
                        <a14:foregroundMark x1="42571" y1="27500" x2="41714" y2="34667"/>
                        <a14:foregroundMark x1="41143" y1="26000" x2="40000" y2="26667"/>
                        <a14:foregroundMark x1="36000" y1="47167" x2="13714" y2="51333"/>
                        <a14:foregroundMark x1="28857" y1="50000" x2="48000" y2="51167"/>
                        <a14:foregroundMark x1="37429" y1="50333" x2="18000" y2="52667"/>
                        <a14:foregroundMark x1="19714" y1="51667" x2="40286" y2="51500"/>
                        <a14:foregroundMark x1="8571" y1="51000" x2="24000" y2="51833"/>
                        <a14:foregroundMark x1="40286" y1="28500" x2="40571" y2="31667"/>
                        <a14:foregroundMark x1="47429" y1="24833" x2="49714" y2="28833"/>
                        <a14:foregroundMark x1="38571" y1="13333" x2="39429" y2="12333"/>
                        <a14:foregroundMark x1="65143" y1="35333" x2="74857" y2="40167"/>
                        <a14:foregroundMark x1="63429" y1="30833" x2="68571" y2="34500"/>
                        <a14:foregroundMark x1="84000" y1="30833" x2="77714" y2="37500"/>
                        <a14:foregroundMark x1="83143" y1="30667" x2="85714" y2="29833"/>
                        <a14:foregroundMark x1="82857" y1="29667" x2="84857" y2="27667"/>
                        <a14:foregroundMark x1="87143" y1="29500" x2="94286" y2="30167"/>
                        <a14:foregroundMark x1="96857" y1="29333" x2="91429" y2="29000"/>
                        <a14:foregroundMark x1="75714" y1="37667" x2="79143" y2="37167"/>
                        <a14:foregroundMark x1="87143" y1="31333" x2="81714" y2="30500"/>
                        <a14:backgroundMark x1="68191" y1="29768" x2="79121" y2="30130"/>
                        <a14:backgroundMark x1="65143" y1="29667" x2="66252" y2="29704"/>
                      </a14:backgroundRemoval>
                    </a14:imgEffect>
                  </a14:imgLayer>
                </a14:imgProps>
              </a:ext>
              <a:ext uri="{28A0092B-C50C-407E-A947-70E740481C1C}">
                <a14:useLocalDpi xmlns:a14="http://schemas.microsoft.com/office/drawing/2010/main" val="0"/>
              </a:ext>
            </a:extLst>
          </a:blip>
          <a:srcRect b="47888"/>
          <a:stretch/>
        </p:blipFill>
        <p:spPr bwMode="auto">
          <a:xfrm>
            <a:off x="8955684" y="4520752"/>
            <a:ext cx="1316076" cy="117571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mep51">
            <a:extLst>
              <a:ext uri="{FF2B5EF4-FFF2-40B4-BE49-F238E27FC236}">
                <a16:creationId xmlns:a16="http://schemas.microsoft.com/office/drawing/2014/main" id="{96BA0495-BF44-4A51-A06C-55088D33FC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2406" y="4511493"/>
            <a:ext cx="954403" cy="1200630"/>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吹き出し 47"/>
          <p:cNvSpPr/>
          <p:nvPr/>
        </p:nvSpPr>
        <p:spPr>
          <a:xfrm>
            <a:off x="3402172" y="4525651"/>
            <a:ext cx="1774103" cy="885283"/>
          </a:xfrm>
          <a:prstGeom prst="wedgeRoundRectCallout">
            <a:avLst>
              <a:gd name="adj1" fmla="val -63819"/>
              <a:gd name="adj2" fmla="val 3367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r>
              <a:rPr kumimoji="0" lang="en-US" altLang="ja-JP" sz="1600" dirty="0">
                <a:solidFill>
                  <a:prstClr val="black"/>
                </a:solidFill>
                <a:latin typeface="Meiryo UI" panose="020B0604030504040204" pitchFamily="50" charset="-128"/>
                <a:ea typeface="Meiryo UI" panose="020B0604030504040204" pitchFamily="50" charset="-128"/>
              </a:rPr>
              <a:t>RMP</a:t>
            </a:r>
            <a:r>
              <a:rPr kumimoji="0" lang="ja-JP" altLang="en-US" sz="1600" dirty="0">
                <a:solidFill>
                  <a:prstClr val="black"/>
                </a:solidFill>
                <a:latin typeface="Meiryo UI" panose="020B0604030504040204" pitchFamily="50" charset="-128"/>
                <a:ea typeface="Meiryo UI" panose="020B0604030504040204" pitchFamily="50" charset="-128"/>
              </a:rPr>
              <a:t>、電子添文改訂の必要性はないか？</a:t>
            </a:r>
          </a:p>
        </p:txBody>
      </p:sp>
    </p:spTree>
    <p:extLst>
      <p:ext uri="{BB962C8B-B14F-4D97-AF65-F5344CB8AC3E}">
        <p14:creationId xmlns:p14="http://schemas.microsoft.com/office/powerpoint/2010/main" val="41870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2X2meiYJUeOxhFKzokxsw"/>
</p:tagLst>
</file>

<file path=ppt/theme/theme1.xml><?xml version="1.0" encoding="utf-8"?>
<a:theme xmlns:a="http://schemas.openxmlformats.org/drawingml/2006/main" name="2_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prstDash val="dash"/>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97544468-9037-4A4F-AD85-5E4449064A39}">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48ee31d5-85b1-40d9-8afd-30ab730f9b22}" enabled="1" method="Privileged" siteId="{a5bd0d07-eca3-4fda-9821-7c858c9deb8a}" removed="0"/>
  <clbl:label id="{bea66b2b-af80-48b6-873b-d341d3035cfa}" enabled="1" method="Standard" siteId="{63982aff-fb6c-4c22-973b-70e4acfb63e6}" removed="0"/>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otalTime>1564</TotalTime>
  <Words>7360</Words>
  <Application>Microsoft Office PowerPoint</Application>
  <PresentationFormat>ワイド画面</PresentationFormat>
  <Paragraphs>563</Paragraphs>
  <Slides>27</Slides>
  <Notes>27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Meiryo UI</vt:lpstr>
      <vt:lpstr>メイリオ</vt:lpstr>
      <vt:lpstr>游ゴシック</vt:lpstr>
      <vt:lpstr>Arial</vt:lpstr>
      <vt:lpstr>Calibri</vt:lpstr>
      <vt:lpstr>Times</vt:lpstr>
      <vt:lpstr>Wingdings</vt:lpstr>
      <vt:lpstr>2_Office テーマ</vt:lpstr>
      <vt:lpstr>【MR向け研修資料】 医薬品リスク管理計画（RMP） ｰMRに求められる役割ｰ</vt:lpstr>
      <vt:lpstr>病院薬剤師のRMPの認知度･活用度</vt:lpstr>
      <vt:lpstr>【日本病院薬剤師会】RMP利活用の推進</vt:lpstr>
      <vt:lpstr>【厚生労働省】販売情報提供活動ガイドライン</vt:lpstr>
      <vt:lpstr>【厚生労働省】販売情報提供活動監視事業</vt:lpstr>
      <vt:lpstr>【製薬協】製薬協コード・オブ・プラクティス</vt:lpstr>
      <vt:lpstr>外部環境の変化（まとめ）</vt:lpstr>
      <vt:lpstr>RMPの全体像</vt:lpstr>
      <vt:lpstr>RMPの活用には関係者の連携が不可欠</vt:lpstr>
      <vt:lpstr>RMPの活用事例（1）</vt:lpstr>
      <vt:lpstr>RMPの活用事例（1）‐ 情報提供者側の観点 ‐</vt:lpstr>
      <vt:lpstr>RMPの活用事例（2）</vt:lpstr>
      <vt:lpstr>RMPの活用事例（3）</vt:lpstr>
      <vt:lpstr>活動開始時の説明と協力依頼は重要な役目</vt:lpstr>
      <vt:lpstr>臨床現場の状況を踏まえた適切な情報提供が必要</vt:lpstr>
      <vt:lpstr>MRに求められる役割とは</vt:lpstr>
      <vt:lpstr>（参考）RMPの基本的な情報</vt:lpstr>
      <vt:lpstr>医薬品リスク管理計画(RMP)導入の背景</vt:lpstr>
      <vt:lpstr>RMPの適用範囲・適用時期</vt:lpstr>
      <vt:lpstr>安全性検討事項</vt:lpstr>
      <vt:lpstr>重要な特定されたリスク/重要な潜在的リスク</vt:lpstr>
      <vt:lpstr>医薬品安全性監視計画</vt:lpstr>
      <vt:lpstr>リスク最小化計画</vt:lpstr>
      <vt:lpstr>RMPの公表と入手方法</vt:lpstr>
      <vt:lpstr>RMPマーク</vt:lpstr>
      <vt:lpstr>RMPマーク付きの資材が増えています</vt:lpstr>
      <vt:lpstr>RMP概要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ysaitoh</dc:creator>
  <cp:lastModifiedBy>Tsumuraya,Takahiko 円谷尊彦(セイフティS第二部S領域1G)</cp:lastModifiedBy>
  <cp:revision>63</cp:revision>
  <dcterms:created xsi:type="dcterms:W3CDTF">2018-05-21T00:38:36Z</dcterms:created>
  <dcterms:modified xsi:type="dcterms:W3CDTF">2025-10-08T07:23:08Z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43963c6b-155e-4f44-9c0c-a96af5778897</vt:lpwstr>
  </property>
  <property fmtid="{D5CDD505-2E9C-101B-9397-08002B2CF9AE}" pid="3" name="bjSaver">
    <vt:lpwstr>ZlBPZ/sBeds0zIYCMPrrDpCc/bIMlcJE</vt:lpwstr>
  </property>
  <property fmtid="{D5CDD505-2E9C-101B-9397-08002B2CF9AE}" pid="4"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5" name="bjDocumentLabelXML-0">
    <vt:lpwstr>ames.com/2008/01/sie/internal/label"&gt;&lt;element uid="72a5d865-2c9e-41bb-b8a0-b31322cd1ede" value="" /&gt;&lt;/sisl&gt;</vt:lpwstr>
  </property>
  <property fmtid="{D5CDD505-2E9C-101B-9397-08002B2CF9AE}" pid="6" name="bjDocumentSecurityLabel">
    <vt:lpwstr>Not Classified</vt:lpwstr>
  </property>
  <property fmtid="{D5CDD505-2E9C-101B-9397-08002B2CF9AE}" pid="7" name="MSIP_Label_bea66b2b-af80-48b6-873b-d341d3035cfa_Enabled">
    <vt:lpwstr>true</vt:lpwstr>
  </property>
  <property fmtid="{D5CDD505-2E9C-101B-9397-08002B2CF9AE}" pid="8" name="MSIP_Label_bea66b2b-af80-48b6-873b-d341d3035cfa_SetDate">
    <vt:lpwstr>2024-04-24T15:21:47Z</vt:lpwstr>
  </property>
  <property fmtid="{D5CDD505-2E9C-101B-9397-08002B2CF9AE}" pid="9" name="MSIP_Label_bea66b2b-af80-48b6-873b-d341d3035cfa_Method">
    <vt:lpwstr>Standard</vt:lpwstr>
  </property>
  <property fmtid="{D5CDD505-2E9C-101B-9397-08002B2CF9AE}" pid="10" name="MSIP_Label_bea66b2b-af80-48b6-873b-d341d3035cfa_Name">
    <vt:lpwstr>Proprietary</vt:lpwstr>
  </property>
  <property fmtid="{D5CDD505-2E9C-101B-9397-08002B2CF9AE}" pid="11" name="MSIP_Label_bea66b2b-af80-48b6-873b-d341d3035cfa_SiteId">
    <vt:lpwstr>63982aff-fb6c-4c22-973b-70e4acfb63e6</vt:lpwstr>
  </property>
  <property fmtid="{D5CDD505-2E9C-101B-9397-08002B2CF9AE}" pid="12" name="MSIP_Label_bea66b2b-af80-48b6-873b-d341d3035cfa_ActionId">
    <vt:lpwstr>49d7815a-bcc0-44e6-a4eb-34c8f4a31dcf</vt:lpwstr>
  </property>
  <property fmtid="{D5CDD505-2E9C-101B-9397-08002B2CF9AE}" pid="13" name="MSIP_Label_bea66b2b-af80-48b6-873b-d341d3035cfa_ContentBits">
    <vt:lpwstr>0</vt:lpwstr>
  </property>
  <property fmtid="{D5CDD505-2E9C-101B-9397-08002B2CF9AE}" pid="14" name="MSIP_Label_e81acc0d-dcc4-4dc9-a2c5-be70b05a2fe6_Enabled">
    <vt:lpwstr>true</vt:lpwstr>
  </property>
  <property fmtid="{D5CDD505-2E9C-101B-9397-08002B2CF9AE}" pid="15" name="MSIP_Label_e81acc0d-dcc4-4dc9-a2c5-be70b05a2fe6_SetDate">
    <vt:lpwstr>2025-03-12T11:28:58Z</vt:lpwstr>
  </property>
  <property fmtid="{D5CDD505-2E9C-101B-9397-08002B2CF9AE}" pid="16" name="MSIP_Label_e81acc0d-dcc4-4dc9-a2c5-be70b05a2fe6_Method">
    <vt:lpwstr>Privileged</vt:lpwstr>
  </property>
  <property fmtid="{D5CDD505-2E9C-101B-9397-08002B2CF9AE}" pid="17" name="MSIP_Label_e81acc0d-dcc4-4dc9-a2c5-be70b05a2fe6_Name">
    <vt:lpwstr>e81acc0d-dcc4-4dc9-a2c5-be70b05a2fe6</vt:lpwstr>
  </property>
  <property fmtid="{D5CDD505-2E9C-101B-9397-08002B2CF9AE}" pid="18" name="MSIP_Label_e81acc0d-dcc4-4dc9-a2c5-be70b05a2fe6_SiteId">
    <vt:lpwstr>a00de4ec-48a8-43a6-be74-e31274e2060d</vt:lpwstr>
  </property>
  <property fmtid="{D5CDD505-2E9C-101B-9397-08002B2CF9AE}" pid="19" name="MSIP_Label_e81acc0d-dcc4-4dc9-a2c5-be70b05a2fe6_ActionId">
    <vt:lpwstr>5417d49a-ff64-427b-8c7f-54381126555e</vt:lpwstr>
  </property>
  <property fmtid="{D5CDD505-2E9C-101B-9397-08002B2CF9AE}" pid="20" name="MSIP_Label_e81acc0d-dcc4-4dc9-a2c5-be70b05a2fe6_ContentBits">
    <vt:lpwstr>0</vt:lpwstr>
  </property>
  <property fmtid="{D5CDD505-2E9C-101B-9397-08002B2CF9AE}" pid="21" name="MSIP_Label_e81acc0d-dcc4-4dc9-a2c5-be70b05a2fe6_Tag">
    <vt:lpwstr>10, 0, 1, 1</vt:lpwstr>
  </property>
</Properties>
</file>