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63" r:id="rId5"/>
    <p:sldId id="15122" r:id="rId6"/>
    <p:sldId id="15129" r:id="rId7"/>
    <p:sldId id="15123" r:id="rId8"/>
    <p:sldId id="15128" r:id="rId9"/>
    <p:sldId id="15118" r:id="rId10"/>
    <p:sldId id="15072" r:id="rId11"/>
    <p:sldId id="15074" r:id="rId12"/>
    <p:sldId id="15076" r:id="rId13"/>
    <p:sldId id="15126" r:id="rId14"/>
    <p:sldId id="15125" r:id="rId15"/>
    <p:sldId id="15133" r:id="rId16"/>
    <p:sldId id="15077" r:id="rId17"/>
    <p:sldId id="15078" r:id="rId18"/>
    <p:sldId id="15121" r:id="rId19"/>
    <p:sldId id="15107" r:id="rId20"/>
    <p:sldId id="15079" r:id="rId21"/>
    <p:sldId id="15080" r:id="rId22"/>
    <p:sldId id="15131" r:id="rId23"/>
    <p:sldId id="15082" r:id="rId24"/>
    <p:sldId id="15115" r:id="rId25"/>
    <p:sldId id="15085" r:id="rId26"/>
    <p:sldId id="15093" r:id="rId27"/>
    <p:sldId id="15094" r:id="rId28"/>
    <p:sldId id="15096" r:id="rId29"/>
    <p:sldId id="2892" r:id="rId30"/>
    <p:sldId id="2903" r:id="rId31"/>
    <p:sldId id="15134" r:id="rId32"/>
    <p:sldId id="2897" r:id="rId33"/>
    <p:sldId id="15097" r:id="rId34"/>
    <p:sldId id="15098" r:id="rId35"/>
    <p:sldId id="15099" r:id="rId36"/>
    <p:sldId id="15100" r:id="rId37"/>
    <p:sldId id="15101" r:id="rId38"/>
    <p:sldId id="15102" r:id="rId39"/>
    <p:sldId id="15103" r:id="rId40"/>
    <p:sldId id="15108" r:id="rId41"/>
    <p:sldId id="15109" r:id="rId42"/>
    <p:sldId id="15110" r:id="rId43"/>
    <p:sldId id="15111" r:id="rId44"/>
    <p:sldId id="15104" r:id="rId45"/>
    <p:sldId id="15105" r:id="rId46"/>
    <p:sldId id="15091" r:id="rId47"/>
    <p:sldId id="15092" r:id="rId48"/>
    <p:sldId id="15112" r:id="rId49"/>
    <p:sldId id="15113" r:id="rId50"/>
    <p:sldId id="15114" r:id="rId51"/>
    <p:sldId id="15057" r:id="rId52"/>
    <p:sldId id="15086" r:id="rId53"/>
    <p:sldId id="15087" r:id="rId54"/>
    <p:sldId id="15089" r:id="rId55"/>
    <p:sldId id="15090" r:id="rId56"/>
    <p:sldId id="15088" r:id="rId57"/>
    <p:sldId id="15116" r:id="rId58"/>
    <p:sldId id="15120" r:id="rId59"/>
  </p:sldIdLst>
  <p:sldSz cx="12192000" cy="6858000"/>
  <p:notesSz cx="6735763" cy="9866313"/>
  <p:custDataLst>
    <p:tags r:id="rId61"/>
  </p:custData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FE50D-3BA0-9B4A-EF2E-0A4E0E905C1E}" name="中野　宏俊（研推・ＭＡ）" initials="中野　宏俊（研推・ＭＡ）" userId="S::nakano@kmbiologics.com::77df2002-51bf-4604-b4e3-2d17fdf54d76" providerId="AD"/>
  <p188:author id="{54EB463A-839B-61A4-A39A-8491702C2CBC}" name="赤利 精悟" initials="赤精" userId="5D77Zd67Y2Pn9m3SCyL1xRUIf455bzqRl0Ua0NKxbIo=" providerId="None"/>
  <p188:author id="{3F925D41-2DE1-5F39-69F1-7618653A4A06}" name="井尾　房代" initials="井尾" userId="6jyNgvfg8ILfRYLDa5mtBv4ZlLM5unv5EyS3W6nAn2U=" providerId="None"/>
  <p188:author id="{3DB02643-CEDE-751B-968F-112E431E2385}" name="中野 宏俊" initials="中宏" userId="eO5+m+kk8oMSbK9/z5sedfraeAQPYpOxj5+ssj05Ptw=" providerId="None"/>
  <p188:author id="{F33DEA44-B88F-54BB-2BD7-6F772B66EA5E}" name="大西洋" initials="大西洋S" userId="大西洋" providerId="None"/>
  <p188:author id="{2D3F9F54-75EB-B2CA-0C13-115C4D35E06B}" name="Hoshino, Mitsuru" initials="HM" userId="S::kpjh442@astrazeneca.net::496d6d6b-5654-4622-a2a0-36212ed5651c" providerId="AD"/>
  <p188:author id="{7480C855-824F-CCC0-4E15-A29A385A6CA3}" name="Aoyama, Kouji(青山 幸司)[MSL]" initials="AK幸" userId="S::YPC07970@astellas.com::5755d1cc-be74-4fb0-ba15-027c54874ed9" providerId="AD"/>
  <p188:author id="{F13B0B80-CB4C-E413-E5F3-4A7EDA44B96D}" name="csk" initials="MA" userId="csk" providerId="None"/>
  <p188:author id="{4D2C338E-46F5-7ECD-F432-FD1807592368}" name="KUBONO Shinichi (窪野 慎一)" initials="慎窪" userId="S::shinichi_kubono@pharm.kissei.co.jp::9d52c425-9a0b-4a8e-869e-aaf29a80c4d2" providerId="AD"/>
  <p188:author id="{11A4A48F-B578-289C-5DAD-EAC31A3630E6}" name="千寿・大西" initials="千寿" userId="EV2doA8DdQHiRqIoNEk+6CLMTjmvQoZKbOljv0x8SeA=" providerId="None"/>
  <p188:author id="{0D317F9F-F29F-12F3-429F-8D54898B20D8}" name="井尾" initials="井尾" userId="井尾" providerId="None"/>
  <p188:author id="{105E16A2-2EB2-3C57-7A27-4D42837EDCB8}" name="Shirato, Michiyo" initials="MK" userId="S::SHIRAMI2@novartis.net::b7eef9a4-6429-4680-b3d3-260f1c5f8efd" providerId="AD"/>
  <p188:author id="{C4DA29CC-9723-13F2-2DF6-8B75429F243A}" name="宮田康司" initials="宮田" userId="RsBkgEdlrYuyWAkCMQXPdzDWKn0jcWb3TFwoPVTJDTc=" providerId="None"/>
  <p188:author id="{4D9DA0D2-7D53-E5C5-BFB2-EA017CC4F5CB}" name="FUJIKI TOSHITAKA / 藤木 俊孝" initials="FT/藤俊" userId="S::fujikzm7@daiichisankyo.co.jp::de8ac464-321f-4e14-98a9-5a6e7ea2747e" providerId="AD"/>
  <p188:author id="{1A13BAE8-3EA2-306A-7DE0-D39EF219DECA}" name="武田薬品　宮田" initials="武田　宮田" userId="武田薬品　宮田" providerId="None"/>
  <p188:author id="{1C93DAED-98D7-F348-8DEE-CA5BD2835532}" name="Naomi Ootuka" initials="NO" userId="S::000059@ap.santen.com::ab81511f-9fb3-4d42-a684-96ce0ab78e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000000"/>
    <a:srgbClr val="92D050"/>
    <a:srgbClr val="CCECFF"/>
    <a:srgbClr val="FBFFFF"/>
    <a:srgbClr val="FF0000"/>
    <a:srgbClr val="E7FFFF"/>
    <a:srgbClr val="FFE7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AA2A8-D1D1-47C5-A7FE-5AA5A4340D96}" v="25" dt="2024-07-01T05:16:21.1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3784" autoAdjust="0"/>
  </p:normalViewPr>
  <p:slideViewPr>
    <p:cSldViewPr>
      <p:cViewPr varScale="1">
        <p:scale>
          <a:sx n="63" d="100"/>
          <a:sy n="63" d="100"/>
        </p:scale>
        <p:origin x="684" y="60"/>
      </p:cViewPr>
      <p:guideLst>
        <p:guide orient="horz" pos="2160"/>
        <p:guide pos="3840"/>
      </p:guideLst>
    </p:cSldViewPr>
  </p:slideViewPr>
  <p:outlineViewPr>
    <p:cViewPr>
      <p:scale>
        <a:sx n="33" d="100"/>
        <a:sy n="33" d="100"/>
      </p:scale>
      <p:origin x="0" y="-11272"/>
    </p:cViewPr>
  </p:outlineViewPr>
  <p:notesTextViewPr>
    <p:cViewPr>
      <p:scale>
        <a:sx n="3" d="2"/>
        <a:sy n="3" d="2"/>
      </p:scale>
      <p:origin x="0" y="0"/>
    </p:cViewPr>
  </p:notesTextViewPr>
  <p:sorterViewPr>
    <p:cViewPr>
      <p:scale>
        <a:sx n="90" d="100"/>
        <a:sy n="90" d="100"/>
      </p:scale>
      <p:origin x="0" y="-1000"/>
    </p:cViewPr>
  </p:sorterViewPr>
  <p:notesViewPr>
    <p:cSldViewPr>
      <p:cViewPr varScale="1">
        <p:scale>
          <a:sx n="45" d="100"/>
          <a:sy n="45" d="100"/>
        </p:scale>
        <p:origin x="2776"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yata, Kouji" userId="0c027117-a9ea-49ca-ab4f-50560c77e820" providerId="ADAL" clId="{303AA2A8-D1D1-47C5-A7FE-5AA5A4340D96}"/>
    <pc:docChg chg="modSld">
      <pc:chgData name="Miyata, Kouji" userId="0c027117-a9ea-49ca-ab4f-50560c77e820" providerId="ADAL" clId="{303AA2A8-D1D1-47C5-A7FE-5AA5A4340D96}" dt="2024-07-01T08:34:44.126" v="273" actId="20577"/>
      <pc:docMkLst>
        <pc:docMk/>
      </pc:docMkLst>
      <pc:sldChg chg="delCm">
        <pc:chgData name="Miyata, Kouji" userId="0c027117-a9ea-49ca-ab4f-50560c77e820" providerId="ADAL" clId="{303AA2A8-D1D1-47C5-A7FE-5AA5A4340D96}" dt="2024-07-01T05:13:43.901" v="2"/>
        <pc:sldMkLst>
          <pc:docMk/>
          <pc:sldMk cId="0" sldId="263"/>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263"/>
                <pc2:cmMk id="{BAEF0D4E-F324-4BD7-9D48-3AFEB81B0CAB}"/>
              </pc2:cmMkLst>
            </pc226:cmChg>
          </p:ext>
        </pc:extLst>
      </pc:sldChg>
      <pc:sldChg chg="delCm">
        <pc:chgData name="Miyata, Kouji" userId="0c027117-a9ea-49ca-ab4f-50560c77e820" providerId="ADAL" clId="{303AA2A8-D1D1-47C5-A7FE-5AA5A4340D96}" dt="2024-07-01T05:13:43.901" v="2"/>
        <pc:sldMkLst>
          <pc:docMk/>
          <pc:sldMk cId="0" sldId="2897"/>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2897"/>
                <pc2:cmMk id="{50F9E39B-69D0-4434-9082-D01D4170530A}"/>
              </pc2:cmMkLst>
            </pc226:cmChg>
          </p:ext>
        </pc:extLst>
      </pc:sldChg>
      <pc:sldChg chg="delCm">
        <pc:chgData name="Miyata, Kouji" userId="0c027117-a9ea-49ca-ab4f-50560c77e820" providerId="ADAL" clId="{303AA2A8-D1D1-47C5-A7FE-5AA5A4340D96}" dt="2024-07-01T05:13:43.901" v="2"/>
        <pc:sldMkLst>
          <pc:docMk/>
          <pc:sldMk cId="0" sldId="2903"/>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2903"/>
                <pc2:cmMk id="{A2B03DBF-CC63-4062-8BB3-24FC1B59A04F}"/>
              </pc2:cmMkLst>
            </pc226:cmChg>
          </p:ext>
        </pc:extLst>
      </pc:sldChg>
      <pc:sldChg chg="delCm">
        <pc:chgData name="Miyata, Kouji" userId="0c027117-a9ea-49ca-ab4f-50560c77e820" providerId="ADAL" clId="{303AA2A8-D1D1-47C5-A7FE-5AA5A4340D96}" dt="2024-07-01T05:13:43.901" v="2"/>
        <pc:sldMkLst>
          <pc:docMk/>
          <pc:sldMk cId="120271573" sldId="15057"/>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120271573" sldId="15057"/>
                <pc2:cmMk id="{7F7E3CFE-80AE-4123-888F-7DE223CAF5CD}"/>
              </pc2:cmMkLst>
            </pc226:cmChg>
          </p:ext>
        </pc:extLst>
      </pc:sldChg>
      <pc:sldChg chg="delCm">
        <pc:chgData name="Miyata, Kouji" userId="0c027117-a9ea-49ca-ab4f-50560c77e820" providerId="ADAL" clId="{303AA2A8-D1D1-47C5-A7FE-5AA5A4340D96}" dt="2024-07-01T05:13:43.901" v="2"/>
        <pc:sldMkLst>
          <pc:docMk/>
          <pc:sldMk cId="3849369235" sldId="15072"/>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3849369235" sldId="15072"/>
                <pc2:cmMk id="{6641C544-232C-4D10-85FF-7C2D9D5C1666}"/>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3849369235" sldId="15072"/>
                <pc2:cmMk id="{55EDEEDD-EB73-471D-BBD6-D9EAF698416B}"/>
              </pc2:cmMkLst>
            </pc226:cmChg>
          </p:ext>
        </pc:extLst>
      </pc:sldChg>
      <pc:sldChg chg="delCm">
        <pc:chgData name="Miyata, Kouji" userId="0c027117-a9ea-49ca-ab4f-50560c77e820" providerId="ADAL" clId="{303AA2A8-D1D1-47C5-A7FE-5AA5A4340D96}" dt="2024-07-01T05:13:43.901" v="2"/>
        <pc:sldMkLst>
          <pc:docMk/>
          <pc:sldMk cId="0" sldId="15074"/>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4"/>
                <pc2:cmMk id="{41C50E5E-AB16-40D8-8272-9BBF9B3B8FF0}"/>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4"/>
                <pc2:cmMk id="{4345F69D-279A-47F1-B676-943E8D8C4580}"/>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4"/>
                <pc2:cmMk id="{F34304D9-E6B2-41F8-8CEA-0F915ADEB528}"/>
              </pc2:cmMkLst>
            </pc226:cmChg>
          </p:ext>
        </pc:extLst>
      </pc:sldChg>
      <pc:sldChg chg="delCm">
        <pc:chgData name="Miyata, Kouji" userId="0c027117-a9ea-49ca-ab4f-50560c77e820" providerId="ADAL" clId="{303AA2A8-D1D1-47C5-A7FE-5AA5A4340D96}" dt="2024-07-01T05:13:43.901" v="2"/>
        <pc:sldMkLst>
          <pc:docMk/>
          <pc:sldMk cId="0" sldId="15076"/>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6"/>
                <pc2:cmMk id="{AAC1373E-10B9-45F6-A70E-09CF8351F1D5}"/>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6"/>
                <pc2:cmMk id="{48111D4F-EA14-4A5F-AC0D-595281CA89CE}"/>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6"/>
                <pc2:cmMk id="{2C644070-5C97-4AFB-AC5A-485AAAD792A3}"/>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76"/>
                <pc2:cmMk id="{709D507F-DABC-4360-9AE3-088BC8F13448}"/>
              </pc2:cmMkLst>
            </pc226:cmChg>
          </p:ext>
        </pc:extLst>
      </pc:sldChg>
      <pc:sldChg chg="delCm">
        <pc:chgData name="Miyata, Kouji" userId="0c027117-a9ea-49ca-ab4f-50560c77e820" providerId="ADAL" clId="{303AA2A8-D1D1-47C5-A7FE-5AA5A4340D96}" dt="2024-07-01T05:13:43.901" v="2"/>
        <pc:sldMkLst>
          <pc:docMk/>
          <pc:sldMk cId="550742905" sldId="15077"/>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50742905" sldId="15077"/>
                <pc2:cmMk id="{27E1977B-EB79-48A4-B84F-477EAB912852}"/>
              </pc2:cmMkLst>
            </pc226:cmChg>
          </p:ext>
        </pc:extLst>
      </pc:sldChg>
      <pc:sldChg chg="delCm">
        <pc:chgData name="Miyata, Kouji" userId="0c027117-a9ea-49ca-ab4f-50560c77e820" providerId="ADAL" clId="{303AA2A8-D1D1-47C5-A7FE-5AA5A4340D96}" dt="2024-07-01T05:13:43.901" v="2"/>
        <pc:sldMkLst>
          <pc:docMk/>
          <pc:sldMk cId="0" sldId="15082"/>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82"/>
                <pc2:cmMk id="{C4E8C58C-89C7-4A84-B2DB-B965EC510853}"/>
              </pc2:cmMkLst>
            </pc226:cmChg>
          </p:ext>
        </pc:extLst>
      </pc:sldChg>
      <pc:sldChg chg="delCm">
        <pc:chgData name="Miyata, Kouji" userId="0c027117-a9ea-49ca-ab4f-50560c77e820" providerId="ADAL" clId="{303AA2A8-D1D1-47C5-A7FE-5AA5A4340D96}" dt="2024-07-01T05:13:43.901" v="2"/>
        <pc:sldMkLst>
          <pc:docMk/>
          <pc:sldMk cId="2646543516" sldId="15085"/>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646543516" sldId="15085"/>
                <pc2:cmMk id="{8382E08C-4D15-4522-B25E-B9A60D7E3AAD}"/>
              </pc2:cmMkLst>
            </pc226:cmChg>
          </p:ext>
        </pc:extLst>
      </pc:sldChg>
      <pc:sldChg chg="delCm">
        <pc:chgData name="Miyata, Kouji" userId="0c027117-a9ea-49ca-ab4f-50560c77e820" providerId="ADAL" clId="{303AA2A8-D1D1-47C5-A7FE-5AA5A4340D96}" dt="2024-07-01T05:13:43.901" v="2"/>
        <pc:sldMkLst>
          <pc:docMk/>
          <pc:sldMk cId="678055108" sldId="15086"/>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678055108" sldId="15086"/>
                <pc2:cmMk id="{96338750-106A-4326-B87F-3ED387F6687B}"/>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678055108" sldId="15086"/>
                <pc2:cmMk id="{0E3717AA-E9D4-4998-A674-D5CC78E0E679}"/>
              </pc2:cmMkLst>
            </pc226:cmChg>
          </p:ext>
        </pc:extLst>
      </pc:sldChg>
      <pc:sldChg chg="delCm">
        <pc:chgData name="Miyata, Kouji" userId="0c027117-a9ea-49ca-ab4f-50560c77e820" providerId="ADAL" clId="{303AA2A8-D1D1-47C5-A7FE-5AA5A4340D96}" dt="2024-07-01T05:13:43.901" v="2"/>
        <pc:sldMkLst>
          <pc:docMk/>
          <pc:sldMk cId="0" sldId="15088"/>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88"/>
                <pc2:cmMk id="{0624B293-D78E-4B5D-BA0E-CC4EB82A84A5}"/>
              </pc2:cmMkLst>
            </pc226:cmChg>
          </p:ext>
        </pc:extLst>
      </pc:sldChg>
      <pc:sldChg chg="modSp delCm">
        <pc:chgData name="Miyata, Kouji" userId="0c027117-a9ea-49ca-ab4f-50560c77e820" providerId="ADAL" clId="{303AA2A8-D1D1-47C5-A7FE-5AA5A4340D96}" dt="2024-07-01T05:13:28.241" v="1" actId="790"/>
        <pc:sldMkLst>
          <pc:docMk/>
          <pc:sldMk cId="3712826146" sldId="15089"/>
        </pc:sldMkLst>
        <pc:spChg chg="mod">
          <ac:chgData name="Miyata, Kouji" userId="0c027117-a9ea-49ca-ab4f-50560c77e820" providerId="ADAL" clId="{303AA2A8-D1D1-47C5-A7FE-5AA5A4340D96}" dt="2024-07-01T05:13:28.241" v="1" actId="790"/>
          <ac:spMkLst>
            <pc:docMk/>
            <pc:sldMk cId="3712826146" sldId="15089"/>
            <ac:spMk id="31" creationId="{8CF9415F-E2E3-ABEB-1811-007FD6F0AC68}"/>
          </ac:spMkLst>
        </pc:spChg>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21.431" v="0"/>
              <pc2:cmMkLst xmlns:pc2="http://schemas.microsoft.com/office/powerpoint/2019/9/main/command">
                <pc:docMk/>
                <pc:sldMk cId="3712826146" sldId="15089"/>
                <pc2:cmMk id="{34AAE729-624E-45FA-868D-857EE4B28776}"/>
              </pc2:cmMkLst>
            </pc226:cmChg>
            <pc226:cmChg xmlns:pc226="http://schemas.microsoft.com/office/powerpoint/2022/06/main/command" chg="del">
              <pc226:chgData name="Miyata, Kouji" userId="0c027117-a9ea-49ca-ab4f-50560c77e820" providerId="ADAL" clId="{303AA2A8-D1D1-47C5-A7FE-5AA5A4340D96}" dt="2024-07-01T05:13:21.431" v="0"/>
              <pc2:cmMkLst xmlns:pc2="http://schemas.microsoft.com/office/powerpoint/2019/9/main/command">
                <pc:docMk/>
                <pc:sldMk cId="3712826146" sldId="15089"/>
                <pc2:cmMk id="{1726B2FA-AE69-4CFD-A948-4C6C3E4DCA76}"/>
              </pc2:cmMkLst>
            </pc226:cmChg>
          </p:ext>
        </pc:extLst>
      </pc:sldChg>
      <pc:sldChg chg="delCm">
        <pc:chgData name="Miyata, Kouji" userId="0c027117-a9ea-49ca-ab4f-50560c77e820" providerId="ADAL" clId="{303AA2A8-D1D1-47C5-A7FE-5AA5A4340D96}" dt="2024-07-01T05:13:43.901" v="2"/>
        <pc:sldMkLst>
          <pc:docMk/>
          <pc:sldMk cId="0" sldId="15090"/>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90"/>
                <pc2:cmMk id="{4F2ED780-03CC-4CD3-B620-D90A104F9DF0}"/>
              </pc2:cmMkLst>
            </pc226:cmChg>
          </p:ext>
        </pc:extLst>
      </pc:sldChg>
      <pc:sldChg chg="delCm">
        <pc:chgData name="Miyata, Kouji" userId="0c027117-a9ea-49ca-ab4f-50560c77e820" providerId="ADAL" clId="{303AA2A8-D1D1-47C5-A7FE-5AA5A4340D96}" dt="2024-07-01T05:13:43.901" v="2"/>
        <pc:sldMkLst>
          <pc:docMk/>
          <pc:sldMk cId="567258021" sldId="15091"/>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67258021" sldId="15091"/>
                <pc2:cmMk id="{4C0C648D-C33B-4173-A067-38BB4B935BCB}"/>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67258021" sldId="15091"/>
                <pc2:cmMk id="{AE1050FB-3EB9-49C3-8794-D2BF7D73A663}"/>
              </pc2:cmMkLst>
            </pc226:cmChg>
          </p:ext>
        </pc:extLst>
      </pc:sldChg>
      <pc:sldChg chg="delCm">
        <pc:chgData name="Miyata, Kouji" userId="0c027117-a9ea-49ca-ab4f-50560c77e820" providerId="ADAL" clId="{303AA2A8-D1D1-47C5-A7FE-5AA5A4340D96}" dt="2024-07-01T05:13:43.901" v="2"/>
        <pc:sldMkLst>
          <pc:docMk/>
          <pc:sldMk cId="512976101" sldId="15096"/>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12976101" sldId="15096"/>
                <pc2:cmMk id="{4CC7B860-9855-4309-A4DF-EA2232077A22}"/>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12976101" sldId="15096"/>
                <pc2:cmMk id="{6A1BC59C-E0D6-41D4-A628-F1FE2E3A6208}"/>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12976101" sldId="15096"/>
                <pc2:cmMk id="{ADE08BA2-1AE3-4660-9044-522A754B3B1C}"/>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12976101" sldId="15096"/>
                <pc2:cmMk id="{209551D0-7226-4149-803F-FC816762ECD9}"/>
              </pc2:cmMkLst>
            </pc226:cmChg>
          </p:ext>
        </pc:extLst>
      </pc:sldChg>
      <pc:sldChg chg="delCm">
        <pc:chgData name="Miyata, Kouji" userId="0c027117-a9ea-49ca-ab4f-50560c77e820" providerId="ADAL" clId="{303AA2A8-D1D1-47C5-A7FE-5AA5A4340D96}" dt="2024-07-01T05:13:43.901" v="2"/>
        <pc:sldMkLst>
          <pc:docMk/>
          <pc:sldMk cId="0" sldId="15097"/>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097"/>
                <pc2:cmMk id="{5AD05905-210A-49E1-AD33-047DBCBC0A59}"/>
              </pc2:cmMkLst>
            </pc226:cmChg>
          </p:ext>
        </pc:extLst>
      </pc:sldChg>
      <pc:sldChg chg="delCm">
        <pc:chgData name="Miyata, Kouji" userId="0c027117-a9ea-49ca-ab4f-50560c77e820" providerId="ADAL" clId="{303AA2A8-D1D1-47C5-A7FE-5AA5A4340D96}" dt="2024-07-01T05:13:43.901" v="2"/>
        <pc:sldMkLst>
          <pc:docMk/>
          <pc:sldMk cId="3674737422" sldId="15101"/>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3674737422" sldId="15101"/>
                <pc2:cmMk id="{10C2E078-6C2D-47B3-AC93-C5A6EF035109}"/>
              </pc2:cmMkLst>
            </pc226:cmChg>
          </p:ext>
        </pc:extLst>
      </pc:sldChg>
      <pc:sldChg chg="delCm">
        <pc:chgData name="Miyata, Kouji" userId="0c027117-a9ea-49ca-ab4f-50560c77e820" providerId="ADAL" clId="{303AA2A8-D1D1-47C5-A7FE-5AA5A4340D96}" dt="2024-07-01T05:13:43.901" v="2"/>
        <pc:sldMkLst>
          <pc:docMk/>
          <pc:sldMk cId="0" sldId="15103"/>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103"/>
                <pc2:cmMk id="{45F3A09F-8175-41C6-9315-3EEA8D393DD1}"/>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103"/>
                <pc2:cmMk id="{C75AA7C4-CB68-463F-B06B-CD9714491A94}"/>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0" sldId="15103"/>
                <pc2:cmMk id="{14A4C9F8-E545-45F6-88BC-9D44A84A10A5}"/>
              </pc2:cmMkLst>
            </pc226:cmChg>
          </p:ext>
        </pc:extLst>
      </pc:sldChg>
      <pc:sldChg chg="delCm">
        <pc:chgData name="Miyata, Kouji" userId="0c027117-a9ea-49ca-ab4f-50560c77e820" providerId="ADAL" clId="{303AA2A8-D1D1-47C5-A7FE-5AA5A4340D96}" dt="2024-07-01T05:13:43.901" v="2"/>
        <pc:sldMkLst>
          <pc:docMk/>
          <pc:sldMk cId="2117487455" sldId="15107"/>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117487455" sldId="15107"/>
                <pc2:cmMk id="{D872DD0A-3472-4C1D-9437-A453378CF7B5}"/>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117487455" sldId="15107"/>
                <pc2:cmMk id="{7FF0E691-920F-4182-9627-14FF96CBD7CD}"/>
              </pc2:cmMkLst>
            </pc226:cmChg>
          </p:ext>
        </pc:extLst>
      </pc:sldChg>
      <pc:sldChg chg="delCm">
        <pc:chgData name="Miyata, Kouji" userId="0c027117-a9ea-49ca-ab4f-50560c77e820" providerId="ADAL" clId="{303AA2A8-D1D1-47C5-A7FE-5AA5A4340D96}" dt="2024-07-01T05:13:43.901" v="2"/>
        <pc:sldMkLst>
          <pc:docMk/>
          <pc:sldMk cId="2300998008" sldId="15110"/>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300998008" sldId="15110"/>
                <pc2:cmMk id="{C945DE58-3557-4713-8827-8355D34496FD}"/>
              </pc2:cmMkLst>
            </pc226:cmChg>
          </p:ext>
        </pc:extLst>
      </pc:sldChg>
      <pc:sldChg chg="delCm">
        <pc:chgData name="Miyata, Kouji" userId="0c027117-a9ea-49ca-ab4f-50560c77e820" providerId="ADAL" clId="{303AA2A8-D1D1-47C5-A7FE-5AA5A4340D96}" dt="2024-07-01T05:13:43.901" v="2"/>
        <pc:sldMkLst>
          <pc:docMk/>
          <pc:sldMk cId="4082355420" sldId="15111"/>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4082355420" sldId="15111"/>
                <pc2:cmMk id="{0F90B9F9-9455-42EC-BB04-B2F7EF3E93E8}"/>
              </pc2:cmMkLst>
            </pc226:cmChg>
          </p:ext>
        </pc:extLst>
      </pc:sldChg>
      <pc:sldChg chg="delCm">
        <pc:chgData name="Miyata, Kouji" userId="0c027117-a9ea-49ca-ab4f-50560c77e820" providerId="ADAL" clId="{303AA2A8-D1D1-47C5-A7FE-5AA5A4340D96}" dt="2024-07-01T05:13:43.901" v="2"/>
        <pc:sldMkLst>
          <pc:docMk/>
          <pc:sldMk cId="511113801" sldId="15112"/>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511113801" sldId="15112"/>
                <pc2:cmMk id="{1CF81C16-FE70-4C1F-8713-2FD186749819}"/>
              </pc2:cmMkLst>
            </pc226:cmChg>
          </p:ext>
        </pc:extLst>
      </pc:sldChg>
      <pc:sldChg chg="delCm">
        <pc:chgData name="Miyata, Kouji" userId="0c027117-a9ea-49ca-ab4f-50560c77e820" providerId="ADAL" clId="{303AA2A8-D1D1-47C5-A7FE-5AA5A4340D96}" dt="2024-07-01T05:13:43.901" v="2"/>
        <pc:sldMkLst>
          <pc:docMk/>
          <pc:sldMk cId="2468777884" sldId="15113"/>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468777884" sldId="15113"/>
                <pc2:cmMk id="{D2FBC9E8-7CA2-4A7C-B1F5-0890E5FCF7B5}"/>
              </pc2:cmMkLst>
            </pc226:cmChg>
          </p:ext>
        </pc:extLst>
      </pc:sldChg>
      <pc:sldChg chg="delCm">
        <pc:chgData name="Miyata, Kouji" userId="0c027117-a9ea-49ca-ab4f-50560c77e820" providerId="ADAL" clId="{303AA2A8-D1D1-47C5-A7FE-5AA5A4340D96}" dt="2024-07-01T05:13:43.901" v="2"/>
        <pc:sldMkLst>
          <pc:docMk/>
          <pc:sldMk cId="2413253211" sldId="15114"/>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413253211" sldId="15114"/>
                <pc2:cmMk id="{12A4CF99-E2F8-4749-9B30-DF5B270B2F7B}"/>
              </pc2:cmMkLst>
            </pc226:cmChg>
          </p:ext>
        </pc:extLst>
      </pc:sldChg>
      <pc:sldChg chg="delCm">
        <pc:chgData name="Miyata, Kouji" userId="0c027117-a9ea-49ca-ab4f-50560c77e820" providerId="ADAL" clId="{303AA2A8-D1D1-47C5-A7FE-5AA5A4340D96}" dt="2024-07-01T05:13:43.901" v="2"/>
        <pc:sldMkLst>
          <pc:docMk/>
          <pc:sldMk cId="4227382145" sldId="15116"/>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4227382145" sldId="15116"/>
                <pc2:cmMk id="{4AF4FF9B-BD5F-435E-B235-7A1A17A08D1E}"/>
              </pc2:cmMkLst>
            </pc226:cmChg>
          </p:ext>
        </pc:extLst>
      </pc:sldChg>
      <pc:sldChg chg="delCm">
        <pc:chgData name="Miyata, Kouji" userId="0c027117-a9ea-49ca-ab4f-50560c77e820" providerId="ADAL" clId="{303AA2A8-D1D1-47C5-A7FE-5AA5A4340D96}" dt="2024-07-01T05:13:43.901" v="2"/>
        <pc:sldMkLst>
          <pc:docMk/>
          <pc:sldMk cId="3750671418" sldId="15118"/>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3750671418" sldId="15118"/>
                <pc2:cmMk id="{0CB80B4F-3023-4879-9E86-84EC8C8113DC}"/>
              </pc2:cmMkLst>
            </pc226:cmChg>
          </p:ext>
        </pc:extLst>
      </pc:sldChg>
      <pc:sldChg chg="delCm">
        <pc:chgData name="Miyata, Kouji" userId="0c027117-a9ea-49ca-ab4f-50560c77e820" providerId="ADAL" clId="{303AA2A8-D1D1-47C5-A7FE-5AA5A4340D96}" dt="2024-07-01T05:13:43.901" v="2"/>
        <pc:sldMkLst>
          <pc:docMk/>
          <pc:sldMk cId="4055922197" sldId="15120"/>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4055922197" sldId="15120"/>
                <pc2:cmMk id="{28883F8F-E7B2-4295-972F-CA9F001A2513}"/>
              </pc2:cmMkLst>
            </pc226:cmChg>
          </p:ext>
        </pc:extLst>
      </pc:sldChg>
      <pc:sldChg chg="delCm">
        <pc:chgData name="Miyata, Kouji" userId="0c027117-a9ea-49ca-ab4f-50560c77e820" providerId="ADAL" clId="{303AA2A8-D1D1-47C5-A7FE-5AA5A4340D96}" dt="2024-07-01T05:13:43.901" v="2"/>
        <pc:sldMkLst>
          <pc:docMk/>
          <pc:sldMk cId="738516350" sldId="15121"/>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738516350" sldId="15121"/>
                <pc2:cmMk id="{0FDC1000-BFB7-417F-A938-AB2C8FE42F62}"/>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738516350" sldId="15121"/>
                <pc2:cmMk id="{A443FB0C-52EB-4FAD-BAEF-695B83682A43}"/>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738516350" sldId="15121"/>
                <pc2:cmMk id="{4A6B2665-5C3B-49F3-BCEA-B809A31937D9}"/>
              </pc2:cmMkLst>
            </pc226:cmChg>
          </p:ext>
        </pc:extLst>
      </pc:sldChg>
      <pc:sldChg chg="modSp mod delCm">
        <pc:chgData name="Miyata, Kouji" userId="0c027117-a9ea-49ca-ab4f-50560c77e820" providerId="ADAL" clId="{303AA2A8-D1D1-47C5-A7FE-5AA5A4340D96}" dt="2024-07-01T08:34:44.126" v="273" actId="20577"/>
        <pc:sldMkLst>
          <pc:docMk/>
          <pc:sldMk cId="886269425" sldId="15122"/>
        </pc:sldMkLst>
        <pc:spChg chg="mod">
          <ac:chgData name="Miyata, Kouji" userId="0c027117-a9ea-49ca-ab4f-50560c77e820" providerId="ADAL" clId="{303AA2A8-D1D1-47C5-A7FE-5AA5A4340D96}" dt="2024-07-01T08:34:44.126" v="273" actId="20577"/>
          <ac:spMkLst>
            <pc:docMk/>
            <pc:sldMk cId="886269425" sldId="15122"/>
            <ac:spMk id="3" creationId="{8485A563-CD33-3602-53CF-690FB6513D6C}"/>
          </ac:spMkLst>
        </pc:spChg>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886269425" sldId="15122"/>
                <pc2:cmMk id="{74A3A892-98E7-40E1-8A96-1F337F2E63B7}"/>
              </pc2:cmMkLst>
            </pc226:cmChg>
          </p:ext>
        </pc:extLst>
      </pc:sldChg>
      <pc:sldChg chg="delCm">
        <pc:chgData name="Miyata, Kouji" userId="0c027117-a9ea-49ca-ab4f-50560c77e820" providerId="ADAL" clId="{303AA2A8-D1D1-47C5-A7FE-5AA5A4340D96}" dt="2024-07-01T05:13:43.901" v="2"/>
        <pc:sldMkLst>
          <pc:docMk/>
          <pc:sldMk cId="1174191049" sldId="15125"/>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1174191049" sldId="15125"/>
                <pc2:cmMk id="{8A0F9A48-FAED-48F7-894E-F72F3085419B}"/>
              </pc2:cmMkLst>
            </pc226:cmChg>
          </p:ext>
        </pc:extLst>
      </pc:sldChg>
      <pc:sldChg chg="delCm">
        <pc:chgData name="Miyata, Kouji" userId="0c027117-a9ea-49ca-ab4f-50560c77e820" providerId="ADAL" clId="{303AA2A8-D1D1-47C5-A7FE-5AA5A4340D96}" dt="2024-07-01T05:13:43.901" v="2"/>
        <pc:sldMkLst>
          <pc:docMk/>
          <pc:sldMk cId="2086221174" sldId="15126"/>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086221174" sldId="15126"/>
                <pc2:cmMk id="{6DE35724-30BD-46E6-9C2C-D535CAE24B54}"/>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086221174" sldId="15126"/>
                <pc2:cmMk id="{155801A3-10DC-4370-96EE-C8485914429D}"/>
              </pc2:cmMkLst>
            </pc226:cmChg>
          </p:ext>
        </pc:extLst>
      </pc:sldChg>
      <pc:sldChg chg="delCm">
        <pc:chgData name="Miyata, Kouji" userId="0c027117-a9ea-49ca-ab4f-50560c77e820" providerId="ADAL" clId="{303AA2A8-D1D1-47C5-A7FE-5AA5A4340D96}" dt="2024-07-01T05:13:43.901" v="2"/>
        <pc:sldMkLst>
          <pc:docMk/>
          <pc:sldMk cId="2413344558" sldId="15133"/>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2413344558" sldId="15133"/>
                <pc2:cmMk id="{71990894-6B1C-4EFA-ABFB-E5DC032784B9}"/>
              </pc2:cmMkLst>
            </pc226:cmChg>
          </p:ext>
        </pc:extLst>
      </pc:sldChg>
      <pc:sldChg chg="delCm">
        <pc:chgData name="Miyata, Kouji" userId="0c027117-a9ea-49ca-ab4f-50560c77e820" providerId="ADAL" clId="{303AA2A8-D1D1-47C5-A7FE-5AA5A4340D96}" dt="2024-07-01T05:13:43.901" v="2"/>
        <pc:sldMkLst>
          <pc:docMk/>
          <pc:sldMk cId="1879716163" sldId="15134"/>
        </pc:sldMkLst>
        <pc:extLst>
          <p:ext xmlns:p="http://schemas.openxmlformats.org/presentationml/2006/main" uri="{D6D511B9-2390-475A-947B-AFAB55BFBCF1}">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1879716163" sldId="15134"/>
                <pc2:cmMk id="{44AD888B-3AA2-49F8-A1E4-5FBFF6599074}"/>
              </pc2:cmMkLst>
            </pc226:cmChg>
            <pc226:cmChg xmlns:pc226="http://schemas.microsoft.com/office/powerpoint/2022/06/main/command" chg="del">
              <pc226:chgData name="Miyata, Kouji" userId="0c027117-a9ea-49ca-ab4f-50560c77e820" providerId="ADAL" clId="{303AA2A8-D1D1-47C5-A7FE-5AA5A4340D96}" dt="2024-07-01T05:13:43.901" v="2"/>
              <pc2:cmMkLst xmlns:pc2="http://schemas.microsoft.com/office/powerpoint/2019/9/main/command">
                <pc:docMk/>
                <pc:sldMk cId="1879716163" sldId="15134"/>
                <pc2:cmMk id="{A74344E4-C3FF-49B5-90C4-81CFB7495CE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7D73F07-2676-05DB-378A-C0F4885EC571}"/>
              </a:ext>
            </a:extLst>
          </p:cNvPr>
          <p:cNvSpPr>
            <a:spLocks noGrp="1"/>
          </p:cNvSpPr>
          <p:nvPr>
            <p:ph type="hdr" sz="quarter"/>
          </p:nvPr>
        </p:nvSpPr>
        <p:spPr>
          <a:xfrm>
            <a:off x="0" y="2"/>
            <a:ext cx="2919233" cy="494310"/>
          </a:xfrm>
          <a:prstGeom prst="rect">
            <a:avLst/>
          </a:prstGeom>
        </p:spPr>
        <p:txBody>
          <a:bodyPr vert="horz" lIns="87554" tIns="43777" rIns="87554" bIns="43777"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BC9A9AA0-198F-67B0-D77B-98954515F8AD}"/>
              </a:ext>
            </a:extLst>
          </p:cNvPr>
          <p:cNvSpPr>
            <a:spLocks noGrp="1"/>
          </p:cNvSpPr>
          <p:nvPr>
            <p:ph type="dt" idx="1"/>
          </p:nvPr>
        </p:nvSpPr>
        <p:spPr>
          <a:xfrm>
            <a:off x="3815027" y="2"/>
            <a:ext cx="2919233" cy="494310"/>
          </a:xfrm>
          <a:prstGeom prst="rect">
            <a:avLst/>
          </a:prstGeom>
        </p:spPr>
        <p:txBody>
          <a:bodyPr vert="horz" lIns="87554" tIns="43777" rIns="87554" bIns="43777" rtlCol="0"/>
          <a:lstStyle>
            <a:lvl1pPr algn="r">
              <a:defRPr sz="1200"/>
            </a:lvl1pPr>
          </a:lstStyle>
          <a:p>
            <a:pPr>
              <a:defRPr/>
            </a:pPr>
            <a:fld id="{52BA6F69-EC2B-4528-8C29-0CC0F34276FF}" type="datetimeFigureOut">
              <a:rPr lang="ja-JP" altLang="en-US"/>
              <a:pPr>
                <a:defRPr/>
              </a:pPr>
              <a:t>2024/7/1</a:t>
            </a:fld>
            <a:endParaRPr lang="ja-JP" altLang="en-US"/>
          </a:p>
        </p:txBody>
      </p:sp>
      <p:sp>
        <p:nvSpPr>
          <p:cNvPr id="4" name="スライド イメージ プレースホルダー 3">
            <a:extLst>
              <a:ext uri="{FF2B5EF4-FFF2-40B4-BE49-F238E27FC236}">
                <a16:creationId xmlns:a16="http://schemas.microsoft.com/office/drawing/2014/main" id="{040DCE1A-EDC4-E88E-DD8B-1656C8724EA8}"/>
              </a:ext>
            </a:extLst>
          </p:cNvPr>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87554" tIns="43777" rIns="87554" bIns="4377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6891FB9-88DF-9D3C-D562-1062922A4A64}"/>
              </a:ext>
            </a:extLst>
          </p:cNvPr>
          <p:cNvSpPr>
            <a:spLocks noGrp="1"/>
          </p:cNvSpPr>
          <p:nvPr>
            <p:ph type="body" sz="quarter" idx="3"/>
          </p:nvPr>
        </p:nvSpPr>
        <p:spPr>
          <a:xfrm>
            <a:off x="672975" y="4748747"/>
            <a:ext cx="5389815" cy="3884086"/>
          </a:xfrm>
          <a:prstGeom prst="rect">
            <a:avLst/>
          </a:prstGeom>
        </p:spPr>
        <p:txBody>
          <a:bodyPr vert="horz" lIns="87554" tIns="43777" rIns="87554" bIns="43777"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a:extLst>
              <a:ext uri="{FF2B5EF4-FFF2-40B4-BE49-F238E27FC236}">
                <a16:creationId xmlns:a16="http://schemas.microsoft.com/office/drawing/2014/main" id="{6D20707E-DCC2-56D7-BEFA-A33427CDD729}"/>
              </a:ext>
            </a:extLst>
          </p:cNvPr>
          <p:cNvSpPr>
            <a:spLocks noGrp="1"/>
          </p:cNvSpPr>
          <p:nvPr>
            <p:ph type="ftr" sz="quarter" idx="4"/>
          </p:nvPr>
        </p:nvSpPr>
        <p:spPr>
          <a:xfrm>
            <a:off x="0" y="9372003"/>
            <a:ext cx="2919233" cy="494310"/>
          </a:xfrm>
          <a:prstGeom prst="rect">
            <a:avLst/>
          </a:prstGeom>
        </p:spPr>
        <p:txBody>
          <a:bodyPr vert="horz" lIns="87554" tIns="43777" rIns="87554" bIns="43777"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5DDEF667-26FE-22C8-7E2A-813819CAEDA3}"/>
              </a:ext>
            </a:extLst>
          </p:cNvPr>
          <p:cNvSpPr>
            <a:spLocks noGrp="1"/>
          </p:cNvSpPr>
          <p:nvPr>
            <p:ph type="sldNum" sz="quarter" idx="5"/>
          </p:nvPr>
        </p:nvSpPr>
        <p:spPr>
          <a:xfrm>
            <a:off x="3815027" y="9372003"/>
            <a:ext cx="2919233" cy="494310"/>
          </a:xfrm>
          <a:prstGeom prst="rect">
            <a:avLst/>
          </a:prstGeom>
        </p:spPr>
        <p:txBody>
          <a:bodyPr vert="horz" lIns="87554" tIns="43777" rIns="87554" bIns="43777" rtlCol="0" anchor="b"/>
          <a:lstStyle>
            <a:lvl1pPr algn="r">
              <a:defRPr sz="1200"/>
            </a:lvl1pPr>
          </a:lstStyle>
          <a:p>
            <a:pPr>
              <a:defRPr/>
            </a:pPr>
            <a:fld id="{D54C3BC5-DB27-46C0-A788-9A6D48A3F9E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50" kern="1200">
        <a:solidFill>
          <a:schemeClr val="tx1"/>
        </a:solidFill>
        <a:latin typeface="+mn-lt"/>
        <a:ea typeface="+mn-ea"/>
        <a:cs typeface="+mn-cs"/>
      </a:defRPr>
    </a:lvl1pPr>
    <a:lvl2pPr marL="457200" algn="l" rtl="0" eaLnBrk="0" fontAlgn="base" hangingPunct="0">
      <a:spcBef>
        <a:spcPct val="30000"/>
      </a:spcBef>
      <a:spcAft>
        <a:spcPct val="0"/>
      </a:spcAft>
      <a:defRPr kumimoji="1" sz="1050" kern="1200">
        <a:solidFill>
          <a:schemeClr val="tx1"/>
        </a:solidFill>
        <a:latin typeface="+mn-lt"/>
        <a:ea typeface="+mn-ea"/>
        <a:cs typeface="+mn-cs"/>
      </a:defRPr>
    </a:lvl2pPr>
    <a:lvl3pPr marL="914400" algn="l" rtl="0" eaLnBrk="0" fontAlgn="base" hangingPunct="0">
      <a:spcBef>
        <a:spcPct val="30000"/>
      </a:spcBef>
      <a:spcAft>
        <a:spcPct val="0"/>
      </a:spcAft>
      <a:defRPr kumimoji="1" sz="1050" kern="1200">
        <a:solidFill>
          <a:schemeClr val="tx1"/>
        </a:solidFill>
        <a:latin typeface="+mn-lt"/>
        <a:ea typeface="+mn-ea"/>
        <a:cs typeface="+mn-cs"/>
      </a:defRPr>
    </a:lvl3pPr>
    <a:lvl4pPr marL="1371600" algn="l" rtl="0" eaLnBrk="0" fontAlgn="base" hangingPunct="0">
      <a:spcBef>
        <a:spcPct val="30000"/>
      </a:spcBef>
      <a:spcAft>
        <a:spcPct val="0"/>
      </a:spcAft>
      <a:defRPr kumimoji="1" sz="1050" kern="1200">
        <a:solidFill>
          <a:schemeClr val="tx1"/>
        </a:solidFill>
        <a:latin typeface="+mn-lt"/>
        <a:ea typeface="+mn-ea"/>
        <a:cs typeface="+mn-cs"/>
      </a:defRPr>
    </a:lvl4pPr>
    <a:lvl5pPr marL="1828800" algn="l" rtl="0" eaLnBrk="0" fontAlgn="base" hangingPunct="0">
      <a:spcBef>
        <a:spcPct val="30000"/>
      </a:spcBef>
      <a:spcAft>
        <a:spcPct val="0"/>
      </a:spcAft>
      <a:defRPr kumimoji="1" sz="105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Calibri"/>
              <a:ea typeface="游ゴシック"/>
              <a:cs typeface="Calibri"/>
            </a:endParaRPr>
          </a:p>
          <a:p>
            <a:endParaRPr lang="en-US" altLang="ja-JP" dirty="0">
              <a:latin typeface="Calibri"/>
              <a:ea typeface="游ゴシック"/>
              <a:cs typeface="Calibri"/>
            </a:endParaRPr>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a:pPr>
                <a:defRPr/>
              </a:pPr>
              <a:t>1</a:t>
            </a:fld>
            <a:endParaRPr lang="ja-JP" altLang="en-US"/>
          </a:p>
        </p:txBody>
      </p:sp>
    </p:spTree>
    <p:extLst>
      <p:ext uri="{BB962C8B-B14F-4D97-AF65-F5344CB8AC3E}">
        <p14:creationId xmlns:p14="http://schemas.microsoft.com/office/powerpoint/2010/main" val="380166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18</a:t>
            </a:fld>
            <a:endParaRPr lang="ja-JP" altLang="en-US"/>
          </a:p>
        </p:txBody>
      </p:sp>
    </p:spTree>
    <p:extLst>
      <p:ext uri="{BB962C8B-B14F-4D97-AF65-F5344CB8AC3E}">
        <p14:creationId xmlns:p14="http://schemas.microsoft.com/office/powerpoint/2010/main" val="340983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5">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19</a:t>
            </a:fld>
            <a:endParaRPr lang="ja-JP" altLang="en-US"/>
          </a:p>
        </p:txBody>
      </p:sp>
    </p:spTree>
    <p:extLst>
      <p:ext uri="{BB962C8B-B14F-4D97-AF65-F5344CB8AC3E}">
        <p14:creationId xmlns:p14="http://schemas.microsoft.com/office/powerpoint/2010/main" val="208071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画像をスライド化</a:t>
            </a:r>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20</a:t>
            </a:fld>
            <a:endParaRPr lang="ja-JP" altLang="en-US"/>
          </a:p>
        </p:txBody>
      </p:sp>
    </p:spTree>
    <p:extLst>
      <p:ext uri="{BB962C8B-B14F-4D97-AF65-F5344CB8AC3E}">
        <p14:creationId xmlns:p14="http://schemas.microsoft.com/office/powerpoint/2010/main" val="152068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23</a:t>
            </a:fld>
            <a:endParaRPr lang="ja-JP" altLang="en-US"/>
          </a:p>
        </p:txBody>
      </p:sp>
    </p:spTree>
    <p:extLst>
      <p:ext uri="{BB962C8B-B14F-4D97-AF65-F5344CB8AC3E}">
        <p14:creationId xmlns:p14="http://schemas.microsoft.com/office/powerpoint/2010/main" val="177995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24</a:t>
            </a:fld>
            <a:endParaRPr lang="ja-JP" altLang="en-US"/>
          </a:p>
        </p:txBody>
      </p:sp>
    </p:spTree>
    <p:extLst>
      <p:ext uri="{BB962C8B-B14F-4D97-AF65-F5344CB8AC3E}">
        <p14:creationId xmlns:p14="http://schemas.microsoft.com/office/powerpoint/2010/main" val="85844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pPr>
              <a:defRPr/>
            </a:pPr>
            <a:fld id="{5C831B31-6352-43A3-94DC-BA6F1292775E}" type="slidenum">
              <a:rPr lang="ja-JP" altLang="en-US" smtClean="0"/>
              <a:pPr>
                <a:defRPr/>
              </a:pPr>
              <a:t>26</a:t>
            </a:fld>
            <a:endParaRPr lang="ja-JP" altLang="en-US"/>
          </a:p>
        </p:txBody>
      </p:sp>
    </p:spTree>
    <p:extLst>
      <p:ext uri="{BB962C8B-B14F-4D97-AF65-F5344CB8AC3E}">
        <p14:creationId xmlns:p14="http://schemas.microsoft.com/office/powerpoint/2010/main" val="108576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en-US"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pPr>
              <a:defRPr/>
            </a:pPr>
            <a:fld id="{5C831B31-6352-43A3-94DC-BA6F1292775E}" type="slidenum">
              <a:rPr lang="ja-JP" altLang="en-US" smtClean="0"/>
              <a:pPr>
                <a:defRPr/>
              </a:pPr>
              <a:t>27</a:t>
            </a:fld>
            <a:endParaRPr lang="ja-JP" altLang="en-US"/>
          </a:p>
        </p:txBody>
      </p:sp>
    </p:spTree>
    <p:extLst>
      <p:ext uri="{BB962C8B-B14F-4D97-AF65-F5344CB8AC3E}">
        <p14:creationId xmlns:p14="http://schemas.microsoft.com/office/powerpoint/2010/main" val="174774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en-US"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pPr>
              <a:defRPr/>
            </a:pPr>
            <a:fld id="{5C831B31-6352-43A3-94DC-BA6F1292775E}" type="slidenum">
              <a:rPr lang="ja-JP" altLang="en-US" smtClean="0"/>
              <a:pPr>
                <a:defRPr/>
              </a:pPr>
              <a:t>29</a:t>
            </a:fld>
            <a:endParaRPr lang="ja-JP" altLang="en-US"/>
          </a:p>
        </p:txBody>
      </p:sp>
    </p:spTree>
    <p:extLst>
      <p:ext uri="{BB962C8B-B14F-4D97-AF65-F5344CB8AC3E}">
        <p14:creationId xmlns:p14="http://schemas.microsoft.com/office/powerpoint/2010/main" val="428180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6F6136A0-83C3-3AA9-6E88-3F3A01918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6443742C-7AA7-B349-FC6A-DF2E213179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游明朝" panose="02020400000000000000" pitchFamily="18" charset="-128"/>
                <a:ea typeface="游明朝" panose="02020400000000000000" pitchFamily="18" charset="-128"/>
              </a:rPr>
              <a:t>個人情報保護法におけるオプトアウト手続に係る個人情報保護委員会への届出に関して、主な対象者は、いわゆる名簿業者です。名簿業者以外の事業者が届出が必要となるかは個別の判断となりますが、以下のような場合、法第</a:t>
            </a:r>
            <a:r>
              <a:rPr lang="en-US" altLang="ja-JP" dirty="0">
                <a:latin typeface="游明朝" panose="02020400000000000000" pitchFamily="18" charset="-128"/>
                <a:ea typeface="游明朝" panose="02020400000000000000" pitchFamily="18" charset="-128"/>
              </a:rPr>
              <a:t>23</a:t>
            </a:r>
            <a:r>
              <a:rPr lang="ja-JP" altLang="en-US" dirty="0">
                <a:latin typeface="游明朝" panose="02020400000000000000" pitchFamily="18" charset="-128"/>
                <a:ea typeface="游明朝" panose="02020400000000000000" pitchFamily="18" charset="-128"/>
              </a:rPr>
              <a:t>条第２項に基づくオプトアウト手続を行う必要はありません。</a:t>
            </a:r>
            <a:endParaRPr lang="en-US" altLang="ja-JP" dirty="0">
              <a:latin typeface="游明朝" panose="02020400000000000000" pitchFamily="18" charset="-128"/>
              <a:ea typeface="游明朝" panose="02020400000000000000" pitchFamily="18" charset="-128"/>
            </a:endParaRPr>
          </a:p>
          <a:p>
            <a:pPr marL="171450" indent="-171450">
              <a:buFont typeface="Wingdings" panose="05000000000000000000" pitchFamily="2" charset="2"/>
              <a:buChar char="Ø"/>
            </a:pPr>
            <a:r>
              <a:rPr lang="ja-JP" altLang="en-US" dirty="0">
                <a:latin typeface="游明朝" panose="02020400000000000000" pitchFamily="18" charset="-128"/>
                <a:ea typeface="游明朝" panose="02020400000000000000" pitchFamily="18" charset="-128"/>
              </a:rPr>
              <a:t>本人から同意を得ている場合</a:t>
            </a:r>
            <a:endParaRPr lang="en-US" altLang="ja-JP" dirty="0">
              <a:latin typeface="游明朝" panose="02020400000000000000" pitchFamily="18" charset="-128"/>
              <a:ea typeface="游明朝" panose="02020400000000000000" pitchFamily="18" charset="-128"/>
            </a:endParaRPr>
          </a:p>
          <a:p>
            <a:pPr marL="171450" indent="-171450">
              <a:buFont typeface="Wingdings" panose="05000000000000000000" pitchFamily="2" charset="2"/>
              <a:buChar char="Ø"/>
            </a:pPr>
            <a:r>
              <a:rPr lang="ja-JP" altLang="en-US" dirty="0">
                <a:latin typeface="游明朝" panose="02020400000000000000" pitchFamily="18" charset="-128"/>
                <a:ea typeface="游明朝" panose="02020400000000000000" pitchFamily="18" charset="-128"/>
              </a:rPr>
              <a:t>個人データに該当しない個人情報を第三者提供する場合</a:t>
            </a:r>
            <a:endParaRPr lang="en-US" altLang="ja-JP" dirty="0">
              <a:latin typeface="游明朝" panose="02020400000000000000" pitchFamily="18" charset="-128"/>
              <a:ea typeface="游明朝" panose="02020400000000000000" pitchFamily="18" charset="-128"/>
            </a:endParaRPr>
          </a:p>
          <a:p>
            <a:pPr marL="171450" indent="-171450">
              <a:buFont typeface="Wingdings" panose="05000000000000000000" pitchFamily="2" charset="2"/>
              <a:buChar char="Ø"/>
            </a:pPr>
            <a:r>
              <a:rPr lang="ja-JP" altLang="en-US" dirty="0">
                <a:latin typeface="游明朝" panose="02020400000000000000" pitchFamily="18" charset="-128"/>
                <a:ea typeface="游明朝" panose="02020400000000000000" pitchFamily="18" charset="-128"/>
              </a:rPr>
              <a:t>業務の委託、事業の承継、共同利用を行う場合</a:t>
            </a:r>
            <a:endParaRPr lang="en-US" altLang="ja-JP" dirty="0">
              <a:latin typeface="游明朝" panose="02020400000000000000" pitchFamily="18" charset="-128"/>
              <a:ea typeface="游明朝" panose="02020400000000000000" pitchFamily="18" charset="-128"/>
            </a:endParaRPr>
          </a:p>
          <a:p>
            <a:pPr marL="0" indent="0">
              <a:buFont typeface="Wingdings" panose="05000000000000000000" pitchFamily="2" charset="2"/>
              <a:buNone/>
            </a:pPr>
            <a:r>
              <a:rPr lang="ja-JP" altLang="en-US" dirty="0">
                <a:latin typeface="游明朝" panose="02020400000000000000" pitchFamily="18" charset="-128"/>
                <a:ea typeface="游明朝" panose="02020400000000000000" pitchFamily="18" charset="-128"/>
              </a:rPr>
              <a:t>詳細は、以下をご覧ください。</a:t>
            </a:r>
            <a:endParaRPr lang="en-US" altLang="ja-JP" dirty="0">
              <a:latin typeface="游明朝" panose="02020400000000000000" pitchFamily="18" charset="-128"/>
              <a:ea typeface="游明朝" panose="02020400000000000000" pitchFamily="18" charset="-128"/>
            </a:endParaRPr>
          </a:p>
          <a:p>
            <a:pPr marL="0" indent="0">
              <a:buFont typeface="Wingdings" panose="05000000000000000000" pitchFamily="2" charset="2"/>
              <a:buNone/>
            </a:pPr>
            <a:r>
              <a:rPr lang="en-US" altLang="ja-JP" dirty="0">
                <a:latin typeface="游明朝" panose="02020400000000000000" pitchFamily="18" charset="-128"/>
                <a:ea typeface="游明朝" panose="02020400000000000000" pitchFamily="18" charset="-128"/>
              </a:rPr>
              <a:t>https://www.ppc.go.jp/personalinfo/legal/optout/</a:t>
            </a:r>
            <a:r>
              <a:rPr lang="ja-JP" altLang="en-US" dirty="0">
                <a:latin typeface="游明朝" panose="02020400000000000000" pitchFamily="18" charset="-128"/>
                <a:ea typeface="游明朝" panose="02020400000000000000" pitchFamily="18" charset="-128"/>
              </a:rPr>
              <a:t>　</a:t>
            </a:r>
          </a:p>
        </p:txBody>
      </p:sp>
      <p:sp>
        <p:nvSpPr>
          <p:cNvPr id="32772" name="スライド番号プレースホルダー 3">
            <a:extLst>
              <a:ext uri="{FF2B5EF4-FFF2-40B4-BE49-F238E27FC236}">
                <a16:creationId xmlns:a16="http://schemas.microsoft.com/office/drawing/2014/main" id="{0CEA05BD-F328-61DA-84E1-FEF2BCC487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5E0BA7E-A70F-4BFB-8A64-254A341EFF4B}" type="slidenum">
              <a:rPr lang="ja-JP" altLang="en-US" smtClean="0"/>
              <a:pPr/>
              <a:t>30</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31</a:t>
            </a:fld>
            <a:endParaRPr lang="ja-JP" altLang="en-US"/>
          </a:p>
        </p:txBody>
      </p:sp>
    </p:spTree>
    <p:extLst>
      <p:ext uri="{BB962C8B-B14F-4D97-AF65-F5344CB8AC3E}">
        <p14:creationId xmlns:p14="http://schemas.microsoft.com/office/powerpoint/2010/main" val="231953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2</a:t>
            </a:fld>
            <a:endParaRPr lang="ja-JP" altLang="en-US"/>
          </a:p>
        </p:txBody>
      </p:sp>
    </p:spTree>
    <p:extLst>
      <p:ext uri="{BB962C8B-B14F-4D97-AF65-F5344CB8AC3E}">
        <p14:creationId xmlns:p14="http://schemas.microsoft.com/office/powerpoint/2010/main" val="468122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32</a:t>
            </a:fld>
            <a:endParaRPr lang="ja-JP" altLang="en-US"/>
          </a:p>
        </p:txBody>
      </p:sp>
    </p:spTree>
    <p:extLst>
      <p:ext uri="{BB962C8B-B14F-4D97-AF65-F5344CB8AC3E}">
        <p14:creationId xmlns:p14="http://schemas.microsoft.com/office/powerpoint/2010/main" val="3261761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33</a:t>
            </a:fld>
            <a:endParaRPr lang="ja-JP" altLang="en-US"/>
          </a:p>
        </p:txBody>
      </p:sp>
    </p:spTree>
    <p:extLst>
      <p:ext uri="{BB962C8B-B14F-4D97-AF65-F5344CB8AC3E}">
        <p14:creationId xmlns:p14="http://schemas.microsoft.com/office/powerpoint/2010/main" val="3353878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34</a:t>
            </a:fld>
            <a:endParaRPr lang="ja-JP" altLang="en-US"/>
          </a:p>
        </p:txBody>
      </p:sp>
    </p:spTree>
    <p:extLst>
      <p:ext uri="{BB962C8B-B14F-4D97-AF65-F5344CB8AC3E}">
        <p14:creationId xmlns:p14="http://schemas.microsoft.com/office/powerpoint/2010/main" val="2789502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35</a:t>
            </a:fld>
            <a:endParaRPr lang="ja-JP" altLang="en-US"/>
          </a:p>
        </p:txBody>
      </p:sp>
    </p:spTree>
    <p:extLst>
      <p:ext uri="{BB962C8B-B14F-4D97-AF65-F5344CB8AC3E}">
        <p14:creationId xmlns:p14="http://schemas.microsoft.com/office/powerpoint/2010/main" val="327659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143E-6842-D266-D83C-D587FB6D7D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BE5A08-4755-1ACC-55DC-340B44ABBD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E283F4-4D16-3446-B638-6958310C97C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3E1A3AB-B672-B68C-B851-AF8009510F7F}"/>
              </a:ext>
            </a:extLst>
          </p:cNvPr>
          <p:cNvSpPr>
            <a:spLocks noGrp="1"/>
          </p:cNvSpPr>
          <p:nvPr>
            <p:ph type="sldNum" sz="quarter" idx="5"/>
          </p:nvPr>
        </p:nvSpPr>
        <p:spPr/>
        <p:txBody>
          <a:bodyPr/>
          <a:lstStyle/>
          <a:p>
            <a:pPr defTabSz="906445">
              <a:defRPr/>
            </a:pPr>
            <a:fld id="{D54C3BC5-DB27-46C0-A788-9A6D48A3F9EA}" type="slidenum">
              <a:rPr lang="ja-JP" altLang="en-US">
                <a:solidFill>
                  <a:prstClr val="black"/>
                </a:solidFill>
              </a:rPr>
              <a:pPr defTabSz="906445">
                <a:defRPr/>
              </a:pPr>
              <a:t>38</a:t>
            </a:fld>
            <a:endParaRPr lang="ja-JP" altLang="en-US">
              <a:solidFill>
                <a:prstClr val="black"/>
              </a:solidFill>
            </a:endParaRPr>
          </a:p>
        </p:txBody>
      </p:sp>
    </p:spTree>
    <p:extLst>
      <p:ext uri="{BB962C8B-B14F-4D97-AF65-F5344CB8AC3E}">
        <p14:creationId xmlns:p14="http://schemas.microsoft.com/office/powerpoint/2010/main" val="207094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45</a:t>
            </a:fld>
            <a:endParaRPr lang="ja-JP" altLang="en-US"/>
          </a:p>
        </p:txBody>
      </p:sp>
    </p:spTree>
    <p:extLst>
      <p:ext uri="{BB962C8B-B14F-4D97-AF65-F5344CB8AC3E}">
        <p14:creationId xmlns:p14="http://schemas.microsoft.com/office/powerpoint/2010/main" val="6193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209F79E-9D6F-E9AD-273D-9E3E776AD3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B3BD32F9-F48F-BD59-F748-6576117CA2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sz="1400" dirty="0">
                <a:latin typeface="Meiryo UI" panose="020B0604030504040204" pitchFamily="50" charset="-128"/>
                <a:ea typeface="Meiryo UI" panose="020B0604030504040204" pitchFamily="50" charset="-128"/>
              </a:rPr>
              <a:t>「個人に関しない情報」には、企業の財務情報等、法人等の団体そのものに関する情報（団体情報）、又は統計情報（複数人の情報から共通要素に係る項目を抽出して同じ分類ごとに集計して得られる情報）などが該当する（</a:t>
            </a:r>
            <a:r>
              <a:rPr lang="en-US" altLang="ja-JP" sz="1400" dirty="0">
                <a:latin typeface="Meiryo UI" panose="020B0604030504040204" pitchFamily="50" charset="-128"/>
                <a:ea typeface="Meiryo UI" panose="020B0604030504040204" pitchFamily="50" charset="-128"/>
              </a:rPr>
              <a:t>Q&amp;A1-7</a:t>
            </a:r>
            <a:r>
              <a:rPr lang="ja-JP" altLang="en-US" sz="1400" dirty="0">
                <a:latin typeface="Meiryo UI" panose="020B0604030504040204" pitchFamily="50" charset="-128"/>
                <a:ea typeface="Meiryo UI" panose="020B0604030504040204" pitchFamily="50" charset="-128"/>
              </a:rPr>
              <a:t>）。これらの情報は個人情報保護法の対象外となっているが、統計情報であっても、「特定の個人との対応関係が排斥されている限りにおいて」という前提があるため（</a:t>
            </a:r>
            <a:r>
              <a:rPr lang="en-US" altLang="ja-JP" sz="1400" dirty="0">
                <a:latin typeface="Meiryo UI" panose="020B0604030504040204" pitchFamily="50" charset="-128"/>
                <a:ea typeface="Meiryo UI" panose="020B0604030504040204" pitchFamily="50" charset="-128"/>
              </a:rPr>
              <a:t>G</a:t>
            </a:r>
            <a:r>
              <a:rPr lang="ja-JP" altLang="en-US" sz="1400" dirty="0">
                <a:latin typeface="Meiryo UI" panose="020B0604030504040204" pitchFamily="50" charset="-128"/>
                <a:ea typeface="Meiryo UI" panose="020B0604030504040204" pitchFamily="50" charset="-128"/>
              </a:rPr>
              <a:t>通 </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N=1</a:t>
            </a:r>
            <a:r>
              <a:rPr lang="ja-JP" altLang="en-US" sz="1400" dirty="0">
                <a:latin typeface="Meiryo UI" panose="020B0604030504040204" pitchFamily="50" charset="-128"/>
                <a:ea typeface="Meiryo UI" panose="020B0604030504040204" pitchFamily="50" charset="-128"/>
              </a:rPr>
              <a:t>になるような統計値の場合など特定の個人との対応関係が残存する場合は注意を要する。</a:t>
            </a:r>
            <a:endParaRPr lang="ja-JP" altLang="en-US" sz="1400" dirty="0"/>
          </a:p>
        </p:txBody>
      </p:sp>
      <p:sp>
        <p:nvSpPr>
          <p:cNvPr id="18436" name="スライド番号プレースホルダー 3">
            <a:extLst>
              <a:ext uri="{FF2B5EF4-FFF2-40B4-BE49-F238E27FC236}">
                <a16:creationId xmlns:a16="http://schemas.microsoft.com/office/drawing/2014/main" id="{DE775C93-3B03-29F6-4920-6891C16AF4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4A0C831-9329-4873-B436-2732F23BD67F}" type="slidenum">
              <a:rPr lang="ja-JP" altLang="en-US" smtClean="0"/>
              <a:pPr/>
              <a:t>49</a:t>
            </a:fld>
            <a:endParaRPr lang="ja-JP" altLang="en-US"/>
          </a:p>
        </p:txBody>
      </p:sp>
    </p:spTree>
    <p:extLst>
      <p:ext uri="{BB962C8B-B14F-4D97-AF65-F5344CB8AC3E}">
        <p14:creationId xmlns:p14="http://schemas.microsoft.com/office/powerpoint/2010/main" val="288444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C9F81FE-7F18-9E4E-0A8B-63918458EB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FE1A0BC-9C2B-DFF1-C3AA-C9B39DF00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ja-JP" altLang="en-US" dirty="0">
              <a:latin typeface="游明朝" panose="02020400000000000000" pitchFamily="18" charset="-128"/>
              <a:ea typeface="游明朝" panose="02020400000000000000" pitchFamily="18" charset="-128"/>
            </a:endParaRPr>
          </a:p>
        </p:txBody>
      </p:sp>
      <p:sp>
        <p:nvSpPr>
          <p:cNvPr id="20484" name="スライド番号プレースホルダー 3">
            <a:extLst>
              <a:ext uri="{FF2B5EF4-FFF2-40B4-BE49-F238E27FC236}">
                <a16:creationId xmlns:a16="http://schemas.microsoft.com/office/drawing/2014/main" id="{7EC6465F-C0AD-6612-3D07-D099B0BE44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94A9987-FE7B-4749-B519-A5B9EBF02959}" type="slidenum">
              <a:rPr lang="ja-JP" altLang="en-US" smtClean="0"/>
              <a:pPr/>
              <a:t>50</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283C34C5-91DC-B716-80BB-F4846FEF23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3CD47BC4-9734-33F2-F2B5-B7776E029D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ja-JP" altLang="en-US" dirty="0">
              <a:latin typeface="游明朝" panose="02020400000000000000" pitchFamily="18" charset="-128"/>
              <a:ea typeface="游明朝" panose="02020400000000000000" pitchFamily="18" charset="-128"/>
            </a:endParaRPr>
          </a:p>
        </p:txBody>
      </p:sp>
      <p:sp>
        <p:nvSpPr>
          <p:cNvPr id="25604" name="スライド番号プレースホルダー 3">
            <a:extLst>
              <a:ext uri="{FF2B5EF4-FFF2-40B4-BE49-F238E27FC236}">
                <a16:creationId xmlns:a16="http://schemas.microsoft.com/office/drawing/2014/main" id="{C11756DD-6638-07E7-6318-C82B82E1D1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94E7E78-43AF-4358-9796-89C5D9515218}" type="slidenum">
              <a:rPr lang="ja-JP" altLang="en-US" smtClean="0"/>
              <a:pPr/>
              <a:t>51</a:t>
            </a:fld>
            <a:endParaRPr lang="ja-JP" altLang="en-US"/>
          </a:p>
        </p:txBody>
      </p:sp>
    </p:spTree>
    <p:extLst>
      <p:ext uri="{BB962C8B-B14F-4D97-AF65-F5344CB8AC3E}">
        <p14:creationId xmlns:p14="http://schemas.microsoft.com/office/powerpoint/2010/main" val="1899280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52</a:t>
            </a:fld>
            <a:endParaRPr lang="ja-JP" altLang="en-US"/>
          </a:p>
        </p:txBody>
      </p:sp>
    </p:spTree>
    <p:extLst>
      <p:ext uri="{BB962C8B-B14F-4D97-AF65-F5344CB8AC3E}">
        <p14:creationId xmlns:p14="http://schemas.microsoft.com/office/powerpoint/2010/main" val="318881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3</a:t>
            </a:fld>
            <a:endParaRPr lang="ja-JP" altLang="en-US"/>
          </a:p>
        </p:txBody>
      </p:sp>
    </p:spTree>
    <p:extLst>
      <p:ext uri="{BB962C8B-B14F-4D97-AF65-F5344CB8AC3E}">
        <p14:creationId xmlns:p14="http://schemas.microsoft.com/office/powerpoint/2010/main" val="4243475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70E2E08D-E7E8-E07E-57FC-5FEC5B5F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0230F010-F37A-4EC5-E69E-DB575F927D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游明朝" panose="02020400000000000000" pitchFamily="18" charset="-128"/>
              <a:ea typeface="游明朝" panose="02020400000000000000" pitchFamily="18" charset="-128"/>
            </a:endParaRPr>
          </a:p>
        </p:txBody>
      </p:sp>
      <p:sp>
        <p:nvSpPr>
          <p:cNvPr id="22532" name="スライド番号プレースホルダー 3">
            <a:extLst>
              <a:ext uri="{FF2B5EF4-FFF2-40B4-BE49-F238E27FC236}">
                <a16:creationId xmlns:a16="http://schemas.microsoft.com/office/drawing/2014/main" id="{8900F11C-30F0-16EF-7DD9-3F64BB735C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F136A40-95FE-4CAD-B66B-C67A030DE0A4}" type="slidenum">
              <a:rPr lang="ja-JP" altLang="en-US" smtClean="0"/>
              <a:pPr/>
              <a:t>53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6</a:t>
            </a:fld>
            <a:endParaRPr lang="ja-JP" altLang="en-US"/>
          </a:p>
        </p:txBody>
      </p:sp>
    </p:spTree>
    <p:extLst>
      <p:ext uri="{BB962C8B-B14F-4D97-AF65-F5344CB8AC3E}">
        <p14:creationId xmlns:p14="http://schemas.microsoft.com/office/powerpoint/2010/main" val="75554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7</a:t>
            </a:fld>
            <a:endParaRPr lang="ja-JP" altLang="en-US"/>
          </a:p>
        </p:txBody>
      </p:sp>
    </p:spTree>
    <p:extLst>
      <p:ext uri="{BB962C8B-B14F-4D97-AF65-F5344CB8AC3E}">
        <p14:creationId xmlns:p14="http://schemas.microsoft.com/office/powerpoint/2010/main" val="352674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2D35C789-FAF9-BCF0-14F3-380FE1A33B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15C970F-8789-2196-73A1-AB89793964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ja-JP" altLang="en-US">
              <a:latin typeface="游明朝" panose="02020400000000000000" pitchFamily="18" charset="-128"/>
              <a:ea typeface="游明朝" panose="02020400000000000000" pitchFamily="18" charset="-128"/>
            </a:endParaRPr>
          </a:p>
        </p:txBody>
      </p:sp>
      <p:sp>
        <p:nvSpPr>
          <p:cNvPr id="36868" name="スライド番号プレースホルダー 3">
            <a:extLst>
              <a:ext uri="{FF2B5EF4-FFF2-40B4-BE49-F238E27FC236}">
                <a16:creationId xmlns:a16="http://schemas.microsoft.com/office/drawing/2014/main" id="{2B3334BC-0893-B294-C877-16D174103F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11372" indent="-273605">
              <a:defRPr kumimoji="1">
                <a:solidFill>
                  <a:schemeClr val="tx1"/>
                </a:solidFill>
                <a:latin typeface="Arial" panose="020B0604020202020204" pitchFamily="34" charset="0"/>
                <a:ea typeface="ＭＳ Ｐゴシック" panose="020B0600070205080204" pitchFamily="50" charset="-128"/>
              </a:defRPr>
            </a:lvl2pPr>
            <a:lvl3pPr marL="1094419" indent="-218884">
              <a:defRPr kumimoji="1">
                <a:solidFill>
                  <a:schemeClr val="tx1"/>
                </a:solidFill>
                <a:latin typeface="Arial" panose="020B0604020202020204" pitchFamily="34" charset="0"/>
                <a:ea typeface="ＭＳ Ｐゴシック" panose="020B0600070205080204" pitchFamily="50" charset="-128"/>
              </a:defRPr>
            </a:lvl3pPr>
            <a:lvl4pPr marL="1532186" indent="-218884">
              <a:defRPr kumimoji="1">
                <a:solidFill>
                  <a:schemeClr val="tx1"/>
                </a:solidFill>
                <a:latin typeface="Arial" panose="020B0604020202020204" pitchFamily="34" charset="0"/>
                <a:ea typeface="ＭＳ Ｐゴシック" panose="020B0600070205080204" pitchFamily="50" charset="-128"/>
              </a:defRPr>
            </a:lvl4pPr>
            <a:lvl5pPr marL="1969954" indent="-218884">
              <a:defRPr kumimoji="1">
                <a:solidFill>
                  <a:schemeClr val="tx1"/>
                </a:solidFill>
                <a:latin typeface="Arial" panose="020B0604020202020204" pitchFamily="34" charset="0"/>
                <a:ea typeface="ＭＳ Ｐゴシック" panose="020B0600070205080204" pitchFamily="50" charset="-128"/>
              </a:defRPr>
            </a:lvl5pPr>
            <a:lvl6pPr marL="2407721"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5489"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3256"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1024" indent="-2188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5965128-CB91-48B5-A23D-6E0F409316FE}" type="slidenum">
              <a:rPr lang="ja-JP" altLang="en-US" smtClean="0"/>
              <a:pPr/>
              <a:t>9</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9C101443-BA6B-469E-83AB-4FAF911497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10E5E012-B871-43FE-A018-482412DE83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ja-JP" altLang="en-US" dirty="0">
              <a:latin typeface="游明朝" panose="02020400000000000000" pitchFamily="18" charset="-128"/>
              <a:ea typeface="游明朝" panose="02020400000000000000" pitchFamily="18" charset="-128"/>
            </a:endParaRPr>
          </a:p>
        </p:txBody>
      </p:sp>
      <p:sp>
        <p:nvSpPr>
          <p:cNvPr id="31748" name="スライド番号プレースホルダー 3">
            <a:extLst>
              <a:ext uri="{FF2B5EF4-FFF2-40B4-BE49-F238E27FC236}">
                <a16:creationId xmlns:a16="http://schemas.microsoft.com/office/drawing/2014/main" id="{D2D9DA3E-4790-4227-B90F-3F370CB1BE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06B932D-E9AE-460B-823A-9CF6A8C47E41}" type="slidenum">
              <a:rPr lang="ja-JP" altLang="en-US" smtClean="0"/>
              <a:pPr/>
              <a:t>10</a:t>
            </a:fld>
            <a:endParaRPr lang="ja-JP" altLang="en-US"/>
          </a:p>
        </p:txBody>
      </p:sp>
    </p:spTree>
    <p:extLst>
      <p:ext uri="{BB962C8B-B14F-4D97-AF65-F5344CB8AC3E}">
        <p14:creationId xmlns:p14="http://schemas.microsoft.com/office/powerpoint/2010/main" val="119973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12</a:t>
            </a:fld>
            <a:endParaRPr lang="ja-JP" altLang="en-US"/>
          </a:p>
        </p:txBody>
      </p:sp>
    </p:spTree>
    <p:extLst>
      <p:ext uri="{BB962C8B-B14F-4D97-AF65-F5344CB8AC3E}">
        <p14:creationId xmlns:p14="http://schemas.microsoft.com/office/powerpoint/2010/main" val="231344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4C3BC5-DB27-46C0-A788-9A6D48A3F9EA}" type="slidenum">
              <a:rPr lang="ja-JP" altLang="en-US" smtClean="0"/>
              <a:pPr>
                <a:defRPr/>
              </a:pPr>
              <a:t>17</a:t>
            </a:fld>
            <a:endParaRPr lang="ja-JP" altLang="en-US"/>
          </a:p>
        </p:txBody>
      </p:sp>
    </p:spTree>
    <p:extLst>
      <p:ext uri="{BB962C8B-B14F-4D97-AF65-F5344CB8AC3E}">
        <p14:creationId xmlns:p14="http://schemas.microsoft.com/office/powerpoint/2010/main" val="111458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3.bin"/><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5.bin"/><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8.bin"/><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_和文">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5EB640-BDF2-556A-E9EE-93D526AAFC7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2" name="think-cell data - do not delete" hidden="1">
                        <a:extLst>
                          <a:ext uri="{FF2B5EF4-FFF2-40B4-BE49-F238E27FC236}">
                            <a16:creationId xmlns:a16="http://schemas.microsoft.com/office/drawing/2014/main" id="{395EB640-BDF2-556A-E9EE-93D526AAF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EADA404B-DEA5-0692-67CE-5CC191C9594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6" imgW="395" imgH="394" progId="TCLayout.ActiveDocument.1">
                  <p:embed/>
                </p:oleObj>
              </mc:Choice>
              <mc:Fallback>
                <p:oleObj name="think-cell スライド" r:id="rId6" imgW="395" imgH="394" progId="TCLayout.ActiveDocument.1">
                  <p:embed/>
                  <p:pic>
                    <p:nvPicPr>
                      <p:cNvPr id="3" name="think-cell data - do not delete" hidden="1">
                        <a:extLst>
                          <a:ext uri="{FF2B5EF4-FFF2-40B4-BE49-F238E27FC236}">
                            <a16:creationId xmlns:a16="http://schemas.microsoft.com/office/drawing/2014/main" id="{EADA404B-DEA5-0692-67CE-5CC191C95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9">
            <a:extLst>
              <a:ext uri="{FF2B5EF4-FFF2-40B4-BE49-F238E27FC236}">
                <a16:creationId xmlns:a16="http://schemas.microsoft.com/office/drawing/2014/main" id="{E4A1A25E-944A-DB34-D50E-A01C78E24B59}"/>
              </a:ext>
            </a:extLst>
          </p:cNvPr>
          <p:cNvGrpSpPr>
            <a:grpSpLocks/>
          </p:cNvGrpSpPr>
          <p:nvPr userDrawn="1"/>
        </p:nvGrpSpPr>
        <p:grpSpPr bwMode="auto">
          <a:xfrm>
            <a:off x="0" y="6551613"/>
            <a:ext cx="12192000" cy="333375"/>
            <a:chOff x="0" y="0"/>
            <a:chExt cx="5760" cy="210"/>
          </a:xfrm>
        </p:grpSpPr>
        <p:sp>
          <p:nvSpPr>
            <p:cNvPr id="5" name="Rectangle 10">
              <a:extLst>
                <a:ext uri="{FF2B5EF4-FFF2-40B4-BE49-F238E27FC236}">
                  <a16:creationId xmlns:a16="http://schemas.microsoft.com/office/drawing/2014/main" id="{C2409AC1-22E3-AE79-4AB3-CC935AF9FD04}"/>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6" name="Rectangle 11">
              <a:extLst>
                <a:ext uri="{FF2B5EF4-FFF2-40B4-BE49-F238E27FC236}">
                  <a16:creationId xmlns:a16="http://schemas.microsoft.com/office/drawing/2014/main" id="{006B415F-97F2-E180-C2BC-E6BE00C9577E}"/>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7" name="Rectangle 6">
            <a:extLst>
              <a:ext uri="{FF2B5EF4-FFF2-40B4-BE49-F238E27FC236}">
                <a16:creationId xmlns:a16="http://schemas.microsoft.com/office/drawing/2014/main" id="{F1D38FBE-16FC-B434-67AA-FABD0DC1EEAA}"/>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8" name="Rectangle 7">
            <a:extLst>
              <a:ext uri="{FF2B5EF4-FFF2-40B4-BE49-F238E27FC236}">
                <a16:creationId xmlns:a16="http://schemas.microsoft.com/office/drawing/2014/main" id="{4F683487-1F51-EE4A-D76A-081F9C561A02}"/>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9" name="Picture 2">
            <a:extLst>
              <a:ext uri="{FF2B5EF4-FFF2-40B4-BE49-F238E27FC236}">
                <a16:creationId xmlns:a16="http://schemas.microsoft.com/office/drawing/2014/main" id="{75D146DB-9ACD-F857-2235-9D59EB707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450"/>
            <a:ext cx="11223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A8FC9AC7-31D6-CCCC-5CC0-7AFC09B8962C}"/>
              </a:ext>
            </a:extLst>
          </p:cNvPr>
          <p:cNvSpPr>
            <a:spLocks noChangeShapeType="1"/>
          </p:cNvSpPr>
          <p:nvPr userDrawn="1"/>
        </p:nvSpPr>
        <p:spPr bwMode="auto">
          <a:xfrm>
            <a:off x="2063750" y="3716338"/>
            <a:ext cx="796925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Rectangle 2"/>
          <p:cNvSpPr>
            <a:spLocks noGrp="1" noChangeArrowheads="1"/>
          </p:cNvSpPr>
          <p:nvPr>
            <p:ph type="title"/>
          </p:nvPr>
        </p:nvSpPr>
        <p:spPr bwMode="auto">
          <a:xfrm>
            <a:off x="609600" y="2276872"/>
            <a:ext cx="10972800" cy="720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 name="Rectangle 4">
            <a:extLst>
              <a:ext uri="{FF2B5EF4-FFF2-40B4-BE49-F238E27FC236}">
                <a16:creationId xmlns:a16="http://schemas.microsoft.com/office/drawing/2014/main" id="{A662F680-7217-1B03-E28B-2A8498CD32BA}"/>
              </a:ext>
            </a:extLst>
          </p:cNvPr>
          <p:cNvSpPr>
            <a:spLocks noGrp="1" noChangeArrowheads="1"/>
          </p:cNvSpPr>
          <p:nvPr>
            <p:ph type="dt" sz="half" idx="10"/>
          </p:nvPr>
        </p:nvSpPr>
        <p:spPr/>
        <p:txBody>
          <a:bodyPr/>
          <a:lstStyle>
            <a:lvl1pPr eaLnBrk="1" hangingPunct="1">
              <a:defRPr sz="900" dirty="0">
                <a:solidFill>
                  <a:schemeClr val="accent5"/>
                </a:solidFill>
                <a:latin typeface="+mn-ea"/>
                <a:ea typeface="+mn-ea"/>
              </a:defRPr>
            </a:lvl1pPr>
          </a:lstStyle>
          <a:p>
            <a:pPr>
              <a:defRPr/>
            </a:pPr>
            <a:r>
              <a:rPr lang="en-US" altLang="ja-JP" dirty="0"/>
              <a:t>2024/6/26</a:t>
            </a:r>
          </a:p>
        </p:txBody>
      </p:sp>
      <p:sp>
        <p:nvSpPr>
          <p:cNvPr id="12" name="Rectangle 5">
            <a:extLst>
              <a:ext uri="{FF2B5EF4-FFF2-40B4-BE49-F238E27FC236}">
                <a16:creationId xmlns:a16="http://schemas.microsoft.com/office/drawing/2014/main" id="{3259016C-CA52-757B-3401-114C4D634BE3}"/>
              </a:ext>
            </a:extLst>
          </p:cNvPr>
          <p:cNvSpPr>
            <a:spLocks noGrp="1" noChangeArrowheads="1"/>
          </p:cNvSpPr>
          <p:nvPr>
            <p:ph type="ftr" sz="quarter" idx="11"/>
          </p:nvPr>
        </p:nvSpPr>
        <p:spPr/>
        <p:txBody>
          <a:bodyPr/>
          <a:lstStyle>
            <a:lvl1pPr algn="ctr" eaLnBrk="1" hangingPunct="1">
              <a:defRPr sz="900" dirty="0">
                <a:solidFill>
                  <a:schemeClr val="tx1">
                    <a:lumMod val="50000"/>
                    <a:lumOff val="50000"/>
                  </a:schemeClr>
                </a:solidFill>
                <a:latin typeface="+mn-ea"/>
                <a:ea typeface="+mn-ea"/>
              </a:defRPr>
            </a:lvl1pPr>
          </a:lstStyle>
          <a:p>
            <a:pPr>
              <a:defRPr/>
            </a:pPr>
            <a:endParaRPr lang="en-US" altLang="ja-JP" dirty="0"/>
          </a:p>
        </p:txBody>
      </p:sp>
      <p:sp>
        <p:nvSpPr>
          <p:cNvPr id="15" name="Rectangle 6">
            <a:extLst>
              <a:ext uri="{FF2B5EF4-FFF2-40B4-BE49-F238E27FC236}">
                <a16:creationId xmlns:a16="http://schemas.microsoft.com/office/drawing/2014/main" id="{ABEB9A3A-6FA6-6495-0135-3229E0293ACE}"/>
              </a:ext>
            </a:extLst>
          </p:cNvPr>
          <p:cNvSpPr>
            <a:spLocks noGrp="1" noChangeArrowheads="1"/>
          </p:cNvSpPr>
          <p:nvPr>
            <p:ph type="sldNum" sz="quarter" idx="4"/>
          </p:nvPr>
        </p:nvSpPr>
        <p:spPr bwMode="auto">
          <a:xfrm>
            <a:off x="11640616" y="6561138"/>
            <a:ext cx="551384"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chemeClr val="tx1"/>
                </a:solidFill>
                <a:latin typeface="+mn-ea"/>
                <a:ea typeface="+mn-ea"/>
              </a:defRPr>
            </a:lvl1pPr>
          </a:lstStyle>
          <a:p>
            <a:pPr>
              <a:defRPr/>
            </a:pPr>
            <a:fld id="{D2E28936-CE24-4623-A9F1-236BFE609514}" type="slidenum">
              <a:rPr lang="en-US" altLang="ja-JP" smtClean="0"/>
              <a:pPr>
                <a:defRPr/>
              </a:pPr>
              <a:t>‹#›</a:t>
            </a:fld>
            <a:endParaRPr lang="en-US" altLang="ja-JP" dirty="0"/>
          </a:p>
        </p:txBody>
      </p:sp>
    </p:spTree>
    <p:extLst>
      <p:ext uri="{BB962C8B-B14F-4D97-AF65-F5344CB8AC3E}">
        <p14:creationId xmlns:p14="http://schemas.microsoft.com/office/powerpoint/2010/main" val="228206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本文_和文">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C399E1C-10C9-F34E-056C-4B4E1A18F98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2" name="think-cell data - do not delete" hidden="1">
                        <a:extLst>
                          <a:ext uri="{FF2B5EF4-FFF2-40B4-BE49-F238E27FC236}">
                            <a16:creationId xmlns:a16="http://schemas.microsoft.com/office/drawing/2014/main" id="{7C399E1C-10C9-F34E-056C-4B4E1A18F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9E5EECB0-344F-3C4B-5240-16A4AD86B9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6" imgW="395" imgH="394" progId="TCLayout.ActiveDocument.1">
                  <p:embed/>
                </p:oleObj>
              </mc:Choice>
              <mc:Fallback>
                <p:oleObj name="think-cell スライド" r:id="rId6" imgW="395" imgH="394" progId="TCLayout.ActiveDocument.1">
                  <p:embed/>
                  <p:pic>
                    <p:nvPicPr>
                      <p:cNvPr id="3" name="think-cell data - do not delete" hidden="1">
                        <a:extLst>
                          <a:ext uri="{FF2B5EF4-FFF2-40B4-BE49-F238E27FC236}">
                            <a16:creationId xmlns:a16="http://schemas.microsoft.com/office/drawing/2014/main" id="{9E5EECB0-344F-3C4B-5240-16A4AD86B9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9">
            <a:extLst>
              <a:ext uri="{FF2B5EF4-FFF2-40B4-BE49-F238E27FC236}">
                <a16:creationId xmlns:a16="http://schemas.microsoft.com/office/drawing/2014/main" id="{04815877-17CB-1BE6-F7EE-94725B9B5DE6}"/>
              </a:ext>
            </a:extLst>
          </p:cNvPr>
          <p:cNvGrpSpPr>
            <a:grpSpLocks/>
          </p:cNvGrpSpPr>
          <p:nvPr userDrawn="1"/>
        </p:nvGrpSpPr>
        <p:grpSpPr bwMode="auto">
          <a:xfrm>
            <a:off x="0" y="6551613"/>
            <a:ext cx="12192000" cy="333375"/>
            <a:chOff x="0" y="0"/>
            <a:chExt cx="5760" cy="210"/>
          </a:xfrm>
        </p:grpSpPr>
        <p:sp>
          <p:nvSpPr>
            <p:cNvPr id="5" name="Rectangle 10">
              <a:extLst>
                <a:ext uri="{FF2B5EF4-FFF2-40B4-BE49-F238E27FC236}">
                  <a16:creationId xmlns:a16="http://schemas.microsoft.com/office/drawing/2014/main" id="{1B5C2894-4BD3-97DF-99DB-56D4AC1BD76D}"/>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6" name="Rectangle 11">
              <a:extLst>
                <a:ext uri="{FF2B5EF4-FFF2-40B4-BE49-F238E27FC236}">
                  <a16:creationId xmlns:a16="http://schemas.microsoft.com/office/drawing/2014/main" id="{8940A60B-4C6B-B4D5-AD5E-163CF76E543D}"/>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7" name="Rectangle 6">
            <a:extLst>
              <a:ext uri="{FF2B5EF4-FFF2-40B4-BE49-F238E27FC236}">
                <a16:creationId xmlns:a16="http://schemas.microsoft.com/office/drawing/2014/main" id="{40CAE9CC-924D-BBB0-D54B-18D5B61CA6F7}"/>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8" name="Rectangle 7">
            <a:extLst>
              <a:ext uri="{FF2B5EF4-FFF2-40B4-BE49-F238E27FC236}">
                <a16:creationId xmlns:a16="http://schemas.microsoft.com/office/drawing/2014/main" id="{73BE485D-0E33-AB6E-E763-1DE67539DE75}"/>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9" name="Picture 2">
            <a:extLst>
              <a:ext uri="{FF2B5EF4-FFF2-40B4-BE49-F238E27FC236}">
                <a16:creationId xmlns:a16="http://schemas.microsoft.com/office/drawing/2014/main" id="{678B7E4D-B429-9721-D016-8A5D6EA757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450"/>
            <a:ext cx="11223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A985FB0A-73FA-BABE-FEDE-02A11AF49F79}"/>
              </a:ext>
            </a:extLst>
          </p:cNvPr>
          <p:cNvSpPr>
            <a:spLocks noChangeShapeType="1"/>
          </p:cNvSpPr>
          <p:nvPr userDrawn="1"/>
        </p:nvSpPr>
        <p:spPr bwMode="auto">
          <a:xfrm>
            <a:off x="336550" y="1196975"/>
            <a:ext cx="1151890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Rectangle 2"/>
          <p:cNvSpPr>
            <a:spLocks noGrp="1" noChangeArrowheads="1"/>
          </p:cNvSpPr>
          <p:nvPr>
            <p:ph type="title"/>
          </p:nvPr>
        </p:nvSpPr>
        <p:spPr bwMode="auto">
          <a:xfrm>
            <a:off x="609600" y="404744"/>
            <a:ext cx="10972800" cy="720000"/>
          </a:xfrm>
          <a:prstGeom prst="rect">
            <a:avLst/>
          </a:prstGeom>
          <a:noFill/>
          <a:ln>
            <a:noFill/>
          </a:ln>
        </p:spPr>
        <p:txBody>
          <a:bodyPr vert="horz" wrap="square" lIns="91440" tIns="45720" rIns="91440" bIns="45720" numCol="1" anchor="ctr" anchorCtr="0" compatLnSpc="1">
            <a:prstTxWarp prst="textNoShape">
              <a:avLst/>
            </a:prstTxWarp>
          </a:bodyPr>
          <a:lstStyle>
            <a:lvl1pPr>
              <a:defRPr sz="3200" b="1">
                <a:latin typeface="+mj-ea"/>
                <a:ea typeface="+mj-ea"/>
              </a:defRPr>
            </a:lvl1pPr>
          </a:lstStyle>
          <a:p>
            <a:pPr lvl="0"/>
            <a:r>
              <a:rPr lang="ja-JP" altLang="en-US" dirty="0"/>
              <a:t>マスタ タイトルの書式設定</a:t>
            </a:r>
          </a:p>
        </p:txBody>
      </p:sp>
      <p:sp>
        <p:nvSpPr>
          <p:cNvPr id="14" name="Rectangle 3"/>
          <p:cNvSpPr>
            <a:spLocks noGrp="1" noChangeArrowheads="1"/>
          </p:cNvSpPr>
          <p:nvPr>
            <p:ph idx="1"/>
          </p:nvPr>
        </p:nvSpPr>
        <p:spPr bwMode="auto">
          <a:xfrm>
            <a:off x="609600" y="1340768"/>
            <a:ext cx="10972800" cy="4525963"/>
          </a:xfrm>
          <a:prstGeom prst="rect">
            <a:avLst/>
          </a:prstGeom>
          <a:noFill/>
          <a:ln>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1" name="Rectangle 4">
            <a:extLst>
              <a:ext uri="{FF2B5EF4-FFF2-40B4-BE49-F238E27FC236}">
                <a16:creationId xmlns:a16="http://schemas.microsoft.com/office/drawing/2014/main" id="{F8FB2C0B-B4D0-EABD-4110-34BDC14BC76F}"/>
              </a:ext>
            </a:extLst>
          </p:cNvPr>
          <p:cNvSpPr>
            <a:spLocks noGrp="1" noChangeArrowheads="1"/>
          </p:cNvSpPr>
          <p:nvPr>
            <p:ph type="dt" sz="half" idx="10"/>
          </p:nvPr>
        </p:nvSpPr>
        <p:spPr/>
        <p:txBody>
          <a:bodyPr/>
          <a:lstStyle>
            <a:lvl1pPr eaLnBrk="1" hangingPunct="1">
              <a:defRPr sz="900" dirty="0">
                <a:solidFill>
                  <a:schemeClr val="accent5"/>
                </a:solidFill>
                <a:latin typeface="+mn-ea"/>
                <a:ea typeface="+mn-ea"/>
              </a:defRPr>
            </a:lvl1pPr>
          </a:lstStyle>
          <a:p>
            <a:pPr>
              <a:defRPr/>
            </a:pPr>
            <a:r>
              <a:rPr lang="en-US" altLang="ja-JP" dirty="0"/>
              <a:t>2024/6/26</a:t>
            </a:r>
          </a:p>
        </p:txBody>
      </p:sp>
      <p:sp>
        <p:nvSpPr>
          <p:cNvPr id="12" name="Rectangle 5">
            <a:extLst>
              <a:ext uri="{FF2B5EF4-FFF2-40B4-BE49-F238E27FC236}">
                <a16:creationId xmlns:a16="http://schemas.microsoft.com/office/drawing/2014/main" id="{FCBAB2FC-3EBE-03A4-BE34-822E08E7376B}"/>
              </a:ext>
            </a:extLst>
          </p:cNvPr>
          <p:cNvSpPr>
            <a:spLocks noGrp="1" noChangeArrowheads="1"/>
          </p:cNvSpPr>
          <p:nvPr>
            <p:ph type="ftr" sz="quarter" idx="11"/>
          </p:nvPr>
        </p:nvSpPr>
        <p:spPr/>
        <p:txBody>
          <a:bodyPr/>
          <a:lstStyle>
            <a:lvl1pPr algn="ctr" eaLnBrk="1" hangingPunct="1">
              <a:defRPr sz="900" dirty="0">
                <a:solidFill>
                  <a:schemeClr val="tx1">
                    <a:lumMod val="50000"/>
                    <a:lumOff val="50000"/>
                  </a:schemeClr>
                </a:solidFill>
                <a:latin typeface="+mn-ea"/>
                <a:ea typeface="+mn-ea"/>
              </a:defRPr>
            </a:lvl1pPr>
          </a:lstStyle>
          <a:p>
            <a:pPr>
              <a:defRPr/>
            </a:pPr>
            <a:endParaRPr lang="en-US" altLang="ja-JP" dirty="0"/>
          </a:p>
        </p:txBody>
      </p:sp>
      <p:sp>
        <p:nvSpPr>
          <p:cNvPr id="16" name="Rectangle 6">
            <a:extLst>
              <a:ext uri="{FF2B5EF4-FFF2-40B4-BE49-F238E27FC236}">
                <a16:creationId xmlns:a16="http://schemas.microsoft.com/office/drawing/2014/main" id="{23DFD747-5015-A790-7AC4-06273E397A22}"/>
              </a:ext>
            </a:extLst>
          </p:cNvPr>
          <p:cNvSpPr>
            <a:spLocks noGrp="1" noChangeArrowheads="1"/>
          </p:cNvSpPr>
          <p:nvPr>
            <p:ph type="sldNum" sz="quarter" idx="4"/>
          </p:nvPr>
        </p:nvSpPr>
        <p:spPr bwMode="auto">
          <a:xfrm>
            <a:off x="11640616" y="6561138"/>
            <a:ext cx="551384"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chemeClr val="tx1"/>
                </a:solidFill>
                <a:latin typeface="+mn-ea"/>
                <a:ea typeface="+mn-ea"/>
              </a:defRPr>
            </a:lvl1pPr>
          </a:lstStyle>
          <a:p>
            <a:pPr>
              <a:defRPr/>
            </a:pPr>
            <a:fld id="{D2E28936-CE24-4623-A9F1-236BFE609514}" type="slidenum">
              <a:rPr lang="en-US" altLang="ja-JP" smtClean="0"/>
              <a:pPr>
                <a:defRPr/>
              </a:pPr>
              <a:t>‹#›</a:t>
            </a:fld>
            <a:endParaRPr lang="en-US" altLang="ja-JP" dirty="0"/>
          </a:p>
        </p:txBody>
      </p:sp>
    </p:spTree>
    <p:extLst>
      <p:ext uri="{BB962C8B-B14F-4D97-AF65-F5344CB8AC3E}">
        <p14:creationId xmlns:p14="http://schemas.microsoft.com/office/powerpoint/2010/main" val="26910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_英文">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4D67594-1D8E-1CFB-5690-6EE1350EEA6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2" name="think-cell data - do not delete" hidden="1">
                        <a:extLst>
                          <a:ext uri="{FF2B5EF4-FFF2-40B4-BE49-F238E27FC236}">
                            <a16:creationId xmlns:a16="http://schemas.microsoft.com/office/drawing/2014/main" id="{14D67594-1D8E-1CFB-5690-6EE1350EE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9">
            <a:extLst>
              <a:ext uri="{FF2B5EF4-FFF2-40B4-BE49-F238E27FC236}">
                <a16:creationId xmlns:a16="http://schemas.microsoft.com/office/drawing/2014/main" id="{B57F4022-A9E9-E99E-FE96-F6810940E692}"/>
              </a:ext>
            </a:extLst>
          </p:cNvPr>
          <p:cNvGrpSpPr>
            <a:grpSpLocks/>
          </p:cNvGrpSpPr>
          <p:nvPr userDrawn="1"/>
        </p:nvGrpSpPr>
        <p:grpSpPr bwMode="auto">
          <a:xfrm>
            <a:off x="0" y="6551613"/>
            <a:ext cx="12192000" cy="333375"/>
            <a:chOff x="0" y="0"/>
            <a:chExt cx="5760" cy="210"/>
          </a:xfrm>
        </p:grpSpPr>
        <p:sp>
          <p:nvSpPr>
            <p:cNvPr id="4" name="Rectangle 10">
              <a:extLst>
                <a:ext uri="{FF2B5EF4-FFF2-40B4-BE49-F238E27FC236}">
                  <a16:creationId xmlns:a16="http://schemas.microsoft.com/office/drawing/2014/main" id="{C5125991-6EB3-4435-206D-92FC1A79EDFA}"/>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5" name="Rectangle 11">
              <a:extLst>
                <a:ext uri="{FF2B5EF4-FFF2-40B4-BE49-F238E27FC236}">
                  <a16:creationId xmlns:a16="http://schemas.microsoft.com/office/drawing/2014/main" id="{44A09591-BBE2-B8CB-9A96-8A6F73DD1643}"/>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6" name="Rectangle 6">
            <a:extLst>
              <a:ext uri="{FF2B5EF4-FFF2-40B4-BE49-F238E27FC236}">
                <a16:creationId xmlns:a16="http://schemas.microsoft.com/office/drawing/2014/main" id="{4019A927-83F0-097B-7777-98E09D412100}"/>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7" name="Rectangle 7">
            <a:extLst>
              <a:ext uri="{FF2B5EF4-FFF2-40B4-BE49-F238E27FC236}">
                <a16:creationId xmlns:a16="http://schemas.microsoft.com/office/drawing/2014/main" id="{22D18E69-5CA4-297D-F9EC-D4646EEA4646}"/>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8" name="Line 12">
            <a:extLst>
              <a:ext uri="{FF2B5EF4-FFF2-40B4-BE49-F238E27FC236}">
                <a16:creationId xmlns:a16="http://schemas.microsoft.com/office/drawing/2014/main" id="{DF668942-57D2-F06C-FC0E-025D16A58C83}"/>
              </a:ext>
            </a:extLst>
          </p:cNvPr>
          <p:cNvSpPr>
            <a:spLocks noChangeShapeType="1"/>
          </p:cNvSpPr>
          <p:nvPr userDrawn="1"/>
        </p:nvSpPr>
        <p:spPr bwMode="auto">
          <a:xfrm>
            <a:off x="2063750" y="3716338"/>
            <a:ext cx="796925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9" name="Picture 2">
            <a:extLst>
              <a:ext uri="{FF2B5EF4-FFF2-40B4-BE49-F238E27FC236}">
                <a16:creationId xmlns:a16="http://schemas.microsoft.com/office/drawing/2014/main" id="{FF5B5D04-81E1-13B2-F81B-FE080CA317C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038" y="44450"/>
            <a:ext cx="1154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bwMode="auto">
          <a:xfrm>
            <a:off x="609600" y="2276872"/>
            <a:ext cx="10972800" cy="720000"/>
          </a:xfrm>
          <a:prstGeom prst="rect">
            <a:avLst/>
          </a:prstGeom>
          <a:noFill/>
          <a:ln>
            <a:noFill/>
          </a:ln>
        </p:spPr>
        <p:txBody>
          <a:bodyPr vert="horz" wrap="square" lIns="91440" tIns="45720" rIns="91440" bIns="45720" numCol="1" anchor="ctr" anchorCtr="0" compatLnSpc="1">
            <a:prstTxWarp prst="textNoShape">
              <a:avLst/>
            </a:prstTxWarp>
          </a:bodyPr>
          <a:lstStyle>
            <a:lvl1pPr>
              <a:defRPr b="1">
                <a:latin typeface="+mj-ea"/>
                <a:ea typeface="+mj-ea"/>
              </a:defRPr>
            </a:lvl1pPr>
          </a:lstStyle>
          <a:p>
            <a:pPr lvl="0"/>
            <a:r>
              <a:rPr lang="ja-JP" altLang="en-US" dirty="0"/>
              <a:t>マスタ タイトルの書式設定</a:t>
            </a:r>
          </a:p>
        </p:txBody>
      </p:sp>
      <p:sp>
        <p:nvSpPr>
          <p:cNvPr id="10" name="Rectangle 4">
            <a:extLst>
              <a:ext uri="{FF2B5EF4-FFF2-40B4-BE49-F238E27FC236}">
                <a16:creationId xmlns:a16="http://schemas.microsoft.com/office/drawing/2014/main" id="{50ABBDC1-4B5B-FF13-AC59-655D663A6C11}"/>
              </a:ext>
            </a:extLst>
          </p:cNvPr>
          <p:cNvSpPr>
            <a:spLocks noGrp="1" noChangeArrowheads="1"/>
          </p:cNvSpPr>
          <p:nvPr>
            <p:ph type="dt" sz="half" idx="10"/>
          </p:nvPr>
        </p:nvSpPr>
        <p:spPr/>
        <p:txBody>
          <a:bodyPr/>
          <a:lstStyle>
            <a:lvl1pPr eaLnBrk="1" hangingPunct="1">
              <a:defRPr sz="900" dirty="0">
                <a:solidFill>
                  <a:schemeClr val="accent5"/>
                </a:solidFill>
                <a:latin typeface="+mn-ea"/>
                <a:ea typeface="+mn-ea"/>
              </a:defRPr>
            </a:lvl1pPr>
          </a:lstStyle>
          <a:p>
            <a:pPr>
              <a:defRPr/>
            </a:pPr>
            <a:r>
              <a:rPr lang="en-US" altLang="ja-JP" dirty="0"/>
              <a:t>2024/6/26</a:t>
            </a:r>
          </a:p>
        </p:txBody>
      </p:sp>
      <p:sp>
        <p:nvSpPr>
          <p:cNvPr id="11" name="Rectangle 5">
            <a:extLst>
              <a:ext uri="{FF2B5EF4-FFF2-40B4-BE49-F238E27FC236}">
                <a16:creationId xmlns:a16="http://schemas.microsoft.com/office/drawing/2014/main" id="{2559E138-8D46-7335-7F68-D09743E7321D}"/>
              </a:ext>
            </a:extLst>
          </p:cNvPr>
          <p:cNvSpPr>
            <a:spLocks noGrp="1" noChangeArrowheads="1"/>
          </p:cNvSpPr>
          <p:nvPr>
            <p:ph type="ftr" sz="quarter" idx="11"/>
          </p:nvPr>
        </p:nvSpPr>
        <p:spPr/>
        <p:txBody>
          <a:bodyPr/>
          <a:lstStyle>
            <a:lvl1pPr algn="ctr" eaLnBrk="1" hangingPunct="1">
              <a:defRPr sz="900" dirty="0">
                <a:solidFill>
                  <a:schemeClr val="tx1">
                    <a:lumMod val="50000"/>
                    <a:lumOff val="50000"/>
                  </a:schemeClr>
                </a:solidFill>
                <a:latin typeface="+mn-ea"/>
                <a:ea typeface="+mn-ea"/>
              </a:defRPr>
            </a:lvl1pPr>
          </a:lstStyle>
          <a:p>
            <a:pPr>
              <a:defRPr/>
            </a:pPr>
            <a:endParaRPr lang="en-US" altLang="ja-JP" dirty="0"/>
          </a:p>
        </p:txBody>
      </p:sp>
      <p:sp>
        <p:nvSpPr>
          <p:cNvPr id="14" name="Rectangle 6">
            <a:extLst>
              <a:ext uri="{FF2B5EF4-FFF2-40B4-BE49-F238E27FC236}">
                <a16:creationId xmlns:a16="http://schemas.microsoft.com/office/drawing/2014/main" id="{87C79A96-6407-7F2B-BC9A-88AA2E8E4D46}"/>
              </a:ext>
            </a:extLst>
          </p:cNvPr>
          <p:cNvSpPr>
            <a:spLocks noGrp="1" noChangeArrowheads="1"/>
          </p:cNvSpPr>
          <p:nvPr>
            <p:ph type="sldNum" sz="quarter" idx="4"/>
          </p:nvPr>
        </p:nvSpPr>
        <p:spPr bwMode="auto">
          <a:xfrm>
            <a:off x="11640616" y="6561138"/>
            <a:ext cx="551384"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chemeClr val="tx1"/>
                </a:solidFill>
                <a:latin typeface="+mn-ea"/>
                <a:ea typeface="+mn-ea"/>
              </a:defRPr>
            </a:lvl1pPr>
          </a:lstStyle>
          <a:p>
            <a:pPr>
              <a:defRPr/>
            </a:pPr>
            <a:fld id="{D2E28936-CE24-4623-A9F1-236BFE609514}" type="slidenum">
              <a:rPr lang="en-US" altLang="ja-JP" smtClean="0"/>
              <a:pPr>
                <a:defRPr/>
              </a:pPr>
              <a:t>‹#›</a:t>
            </a:fld>
            <a:endParaRPr lang="en-US" altLang="ja-JP" dirty="0"/>
          </a:p>
        </p:txBody>
      </p:sp>
    </p:spTree>
    <p:extLst>
      <p:ext uri="{BB962C8B-B14F-4D97-AF65-F5344CB8AC3E}">
        <p14:creationId xmlns:p14="http://schemas.microsoft.com/office/powerpoint/2010/main" val="200585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本文_英文">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D5F61E-8C84-05FF-D668-7A27F5C1169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2" name="think-cell data - do not delete" hidden="1">
                        <a:extLst>
                          <a:ext uri="{FF2B5EF4-FFF2-40B4-BE49-F238E27FC236}">
                            <a16:creationId xmlns:a16="http://schemas.microsoft.com/office/drawing/2014/main" id="{B1D5F61E-8C84-05FF-D668-7A27F5C11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088DE07F-8B0B-DFB6-8029-E3F79AE834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6" imgW="395" imgH="394" progId="TCLayout.ActiveDocument.1">
                  <p:embed/>
                </p:oleObj>
              </mc:Choice>
              <mc:Fallback>
                <p:oleObj name="think-cell スライド" r:id="rId6" imgW="395" imgH="394" progId="TCLayout.ActiveDocument.1">
                  <p:embed/>
                  <p:pic>
                    <p:nvPicPr>
                      <p:cNvPr id="3" name="think-cell data - do not delete" hidden="1">
                        <a:extLst>
                          <a:ext uri="{FF2B5EF4-FFF2-40B4-BE49-F238E27FC236}">
                            <a16:creationId xmlns:a16="http://schemas.microsoft.com/office/drawing/2014/main" id="{088DE07F-8B0B-DFB6-8029-E3F79AE83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9">
            <a:extLst>
              <a:ext uri="{FF2B5EF4-FFF2-40B4-BE49-F238E27FC236}">
                <a16:creationId xmlns:a16="http://schemas.microsoft.com/office/drawing/2014/main" id="{C7B3B455-5CE9-79F6-60F4-A5030BF60E6D}"/>
              </a:ext>
            </a:extLst>
          </p:cNvPr>
          <p:cNvGrpSpPr>
            <a:grpSpLocks/>
          </p:cNvGrpSpPr>
          <p:nvPr userDrawn="1"/>
        </p:nvGrpSpPr>
        <p:grpSpPr bwMode="auto">
          <a:xfrm>
            <a:off x="0" y="6551613"/>
            <a:ext cx="12192000" cy="333375"/>
            <a:chOff x="0" y="0"/>
            <a:chExt cx="5760" cy="210"/>
          </a:xfrm>
        </p:grpSpPr>
        <p:sp>
          <p:nvSpPr>
            <p:cNvPr id="5" name="Rectangle 10">
              <a:extLst>
                <a:ext uri="{FF2B5EF4-FFF2-40B4-BE49-F238E27FC236}">
                  <a16:creationId xmlns:a16="http://schemas.microsoft.com/office/drawing/2014/main" id="{C0359CB8-4B42-E792-B1B8-93AA7917181C}"/>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6" name="Rectangle 11">
              <a:extLst>
                <a:ext uri="{FF2B5EF4-FFF2-40B4-BE49-F238E27FC236}">
                  <a16:creationId xmlns:a16="http://schemas.microsoft.com/office/drawing/2014/main" id="{DDBECD46-625A-FF2B-932F-994983103920}"/>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7" name="Rectangle 6">
            <a:extLst>
              <a:ext uri="{FF2B5EF4-FFF2-40B4-BE49-F238E27FC236}">
                <a16:creationId xmlns:a16="http://schemas.microsoft.com/office/drawing/2014/main" id="{88CAB01B-414D-59A9-2A44-84320724F845}"/>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8" name="Rectangle 7">
            <a:extLst>
              <a:ext uri="{FF2B5EF4-FFF2-40B4-BE49-F238E27FC236}">
                <a16:creationId xmlns:a16="http://schemas.microsoft.com/office/drawing/2014/main" id="{4E2F9EB3-5628-F34B-8E17-4B5EF3433E68}"/>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9" name="Picture 2">
            <a:extLst>
              <a:ext uri="{FF2B5EF4-FFF2-40B4-BE49-F238E27FC236}">
                <a16:creationId xmlns:a16="http://schemas.microsoft.com/office/drawing/2014/main" id="{A229F4B9-C14F-9AF8-2B85-D394596662E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038" y="44450"/>
            <a:ext cx="1154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C64B178E-B855-7C37-64CC-C71C70F9BCF7}"/>
              </a:ext>
            </a:extLst>
          </p:cNvPr>
          <p:cNvSpPr>
            <a:spLocks noChangeShapeType="1"/>
          </p:cNvSpPr>
          <p:nvPr userDrawn="1"/>
        </p:nvSpPr>
        <p:spPr bwMode="auto">
          <a:xfrm>
            <a:off x="336550" y="1196975"/>
            <a:ext cx="1151890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Rectangle 3"/>
          <p:cNvSpPr>
            <a:spLocks noGrp="1" noChangeArrowheads="1"/>
          </p:cNvSpPr>
          <p:nvPr>
            <p:ph idx="1"/>
          </p:nvPr>
        </p:nvSpPr>
        <p:spPr bwMode="auto">
          <a:xfrm>
            <a:off x="609600" y="1340768"/>
            <a:ext cx="10972800" cy="4525963"/>
          </a:xfrm>
          <a:prstGeom prst="rect">
            <a:avLst/>
          </a:prstGeom>
          <a:noFill/>
          <a:ln>
            <a:noFill/>
          </a:ln>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 name="Rectangle 2"/>
          <p:cNvSpPr>
            <a:spLocks noGrp="1" noChangeArrowheads="1"/>
          </p:cNvSpPr>
          <p:nvPr>
            <p:ph type="title"/>
          </p:nvPr>
        </p:nvSpPr>
        <p:spPr bwMode="auto">
          <a:xfrm>
            <a:off x="609600" y="404744"/>
            <a:ext cx="10972800" cy="720000"/>
          </a:xfrm>
          <a:prstGeom prst="rect">
            <a:avLst/>
          </a:prstGeom>
          <a:noFill/>
          <a:ln>
            <a:noFill/>
          </a:ln>
        </p:spPr>
        <p:txBody>
          <a:bodyPr vert="horz" wrap="square" lIns="91440" tIns="45720" rIns="91440" bIns="45720" numCol="1" anchor="ctr" anchorCtr="0" compatLnSpc="1">
            <a:prstTxWarp prst="textNoShape">
              <a:avLst/>
            </a:prstTxWarp>
          </a:bodyPr>
          <a:lstStyle>
            <a:lvl1pPr>
              <a:defRPr sz="3200" b="1">
                <a:latin typeface="+mj-ea"/>
                <a:ea typeface="+mj-ea"/>
              </a:defRPr>
            </a:lvl1pPr>
          </a:lstStyle>
          <a:p>
            <a:pPr lvl="0"/>
            <a:r>
              <a:rPr lang="ja-JP" altLang="en-US" dirty="0"/>
              <a:t>マスタ タイトルの書式設定</a:t>
            </a:r>
          </a:p>
        </p:txBody>
      </p:sp>
      <p:sp>
        <p:nvSpPr>
          <p:cNvPr id="11" name="Rectangle 4">
            <a:extLst>
              <a:ext uri="{FF2B5EF4-FFF2-40B4-BE49-F238E27FC236}">
                <a16:creationId xmlns:a16="http://schemas.microsoft.com/office/drawing/2014/main" id="{E06BB35F-0429-8B91-6B4B-30CBEF27A30C}"/>
              </a:ext>
            </a:extLst>
          </p:cNvPr>
          <p:cNvSpPr>
            <a:spLocks noGrp="1" noChangeArrowheads="1"/>
          </p:cNvSpPr>
          <p:nvPr>
            <p:ph type="dt" sz="half" idx="10"/>
          </p:nvPr>
        </p:nvSpPr>
        <p:spPr/>
        <p:txBody>
          <a:bodyPr/>
          <a:lstStyle>
            <a:lvl1pPr eaLnBrk="1" hangingPunct="1">
              <a:defRPr sz="900" dirty="0">
                <a:solidFill>
                  <a:schemeClr val="accent5"/>
                </a:solidFill>
                <a:latin typeface="+mn-ea"/>
                <a:ea typeface="+mn-ea"/>
              </a:defRPr>
            </a:lvl1pPr>
          </a:lstStyle>
          <a:p>
            <a:pPr>
              <a:defRPr/>
            </a:pPr>
            <a:r>
              <a:rPr lang="en-US" altLang="ja-JP" dirty="0"/>
              <a:t>2024/6/26</a:t>
            </a:r>
          </a:p>
        </p:txBody>
      </p:sp>
      <p:sp>
        <p:nvSpPr>
          <p:cNvPr id="12" name="Rectangle 5">
            <a:extLst>
              <a:ext uri="{FF2B5EF4-FFF2-40B4-BE49-F238E27FC236}">
                <a16:creationId xmlns:a16="http://schemas.microsoft.com/office/drawing/2014/main" id="{BBE73733-7F6D-DE14-68C3-8AA467B7B220}"/>
              </a:ext>
            </a:extLst>
          </p:cNvPr>
          <p:cNvSpPr>
            <a:spLocks noGrp="1" noChangeArrowheads="1"/>
          </p:cNvSpPr>
          <p:nvPr>
            <p:ph type="ftr" sz="quarter" idx="11"/>
          </p:nvPr>
        </p:nvSpPr>
        <p:spPr/>
        <p:txBody>
          <a:bodyPr/>
          <a:lstStyle>
            <a:lvl1pPr algn="ctr" eaLnBrk="1" hangingPunct="1">
              <a:defRPr sz="900" dirty="0">
                <a:solidFill>
                  <a:schemeClr val="tx1">
                    <a:lumMod val="50000"/>
                    <a:lumOff val="50000"/>
                  </a:schemeClr>
                </a:solidFill>
                <a:latin typeface="+mn-ea"/>
                <a:ea typeface="+mn-ea"/>
              </a:defRPr>
            </a:lvl1pPr>
          </a:lstStyle>
          <a:p>
            <a:pPr>
              <a:defRPr/>
            </a:pPr>
            <a:endParaRPr lang="en-US" altLang="ja-JP" dirty="0"/>
          </a:p>
        </p:txBody>
      </p:sp>
      <p:sp>
        <p:nvSpPr>
          <p:cNvPr id="15" name="Rectangle 6">
            <a:extLst>
              <a:ext uri="{FF2B5EF4-FFF2-40B4-BE49-F238E27FC236}">
                <a16:creationId xmlns:a16="http://schemas.microsoft.com/office/drawing/2014/main" id="{1D21DDB0-77EA-FD19-708A-3ACF658F05E3}"/>
              </a:ext>
            </a:extLst>
          </p:cNvPr>
          <p:cNvSpPr>
            <a:spLocks noGrp="1" noChangeArrowheads="1"/>
          </p:cNvSpPr>
          <p:nvPr>
            <p:ph type="sldNum" sz="quarter" idx="4"/>
          </p:nvPr>
        </p:nvSpPr>
        <p:spPr bwMode="auto">
          <a:xfrm>
            <a:off x="11640616" y="6561138"/>
            <a:ext cx="551384"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chemeClr val="tx1"/>
                </a:solidFill>
                <a:latin typeface="+mn-ea"/>
                <a:ea typeface="+mn-ea"/>
              </a:defRPr>
            </a:lvl1pPr>
          </a:lstStyle>
          <a:p>
            <a:pPr>
              <a:defRPr/>
            </a:pPr>
            <a:fld id="{D2E28936-CE24-4623-A9F1-236BFE609514}" type="slidenum">
              <a:rPr lang="en-US" altLang="ja-JP" smtClean="0"/>
              <a:pPr>
                <a:defRPr/>
              </a:pPr>
              <a:t>‹#›</a:t>
            </a:fld>
            <a:endParaRPr lang="en-US" altLang="ja-JP" dirty="0"/>
          </a:p>
        </p:txBody>
      </p:sp>
    </p:spTree>
    <p:extLst>
      <p:ext uri="{BB962C8B-B14F-4D97-AF65-F5344CB8AC3E}">
        <p14:creationId xmlns:p14="http://schemas.microsoft.com/office/powerpoint/2010/main" val="260033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think-cell data - do not delete" hidden="1">
            <a:extLst>
              <a:ext uri="{FF2B5EF4-FFF2-40B4-BE49-F238E27FC236}">
                <a16:creationId xmlns:a16="http://schemas.microsoft.com/office/drawing/2014/main" id="{1569E04B-E754-E21F-BF2A-A7C1A1732404}"/>
              </a:ext>
            </a:extLst>
          </p:cNvPr>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7" imgW="395" imgH="394" progId="TCLayout.ActiveDocument.1">
                  <p:embed/>
                </p:oleObj>
              </mc:Choice>
              <mc:Fallback>
                <p:oleObj name="think-cell スライド" r:id="rId7" imgW="395" imgH="394" progId="TCLayout.ActiveDocument.1">
                  <p:embed/>
                  <p:pic>
                    <p:nvPicPr>
                      <p:cNvPr id="1026" name="think-cell data - do not delete" hidden="1">
                        <a:extLst>
                          <a:ext uri="{FF2B5EF4-FFF2-40B4-BE49-F238E27FC236}">
                            <a16:creationId xmlns:a16="http://schemas.microsoft.com/office/drawing/2014/main" id="{1569E04B-E754-E21F-BF2A-A7C1A1732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a:extLst>
              <a:ext uri="{FF2B5EF4-FFF2-40B4-BE49-F238E27FC236}">
                <a16:creationId xmlns:a16="http://schemas.microsoft.com/office/drawing/2014/main" id="{B9B3A271-5360-C415-2050-4530860A043A}"/>
              </a:ext>
            </a:extLst>
          </p:cNvPr>
          <p:cNvSpPr>
            <a:spLocks noGrp="1" noChangeArrowheads="1"/>
          </p:cNvSpPr>
          <p:nvPr>
            <p:ph type="body" idx="1"/>
          </p:nvPr>
        </p:nvSpPr>
        <p:spPr bwMode="auto">
          <a:xfrm>
            <a:off x="609600" y="13414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a:extLst>
              <a:ext uri="{FF2B5EF4-FFF2-40B4-BE49-F238E27FC236}">
                <a16:creationId xmlns:a16="http://schemas.microsoft.com/office/drawing/2014/main" id="{D6D956D6-3A3F-260E-7A7F-4B465537289D}"/>
              </a:ext>
            </a:extLst>
          </p:cNvPr>
          <p:cNvSpPr>
            <a:spLocks noGrp="1" noChangeArrowheads="1"/>
          </p:cNvSpPr>
          <p:nvPr>
            <p:ph type="dt" sz="half" idx="2"/>
          </p:nvPr>
        </p:nvSpPr>
        <p:spPr bwMode="auto">
          <a:xfrm>
            <a:off x="0" y="6561138"/>
            <a:ext cx="767408"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dirty="0">
                <a:solidFill>
                  <a:schemeClr val="accent5"/>
                </a:solidFill>
                <a:latin typeface="+mn-ea"/>
                <a:ea typeface="+mn-ea"/>
              </a:defRPr>
            </a:lvl1pPr>
          </a:lstStyle>
          <a:p>
            <a:pPr>
              <a:defRPr/>
            </a:pPr>
            <a:r>
              <a:rPr lang="en-US" altLang="ja-JP" dirty="0"/>
              <a:t>2024/6/26</a:t>
            </a:r>
          </a:p>
        </p:txBody>
      </p:sp>
      <p:sp>
        <p:nvSpPr>
          <p:cNvPr id="1029" name="Rectangle 5">
            <a:extLst>
              <a:ext uri="{FF2B5EF4-FFF2-40B4-BE49-F238E27FC236}">
                <a16:creationId xmlns:a16="http://schemas.microsoft.com/office/drawing/2014/main" id="{E51EC64F-85DF-211B-A091-0D349833291B}"/>
              </a:ext>
            </a:extLst>
          </p:cNvPr>
          <p:cNvSpPr>
            <a:spLocks noGrp="1" noChangeArrowheads="1"/>
          </p:cNvSpPr>
          <p:nvPr>
            <p:ph type="ftr" sz="quarter" idx="3"/>
          </p:nvPr>
        </p:nvSpPr>
        <p:spPr bwMode="auto">
          <a:xfrm>
            <a:off x="4165600" y="6561138"/>
            <a:ext cx="38608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dirty="0">
                <a:solidFill>
                  <a:schemeClr val="tx1">
                    <a:lumMod val="50000"/>
                    <a:lumOff val="50000"/>
                  </a:schemeClr>
                </a:solidFill>
                <a:latin typeface="+mn-ea"/>
                <a:ea typeface="+mn-ea"/>
              </a:defRPr>
            </a:lvl1pPr>
          </a:lstStyle>
          <a:p>
            <a:pPr>
              <a:defRPr/>
            </a:pPr>
            <a:endParaRPr lang="en-US" altLang="ja-JP" dirty="0"/>
          </a:p>
        </p:txBody>
      </p:sp>
      <p:sp>
        <p:nvSpPr>
          <p:cNvPr id="1030" name="Rectangle 6">
            <a:extLst>
              <a:ext uri="{FF2B5EF4-FFF2-40B4-BE49-F238E27FC236}">
                <a16:creationId xmlns:a16="http://schemas.microsoft.com/office/drawing/2014/main" id="{113FB427-C50E-9567-DC8C-F707FA731883}"/>
              </a:ext>
            </a:extLst>
          </p:cNvPr>
          <p:cNvSpPr>
            <a:spLocks noGrp="1" noChangeArrowheads="1"/>
          </p:cNvSpPr>
          <p:nvPr>
            <p:ph type="sldNum" sz="quarter" idx="4"/>
          </p:nvPr>
        </p:nvSpPr>
        <p:spPr bwMode="auto">
          <a:xfrm>
            <a:off x="11640616" y="6561138"/>
            <a:ext cx="551384"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chemeClr val="tx1"/>
                </a:solidFill>
                <a:latin typeface="+mn-ea"/>
                <a:ea typeface="+mn-ea"/>
              </a:defRPr>
            </a:lvl1pPr>
          </a:lstStyle>
          <a:p>
            <a:pPr>
              <a:defRPr/>
            </a:pPr>
            <a:fld id="{D2E28936-CE24-4623-A9F1-236BFE609514}"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hdr="0" ftr="0"/>
  <p:txStyles>
    <p:titleStyle>
      <a:lvl1pPr algn="ctr" rtl="0" eaLnBrk="0" fontAlgn="base" hangingPunct="0">
        <a:spcBef>
          <a:spcPct val="0"/>
        </a:spcBef>
        <a:spcAft>
          <a:spcPct val="0"/>
        </a:spcAft>
        <a:defRPr kumimoji="1" sz="4400">
          <a:solidFill>
            <a:srgbClr val="002060"/>
          </a:solidFill>
          <a:latin typeface="Arial Rounded MT Bold" panose="020F0704030504030204" pitchFamily="34" charset="0"/>
          <a:ea typeface="HGP創英角ｺﾞｼｯｸUB" panose="020B0900000000000000" pitchFamily="50" charset="-128"/>
          <a:cs typeface="+mj-cs"/>
        </a:defRPr>
      </a:lvl1pPr>
      <a:lvl2pPr algn="ctr" rtl="0" eaLnBrk="0" fontAlgn="base" hangingPunct="0">
        <a:spcBef>
          <a:spcPct val="0"/>
        </a:spcBef>
        <a:spcAft>
          <a:spcPct val="0"/>
        </a:spcAft>
        <a:defRPr kumimoji="1" sz="4400">
          <a:solidFill>
            <a:srgbClr val="002060"/>
          </a:solidFill>
          <a:latin typeface="Arial Rounded MT Bold" panose="020F0704030504030204" pitchFamily="34" charset="0"/>
          <a:ea typeface="HGP創英角ｺﾞｼｯｸUB" panose="020B0900000000000000" pitchFamily="50" charset="-128"/>
        </a:defRPr>
      </a:lvl2pPr>
      <a:lvl3pPr algn="ctr" rtl="0" eaLnBrk="0" fontAlgn="base" hangingPunct="0">
        <a:spcBef>
          <a:spcPct val="0"/>
        </a:spcBef>
        <a:spcAft>
          <a:spcPct val="0"/>
        </a:spcAft>
        <a:defRPr kumimoji="1" sz="4400">
          <a:solidFill>
            <a:srgbClr val="002060"/>
          </a:solidFill>
          <a:latin typeface="Arial Rounded MT Bold" panose="020F0704030504030204" pitchFamily="34" charset="0"/>
          <a:ea typeface="HGP創英角ｺﾞｼｯｸUB" panose="020B0900000000000000" pitchFamily="50" charset="-128"/>
        </a:defRPr>
      </a:lvl3pPr>
      <a:lvl4pPr algn="ctr" rtl="0" eaLnBrk="0" fontAlgn="base" hangingPunct="0">
        <a:spcBef>
          <a:spcPct val="0"/>
        </a:spcBef>
        <a:spcAft>
          <a:spcPct val="0"/>
        </a:spcAft>
        <a:defRPr kumimoji="1" sz="4400">
          <a:solidFill>
            <a:srgbClr val="002060"/>
          </a:solidFill>
          <a:latin typeface="Arial Rounded MT Bold" panose="020F0704030504030204" pitchFamily="34" charset="0"/>
          <a:ea typeface="HGP創英角ｺﾞｼｯｸUB" panose="020B0900000000000000" pitchFamily="50" charset="-128"/>
        </a:defRPr>
      </a:lvl4pPr>
      <a:lvl5pPr algn="ctr" rtl="0" eaLnBrk="0" fontAlgn="base" hangingPunct="0">
        <a:spcBef>
          <a:spcPct val="0"/>
        </a:spcBef>
        <a:spcAft>
          <a:spcPct val="0"/>
        </a:spcAft>
        <a:defRPr kumimoji="1" sz="4400">
          <a:solidFill>
            <a:srgbClr val="002060"/>
          </a:solidFill>
          <a:latin typeface="Arial Rounded MT Bold" panose="020F0704030504030204" pitchFamily="34" charset="0"/>
          <a:ea typeface="HGP創英角ｺﾞｼｯｸUB" panose="020B0900000000000000"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j-ea"/>
          <a:ea typeface="+mj-ea"/>
          <a:cs typeface="+mn-cs"/>
        </a:defRPr>
      </a:lvl1pPr>
      <a:lvl2pPr marL="742950" indent="-285750" algn="l" rtl="0" eaLnBrk="0" fontAlgn="base" hangingPunct="0">
        <a:spcBef>
          <a:spcPct val="20000"/>
        </a:spcBef>
        <a:spcAft>
          <a:spcPct val="0"/>
        </a:spcAft>
        <a:buChar char="–"/>
        <a:defRPr kumimoji="1" sz="2800">
          <a:solidFill>
            <a:schemeClr val="tx1"/>
          </a:solidFill>
          <a:latin typeface="+mj-ea"/>
          <a:ea typeface="+mj-ea"/>
        </a:defRPr>
      </a:lvl2pPr>
      <a:lvl3pPr marL="1143000" indent="-228600" algn="l" rtl="0" eaLnBrk="0" fontAlgn="base" hangingPunct="0">
        <a:spcBef>
          <a:spcPct val="20000"/>
        </a:spcBef>
        <a:spcAft>
          <a:spcPct val="0"/>
        </a:spcAft>
        <a:buChar char="•"/>
        <a:defRPr kumimoji="1" sz="2400">
          <a:solidFill>
            <a:schemeClr val="tx1"/>
          </a:solidFill>
          <a:latin typeface="+mj-ea"/>
          <a:ea typeface="+mj-ea"/>
        </a:defRPr>
      </a:lvl3pPr>
      <a:lvl4pPr marL="1600200" indent="-228600" algn="l" rtl="0" eaLnBrk="0" fontAlgn="base" hangingPunct="0">
        <a:spcBef>
          <a:spcPct val="20000"/>
        </a:spcBef>
        <a:spcAft>
          <a:spcPct val="0"/>
        </a:spcAft>
        <a:buChar char="–"/>
        <a:defRPr kumimoji="1" sz="2000">
          <a:solidFill>
            <a:schemeClr val="tx1"/>
          </a:solidFill>
          <a:latin typeface="+mj-ea"/>
          <a:ea typeface="+mj-ea"/>
        </a:defRPr>
      </a:lvl4pPr>
      <a:lvl5pPr marL="2057400" indent="-228600" algn="l" rtl="0" eaLnBrk="0" fontAlgn="base" hangingPunct="0">
        <a:spcBef>
          <a:spcPct val="20000"/>
        </a:spcBef>
        <a:spcAft>
          <a:spcPct val="0"/>
        </a:spcAft>
        <a:buChar char="»"/>
        <a:defRPr kumimoji="1" sz="2000">
          <a:solidFill>
            <a:schemeClr val="tx1"/>
          </a:solidFill>
          <a:latin typeface="+mj-ea"/>
          <a:ea typeface="+mj-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18" Type="http://schemas.openxmlformats.org/officeDocument/2006/relationships/slide" Target="slide25.xml"/><Relationship Id="rId26" Type="http://schemas.openxmlformats.org/officeDocument/2006/relationships/slide" Target="slide33.xml"/><Relationship Id="rId39" Type="http://schemas.openxmlformats.org/officeDocument/2006/relationships/slide" Target="slide46.xml"/><Relationship Id="rId3" Type="http://schemas.openxmlformats.org/officeDocument/2006/relationships/notesSlide" Target="../notesSlides/notesSlide8.xml"/><Relationship Id="rId21" Type="http://schemas.openxmlformats.org/officeDocument/2006/relationships/slide" Target="slide28.xml"/><Relationship Id="rId34" Type="http://schemas.openxmlformats.org/officeDocument/2006/relationships/slide" Target="slide41.xml"/><Relationship Id="rId42" Type="http://schemas.openxmlformats.org/officeDocument/2006/relationships/slide" Target="slide49.xml"/><Relationship Id="rId47" Type="http://schemas.openxmlformats.org/officeDocument/2006/relationships/slide" Target="slide54.xml"/><Relationship Id="rId7" Type="http://schemas.openxmlformats.org/officeDocument/2006/relationships/slide" Target="slide14.xml"/><Relationship Id="rId12" Type="http://schemas.openxmlformats.org/officeDocument/2006/relationships/slide" Target="slide19.xml"/><Relationship Id="rId17" Type="http://schemas.openxmlformats.org/officeDocument/2006/relationships/slide" Target="slide24.xml"/><Relationship Id="rId25" Type="http://schemas.openxmlformats.org/officeDocument/2006/relationships/slide" Target="slide32.xml"/><Relationship Id="rId33" Type="http://schemas.openxmlformats.org/officeDocument/2006/relationships/slide" Target="slide40.xml"/><Relationship Id="rId38" Type="http://schemas.openxmlformats.org/officeDocument/2006/relationships/slide" Target="slide45.xml"/><Relationship Id="rId46" Type="http://schemas.openxmlformats.org/officeDocument/2006/relationships/slide" Target="slide53.xml"/><Relationship Id="rId2" Type="http://schemas.openxmlformats.org/officeDocument/2006/relationships/slideLayout" Target="../slideLayouts/slideLayout2.xml"/><Relationship Id="rId16" Type="http://schemas.openxmlformats.org/officeDocument/2006/relationships/slide" Target="slide23.xml"/><Relationship Id="rId20" Type="http://schemas.openxmlformats.org/officeDocument/2006/relationships/slide" Target="slide27.xml"/><Relationship Id="rId29" Type="http://schemas.openxmlformats.org/officeDocument/2006/relationships/slide" Target="slide36.xml"/><Relationship Id="rId41" Type="http://schemas.openxmlformats.org/officeDocument/2006/relationships/slide" Target="slide48.xml"/><Relationship Id="rId1" Type="http://schemas.openxmlformats.org/officeDocument/2006/relationships/tags" Target="../tags/tag19.xml"/><Relationship Id="rId6" Type="http://schemas.openxmlformats.org/officeDocument/2006/relationships/slide" Target="slide13.xml"/><Relationship Id="rId11" Type="http://schemas.openxmlformats.org/officeDocument/2006/relationships/slide" Target="slide18.xml"/><Relationship Id="rId24" Type="http://schemas.openxmlformats.org/officeDocument/2006/relationships/slide" Target="slide31.xml"/><Relationship Id="rId32" Type="http://schemas.openxmlformats.org/officeDocument/2006/relationships/slide" Target="slide39.xml"/><Relationship Id="rId37" Type="http://schemas.openxmlformats.org/officeDocument/2006/relationships/slide" Target="slide44.xml"/><Relationship Id="rId40" Type="http://schemas.openxmlformats.org/officeDocument/2006/relationships/slide" Target="slide47.xml"/><Relationship Id="rId45" Type="http://schemas.openxmlformats.org/officeDocument/2006/relationships/slide" Target="slide52.xml"/><Relationship Id="rId5" Type="http://schemas.openxmlformats.org/officeDocument/2006/relationships/image" Target="../media/image5.emf"/><Relationship Id="rId15" Type="http://schemas.openxmlformats.org/officeDocument/2006/relationships/slide" Target="slide22.xml"/><Relationship Id="rId23" Type="http://schemas.openxmlformats.org/officeDocument/2006/relationships/slide" Target="slide30.xml"/><Relationship Id="rId28" Type="http://schemas.openxmlformats.org/officeDocument/2006/relationships/slide" Target="slide35.xml"/><Relationship Id="rId36" Type="http://schemas.openxmlformats.org/officeDocument/2006/relationships/slide" Target="slide43.xml"/><Relationship Id="rId10" Type="http://schemas.openxmlformats.org/officeDocument/2006/relationships/slide" Target="slide17.xml"/><Relationship Id="rId19" Type="http://schemas.openxmlformats.org/officeDocument/2006/relationships/slide" Target="slide26.xml"/><Relationship Id="rId31" Type="http://schemas.openxmlformats.org/officeDocument/2006/relationships/slide" Target="slide38.xml"/><Relationship Id="rId44" Type="http://schemas.openxmlformats.org/officeDocument/2006/relationships/slide" Target="slide51.xml"/><Relationship Id="rId4" Type="http://schemas.openxmlformats.org/officeDocument/2006/relationships/oleObject" Target="../embeddings/oleObject18.bin"/><Relationship Id="rId9" Type="http://schemas.openxmlformats.org/officeDocument/2006/relationships/slide" Target="slide16.xml"/><Relationship Id="rId14" Type="http://schemas.openxmlformats.org/officeDocument/2006/relationships/slide" Target="slide21.xml"/><Relationship Id="rId22" Type="http://schemas.openxmlformats.org/officeDocument/2006/relationships/slide" Target="slide29.xml"/><Relationship Id="rId27" Type="http://schemas.openxmlformats.org/officeDocument/2006/relationships/slide" Target="slide34.xml"/><Relationship Id="rId30" Type="http://schemas.openxmlformats.org/officeDocument/2006/relationships/slide" Target="slide37.xml"/><Relationship Id="rId35" Type="http://schemas.openxmlformats.org/officeDocument/2006/relationships/slide" Target="slide42.xml"/><Relationship Id="rId43" Type="http://schemas.openxmlformats.org/officeDocument/2006/relationships/slide" Target="slide5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slide" Target="slide1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slide" Target="slide12.xml"/><Relationship Id="rId5" Type="http://schemas.openxmlformats.org/officeDocument/2006/relationships/image" Target="../media/image4.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slide" Target="slide12.xml"/><Relationship Id="rId5" Type="http://schemas.openxmlformats.org/officeDocument/2006/relationships/image" Target="../media/image15.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12.xml"/><Relationship Id="rId3" Type="http://schemas.openxmlformats.org/officeDocument/2006/relationships/notesSlide" Target="../notesSlides/notesSlide10.xml"/><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5.emf"/><Relationship Id="rId10" Type="http://schemas.openxmlformats.org/officeDocument/2006/relationships/image" Target="../media/image19.png"/><Relationship Id="rId4" Type="http://schemas.openxmlformats.org/officeDocument/2006/relationships/oleObject" Target="../embeddings/oleObject24.bin"/><Relationship Id="rId9" Type="http://schemas.openxmlformats.org/officeDocument/2006/relationships/hyperlink" Target="https://pixabay.com/ja/%E3%83%86%E3%82%B9%E3%83%88-%E7%AE%A1-%E7%A7%91%E5%AD%A6-%E7%A0%94%E7%A9%B6%E5%AE%A4-%E7%A0%94%E7%A9%B6-%E5%AE%9F%E9%A8%93-%E7%94%9F%E7%89%A9%E5%AD%A6-%E5%8C%96%E5%AD%A6-%E8%96%AC%E5%B1%80-2980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jpg"/><Relationship Id="rId3" Type="http://schemas.openxmlformats.org/officeDocument/2006/relationships/notesSlide" Target="../notesSlides/notesSlide11.xml"/><Relationship Id="rId7" Type="http://schemas.openxmlformats.org/officeDocument/2006/relationships/hyperlink" Target="https://pixabay.com/ja/%E3%83%86%E3%82%B9%E3%83%88-%E7%AE%A1-%E7%A7%91%E5%AD%A6-%E7%A0%94%E7%A9%B6%E5%AE%A4-%E7%A0%94%E7%A9%B6-%E5%AE%9F%E9%A8%93-%E7%94%9F%E7%89%A9%E5%AD%A6-%E5%8C%96%E5%AD%A6-%E8%96%AC%E5%B1%80-29804/" TargetMode="External"/><Relationship Id="rId12"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5.emf"/><Relationship Id="rId10" Type="http://schemas.openxmlformats.org/officeDocument/2006/relationships/image" Target="../media/image22.jpg"/><Relationship Id="rId4" Type="http://schemas.openxmlformats.org/officeDocument/2006/relationships/oleObject" Target="../embeddings/oleObject25.bin"/><Relationship Id="rId9" Type="http://schemas.openxmlformats.org/officeDocument/2006/relationships/image" Target="../media/image21.png"/><Relationship Id="rId1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slide" Target="slide12.xml"/><Relationship Id="rId5" Type="http://schemas.openxmlformats.org/officeDocument/2006/relationships/image" Target="../media/image4.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12.xml"/><Relationship Id="rId3" Type="http://schemas.openxmlformats.org/officeDocument/2006/relationships/notesSlide" Target="../notesSlides/notesSlide13.xml"/><Relationship Id="rId7" Type="http://schemas.openxmlformats.org/officeDocument/2006/relationships/image" Target="../media/image28.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5.emf"/><Relationship Id="rId10" Type="http://schemas.openxmlformats.org/officeDocument/2006/relationships/image" Target="../media/image21.png"/><Relationship Id="rId4" Type="http://schemas.openxmlformats.org/officeDocument/2006/relationships/oleObject" Target="../embeddings/oleObject29.bin"/><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slide" Target="slide12.xml"/><Relationship Id="rId5" Type="http://schemas.openxmlformats.org/officeDocument/2006/relationships/image" Target="../media/image4.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slide" Target="slide1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8.bin"/><Relationship Id="rId9" Type="http://schemas.openxmlformats.org/officeDocument/2006/relationships/slide" Target="slide12.xml"/></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2.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40.bin"/><Relationship Id="rId9" Type="http://schemas.openxmlformats.org/officeDocument/2006/relationships/slide" Target="slide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oleObject" Target="../embeddings/oleObject42.bin"/><Relationship Id="rId7" Type="http://schemas.openxmlformats.org/officeDocument/2006/relationships/image" Target="../media/image42.jpeg"/><Relationship Id="rId12" Type="http://schemas.openxmlformats.org/officeDocument/2006/relationships/hyperlink" Target="https://www.mhlw.go.jp/content/000769921.pdf" TargetMode="Externa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41.jpeg"/><Relationship Id="rId11" Type="http://schemas.openxmlformats.org/officeDocument/2006/relationships/slide" Target="slide12.xml"/><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5.emf"/><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slide" Target="slide12.x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26.png"/><Relationship Id="rId11" Type="http://schemas.openxmlformats.org/officeDocument/2006/relationships/slide" Target="slide12.xml"/><Relationship Id="rId5" Type="http://schemas.openxmlformats.org/officeDocument/2006/relationships/image" Target="../media/image5.emf"/><Relationship Id="rId10" Type="http://schemas.openxmlformats.org/officeDocument/2006/relationships/image" Target="../media/image25.jpg"/><Relationship Id="rId4" Type="http://schemas.openxmlformats.org/officeDocument/2006/relationships/oleObject" Target="../embeddings/oleObject44.bin"/><Relationship Id="rId9" Type="http://schemas.openxmlformats.org/officeDocument/2006/relationships/image" Target="../media/image23.jp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45.bin"/><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5.emf"/><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46.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48.png"/><Relationship Id="rId5" Type="http://schemas.openxmlformats.org/officeDocument/2006/relationships/hyperlink" Target="https://4.bp.blogspot.com/-1qy8K0kYEFg/UdoE4M3Yi0I/AAAAAAAAV-A/qQJhooZpg7Y/s800/senkyo_wairo.png" TargetMode="External"/><Relationship Id="rId10" Type="http://schemas.openxmlformats.org/officeDocument/2006/relationships/slide" Target="slide12.xml"/><Relationship Id="rId4" Type="http://schemas.openxmlformats.org/officeDocument/2006/relationships/image" Target="../media/image5.emf"/><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png"/><Relationship Id="rId3" Type="http://schemas.openxmlformats.org/officeDocument/2006/relationships/oleObject" Target="../embeddings/oleObject47.bin"/><Relationship Id="rId7" Type="http://schemas.openxmlformats.org/officeDocument/2006/relationships/image" Target="../media/image46.png"/><Relationship Id="rId12" Type="http://schemas.openxmlformats.org/officeDocument/2006/relationships/hyperlink" Target="https://pixabay.com/ja/%E3%83%86%E3%82%B9%E3%83%88-%E7%AE%A1-%E7%A7%91%E5%AD%A6-%E7%A0%94%E7%A9%B6%E5%AE%A4-%E7%A0%94%E7%A9%B6-%E5%AE%9F%E9%A8%93-%E7%94%9F%E7%89%A9%E5%AD%A6-%E5%8C%96%E5%AD%A6-%E8%96%AC%E5%B1%80-29804/" TargetMode="Externa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19.png"/><Relationship Id="rId4" Type="http://schemas.openxmlformats.org/officeDocument/2006/relationships/image" Target="../media/image5.emf"/><Relationship Id="rId9" Type="http://schemas.openxmlformats.org/officeDocument/2006/relationships/hyperlink" Target="https://pixabay.com/ja/%E3%83%AC%E3%83%9D%E3%83%BC%E3%83%88-%E3%83%95%E3%82%A1%E3%82%A4%E3%83%AB-%E3%83%87%E3%83%BC%E3%82%BF-%E5%88%B6%E8%A3%81-1420210/" TargetMode="External"/><Relationship Id="rId14" Type="http://schemas.openxmlformats.org/officeDocument/2006/relationships/slide" Target="slide12.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51.png"/><Relationship Id="rId5" Type="http://schemas.openxmlformats.org/officeDocument/2006/relationships/image" Target="../media/image5.emf"/><Relationship Id="rId4" Type="http://schemas.openxmlformats.org/officeDocument/2006/relationships/oleObject" Target="../embeddings/oleObject48.bin"/><Relationship Id="rId9" Type="http://schemas.openxmlformats.org/officeDocument/2006/relationships/slide" Target="slide12.xml"/></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png"/><Relationship Id="rId3" Type="http://schemas.openxmlformats.org/officeDocument/2006/relationships/oleObject" Target="../embeddings/oleObject49.bin"/><Relationship Id="rId7" Type="http://schemas.openxmlformats.org/officeDocument/2006/relationships/image" Target="../media/image54.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46.png"/><Relationship Id="rId11" Type="http://schemas.openxmlformats.org/officeDocument/2006/relationships/hyperlink" Target="https://pixabay.com/ja/%E3%83%AC%E3%83%9D%E3%83%BC%E3%83%88-%E3%83%95%E3%82%A1%E3%82%A4%E3%83%AB-%E3%83%87%E3%83%BC%E3%82%BF-%E5%88%B6%E8%A3%81-1420210/" TargetMode="External"/><Relationship Id="rId5" Type="http://schemas.openxmlformats.org/officeDocument/2006/relationships/image" Target="../media/image26.png"/><Relationship Id="rId10" Type="http://schemas.openxmlformats.org/officeDocument/2006/relationships/image" Target="../media/image49.png"/><Relationship Id="rId4" Type="http://schemas.openxmlformats.org/officeDocument/2006/relationships/image" Target="../media/image5.emf"/><Relationship Id="rId9" Type="http://schemas.openxmlformats.org/officeDocument/2006/relationships/image" Target="../media/image28.png"/><Relationship Id="rId14" Type="http://schemas.openxmlformats.org/officeDocument/2006/relationships/slide" Target="slide1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4.png"/><Relationship Id="rId5" Type="http://schemas.openxmlformats.org/officeDocument/2006/relationships/image" Target="../media/image56.png"/><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63.png"/><Relationship Id="rId3" Type="http://schemas.openxmlformats.org/officeDocument/2006/relationships/notesSlide" Target="../notesSlides/notesSlide25.xml"/><Relationship Id="rId7" Type="http://schemas.openxmlformats.org/officeDocument/2006/relationships/image" Target="../media/image47.pn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emf"/><Relationship Id="rId15" Type="http://schemas.openxmlformats.org/officeDocument/2006/relationships/slide" Target="slide12.xml"/><Relationship Id="rId10" Type="http://schemas.openxmlformats.org/officeDocument/2006/relationships/image" Target="../media/image60.emf"/><Relationship Id="rId4" Type="http://schemas.openxmlformats.org/officeDocument/2006/relationships/oleObject" Target="../embeddings/oleObject51.bin"/><Relationship Id="rId9" Type="http://schemas.openxmlformats.org/officeDocument/2006/relationships/image" Target="../media/image59.emf"/><Relationship Id="rId1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52.bin"/><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5.emf"/><Relationship Id="rId9" Type="http://schemas.openxmlformats.org/officeDocument/2006/relationships/slide" Target="slide1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slide" Target="slide12.xml"/><Relationship Id="rId5" Type="http://schemas.openxmlformats.org/officeDocument/2006/relationships/image" Target="../media/image4.png"/><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slide" Target="slide12.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26.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65.png"/><Relationship Id="rId11" Type="http://schemas.openxmlformats.org/officeDocument/2006/relationships/slide" Target="slide12.xml"/><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oleObject" Target="../embeddings/oleObject55.bin"/><Relationship Id="rId9"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5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9.jpeg"/><Relationship Id="rId5" Type="http://schemas.openxmlformats.org/officeDocument/2006/relationships/image" Target="../media/image5.emf"/><Relationship Id="rId4"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slide" Target="slide12.xml"/><Relationship Id="rId5" Type="http://schemas.openxmlformats.org/officeDocument/2006/relationships/image" Target="../media/image5.emf"/><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8" Type="http://schemas.openxmlformats.org/officeDocument/2006/relationships/hyperlink" Target="https://www.mhlw.go.jp/content/000921727.pdf" TargetMode="External"/><Relationship Id="rId13" Type="http://schemas.openxmlformats.org/officeDocument/2006/relationships/hyperlink" Target="https://www.mhlw.go.jp/file/06-Seisakujouhou-10800000-Iseikyoku/0000163413.pdf" TargetMode="External"/><Relationship Id="rId18" Type="http://schemas.openxmlformats.org/officeDocument/2006/relationships/hyperlink" Target="https://www.mhlw.go.jp/file/06-Seisakujouhou-10600000-Daijinkanboukouseikagakuka/0000152586.pdf" TargetMode="External"/><Relationship Id="rId3" Type="http://schemas.openxmlformats.org/officeDocument/2006/relationships/oleObject" Target="../embeddings/oleObject60.bin"/><Relationship Id="rId7" Type="http://schemas.openxmlformats.org/officeDocument/2006/relationships/hyperlink" Target="https://www.lifescience.mext.go.jp/files/pdf/n2397_01.pdf" TargetMode="External"/><Relationship Id="rId12" Type="http://schemas.openxmlformats.org/officeDocument/2006/relationships/hyperlink" Target="https://www.jiho.co.jp/shop/list/detail/tabid/272/pdid/55504/Default.aspx" TargetMode="External"/><Relationship Id="rId17" Type="http://schemas.openxmlformats.org/officeDocument/2006/relationships/hyperlink" Target="https://www.kitamedia.co.jp/jacst/#about" TargetMode="External"/><Relationship Id="rId2" Type="http://schemas.openxmlformats.org/officeDocument/2006/relationships/slideLayout" Target="../slideLayouts/slideLayout2.xml"/><Relationship Id="rId16" Type="http://schemas.openxmlformats.org/officeDocument/2006/relationships/hyperlink" Target="https://www.ppc.go.jp/personalinfo/legal/" TargetMode="External"/><Relationship Id="rId1" Type="http://schemas.openxmlformats.org/officeDocument/2006/relationships/tags" Target="../tags/tag61.xml"/><Relationship Id="rId6" Type="http://schemas.openxmlformats.org/officeDocument/2006/relationships/hyperlink" Target="https://www.mhlw.go.jp/content/001087960.pdf" TargetMode="External"/><Relationship Id="rId11" Type="http://schemas.openxmlformats.org/officeDocument/2006/relationships/hyperlink" Target="http://www.fpmaj.gr.jp/about/committees-list/council/personal-information-center/_documents/guideline.pdf" TargetMode="External"/><Relationship Id="rId5" Type="http://schemas.openxmlformats.org/officeDocument/2006/relationships/hyperlink" Target="https://www.mhlw.go.jp/content/001237478.pdf" TargetMode="External"/><Relationship Id="rId15" Type="http://schemas.openxmlformats.org/officeDocument/2006/relationships/hyperlink" Target="https://www.mhlw.go.jp/web/t_doc?dataId=81997396&amp;dataType=0&amp;pageNo=1" TargetMode="External"/><Relationship Id="rId10" Type="http://schemas.openxmlformats.org/officeDocument/2006/relationships/hyperlink" Target="https://www.jpma.or.jp/information/evaluation/results/allotment/privacy_points_remember_202204.html" TargetMode="External"/><Relationship Id="rId19" Type="http://schemas.openxmlformats.org/officeDocument/2006/relationships/slide" Target="slide12.xml"/><Relationship Id="rId4" Type="http://schemas.openxmlformats.org/officeDocument/2006/relationships/image" Target="../media/image1.emf"/><Relationship Id="rId9" Type="http://schemas.openxmlformats.org/officeDocument/2006/relationships/hyperlink" Target="https://www.mhlw.go.jp/content/000769921.pdf" TargetMode="External"/><Relationship Id="rId14" Type="http://schemas.openxmlformats.org/officeDocument/2006/relationships/hyperlink" Target="https://www.mhlw.go.jp/content/10800000/1000524508.pdf" TargetMode="Externa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cont.o.oo7.jp/47_1/p127-52.pdf" TargetMode="Externa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cont.o.oo7.jp/47_1/p127-52.pdf"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cont.o.oo7.jp/47_1/p127-52.pdf" TargetMode="External"/><Relationship Id="rId5" Type="http://schemas.openxmlformats.org/officeDocument/2006/relationships/image" Target="../media/image4.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5.emf"/><Relationship Id="rId10" Type="http://schemas.openxmlformats.org/officeDocument/2006/relationships/image" Target="../media/image11.png"/><Relationship Id="rId4" Type="http://schemas.openxmlformats.org/officeDocument/2006/relationships/oleObject" Target="../embeddings/oleObject15.bin"/><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B076A346-86D6-B790-FD1A-B61FA9691042}"/>
              </a:ext>
            </a:extLst>
          </p:cNvPr>
          <p:cNvSpPr txBox="1">
            <a:spLocks noChangeArrowheads="1"/>
          </p:cNvSpPr>
          <p:nvPr/>
        </p:nvSpPr>
        <p:spPr bwMode="auto">
          <a:xfrm>
            <a:off x="1541463" y="1593850"/>
            <a:ext cx="945108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4400" dirty="0">
                <a:solidFill>
                  <a:srgbClr val="002060"/>
                </a:solidFill>
                <a:latin typeface="+mn-ea"/>
                <a:ea typeface="+mn-ea"/>
              </a:rPr>
              <a:t>「人を対象とする生命科学・医学系研究に関する倫理指針」の概要・ポイント</a:t>
            </a:r>
          </a:p>
        </p:txBody>
      </p:sp>
      <p:sp>
        <p:nvSpPr>
          <p:cNvPr id="8197" name="テキスト ボックス 1">
            <a:extLst>
              <a:ext uri="{FF2B5EF4-FFF2-40B4-BE49-F238E27FC236}">
                <a16:creationId xmlns:a16="http://schemas.microsoft.com/office/drawing/2014/main" id="{D874A14A-E398-E7A2-0FEB-E7FCA5264901}"/>
              </a:ext>
            </a:extLst>
          </p:cNvPr>
          <p:cNvSpPr txBox="1">
            <a:spLocks noChangeArrowheads="1"/>
          </p:cNvSpPr>
          <p:nvPr/>
        </p:nvSpPr>
        <p:spPr bwMode="auto">
          <a:xfrm>
            <a:off x="2999763" y="3789363"/>
            <a:ext cx="61670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2400" dirty="0">
                <a:solidFill>
                  <a:srgbClr val="000000"/>
                </a:solidFill>
                <a:latin typeface="+mn-ea"/>
                <a:ea typeface="+mn-ea"/>
              </a:rPr>
              <a:t>医薬品評価委員会メディカルアフェアーズ部会</a:t>
            </a:r>
          </a:p>
          <a:p>
            <a:pPr algn="ctr">
              <a:spcBef>
                <a:spcPct val="0"/>
              </a:spcBef>
              <a:buFontTx/>
              <a:buNone/>
            </a:pPr>
            <a:r>
              <a:rPr lang="en-US" altLang="ja-JP" sz="2400" dirty="0">
                <a:solidFill>
                  <a:srgbClr val="000000"/>
                </a:solidFill>
                <a:latin typeface="+mn-ea"/>
                <a:ea typeface="+mn-ea"/>
              </a:rPr>
              <a:t>2023</a:t>
            </a:r>
            <a:r>
              <a:rPr lang="ja-JP" altLang="en-US" sz="2400" dirty="0">
                <a:solidFill>
                  <a:srgbClr val="000000"/>
                </a:solidFill>
                <a:latin typeface="+mn-ea"/>
                <a:ea typeface="+mn-ea"/>
              </a:rPr>
              <a:t>年度継続タスクフォース </a:t>
            </a:r>
            <a:r>
              <a:rPr lang="en-US" altLang="ja-JP" sz="2400" dirty="0">
                <a:solidFill>
                  <a:srgbClr val="000000"/>
                </a:solidFill>
                <a:latin typeface="+mn-ea"/>
                <a:ea typeface="+mn-ea"/>
              </a:rPr>
              <a:t>4</a:t>
            </a:r>
          </a:p>
          <a:p>
            <a:pPr algn="ctr">
              <a:spcBef>
                <a:spcPct val="0"/>
              </a:spcBef>
              <a:buFontTx/>
              <a:buNone/>
            </a:pPr>
            <a:r>
              <a:rPr lang="ja-JP" altLang="en-US" sz="2400" dirty="0">
                <a:solidFill>
                  <a:srgbClr val="000000"/>
                </a:solidFill>
                <a:latin typeface="+mn-ea"/>
                <a:ea typeface="+mn-ea"/>
              </a:rPr>
              <a:t>「臨床研究における企業対応のあり方の検討」</a:t>
            </a:r>
            <a:endParaRPr lang="en-US" altLang="ja-JP" sz="2400" dirty="0">
              <a:solidFill>
                <a:srgbClr val="000000"/>
              </a:solidFill>
              <a:latin typeface="+mn-ea"/>
              <a:ea typeface="+mn-ea"/>
            </a:endParaRPr>
          </a:p>
          <a:p>
            <a:pPr algn="ctr">
              <a:spcBef>
                <a:spcPct val="0"/>
              </a:spcBef>
              <a:buFontTx/>
              <a:buNone/>
            </a:pPr>
            <a:endParaRPr lang="en-US" altLang="ja-JP" sz="2400" dirty="0">
              <a:solidFill>
                <a:srgbClr val="000000"/>
              </a:solidFill>
              <a:latin typeface="+mn-ea"/>
              <a:ea typeface="+mn-ea"/>
            </a:endParaRPr>
          </a:p>
          <a:p>
            <a:pPr algn="ctr">
              <a:spcBef>
                <a:spcPct val="0"/>
              </a:spcBef>
              <a:buFontTx/>
              <a:buNone/>
            </a:pPr>
            <a:r>
              <a:rPr lang="en-US" altLang="ja-JP" sz="2400" dirty="0">
                <a:solidFill>
                  <a:srgbClr val="000000"/>
                </a:solidFill>
                <a:latin typeface="+mn-ea"/>
                <a:ea typeface="+mn-ea"/>
              </a:rPr>
              <a:t>Ver.01</a:t>
            </a:r>
          </a:p>
          <a:p>
            <a:pPr algn="ctr">
              <a:spcBef>
                <a:spcPct val="0"/>
              </a:spcBef>
              <a:buFontTx/>
              <a:buNone/>
            </a:pPr>
            <a:r>
              <a:rPr lang="en-US" altLang="ja-JP" sz="2400" dirty="0">
                <a:solidFill>
                  <a:srgbClr val="000000"/>
                </a:solidFill>
                <a:latin typeface="+mn-ea"/>
                <a:ea typeface="+mn-ea"/>
              </a:rPr>
              <a:t>2024</a:t>
            </a:r>
            <a:r>
              <a:rPr lang="ja-JP" altLang="en-US" sz="2400" dirty="0">
                <a:solidFill>
                  <a:srgbClr val="000000"/>
                </a:solidFill>
                <a:latin typeface="+mn-ea"/>
                <a:ea typeface="+mn-ea"/>
              </a:rPr>
              <a:t>年</a:t>
            </a:r>
            <a:r>
              <a:rPr lang="en-US" altLang="ja-JP" sz="2400" dirty="0">
                <a:solidFill>
                  <a:srgbClr val="000000"/>
                </a:solidFill>
                <a:latin typeface="+mn-ea"/>
                <a:ea typeface="+mn-ea"/>
              </a:rPr>
              <a:t>6</a:t>
            </a:r>
            <a:r>
              <a:rPr lang="ja-JP" altLang="en-US" sz="2400" dirty="0">
                <a:solidFill>
                  <a:srgbClr val="000000"/>
                </a:solidFill>
                <a:latin typeface="+mn-ea"/>
                <a:ea typeface="+mn-ea"/>
              </a:rPr>
              <a:t>月</a:t>
            </a:r>
            <a:r>
              <a:rPr lang="en-US" altLang="ja-JP" sz="2400" dirty="0">
                <a:solidFill>
                  <a:srgbClr val="000000"/>
                </a:solidFill>
                <a:latin typeface="+mn-ea"/>
                <a:ea typeface="+mn-ea"/>
              </a:rPr>
              <a:t>26</a:t>
            </a:r>
            <a:r>
              <a:rPr lang="ja-JP" altLang="en-US" sz="2400" dirty="0">
                <a:solidFill>
                  <a:srgbClr val="000000"/>
                </a:solidFill>
                <a:latin typeface="+mn-ea"/>
                <a:ea typeface="+mn-ea"/>
              </a:rPr>
              <a:t>日</a:t>
            </a:r>
          </a:p>
        </p:txBody>
      </p:sp>
      <p:sp>
        <p:nvSpPr>
          <p:cNvPr id="2" name="スライド番号プレースホルダー 1">
            <a:extLst>
              <a:ext uri="{FF2B5EF4-FFF2-40B4-BE49-F238E27FC236}">
                <a16:creationId xmlns:a16="http://schemas.microsoft.com/office/drawing/2014/main" id="{23FC0D97-FD2D-3B59-3EA1-5023240BFE1F}"/>
              </a:ext>
            </a:extLst>
          </p:cNvPr>
          <p:cNvSpPr>
            <a:spLocks noGrp="1"/>
          </p:cNvSpPr>
          <p:nvPr>
            <p:ph type="sldNum" sz="quarter" idx="4"/>
          </p:nvPr>
        </p:nvSpPr>
        <p:spPr>
          <a:xfrm>
            <a:off x="11640616" y="6561138"/>
            <a:ext cx="551384" cy="252412"/>
          </a:xfrm>
        </p:spPr>
        <p:txBody>
          <a:bodyPr/>
          <a:lstStyle/>
          <a:p>
            <a:pPr>
              <a:defRPr/>
            </a:pPr>
            <a:fld id="{BAE2A24C-EABA-4469-9D06-2C96277011E6}" type="slidenum">
              <a:rPr lang="en-US" altLang="ja-JP" smtClean="0">
                <a:solidFill>
                  <a:schemeClr val="tx1"/>
                </a:solidFill>
              </a:rPr>
              <a:pPr>
                <a:defRPr/>
              </a:pPr>
              <a:t>1</a:t>
            </a:fld>
            <a:endParaRPr lang="en-US" altLang="ja-JP" dirty="0">
              <a:solidFill>
                <a:schemeClr val="tx1"/>
              </a:solidFill>
            </a:endParaRPr>
          </a:p>
        </p:txBody>
      </p:sp>
      <p:sp>
        <p:nvSpPr>
          <p:cNvPr id="3" name="日付プレースホルダー 2">
            <a:extLst>
              <a:ext uri="{FF2B5EF4-FFF2-40B4-BE49-F238E27FC236}">
                <a16:creationId xmlns:a16="http://schemas.microsoft.com/office/drawing/2014/main" id="{A15CE7A0-3D9A-6711-69F6-8D52608EFBE4}"/>
              </a:ext>
            </a:extLst>
          </p:cNvPr>
          <p:cNvSpPr>
            <a:spLocks noGrp="1"/>
          </p:cNvSpPr>
          <p:nvPr>
            <p:ph type="dt" sz="half" idx="10"/>
          </p:nvPr>
        </p:nvSpPr>
        <p:spPr/>
        <p:txBody>
          <a:bodyPr/>
          <a:lstStyle/>
          <a:p>
            <a:pPr>
              <a:defRPr/>
            </a:pPr>
            <a:r>
              <a:rPr lang="en-US" altLang="ja-JP" dirty="0"/>
              <a:t>2024/6/26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オブジェクト 79" hidden="1">
            <a:extLst>
              <a:ext uri="{FF2B5EF4-FFF2-40B4-BE49-F238E27FC236}">
                <a16:creationId xmlns:a16="http://schemas.microsoft.com/office/drawing/2014/main" id="{17B32308-D662-4775-8B09-5D8115CA9892}"/>
              </a:ext>
            </a:extLst>
          </p:cNvPr>
          <p:cNvGraphicFramePr>
            <a:graphicFrameLocks noChangeAspect="1"/>
          </p:cNvGraphicFramePr>
          <p:nvPr>
            <p:custDataLst>
              <p:tags r:id="rId1"/>
            </p:custDataLst>
            <p:extLst>
              <p:ext uri="{D42A27DB-BD31-4B8C-83A1-F6EECF244321}">
                <p14:modId xmlns:p14="http://schemas.microsoft.com/office/powerpoint/2010/main" val="15941036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0722" name="オブジェクト 79" hidden="1">
                        <a:extLst>
                          <a:ext uri="{FF2B5EF4-FFF2-40B4-BE49-F238E27FC236}">
                            <a16:creationId xmlns:a16="http://schemas.microsoft.com/office/drawing/2014/main" id="{17B32308-D662-4775-8B09-5D8115CA9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タイトル 1">
            <a:extLst>
              <a:ext uri="{FF2B5EF4-FFF2-40B4-BE49-F238E27FC236}">
                <a16:creationId xmlns:a16="http://schemas.microsoft.com/office/drawing/2014/main" id="{772200AD-3044-4532-A4C3-8FACE34D2FEE}"/>
              </a:ext>
            </a:extLst>
          </p:cNvPr>
          <p:cNvSpPr>
            <a:spLocks noGrp="1" noChangeArrowheads="1"/>
          </p:cNvSpPr>
          <p:nvPr>
            <p:ph type="title"/>
          </p:nvPr>
        </p:nvSpPr>
        <p:spPr/>
        <p:txBody>
          <a:bodyPr vert="horz"/>
          <a:lstStyle/>
          <a:p>
            <a:r>
              <a:rPr lang="ja-JP" altLang="en-US" dirty="0">
                <a:latin typeface="+mn-ea"/>
                <a:ea typeface="+mn-ea"/>
              </a:rPr>
              <a:t>倫理指針 </a:t>
            </a:r>
            <a:r>
              <a:rPr lang="ja-JP" altLang="en-US" sz="3200" dirty="0">
                <a:latin typeface="+mn-ea"/>
                <a:ea typeface="+mn-ea"/>
              </a:rPr>
              <a:t>策定・改正の経緯（個情法改正との関連性）</a:t>
            </a:r>
          </a:p>
        </p:txBody>
      </p:sp>
      <p:sp>
        <p:nvSpPr>
          <p:cNvPr id="30726" name="日付プレースホルダー 3">
            <a:extLst>
              <a:ext uri="{FF2B5EF4-FFF2-40B4-BE49-F238E27FC236}">
                <a16:creationId xmlns:a16="http://schemas.microsoft.com/office/drawing/2014/main" id="{99EBF1C6-7EFB-4B0F-BE63-9F589D367FD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en-US" altLang="ja-JP" sz="900" dirty="0">
                <a:solidFill>
                  <a:schemeClr val="bg1"/>
                </a:solidFill>
                <a:latin typeface="Arial" panose="020B0604020202020204" pitchFamily="34" charset="0"/>
                <a:ea typeface="ＭＳ Ｐゴシック" panose="020B0600070205080204" pitchFamily="50" charset="-128"/>
              </a:rPr>
              <a:t>2024/6/26</a:t>
            </a:r>
          </a:p>
        </p:txBody>
      </p:sp>
      <p:grpSp>
        <p:nvGrpSpPr>
          <p:cNvPr id="6" name="グループ化 5">
            <a:extLst>
              <a:ext uri="{FF2B5EF4-FFF2-40B4-BE49-F238E27FC236}">
                <a16:creationId xmlns:a16="http://schemas.microsoft.com/office/drawing/2014/main" id="{751B97A2-C21C-58EF-F964-0348D5F8C219}"/>
              </a:ext>
            </a:extLst>
          </p:cNvPr>
          <p:cNvGrpSpPr/>
          <p:nvPr/>
        </p:nvGrpSpPr>
        <p:grpSpPr>
          <a:xfrm>
            <a:off x="8950991" y="1294775"/>
            <a:ext cx="3103155" cy="5203520"/>
            <a:chOff x="191517" y="1249735"/>
            <a:chExt cx="3103155" cy="5203520"/>
          </a:xfrm>
        </p:grpSpPr>
        <p:sp>
          <p:nvSpPr>
            <p:cNvPr id="30734" name="object 3">
              <a:extLst>
                <a:ext uri="{FF2B5EF4-FFF2-40B4-BE49-F238E27FC236}">
                  <a16:creationId xmlns:a16="http://schemas.microsoft.com/office/drawing/2014/main" id="{57705084-55F3-4A78-9E08-60382BDB92F8}"/>
                </a:ext>
              </a:extLst>
            </p:cNvPr>
            <p:cNvSpPr>
              <a:spLocks/>
            </p:cNvSpPr>
            <p:nvPr/>
          </p:nvSpPr>
          <p:spPr bwMode="auto">
            <a:xfrm>
              <a:off x="197989" y="1711447"/>
              <a:ext cx="3090212" cy="4668590"/>
            </a:xfrm>
            <a:custGeom>
              <a:avLst/>
              <a:gdLst>
                <a:gd name="T0" fmla="*/ 3021999 w 3032759"/>
                <a:gd name="T1" fmla="*/ 0 h 4645660"/>
                <a:gd name="T2" fmla="*/ 0 w 3032759"/>
                <a:gd name="T3" fmla="*/ 0 h 4645660"/>
                <a:gd name="T4" fmla="*/ 0 w 3032759"/>
                <a:gd name="T5" fmla="*/ 11331086 h 4645660"/>
                <a:gd name="T6" fmla="*/ 3021999 w 3032759"/>
                <a:gd name="T7" fmla="*/ 11331086 h 4645660"/>
                <a:gd name="T8" fmla="*/ 3021999 w 3032759"/>
                <a:gd name="T9" fmla="*/ 0 h 4645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2759" h="4645660">
                  <a:moveTo>
                    <a:pt x="3032759" y="0"/>
                  </a:moveTo>
                  <a:lnTo>
                    <a:pt x="0" y="0"/>
                  </a:lnTo>
                  <a:lnTo>
                    <a:pt x="0" y="4645152"/>
                  </a:lnTo>
                  <a:lnTo>
                    <a:pt x="3032759" y="4645152"/>
                  </a:lnTo>
                  <a:lnTo>
                    <a:pt x="3032759" y="0"/>
                  </a:lnTo>
                  <a:close/>
                </a:path>
              </a:pathLst>
            </a:custGeom>
            <a:solidFill>
              <a:srgbClr val="FFE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0735" name="object 5">
              <a:extLst>
                <a:ext uri="{FF2B5EF4-FFF2-40B4-BE49-F238E27FC236}">
                  <a16:creationId xmlns:a16="http://schemas.microsoft.com/office/drawing/2014/main" id="{25909DAF-602F-446A-8B43-AF4DBEE3CB35}"/>
                </a:ext>
              </a:extLst>
            </p:cNvPr>
            <p:cNvSpPr>
              <a:spLocks/>
            </p:cNvSpPr>
            <p:nvPr/>
          </p:nvSpPr>
          <p:spPr bwMode="auto">
            <a:xfrm>
              <a:off x="191517" y="1249735"/>
              <a:ext cx="3103155" cy="5119706"/>
            </a:xfrm>
            <a:custGeom>
              <a:avLst/>
              <a:gdLst>
                <a:gd name="T0" fmla="*/ 6079 w 3045459"/>
                <a:gd name="T1" fmla="*/ 0 h 5369560"/>
                <a:gd name="T2" fmla="*/ 6079 w 3045459"/>
                <a:gd name="T3" fmla="*/ 5358273 h 5369560"/>
                <a:gd name="T4" fmla="*/ 3028118 w 3045459"/>
                <a:gd name="T5" fmla="*/ 0 h 5369560"/>
                <a:gd name="T6" fmla="*/ 3028118 w 3045459"/>
                <a:gd name="T7" fmla="*/ 5358273 h 5369560"/>
                <a:gd name="T8" fmla="*/ 0 w 3045459"/>
                <a:gd name="T9" fmla="*/ 6079 h 5369560"/>
                <a:gd name="T10" fmla="*/ 3034194 w 3045459"/>
                <a:gd name="T11" fmla="*/ 6079 h 5369560"/>
                <a:gd name="T12" fmla="*/ 0 w 3045459"/>
                <a:gd name="T13" fmla="*/ 5352190 h 5369560"/>
                <a:gd name="T14" fmla="*/ 3034194 w 3045459"/>
                <a:gd name="T15" fmla="*/ 5352190 h 53695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5459" h="5369560">
                  <a:moveTo>
                    <a:pt x="6096" y="0"/>
                  </a:moveTo>
                  <a:lnTo>
                    <a:pt x="6096" y="5369057"/>
                  </a:lnTo>
                </a:path>
                <a:path w="3045459" h="5369560">
                  <a:moveTo>
                    <a:pt x="3038855" y="0"/>
                  </a:moveTo>
                  <a:lnTo>
                    <a:pt x="3038855" y="5369057"/>
                  </a:lnTo>
                </a:path>
                <a:path w="3045459" h="5369560">
                  <a:moveTo>
                    <a:pt x="0" y="6096"/>
                  </a:moveTo>
                  <a:lnTo>
                    <a:pt x="3044952" y="6096"/>
                  </a:lnTo>
                </a:path>
                <a:path w="3045459" h="5369560">
                  <a:moveTo>
                    <a:pt x="0" y="5362961"/>
                  </a:moveTo>
                  <a:lnTo>
                    <a:pt x="3044952" y="5362961"/>
                  </a:lnTo>
                </a:path>
              </a:pathLst>
            </a:custGeom>
            <a:noFill/>
            <a:ln w="1219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72" name="object 13">
              <a:extLst>
                <a:ext uri="{FF2B5EF4-FFF2-40B4-BE49-F238E27FC236}">
                  <a16:creationId xmlns:a16="http://schemas.microsoft.com/office/drawing/2014/main" id="{3AD76003-47AC-4924-B113-6A4FA982EA17}"/>
                </a:ext>
              </a:extLst>
            </p:cNvPr>
            <p:cNvSpPr txBox="1"/>
            <p:nvPr/>
          </p:nvSpPr>
          <p:spPr>
            <a:xfrm>
              <a:off x="1071661" y="1336023"/>
              <a:ext cx="1454503" cy="246221"/>
            </a:xfrm>
            <a:prstGeom prst="rect">
              <a:avLst/>
            </a:prstGeom>
          </p:spPr>
          <p:txBody>
            <a:bodyPr lIns="0" tIns="0" rIns="0" bIns="0">
              <a:spAutoFit/>
            </a:bodyPr>
            <a:lstStyle/>
            <a:p>
              <a:pPr algn="ctr">
                <a:spcBef>
                  <a:spcPts val="0"/>
                </a:spcBef>
                <a:tabLst>
                  <a:tab pos="3062605" algn="l"/>
                </a:tabLst>
                <a:defRPr/>
              </a:pPr>
              <a:r>
                <a:rPr lang="zh-TW" altLang="en-US" sz="1600" b="1" spc="-10" dirty="0">
                  <a:latin typeface="+mn-ea"/>
                  <a:ea typeface="+mn-ea"/>
                  <a:cs typeface="HGPｺﾞｼｯｸM"/>
                </a:rPr>
                <a:t>個人情報保護法</a:t>
              </a:r>
              <a:endParaRPr sz="1600" b="1" dirty="0">
                <a:latin typeface="+mn-ea"/>
                <a:ea typeface="+mn-ea"/>
                <a:cs typeface="HGPｺﾞｼｯｸM"/>
              </a:endParaRPr>
            </a:p>
          </p:txBody>
        </p:sp>
        <p:sp>
          <p:nvSpPr>
            <p:cNvPr id="30759" name="object 10">
              <a:extLst>
                <a:ext uri="{FF2B5EF4-FFF2-40B4-BE49-F238E27FC236}">
                  <a16:creationId xmlns:a16="http://schemas.microsoft.com/office/drawing/2014/main" id="{93AC797D-E133-4F02-B8CC-2F6B31DED7D0}"/>
                </a:ext>
              </a:extLst>
            </p:cNvPr>
            <p:cNvSpPr>
              <a:spLocks/>
            </p:cNvSpPr>
            <p:nvPr/>
          </p:nvSpPr>
          <p:spPr bwMode="auto">
            <a:xfrm>
              <a:off x="1639549" y="1988838"/>
              <a:ext cx="265338" cy="4464417"/>
            </a:xfrm>
            <a:custGeom>
              <a:avLst/>
              <a:gdLst>
                <a:gd name="T0" fmla="*/ 166496 w 241300"/>
                <a:gd name="T1" fmla="*/ 0 h 2298700"/>
                <a:gd name="T2" fmla="*/ 74294 w 241300"/>
                <a:gd name="T3" fmla="*/ 0 h 2298700"/>
                <a:gd name="T4" fmla="*/ 74294 w 241300"/>
                <a:gd name="T5" fmla="*/ 2147483646 h 2298700"/>
                <a:gd name="T6" fmla="*/ 0 w 241300"/>
                <a:gd name="T7" fmla="*/ 2147483646 h 2298700"/>
                <a:gd name="T8" fmla="*/ 120395 w 241300"/>
                <a:gd name="T9" fmla="*/ 2147483646 h 2298700"/>
                <a:gd name="T10" fmla="*/ 240792 w 241300"/>
                <a:gd name="T11" fmla="*/ 2147483646 h 2298700"/>
                <a:gd name="T12" fmla="*/ 166496 w 241300"/>
                <a:gd name="T13" fmla="*/ 2147483646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59" name="object 18">
              <a:extLst>
                <a:ext uri="{FF2B5EF4-FFF2-40B4-BE49-F238E27FC236}">
                  <a16:creationId xmlns:a16="http://schemas.microsoft.com/office/drawing/2014/main" id="{52907A0A-D649-4212-A61A-5CEF974DCA5A}"/>
                </a:ext>
              </a:extLst>
            </p:cNvPr>
            <p:cNvSpPr txBox="1"/>
            <p:nvPr/>
          </p:nvSpPr>
          <p:spPr>
            <a:xfrm>
              <a:off x="332276" y="1884022"/>
              <a:ext cx="2862086" cy="204364"/>
            </a:xfrm>
            <a:prstGeom prst="rect">
              <a:avLst/>
            </a:prstGeom>
            <a:solidFill>
              <a:srgbClr val="FFFFFF"/>
            </a:solidFill>
          </p:spPr>
          <p:txBody>
            <a:bodyPr lIns="0" tIns="0" rIns="0" bIns="0">
              <a:spAutoFit/>
            </a:bodyPr>
            <a:lstStyle/>
            <a:p>
              <a:pPr marL="88900">
                <a:spcBef>
                  <a:spcPts val="0"/>
                </a:spcBef>
                <a:tabLst>
                  <a:tab pos="363220" algn="l"/>
                </a:tabLst>
                <a:defRPr/>
              </a:pPr>
              <a:r>
                <a:rPr lang="en-US" altLang="ja-JP" sz="1400" spc="-20" dirty="0">
                  <a:latin typeface="+mn-ea"/>
                  <a:ea typeface="+mn-ea"/>
                  <a:cs typeface="ＭＳ Ｐゴシック"/>
                </a:rPr>
                <a:t>2003</a:t>
              </a:r>
              <a:r>
                <a:rPr lang="ja-JP" altLang="en-US" sz="1400" spc="-20" dirty="0">
                  <a:latin typeface="+mn-ea"/>
                  <a:ea typeface="+mn-ea"/>
                  <a:cs typeface="ＭＳ Ｐゴシック"/>
                </a:rPr>
                <a:t>年</a:t>
              </a:r>
              <a:r>
                <a:rPr lang="ja-JP" altLang="en-US" sz="1100" spc="-20" dirty="0">
                  <a:latin typeface="+mn-ea"/>
                  <a:ea typeface="+mn-ea"/>
                  <a:cs typeface="ＭＳ Ｐゴシック"/>
                </a:rPr>
                <a:t>（平成</a:t>
              </a:r>
              <a:r>
                <a:rPr lang="en-US" altLang="ja-JP" sz="1100" spc="-20" dirty="0">
                  <a:latin typeface="+mn-ea"/>
                  <a:ea typeface="+mn-ea"/>
                  <a:cs typeface="ＭＳ Ｐゴシック"/>
                </a:rPr>
                <a:t>15</a:t>
              </a:r>
              <a:r>
                <a:rPr lang="ja-JP" altLang="en-US" sz="1100" spc="-20" dirty="0">
                  <a:latin typeface="+mn-ea"/>
                  <a:ea typeface="+mn-ea"/>
                  <a:cs typeface="ＭＳ Ｐゴシック"/>
                </a:rPr>
                <a:t>年）　</a:t>
              </a:r>
              <a:r>
                <a:rPr lang="ja-JP" altLang="en-US" sz="1400" spc="204" dirty="0">
                  <a:latin typeface="+mn-ea"/>
                  <a:ea typeface="+mn-ea"/>
                  <a:cs typeface="ＭＳ Ｐゴシック"/>
                </a:rPr>
                <a:t>制定</a:t>
              </a:r>
              <a:endParaRPr lang="en-US" altLang="ja-JP" sz="1400" spc="204" dirty="0">
                <a:latin typeface="+mn-ea"/>
                <a:ea typeface="+mn-ea"/>
                <a:cs typeface="ＭＳ Ｐゴシック"/>
              </a:endParaRPr>
            </a:p>
          </p:txBody>
        </p:sp>
        <p:sp>
          <p:nvSpPr>
            <p:cNvPr id="60" name="object 23">
              <a:extLst>
                <a:ext uri="{FF2B5EF4-FFF2-40B4-BE49-F238E27FC236}">
                  <a16:creationId xmlns:a16="http://schemas.microsoft.com/office/drawing/2014/main" id="{2EEE73B4-D96C-4E77-88BB-EFCE9EABDAD8}"/>
                </a:ext>
              </a:extLst>
            </p:cNvPr>
            <p:cNvSpPr txBox="1"/>
            <p:nvPr/>
          </p:nvSpPr>
          <p:spPr>
            <a:xfrm>
              <a:off x="332276" y="3779312"/>
              <a:ext cx="2862086" cy="861774"/>
            </a:xfrm>
            <a:prstGeom prst="rect">
              <a:avLst/>
            </a:prstGeom>
            <a:solidFill>
              <a:srgbClr val="FFFFFF"/>
            </a:solidFill>
          </p:spPr>
          <p:txBody>
            <a:bodyPr lIns="0" tIns="0" rIns="0" bIns="0">
              <a:spAutoFit/>
            </a:bodyPr>
            <a:lstStyle/>
            <a:p>
              <a:pPr marL="88900">
                <a:spcBef>
                  <a:spcPts val="0"/>
                </a:spcBef>
                <a:tabLst>
                  <a:tab pos="363220" algn="l"/>
                </a:tabLst>
                <a:defRPr/>
              </a:pPr>
              <a:r>
                <a:rPr lang="en-US" altLang="zh-TW" sz="1400" spc="-20" dirty="0">
                  <a:latin typeface="+mn-ea"/>
                  <a:ea typeface="+mn-ea"/>
                  <a:cs typeface="ＭＳ Ｐゴシック"/>
                </a:rPr>
                <a:t>2015</a:t>
              </a:r>
              <a:r>
                <a:rPr lang="zh-TW" altLang="en-US" sz="1400" spc="-20" dirty="0">
                  <a:latin typeface="+mn-ea"/>
                  <a:ea typeface="+mn-ea"/>
                  <a:cs typeface="ＭＳ Ｐゴシック"/>
                </a:rPr>
                <a:t>年</a:t>
              </a:r>
              <a:r>
                <a:rPr lang="zh-TW" altLang="en-US" sz="1100" spc="-20" dirty="0">
                  <a:latin typeface="+mn-ea"/>
                  <a:ea typeface="+mn-ea"/>
                  <a:cs typeface="ＭＳ Ｐゴシック"/>
                </a:rPr>
                <a:t>（平成</a:t>
              </a:r>
              <a:r>
                <a:rPr lang="en-US" altLang="zh-TW" sz="1100" spc="-20" dirty="0">
                  <a:latin typeface="+mn-ea"/>
                  <a:ea typeface="+mn-ea"/>
                  <a:cs typeface="ＭＳ Ｐゴシック"/>
                </a:rPr>
                <a:t>27</a:t>
              </a:r>
              <a:r>
                <a:rPr lang="zh-TW" altLang="en-US" sz="1100" spc="-20" dirty="0">
                  <a:latin typeface="+mn-ea"/>
                  <a:ea typeface="+mn-ea"/>
                  <a:cs typeface="ＭＳ Ｐゴシック"/>
                </a:rPr>
                <a:t>年）</a:t>
              </a:r>
              <a:r>
                <a:rPr lang="ja-JP" altLang="en-US" sz="1100" spc="-20" dirty="0">
                  <a:latin typeface="+mn-ea"/>
                  <a:ea typeface="+mn-ea"/>
                  <a:cs typeface="ＭＳ Ｐゴシック"/>
                </a:rPr>
                <a:t>　</a:t>
              </a:r>
              <a:r>
                <a:rPr lang="zh-TW" altLang="en-US" sz="1400" spc="-20" dirty="0">
                  <a:latin typeface="+mn-ea"/>
                  <a:ea typeface="+mn-ea"/>
                  <a:cs typeface="ＭＳ Ｐゴシック"/>
                </a:rPr>
                <a:t>改正</a:t>
              </a:r>
              <a:endParaRPr lang="en-US" altLang="zh-TW" sz="1400" spc="-20" dirty="0">
                <a:latin typeface="+mn-ea"/>
                <a:ea typeface="+mn-ea"/>
                <a:cs typeface="ＭＳ Ｐゴシック"/>
              </a:endParaRPr>
            </a:p>
            <a:p>
              <a:pPr marL="88900">
                <a:spcBef>
                  <a:spcPts val="0"/>
                </a:spcBef>
                <a:tabLst>
                  <a:tab pos="363220" algn="l"/>
                </a:tabLst>
                <a:defRPr/>
              </a:pPr>
              <a:r>
                <a:rPr lang="ja-JP" altLang="en-US" sz="1050" spc="-10" dirty="0">
                  <a:latin typeface="+mn-ea"/>
                  <a:ea typeface="+mn-ea"/>
                  <a:cs typeface="ＭＳ Ｐゴシック"/>
                </a:rPr>
                <a:t>＜改正点＞</a:t>
              </a:r>
              <a:endParaRPr lang="ja-JP" altLang="en-US" sz="1050" dirty="0">
                <a:latin typeface="+mn-ea"/>
                <a:ea typeface="+mn-ea"/>
                <a:cs typeface="ＭＳ Ｐゴシック"/>
              </a:endParaRPr>
            </a:p>
            <a:p>
              <a:pPr marL="182563" indent="-93663">
                <a:spcBef>
                  <a:spcPts val="0"/>
                </a:spcBef>
                <a:buFont typeface="Arial" panose="020B0604020202020204" pitchFamily="34" charset="0"/>
                <a:buChar char="•"/>
                <a:tabLst>
                  <a:tab pos="363220" algn="l"/>
                </a:tabLst>
                <a:defRPr/>
              </a:pPr>
              <a:r>
                <a:rPr lang="en-US" altLang="ja-JP" sz="1050" dirty="0">
                  <a:latin typeface="+mn-ea"/>
                  <a:ea typeface="+mn-ea"/>
                  <a:cs typeface="ＭＳ Ｐゴシック"/>
                </a:rPr>
                <a:t>3</a:t>
              </a:r>
              <a:r>
                <a:rPr lang="ja-JP" altLang="en-US" sz="1050" dirty="0">
                  <a:latin typeface="+mn-ea"/>
                  <a:ea typeface="+mn-ea"/>
                  <a:cs typeface="ＭＳ Ｐゴシック"/>
                </a:rPr>
                <a:t>年ごと見直し規定が盛り込まれる</a:t>
              </a:r>
            </a:p>
            <a:p>
              <a:pPr marL="182563" indent="-93663">
                <a:spcBef>
                  <a:spcPts val="0"/>
                </a:spcBef>
                <a:buFont typeface="Arial" panose="020B0604020202020204" pitchFamily="34" charset="0"/>
                <a:buChar char="•"/>
                <a:tabLst>
                  <a:tab pos="363220" algn="l"/>
                </a:tabLst>
                <a:defRPr/>
              </a:pPr>
              <a:r>
                <a:rPr lang="ja-JP" altLang="en-US" sz="1050" dirty="0">
                  <a:latin typeface="+mn-ea"/>
                  <a:ea typeface="+mn-ea"/>
                  <a:cs typeface="ＭＳ Ｐゴシック"/>
                </a:rPr>
                <a:t>国際的動向、情報通信技術の進展、新産業の創出・発展の状況等を勘案</a:t>
              </a:r>
            </a:p>
          </p:txBody>
        </p:sp>
        <p:sp>
          <p:nvSpPr>
            <p:cNvPr id="61" name="object 26">
              <a:extLst>
                <a:ext uri="{FF2B5EF4-FFF2-40B4-BE49-F238E27FC236}">
                  <a16:creationId xmlns:a16="http://schemas.microsoft.com/office/drawing/2014/main" id="{368AB651-2F4A-4249-B715-DD32F7A90A15}"/>
                </a:ext>
              </a:extLst>
            </p:cNvPr>
            <p:cNvSpPr txBox="1"/>
            <p:nvPr/>
          </p:nvSpPr>
          <p:spPr>
            <a:xfrm>
              <a:off x="332276" y="4725144"/>
              <a:ext cx="2862086" cy="538609"/>
            </a:xfrm>
            <a:prstGeom prst="rect">
              <a:avLst/>
            </a:prstGeom>
            <a:solidFill>
              <a:srgbClr val="FFFFFF"/>
            </a:solidFill>
          </p:spPr>
          <p:txBody>
            <a:bodyPr lIns="0" tIns="0" rIns="0" bIns="0">
              <a:spAutoFit/>
            </a:bodyPr>
            <a:lstStyle/>
            <a:p>
              <a:pPr marL="89535">
                <a:spcBef>
                  <a:spcPts val="0"/>
                </a:spcBef>
                <a:defRPr/>
              </a:pPr>
              <a:r>
                <a:rPr lang="en-US" altLang="ja-JP" sz="1400" spc="-10" dirty="0">
                  <a:latin typeface="+mn-ea"/>
                  <a:ea typeface="+mn-ea"/>
                  <a:cs typeface="ＭＳ Ｐゴシック"/>
                </a:rPr>
                <a:t>2020</a:t>
              </a:r>
              <a:r>
                <a:rPr lang="ja-JP" altLang="en-US" sz="1400" spc="-10" dirty="0">
                  <a:latin typeface="+mn-ea"/>
                  <a:ea typeface="+mn-ea"/>
                  <a:cs typeface="ＭＳ Ｐゴシック"/>
                </a:rPr>
                <a:t>年</a:t>
              </a:r>
              <a:r>
                <a:rPr lang="ja-JP" altLang="en-US" sz="1100" spc="-10" dirty="0">
                  <a:latin typeface="+mn-ea"/>
                  <a:ea typeface="+mn-ea"/>
                  <a:cs typeface="ＭＳ Ｐゴシック"/>
                </a:rPr>
                <a:t>（令和</a:t>
              </a:r>
              <a:r>
                <a:rPr lang="en-US" altLang="ja-JP" sz="1100" spc="-10" dirty="0">
                  <a:latin typeface="+mn-ea"/>
                  <a:ea typeface="+mn-ea"/>
                  <a:cs typeface="ＭＳ Ｐゴシック"/>
                </a:rPr>
                <a:t>2</a:t>
              </a:r>
              <a:r>
                <a:rPr lang="ja-JP" altLang="en-US" sz="1100" spc="-10" dirty="0">
                  <a:latin typeface="+mn-ea"/>
                  <a:ea typeface="+mn-ea"/>
                  <a:cs typeface="ＭＳ Ｐゴシック"/>
                </a:rPr>
                <a:t>年）　</a:t>
              </a:r>
              <a:r>
                <a:rPr lang="ja-JP" altLang="en-US" sz="1400" spc="-10" dirty="0">
                  <a:latin typeface="+mn-ea"/>
                  <a:ea typeface="+mn-ea"/>
                  <a:cs typeface="ＭＳ Ｐゴシック"/>
                </a:rPr>
                <a:t>改正</a:t>
              </a:r>
              <a:endParaRPr lang="en-US" sz="1400" spc="-10" dirty="0">
                <a:latin typeface="+mn-ea"/>
                <a:ea typeface="+mn-ea"/>
                <a:cs typeface="ＭＳ Ｐゴシック"/>
              </a:endParaRPr>
            </a:p>
            <a:p>
              <a:pPr marL="89535">
                <a:spcBef>
                  <a:spcPts val="0"/>
                </a:spcBef>
                <a:defRPr/>
              </a:pPr>
              <a:r>
                <a:rPr sz="1050" spc="-10" dirty="0">
                  <a:latin typeface="+mn-ea"/>
                  <a:ea typeface="+mn-ea"/>
                  <a:cs typeface="ＭＳ Ｐゴシック"/>
                </a:rPr>
                <a:t>＜改正点＞</a:t>
              </a:r>
              <a:endParaRPr sz="1050" dirty="0">
                <a:latin typeface="+mn-ea"/>
                <a:ea typeface="+mn-ea"/>
                <a:cs typeface="ＭＳ Ｐゴシック"/>
              </a:endParaRPr>
            </a:p>
            <a:p>
              <a:pPr marL="182563" indent="-93663">
                <a:spcBef>
                  <a:spcPts val="0"/>
                </a:spcBef>
                <a:buFont typeface="Arial" panose="020B0604020202020204" pitchFamily="34" charset="0"/>
                <a:buChar char="•"/>
                <a:defRPr/>
              </a:pPr>
              <a:r>
                <a:rPr lang="en-US" altLang="ja-JP" sz="1050" spc="20" dirty="0">
                  <a:latin typeface="+mn-ea"/>
                  <a:ea typeface="+mn-ea"/>
                  <a:cs typeface="ＭＳ Ｐゴシック"/>
                </a:rPr>
                <a:t>3</a:t>
              </a:r>
              <a:r>
                <a:rPr lang="ja-JP" altLang="en-US" sz="1050" spc="20" dirty="0">
                  <a:latin typeface="+mn-ea"/>
                  <a:ea typeface="+mn-ea"/>
                  <a:cs typeface="ＭＳ Ｐゴシック"/>
                </a:rPr>
                <a:t>年ごと見直し規定に基づく初の改正</a:t>
              </a:r>
            </a:p>
          </p:txBody>
        </p:sp>
        <p:sp>
          <p:nvSpPr>
            <p:cNvPr id="63" name="object 33">
              <a:extLst>
                <a:ext uri="{FF2B5EF4-FFF2-40B4-BE49-F238E27FC236}">
                  <a16:creationId xmlns:a16="http://schemas.microsoft.com/office/drawing/2014/main" id="{59E3C79D-29E7-4E4C-AC54-40B1DE5E8992}"/>
                </a:ext>
              </a:extLst>
            </p:cNvPr>
            <p:cNvSpPr txBox="1"/>
            <p:nvPr/>
          </p:nvSpPr>
          <p:spPr>
            <a:xfrm>
              <a:off x="332276" y="5360945"/>
              <a:ext cx="2862086" cy="868186"/>
            </a:xfrm>
            <a:prstGeom prst="rect">
              <a:avLst/>
            </a:prstGeom>
            <a:solidFill>
              <a:schemeClr val="bg1"/>
            </a:solidFill>
          </p:spPr>
          <p:txBody>
            <a:bodyPr lIns="0" tIns="49530" rIns="0" bIns="0">
              <a:spAutoFit/>
            </a:bodyPr>
            <a:lstStyle/>
            <a:p>
              <a:pPr marL="89535">
                <a:lnSpc>
                  <a:spcPts val="1320"/>
                </a:lnSpc>
                <a:defRPr/>
              </a:pPr>
              <a:r>
                <a:rPr lang="en-US" altLang="ja-JP" sz="1400" spc="-10" dirty="0">
                  <a:latin typeface="+mn-ea"/>
                  <a:ea typeface="+mn-ea"/>
                  <a:cs typeface="ＭＳ Ｐゴシック"/>
                </a:rPr>
                <a:t>2021</a:t>
              </a:r>
              <a:r>
                <a:rPr lang="ja-JP" altLang="en-US" sz="1400" spc="-10" dirty="0">
                  <a:latin typeface="+mn-ea"/>
                  <a:ea typeface="+mn-ea"/>
                  <a:cs typeface="ＭＳ Ｐゴシック"/>
                </a:rPr>
                <a:t>年</a:t>
              </a:r>
              <a:r>
                <a:rPr lang="ja-JP" altLang="en-US" sz="1100" spc="-10" dirty="0">
                  <a:latin typeface="+mn-ea"/>
                  <a:ea typeface="+mn-ea"/>
                  <a:cs typeface="ＭＳ Ｐゴシック"/>
                </a:rPr>
                <a:t>（令和</a:t>
              </a:r>
              <a:r>
                <a:rPr lang="en-US" altLang="ja-JP" sz="1100" spc="-10" dirty="0">
                  <a:latin typeface="+mn-ea"/>
                  <a:ea typeface="+mn-ea"/>
                  <a:cs typeface="ＭＳ Ｐゴシック"/>
                </a:rPr>
                <a:t>3</a:t>
              </a:r>
              <a:r>
                <a:rPr lang="ja-JP" altLang="en-US" sz="1100" spc="-10" dirty="0">
                  <a:latin typeface="+mn-ea"/>
                  <a:ea typeface="+mn-ea"/>
                  <a:cs typeface="ＭＳ Ｐゴシック"/>
                </a:rPr>
                <a:t>年）　</a:t>
              </a:r>
              <a:r>
                <a:rPr lang="ja-JP" altLang="en-US" sz="1400" spc="-10" dirty="0">
                  <a:latin typeface="+mn-ea"/>
                  <a:ea typeface="+mn-ea"/>
                  <a:cs typeface="ＭＳ Ｐゴシック"/>
                </a:rPr>
                <a:t>改正</a:t>
              </a:r>
            </a:p>
            <a:p>
              <a:pPr marL="89535">
                <a:lnSpc>
                  <a:spcPts val="1320"/>
                </a:lnSpc>
                <a:defRPr/>
              </a:pPr>
              <a:r>
                <a:rPr sz="1050" spc="-10" dirty="0">
                  <a:latin typeface="+mn-ea"/>
                  <a:ea typeface="+mn-ea"/>
                  <a:cs typeface="ＭＳ Ｐゴシック"/>
                </a:rPr>
                <a:t>＜改正点＞</a:t>
              </a:r>
              <a:endParaRPr sz="1050" dirty="0">
                <a:latin typeface="+mn-ea"/>
                <a:ea typeface="+mn-ea"/>
                <a:cs typeface="ＭＳ Ｐゴシック"/>
              </a:endParaRPr>
            </a:p>
            <a:p>
              <a:pPr marL="182563" indent="-98425">
                <a:spcBef>
                  <a:spcPts val="10"/>
                </a:spcBef>
                <a:buFont typeface="Arial" panose="020B0604020202020204" pitchFamily="34" charset="0"/>
                <a:buChar char="•"/>
                <a:defRPr/>
              </a:pPr>
              <a:r>
                <a:rPr lang="ja-JP" altLang="en-US" sz="1050" spc="-5" dirty="0">
                  <a:latin typeface="+mn-ea"/>
                  <a:ea typeface="+mn-ea"/>
                  <a:cs typeface="ＭＳ Ｐゴシック"/>
                </a:rPr>
                <a:t>個人情報保護制度の官民一元化</a:t>
              </a:r>
              <a:endParaRPr lang="en-US" altLang="ja-JP" sz="1050" spc="-5" dirty="0">
                <a:latin typeface="+mn-ea"/>
                <a:ea typeface="+mn-ea"/>
                <a:cs typeface="ＭＳ Ｐゴシック"/>
              </a:endParaRPr>
            </a:p>
            <a:p>
              <a:pPr marL="182563" indent="-98425">
                <a:spcBef>
                  <a:spcPts val="10"/>
                </a:spcBef>
                <a:buFont typeface="Arial" panose="020B0604020202020204" pitchFamily="34" charset="0"/>
                <a:buChar char="•"/>
                <a:defRPr/>
              </a:pPr>
              <a:r>
                <a:rPr lang="ja-JP" altLang="en-US" sz="1050" spc="-5" dirty="0">
                  <a:latin typeface="+mn-ea"/>
                  <a:ea typeface="+mn-ea"/>
                  <a:cs typeface="ＭＳ Ｐゴシック"/>
                </a:rPr>
                <a:t>デジタル社会の形成を図るための関係法律の整備に関する法律により改正</a:t>
              </a:r>
            </a:p>
          </p:txBody>
        </p:sp>
      </p:grpSp>
      <p:sp>
        <p:nvSpPr>
          <p:cNvPr id="3" name="スライド番号プレースホルダー 4">
            <a:extLst>
              <a:ext uri="{FF2B5EF4-FFF2-40B4-BE49-F238E27FC236}">
                <a16:creationId xmlns:a16="http://schemas.microsoft.com/office/drawing/2014/main" id="{257F9432-4335-E0CA-8E53-F0F6DD095DE3}"/>
              </a:ext>
            </a:extLst>
          </p:cNvPr>
          <p:cNvSpPr txBox="1">
            <a:spLocks noChangeArrowheads="1"/>
          </p:cNvSpPr>
          <p:nvPr/>
        </p:nvSpPr>
        <p:spPr>
          <a:xfrm>
            <a:off x="9347200" y="6597650"/>
            <a:ext cx="28448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08000"/>
          <a:lstStyle>
            <a:defPPr>
              <a:defRPr lang="ja-JP"/>
            </a:defPPr>
            <a:lvl1pPr algn="l" rtl="0" eaLnBrk="0" fontAlgn="base" hangingPunct="0">
              <a:spcBef>
                <a:spcPct val="20000"/>
              </a:spcBef>
              <a:spcAft>
                <a:spcPct val="0"/>
              </a:spcAft>
              <a:buChar char="•"/>
              <a:defRPr kumimoji="1" sz="3200" kern="1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kern="1200">
                <a:solidFill>
                  <a:schemeClr val="tx1"/>
                </a:solidFill>
                <a:latin typeface="Arial Rounded MT Bold" panose="020F0704030504030204" pitchFamily="34" charset="0"/>
                <a:ea typeface="HGP創英角ｺﾞｼｯｸUB" panose="020B0900000000000000" pitchFamily="50" charset="-128"/>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Arial Rounded MT Bold" panose="020F0704030504030204" pitchFamily="34" charset="0"/>
                <a:ea typeface="HGP創英角ｺﾞｼｯｸUB" panose="020B0900000000000000" pitchFamily="50" charset="-128"/>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Arial Rounded MT Bold" panose="020F0704030504030204" pitchFamily="34" charset="0"/>
                <a:ea typeface="HGP創英角ｺﾞｼｯｸUB" panose="020B0900000000000000" pitchFamily="50" charset="-128"/>
                <a:cs typeface="+mn-cs"/>
              </a:defRPr>
            </a:lvl9pPr>
          </a:lstStyle>
          <a:p>
            <a:pPr algn="r">
              <a:spcBef>
                <a:spcPct val="0"/>
              </a:spcBef>
              <a:buFontTx/>
              <a:buNone/>
            </a:pPr>
            <a:fld id="{AC47D7BD-A83B-4A6C-BBE4-BABC4C7A40D1}" type="slidenum">
              <a:rPr lang="en-US" altLang="ja-JP" sz="900" smtClean="0">
                <a:latin typeface="Arial" panose="020B0604020202020204" pitchFamily="34" charset="0"/>
                <a:ea typeface="ＭＳ Ｐゴシック" panose="020B0600070205080204" pitchFamily="50" charset="-128"/>
              </a:rPr>
              <a:pPr algn="r">
                <a:spcBef>
                  <a:spcPct val="0"/>
                </a:spcBef>
                <a:buFontTx/>
                <a:buNone/>
              </a:pPr>
              <a:t>10</a:t>
            </a:fld>
            <a:endParaRPr lang="en-US" altLang="ja-JP" sz="900" dirty="0">
              <a:latin typeface="Arial" panose="020B0604020202020204" pitchFamily="34" charset="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FC5773B3-CF7D-A180-A697-A68AC89312F8}"/>
              </a:ext>
            </a:extLst>
          </p:cNvPr>
          <p:cNvSpPr>
            <a:spLocks noGrp="1"/>
          </p:cNvSpPr>
          <p:nvPr>
            <p:ph type="sldNum" sz="quarter" idx="12"/>
          </p:nvPr>
        </p:nvSpPr>
        <p:spPr bwMode="auto">
          <a:xfrm>
            <a:off x="9336088" y="6597650"/>
            <a:ext cx="28448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9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588FBF83-4DF1-42BC-82D1-924C6EDEE303}" type="slidenum">
              <a:rPr lang="en-US" altLang="ja-JP" smtClean="0"/>
              <a:pPr>
                <a:defRPr/>
              </a:pPr>
              <a:t>10</a:t>
            </a:fld>
            <a:endParaRPr lang="en-US" altLang="ja-JP" dirty="0"/>
          </a:p>
        </p:txBody>
      </p:sp>
      <p:grpSp>
        <p:nvGrpSpPr>
          <p:cNvPr id="7" name="グループ化 6">
            <a:extLst>
              <a:ext uri="{FF2B5EF4-FFF2-40B4-BE49-F238E27FC236}">
                <a16:creationId xmlns:a16="http://schemas.microsoft.com/office/drawing/2014/main" id="{B7362B76-E6F5-03EA-02C9-5A7502BC6AAE}"/>
              </a:ext>
            </a:extLst>
          </p:cNvPr>
          <p:cNvGrpSpPr/>
          <p:nvPr/>
        </p:nvGrpSpPr>
        <p:grpSpPr>
          <a:xfrm>
            <a:off x="113857" y="1228869"/>
            <a:ext cx="8641268" cy="5264656"/>
            <a:chOff x="3359388" y="1196752"/>
            <a:chExt cx="8641268" cy="5264656"/>
          </a:xfrm>
        </p:grpSpPr>
        <p:sp>
          <p:nvSpPr>
            <p:cNvPr id="30723" name="object 8">
              <a:extLst>
                <a:ext uri="{FF2B5EF4-FFF2-40B4-BE49-F238E27FC236}">
                  <a16:creationId xmlns:a16="http://schemas.microsoft.com/office/drawing/2014/main" id="{334D1355-3478-4417-AF49-CA33160055CC}"/>
                </a:ext>
              </a:extLst>
            </p:cNvPr>
            <p:cNvSpPr>
              <a:spLocks/>
            </p:cNvSpPr>
            <p:nvPr/>
          </p:nvSpPr>
          <p:spPr bwMode="auto">
            <a:xfrm>
              <a:off x="6276484" y="1711447"/>
              <a:ext cx="2752068" cy="1852904"/>
            </a:xfrm>
            <a:custGeom>
              <a:avLst/>
              <a:gdLst>
                <a:gd name="T0" fmla="*/ 25 w 5573395"/>
                <a:gd name="T1" fmla="*/ 0 h 3712845"/>
                <a:gd name="T2" fmla="*/ 13 w 5573395"/>
                <a:gd name="T3" fmla="*/ 0 h 3712845"/>
                <a:gd name="T4" fmla="*/ 0 w 5573395"/>
                <a:gd name="T5" fmla="*/ 0 h 3712845"/>
                <a:gd name="T6" fmla="*/ 0 w 5573395"/>
                <a:gd name="T7" fmla="*/ 62 h 3712845"/>
                <a:gd name="T8" fmla="*/ 13 w 5573395"/>
                <a:gd name="T9" fmla="*/ 62 h 3712845"/>
                <a:gd name="T10" fmla="*/ 25 w 5573395"/>
                <a:gd name="T11" fmla="*/ 62 h 3712845"/>
                <a:gd name="T12" fmla="*/ 25 w 5573395"/>
                <a:gd name="T13" fmla="*/ 0 h 37128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73395" h="3712845">
                  <a:moveTo>
                    <a:pt x="5573255" y="0"/>
                  </a:moveTo>
                  <a:lnTo>
                    <a:pt x="2785872" y="0"/>
                  </a:lnTo>
                  <a:lnTo>
                    <a:pt x="0" y="0"/>
                  </a:lnTo>
                  <a:lnTo>
                    <a:pt x="0" y="3712464"/>
                  </a:lnTo>
                  <a:lnTo>
                    <a:pt x="2785872" y="3712464"/>
                  </a:lnTo>
                  <a:lnTo>
                    <a:pt x="5573255" y="3712464"/>
                  </a:lnTo>
                  <a:lnTo>
                    <a:pt x="5573255" y="0"/>
                  </a:lnTo>
                  <a:close/>
                </a:path>
              </a:pathLst>
            </a:custGeom>
            <a:solidFill>
              <a:srgbClr val="E4E7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75" name="object 27">
              <a:extLst>
                <a:ext uri="{FF2B5EF4-FFF2-40B4-BE49-F238E27FC236}">
                  <a16:creationId xmlns:a16="http://schemas.microsoft.com/office/drawing/2014/main" id="{7FF0559C-BB07-4BBA-85D5-0E8B1BAA5FC0}"/>
                </a:ext>
              </a:extLst>
            </p:cNvPr>
            <p:cNvSpPr txBox="1"/>
            <p:nvPr/>
          </p:nvSpPr>
          <p:spPr>
            <a:xfrm>
              <a:off x="4741085" y="5041830"/>
              <a:ext cx="6971583" cy="246221"/>
            </a:xfrm>
            <a:prstGeom prst="rect">
              <a:avLst/>
            </a:prstGeom>
            <a:solidFill>
              <a:schemeClr val="bg1"/>
            </a:solidFill>
          </p:spPr>
          <p:txBody>
            <a:bodyPr lIns="0" tIns="0" rIns="0" bIns="0">
              <a:spAutoFit/>
            </a:bodyPr>
            <a:lstStyle/>
            <a:p>
              <a:pPr algn="ctr">
                <a:spcBef>
                  <a:spcPts val="0"/>
                </a:spcBef>
                <a:defRPr/>
              </a:pPr>
              <a:r>
                <a:rPr lang="ja-JP" altLang="en-US" sz="1600" b="1" spc="-10" dirty="0">
                  <a:solidFill>
                    <a:srgbClr val="FF0000"/>
                  </a:solidFill>
                  <a:highlight>
                    <a:srgbClr val="FFFF00"/>
                  </a:highlight>
                  <a:latin typeface="+mn-ea"/>
                  <a:ea typeface="+mn-ea"/>
                  <a:cs typeface="HGPｺﾞｼｯｸM"/>
                </a:rPr>
                <a:t>人を対象とする生命科学・医学系研究に関する倫理指針（倫理指針）</a:t>
              </a:r>
              <a:endParaRPr sz="1600" b="1" dirty="0">
                <a:solidFill>
                  <a:srgbClr val="FF0000"/>
                </a:solidFill>
                <a:highlight>
                  <a:srgbClr val="FFFF00"/>
                </a:highlight>
                <a:latin typeface="+mn-ea"/>
                <a:ea typeface="+mn-ea"/>
                <a:cs typeface="HGPｺﾞｼｯｸM"/>
              </a:endParaRPr>
            </a:p>
          </p:txBody>
        </p:sp>
        <p:sp>
          <p:nvSpPr>
            <p:cNvPr id="30728" name="object 3">
              <a:extLst>
                <a:ext uri="{FF2B5EF4-FFF2-40B4-BE49-F238E27FC236}">
                  <a16:creationId xmlns:a16="http://schemas.microsoft.com/office/drawing/2014/main" id="{E84507E7-8715-4ACA-B7DD-A47327040C34}"/>
                </a:ext>
              </a:extLst>
            </p:cNvPr>
            <p:cNvSpPr>
              <a:spLocks/>
            </p:cNvSpPr>
            <p:nvPr/>
          </p:nvSpPr>
          <p:spPr bwMode="auto">
            <a:xfrm>
              <a:off x="9138569" y="1711447"/>
              <a:ext cx="2862087" cy="3260747"/>
            </a:xfrm>
            <a:custGeom>
              <a:avLst/>
              <a:gdLst>
                <a:gd name="T0" fmla="*/ 820544 w 3032759"/>
                <a:gd name="T1" fmla="*/ 0 h 4645660"/>
                <a:gd name="T2" fmla="*/ 0 w 3032759"/>
                <a:gd name="T3" fmla="*/ 0 h 4645660"/>
                <a:gd name="T4" fmla="*/ 0 w 3032759"/>
                <a:gd name="T5" fmla="*/ 25380 h 4645660"/>
                <a:gd name="T6" fmla="*/ 820544 w 3032759"/>
                <a:gd name="T7" fmla="*/ 25380 h 4645660"/>
                <a:gd name="T8" fmla="*/ 820544 w 3032759"/>
                <a:gd name="T9" fmla="*/ 0 h 4645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2759" h="4645660">
                  <a:moveTo>
                    <a:pt x="3032759" y="0"/>
                  </a:moveTo>
                  <a:lnTo>
                    <a:pt x="0" y="0"/>
                  </a:lnTo>
                  <a:lnTo>
                    <a:pt x="0" y="4645152"/>
                  </a:lnTo>
                  <a:lnTo>
                    <a:pt x="3032759" y="4645152"/>
                  </a:lnTo>
                  <a:lnTo>
                    <a:pt x="3032759" y="0"/>
                  </a:lnTo>
                  <a:close/>
                </a:path>
              </a:pathLst>
            </a:cu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0729" name="object 8">
              <a:extLst>
                <a:ext uri="{FF2B5EF4-FFF2-40B4-BE49-F238E27FC236}">
                  <a16:creationId xmlns:a16="http://schemas.microsoft.com/office/drawing/2014/main" id="{15567CA6-BC1F-42A4-8901-BCAAD8B8C431}"/>
                </a:ext>
              </a:extLst>
            </p:cNvPr>
            <p:cNvSpPr>
              <a:spLocks/>
            </p:cNvSpPr>
            <p:nvPr/>
          </p:nvSpPr>
          <p:spPr bwMode="auto">
            <a:xfrm>
              <a:off x="3414397" y="1711447"/>
              <a:ext cx="2750450" cy="1852904"/>
            </a:xfrm>
            <a:custGeom>
              <a:avLst/>
              <a:gdLst>
                <a:gd name="T0" fmla="*/ 25 w 5573395"/>
                <a:gd name="T1" fmla="*/ 0 h 3712845"/>
                <a:gd name="T2" fmla="*/ 12 w 5573395"/>
                <a:gd name="T3" fmla="*/ 0 h 3712845"/>
                <a:gd name="T4" fmla="*/ 0 w 5573395"/>
                <a:gd name="T5" fmla="*/ 0 h 3712845"/>
                <a:gd name="T6" fmla="*/ 0 w 5573395"/>
                <a:gd name="T7" fmla="*/ 62 h 3712845"/>
                <a:gd name="T8" fmla="*/ 12 w 5573395"/>
                <a:gd name="T9" fmla="*/ 62 h 3712845"/>
                <a:gd name="T10" fmla="*/ 25 w 5573395"/>
                <a:gd name="T11" fmla="*/ 62 h 3712845"/>
                <a:gd name="T12" fmla="*/ 25 w 5573395"/>
                <a:gd name="T13" fmla="*/ 0 h 37128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73395" h="3712845">
                  <a:moveTo>
                    <a:pt x="5573255" y="0"/>
                  </a:moveTo>
                  <a:lnTo>
                    <a:pt x="2785872" y="0"/>
                  </a:lnTo>
                  <a:lnTo>
                    <a:pt x="0" y="0"/>
                  </a:lnTo>
                  <a:lnTo>
                    <a:pt x="0" y="3712464"/>
                  </a:lnTo>
                  <a:lnTo>
                    <a:pt x="2785872" y="3712464"/>
                  </a:lnTo>
                  <a:lnTo>
                    <a:pt x="5573255" y="3712464"/>
                  </a:lnTo>
                  <a:lnTo>
                    <a:pt x="5573255" y="0"/>
                  </a:lnTo>
                  <a:close/>
                </a:path>
              </a:pathLst>
            </a:custGeom>
            <a:solidFill>
              <a:srgbClr val="EEF0F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0730" name="object 12">
              <a:extLst>
                <a:ext uri="{FF2B5EF4-FFF2-40B4-BE49-F238E27FC236}">
                  <a16:creationId xmlns:a16="http://schemas.microsoft.com/office/drawing/2014/main" id="{CFF552D5-4373-4150-A472-8BB4EE72B06F}"/>
                </a:ext>
              </a:extLst>
            </p:cNvPr>
            <p:cNvSpPr>
              <a:spLocks/>
            </p:cNvSpPr>
            <p:nvPr/>
          </p:nvSpPr>
          <p:spPr bwMode="auto">
            <a:xfrm>
              <a:off x="3359388" y="4471123"/>
              <a:ext cx="5693432" cy="0"/>
            </a:xfrm>
            <a:custGeom>
              <a:avLst/>
              <a:gdLst>
                <a:gd name="T0" fmla="*/ 0 w 5585459"/>
                <a:gd name="T1" fmla="*/ 5601698 w 5585459"/>
                <a:gd name="T2" fmla="*/ 0 60000 65536"/>
                <a:gd name="T3" fmla="*/ 0 60000 65536"/>
              </a:gdLst>
              <a:ahLst/>
              <a:cxnLst>
                <a:cxn ang="T2">
                  <a:pos x="T0" y="0"/>
                </a:cxn>
                <a:cxn ang="T3">
                  <a:pos x="T1" y="0"/>
                </a:cxn>
              </a:cxnLst>
              <a:rect l="0" t="0" r="r" b="b"/>
              <a:pathLst>
                <a:path w="5585459">
                  <a:moveTo>
                    <a:pt x="0" y="0"/>
                  </a:moveTo>
                  <a:lnTo>
                    <a:pt x="5585459" y="0"/>
                  </a:lnTo>
                </a:path>
              </a:pathLst>
            </a:custGeom>
            <a:noFill/>
            <a:ln w="6101">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17" name="object 13">
              <a:extLst>
                <a:ext uri="{FF2B5EF4-FFF2-40B4-BE49-F238E27FC236}">
                  <a16:creationId xmlns:a16="http://schemas.microsoft.com/office/drawing/2014/main" id="{52AEAB05-3DC6-47C3-8D4F-57CE333776D0}"/>
                </a:ext>
              </a:extLst>
            </p:cNvPr>
            <p:cNvSpPr txBox="1"/>
            <p:nvPr/>
          </p:nvSpPr>
          <p:spPr>
            <a:xfrm>
              <a:off x="6414006" y="1336023"/>
              <a:ext cx="2400981" cy="246221"/>
            </a:xfrm>
            <a:prstGeom prst="rect">
              <a:avLst/>
            </a:prstGeom>
          </p:spPr>
          <p:txBody>
            <a:bodyPr lIns="0" tIns="0" rIns="0" bIns="0">
              <a:spAutoFit/>
            </a:bodyPr>
            <a:lstStyle/>
            <a:p>
              <a:pPr algn="ctr">
                <a:spcBef>
                  <a:spcPts val="0"/>
                </a:spcBef>
                <a:tabLst>
                  <a:tab pos="3062605" algn="l"/>
                </a:tabLst>
                <a:defRPr/>
              </a:pPr>
              <a:r>
                <a:rPr sz="1600" b="1" spc="-10" dirty="0">
                  <a:latin typeface="+mn-ea"/>
                  <a:ea typeface="+mn-ea"/>
                  <a:cs typeface="HGPｺﾞｼｯｸM"/>
                </a:rPr>
                <a:t>臨床研</a:t>
              </a:r>
              <a:r>
                <a:rPr sz="1600" b="1" spc="-25" dirty="0">
                  <a:latin typeface="+mn-ea"/>
                  <a:ea typeface="+mn-ea"/>
                  <a:cs typeface="HGPｺﾞｼｯｸM"/>
                </a:rPr>
                <a:t>究</a:t>
              </a:r>
              <a:r>
                <a:rPr sz="1600" b="1" spc="-20" dirty="0">
                  <a:latin typeface="+mn-ea"/>
                  <a:ea typeface="+mn-ea"/>
                  <a:cs typeface="HGPｺﾞｼｯｸM"/>
                </a:rPr>
                <a:t>に</a:t>
              </a:r>
              <a:r>
                <a:rPr sz="1600" b="1" spc="-25" dirty="0">
                  <a:latin typeface="+mn-ea"/>
                  <a:ea typeface="+mn-ea"/>
                  <a:cs typeface="HGPｺﾞｼｯｸM"/>
                </a:rPr>
                <a:t>関</a:t>
              </a:r>
              <a:r>
                <a:rPr sz="1600" b="1" spc="-20" dirty="0">
                  <a:latin typeface="+mn-ea"/>
                  <a:ea typeface="+mn-ea"/>
                  <a:cs typeface="HGPｺﾞｼｯｸM"/>
                </a:rPr>
                <a:t>す</a:t>
              </a:r>
              <a:r>
                <a:rPr sz="1600" b="1" spc="-10" dirty="0">
                  <a:latin typeface="+mn-ea"/>
                  <a:ea typeface="+mn-ea"/>
                  <a:cs typeface="HGPｺﾞｼｯｸM"/>
                </a:rPr>
                <a:t>る</a:t>
              </a:r>
              <a:r>
                <a:rPr sz="1600" b="1" spc="-25" dirty="0">
                  <a:latin typeface="+mn-ea"/>
                  <a:ea typeface="+mn-ea"/>
                  <a:cs typeface="HGPｺﾞｼｯｸM"/>
                </a:rPr>
                <a:t>倫理指</a:t>
              </a:r>
              <a:r>
                <a:rPr sz="1600" b="1" spc="-50" dirty="0">
                  <a:latin typeface="+mn-ea"/>
                  <a:ea typeface="+mn-ea"/>
                  <a:cs typeface="HGPｺﾞｼｯｸM"/>
                </a:rPr>
                <a:t>針</a:t>
              </a:r>
              <a:endParaRPr sz="1600" b="1" dirty="0">
                <a:latin typeface="+mn-ea"/>
                <a:ea typeface="+mn-ea"/>
                <a:cs typeface="HGPｺﾞｼｯｸM"/>
              </a:endParaRPr>
            </a:p>
          </p:txBody>
        </p:sp>
        <p:sp>
          <p:nvSpPr>
            <p:cNvPr id="30732" name="object 15">
              <a:extLst>
                <a:ext uri="{FF2B5EF4-FFF2-40B4-BE49-F238E27FC236}">
                  <a16:creationId xmlns:a16="http://schemas.microsoft.com/office/drawing/2014/main" id="{DDBBC2EC-0206-4143-90C4-AE5745294383}"/>
                </a:ext>
              </a:extLst>
            </p:cNvPr>
            <p:cNvSpPr>
              <a:spLocks/>
            </p:cNvSpPr>
            <p:nvPr/>
          </p:nvSpPr>
          <p:spPr bwMode="auto">
            <a:xfrm>
              <a:off x="3414397" y="3874682"/>
              <a:ext cx="5612537" cy="1099026"/>
            </a:xfrm>
            <a:custGeom>
              <a:avLst/>
              <a:gdLst>
                <a:gd name="T0" fmla="*/ 4546532 w 5573395"/>
                <a:gd name="T1" fmla="*/ 0 h 1309370"/>
                <a:gd name="T2" fmla="*/ 0 w 5573395"/>
                <a:gd name="T3" fmla="*/ 0 h 1309370"/>
                <a:gd name="T4" fmla="*/ 0 w 5573395"/>
                <a:gd name="T5" fmla="*/ 149613 h 1309370"/>
                <a:gd name="T6" fmla="*/ 4546532 w 5573395"/>
                <a:gd name="T7" fmla="*/ 149613 h 1309370"/>
                <a:gd name="T8" fmla="*/ 4546532 w 5573395"/>
                <a:gd name="T9" fmla="*/ 0 h 1309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3395" h="1309370">
                  <a:moveTo>
                    <a:pt x="5573268" y="0"/>
                  </a:moveTo>
                  <a:lnTo>
                    <a:pt x="0" y="0"/>
                  </a:lnTo>
                  <a:lnTo>
                    <a:pt x="0" y="1309116"/>
                  </a:lnTo>
                  <a:lnTo>
                    <a:pt x="5573268" y="1309116"/>
                  </a:lnTo>
                  <a:lnTo>
                    <a:pt x="5573268" y="0"/>
                  </a:lnTo>
                  <a:close/>
                </a:path>
              </a:pathLst>
            </a:custGeom>
            <a:solidFill>
              <a:srgbClr val="CFD4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1" name="object 27">
              <a:extLst>
                <a:ext uri="{FF2B5EF4-FFF2-40B4-BE49-F238E27FC236}">
                  <a16:creationId xmlns:a16="http://schemas.microsoft.com/office/drawing/2014/main" id="{9FA5AA53-0BFC-4F65-A05B-C98058EF07CA}"/>
                </a:ext>
              </a:extLst>
            </p:cNvPr>
            <p:cNvSpPr txBox="1"/>
            <p:nvPr/>
          </p:nvSpPr>
          <p:spPr>
            <a:xfrm>
              <a:off x="4038911" y="3600682"/>
              <a:ext cx="4365126" cy="246221"/>
            </a:xfrm>
            <a:prstGeom prst="rect">
              <a:avLst/>
            </a:prstGeom>
            <a:solidFill>
              <a:schemeClr val="bg1"/>
            </a:solidFill>
          </p:spPr>
          <p:txBody>
            <a:bodyPr lIns="0" tIns="0" rIns="0" bIns="0">
              <a:spAutoFit/>
            </a:bodyPr>
            <a:lstStyle/>
            <a:p>
              <a:pPr algn="ctr">
                <a:spcBef>
                  <a:spcPts val="0"/>
                </a:spcBef>
                <a:defRPr/>
              </a:pPr>
              <a:r>
                <a:rPr sz="1600" b="1" spc="-10" dirty="0">
                  <a:solidFill>
                    <a:srgbClr val="000000"/>
                  </a:solidFill>
                  <a:latin typeface="+mn-ea"/>
                  <a:ea typeface="+mn-ea"/>
                  <a:cs typeface="HGPｺﾞｼｯｸM"/>
                </a:rPr>
                <a:t>人を対象</a:t>
              </a:r>
              <a:r>
                <a:rPr sz="1600" b="1" spc="-25" dirty="0">
                  <a:solidFill>
                    <a:srgbClr val="000000"/>
                  </a:solidFill>
                  <a:latin typeface="+mn-ea"/>
                  <a:ea typeface="+mn-ea"/>
                  <a:cs typeface="HGPｺﾞｼｯｸM"/>
                </a:rPr>
                <a:t>とする医学系研究に関する倫理指</a:t>
              </a:r>
              <a:r>
                <a:rPr sz="1600" b="1" spc="-50" dirty="0">
                  <a:solidFill>
                    <a:srgbClr val="000000"/>
                  </a:solidFill>
                  <a:latin typeface="+mn-ea"/>
                  <a:ea typeface="+mn-ea"/>
                  <a:cs typeface="HGPｺﾞｼｯｸM"/>
                </a:rPr>
                <a:t>針</a:t>
              </a:r>
              <a:endParaRPr sz="1600" b="1" dirty="0">
                <a:solidFill>
                  <a:srgbClr val="000000"/>
                </a:solidFill>
                <a:latin typeface="+mn-ea"/>
                <a:ea typeface="+mn-ea"/>
                <a:cs typeface="HGPｺﾞｼｯｸM"/>
              </a:endParaRPr>
            </a:p>
          </p:txBody>
        </p:sp>
        <p:sp>
          <p:nvSpPr>
            <p:cNvPr id="30736" name="テキスト ボックス 69">
              <a:extLst>
                <a:ext uri="{FF2B5EF4-FFF2-40B4-BE49-F238E27FC236}">
                  <a16:creationId xmlns:a16="http://schemas.microsoft.com/office/drawing/2014/main" id="{098BF0A4-3879-4D8A-A6E2-A82DA7F9D119}"/>
                </a:ext>
              </a:extLst>
            </p:cNvPr>
            <p:cNvSpPr txBox="1">
              <a:spLocks noChangeArrowheads="1"/>
            </p:cNvSpPr>
            <p:nvPr/>
          </p:nvSpPr>
          <p:spPr bwMode="auto">
            <a:xfrm>
              <a:off x="9284182" y="1196752"/>
              <a:ext cx="25708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1600" b="1" dirty="0">
                  <a:latin typeface="+mn-ea"/>
                  <a:ea typeface="+mn-ea"/>
                </a:rPr>
                <a:t>ヒトゲノム・遺伝子解析研究</a:t>
              </a:r>
            </a:p>
            <a:p>
              <a:pPr algn="ctr">
                <a:spcBef>
                  <a:spcPct val="0"/>
                </a:spcBef>
                <a:buFontTx/>
                <a:buNone/>
              </a:pPr>
              <a:r>
                <a:rPr lang="ja-JP" altLang="en-US" sz="1600" b="1" dirty="0">
                  <a:latin typeface="+mn-ea"/>
                  <a:ea typeface="+mn-ea"/>
                </a:rPr>
                <a:t>に関する倫理指針</a:t>
              </a:r>
            </a:p>
          </p:txBody>
        </p:sp>
        <p:sp>
          <p:nvSpPr>
            <p:cNvPr id="71" name="object 13">
              <a:extLst>
                <a:ext uri="{FF2B5EF4-FFF2-40B4-BE49-F238E27FC236}">
                  <a16:creationId xmlns:a16="http://schemas.microsoft.com/office/drawing/2014/main" id="{A3A18BA3-C3C7-4E51-8E0E-FFA4BCDF02F0}"/>
                </a:ext>
              </a:extLst>
            </p:cNvPr>
            <p:cNvSpPr txBox="1"/>
            <p:nvPr/>
          </p:nvSpPr>
          <p:spPr>
            <a:xfrm>
              <a:off x="3647377" y="1336023"/>
              <a:ext cx="2400981" cy="246221"/>
            </a:xfrm>
            <a:prstGeom prst="rect">
              <a:avLst/>
            </a:prstGeom>
          </p:spPr>
          <p:txBody>
            <a:bodyPr lIns="0" tIns="0" rIns="0" bIns="0">
              <a:spAutoFit/>
            </a:bodyPr>
            <a:lstStyle/>
            <a:p>
              <a:pPr algn="ctr">
                <a:spcBef>
                  <a:spcPts val="0"/>
                </a:spcBef>
                <a:tabLst>
                  <a:tab pos="3062605" algn="l"/>
                </a:tabLst>
                <a:defRPr/>
              </a:pPr>
              <a:r>
                <a:rPr sz="1600" b="1" spc="-10" dirty="0">
                  <a:latin typeface="+mn-ea"/>
                  <a:ea typeface="+mn-ea"/>
                  <a:cs typeface="HGPｺﾞｼｯｸM"/>
                </a:rPr>
                <a:t>疫学研</a:t>
              </a:r>
              <a:r>
                <a:rPr sz="1600" b="1" spc="-25" dirty="0">
                  <a:latin typeface="+mn-ea"/>
                  <a:ea typeface="+mn-ea"/>
                  <a:cs typeface="HGPｺﾞｼｯｸM"/>
                </a:rPr>
                <a:t>究</a:t>
              </a:r>
              <a:r>
                <a:rPr sz="1600" b="1" spc="-20" dirty="0">
                  <a:latin typeface="+mn-ea"/>
                  <a:ea typeface="+mn-ea"/>
                  <a:cs typeface="HGPｺﾞｼｯｸM"/>
                </a:rPr>
                <a:t>に</a:t>
              </a:r>
              <a:r>
                <a:rPr sz="1600" b="1" spc="-25" dirty="0">
                  <a:latin typeface="+mn-ea"/>
                  <a:ea typeface="+mn-ea"/>
                  <a:cs typeface="HGPｺﾞｼｯｸM"/>
                </a:rPr>
                <a:t>関</a:t>
              </a:r>
              <a:r>
                <a:rPr sz="1600" b="1" spc="-20" dirty="0">
                  <a:latin typeface="+mn-ea"/>
                  <a:ea typeface="+mn-ea"/>
                  <a:cs typeface="HGPｺﾞｼｯｸM"/>
                </a:rPr>
                <a:t>す</a:t>
              </a:r>
              <a:r>
                <a:rPr sz="1600" b="1" spc="-10" dirty="0">
                  <a:latin typeface="+mn-ea"/>
                  <a:ea typeface="+mn-ea"/>
                  <a:cs typeface="HGPｺﾞｼｯｸM"/>
                </a:rPr>
                <a:t>る</a:t>
              </a:r>
              <a:r>
                <a:rPr sz="1600" b="1" spc="-25" dirty="0">
                  <a:latin typeface="+mn-ea"/>
                  <a:ea typeface="+mn-ea"/>
                  <a:cs typeface="HGPｺﾞｼｯｸM"/>
                </a:rPr>
                <a:t>倫理指</a:t>
              </a:r>
              <a:r>
                <a:rPr sz="1600" b="1" spc="-50" dirty="0">
                  <a:latin typeface="+mn-ea"/>
                  <a:ea typeface="+mn-ea"/>
                  <a:cs typeface="HGPｺﾞｼｯｸM"/>
                </a:rPr>
                <a:t>針</a:t>
              </a:r>
              <a:endParaRPr sz="1600" b="1" dirty="0">
                <a:latin typeface="+mn-ea"/>
                <a:ea typeface="+mn-ea"/>
                <a:cs typeface="HGPｺﾞｼｯｸM"/>
              </a:endParaRPr>
            </a:p>
          </p:txBody>
        </p:sp>
        <p:sp>
          <p:nvSpPr>
            <p:cNvPr id="30739" name="object 12">
              <a:extLst>
                <a:ext uri="{FF2B5EF4-FFF2-40B4-BE49-F238E27FC236}">
                  <a16:creationId xmlns:a16="http://schemas.microsoft.com/office/drawing/2014/main" id="{CA4EA410-6201-49E4-A512-28ACCB5FB5D2}"/>
                </a:ext>
              </a:extLst>
            </p:cNvPr>
            <p:cNvSpPr>
              <a:spLocks/>
            </p:cNvSpPr>
            <p:nvPr/>
          </p:nvSpPr>
          <p:spPr bwMode="auto">
            <a:xfrm>
              <a:off x="5354274" y="5788895"/>
              <a:ext cx="5691814" cy="0"/>
            </a:xfrm>
            <a:custGeom>
              <a:avLst/>
              <a:gdLst>
                <a:gd name="T0" fmla="*/ 0 w 5585459"/>
                <a:gd name="T1" fmla="*/ 5574691 w 5585459"/>
                <a:gd name="T2" fmla="*/ 0 60000 65536"/>
                <a:gd name="T3" fmla="*/ 0 60000 65536"/>
              </a:gdLst>
              <a:ahLst/>
              <a:cxnLst>
                <a:cxn ang="T2">
                  <a:pos x="T0" y="0"/>
                </a:cxn>
                <a:cxn ang="T3">
                  <a:pos x="T1" y="0"/>
                </a:cxn>
              </a:cxnLst>
              <a:rect l="0" t="0" r="r" b="b"/>
              <a:pathLst>
                <a:path w="5585459">
                  <a:moveTo>
                    <a:pt x="0" y="0"/>
                  </a:moveTo>
                  <a:lnTo>
                    <a:pt x="5585459" y="0"/>
                  </a:lnTo>
                </a:path>
              </a:pathLst>
            </a:custGeom>
            <a:noFill/>
            <a:ln w="6101">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30740" name="object 15">
              <a:extLst>
                <a:ext uri="{FF2B5EF4-FFF2-40B4-BE49-F238E27FC236}">
                  <a16:creationId xmlns:a16="http://schemas.microsoft.com/office/drawing/2014/main" id="{489985FE-DB02-4383-8488-46ADAA47EDB6}"/>
                </a:ext>
              </a:extLst>
            </p:cNvPr>
            <p:cNvSpPr>
              <a:spLocks/>
            </p:cNvSpPr>
            <p:nvPr/>
          </p:nvSpPr>
          <p:spPr bwMode="auto">
            <a:xfrm>
              <a:off x="3414397" y="5317343"/>
              <a:ext cx="8586259" cy="1052098"/>
            </a:xfrm>
            <a:custGeom>
              <a:avLst/>
              <a:gdLst>
                <a:gd name="T0" fmla="*/ 2147483646 w 5573395"/>
                <a:gd name="T1" fmla="*/ 0 h 1309370"/>
                <a:gd name="T2" fmla="*/ 0 w 5573395"/>
                <a:gd name="T3" fmla="*/ 0 h 1309370"/>
                <a:gd name="T4" fmla="*/ 0 w 5573395"/>
                <a:gd name="T5" fmla="*/ 86555 h 1309370"/>
                <a:gd name="T6" fmla="*/ 2147483646 w 5573395"/>
                <a:gd name="T7" fmla="*/ 86555 h 1309370"/>
                <a:gd name="T8" fmla="*/ 2147483646 w 5573395"/>
                <a:gd name="T9" fmla="*/ 0 h 1309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3395" h="1309370">
                  <a:moveTo>
                    <a:pt x="5573268" y="0"/>
                  </a:moveTo>
                  <a:lnTo>
                    <a:pt x="0" y="0"/>
                  </a:lnTo>
                  <a:lnTo>
                    <a:pt x="0" y="1309116"/>
                  </a:lnTo>
                  <a:lnTo>
                    <a:pt x="5573268" y="1309116"/>
                  </a:lnTo>
                  <a:lnTo>
                    <a:pt x="5573268"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0742" name="object 10">
              <a:extLst>
                <a:ext uri="{FF2B5EF4-FFF2-40B4-BE49-F238E27FC236}">
                  <a16:creationId xmlns:a16="http://schemas.microsoft.com/office/drawing/2014/main" id="{3B577D3B-DE3E-4557-99D1-FAFEEC6362D4}"/>
                </a:ext>
              </a:extLst>
            </p:cNvPr>
            <p:cNvSpPr>
              <a:spLocks/>
            </p:cNvSpPr>
            <p:nvPr/>
          </p:nvSpPr>
          <p:spPr bwMode="auto">
            <a:xfrm>
              <a:off x="4653718" y="1884022"/>
              <a:ext cx="245923" cy="1749964"/>
            </a:xfrm>
            <a:custGeom>
              <a:avLst/>
              <a:gdLst>
                <a:gd name="T0" fmla="*/ 166496 w 241300"/>
                <a:gd name="T1" fmla="*/ 0 h 2298700"/>
                <a:gd name="T2" fmla="*/ 74294 w 241300"/>
                <a:gd name="T3" fmla="*/ 0 h 2298700"/>
                <a:gd name="T4" fmla="*/ 74294 w 241300"/>
                <a:gd name="T5" fmla="*/ 48260 h 2298700"/>
                <a:gd name="T6" fmla="*/ 0 w 241300"/>
                <a:gd name="T7" fmla="*/ 48260 h 2298700"/>
                <a:gd name="T8" fmla="*/ 120395 w 241300"/>
                <a:gd name="T9" fmla="*/ 49958 h 2298700"/>
                <a:gd name="T10" fmla="*/ 240792 w 241300"/>
                <a:gd name="T11" fmla="*/ 48260 h 2298700"/>
                <a:gd name="T12" fmla="*/ 166496 w 241300"/>
                <a:gd name="T13" fmla="*/ 48260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3" name="object 19">
              <a:extLst>
                <a:ext uri="{FF2B5EF4-FFF2-40B4-BE49-F238E27FC236}">
                  <a16:creationId xmlns:a16="http://schemas.microsoft.com/office/drawing/2014/main" id="{1E959DA4-1D9D-4FAD-9534-CA711DD628EA}"/>
                </a:ext>
              </a:extLst>
            </p:cNvPr>
            <p:cNvSpPr txBox="1"/>
            <p:nvPr/>
          </p:nvSpPr>
          <p:spPr>
            <a:xfrm>
              <a:off x="3492057" y="1815900"/>
              <a:ext cx="2567627" cy="204365"/>
            </a:xfrm>
            <a:prstGeom prst="rect">
              <a:avLst/>
            </a:prstGeom>
            <a:solidFill>
              <a:srgbClr val="FFFFFF"/>
            </a:solidFill>
          </p:spPr>
          <p:txBody>
            <a:bodyPr lIns="0" tIns="0" rIns="0" bIns="0">
              <a:spAutoFit/>
            </a:bodyPr>
            <a:lstStyle/>
            <a:p>
              <a:pPr marL="90805">
                <a:spcBef>
                  <a:spcPts val="0"/>
                </a:spcBef>
                <a:tabLst>
                  <a:tab pos="364490" algn="l"/>
                </a:tabLst>
                <a:defRPr/>
              </a:pPr>
              <a:r>
                <a:rPr lang="en-US" sz="1400" spc="-20" dirty="0">
                  <a:latin typeface="+mn-ea"/>
                  <a:ea typeface="+mn-ea"/>
                  <a:cs typeface="ＭＳ Ｐゴシック"/>
                </a:rPr>
                <a:t>2002</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14</a:t>
              </a:r>
              <a:r>
                <a:rPr sz="1100" spc="-20" dirty="0">
                  <a:latin typeface="+mn-ea"/>
                  <a:ea typeface="+mn-ea"/>
                  <a:cs typeface="ＭＳ Ｐゴシック"/>
                </a:rPr>
                <a:t>年</a:t>
              </a:r>
              <a:r>
                <a:rPr lang="ja-JP" altLang="en-US" sz="1100" spc="-20" dirty="0">
                  <a:latin typeface="+mn-ea"/>
                  <a:ea typeface="+mn-ea"/>
                  <a:cs typeface="ＭＳ Ｐゴシック"/>
                </a:rPr>
                <a:t>） </a:t>
              </a:r>
              <a:r>
                <a:rPr lang="en-US" altLang="ja-JP" sz="1400" spc="-20" dirty="0">
                  <a:latin typeface="+mn-ea"/>
                  <a:ea typeface="+mn-ea"/>
                  <a:cs typeface="ＭＳ Ｐゴシック"/>
                </a:rPr>
                <a:t>6</a:t>
              </a:r>
              <a:r>
                <a:rPr sz="1400" dirty="0">
                  <a:latin typeface="+mn-ea"/>
                  <a:ea typeface="+mn-ea"/>
                  <a:cs typeface="ＭＳ Ｐゴシック"/>
                </a:rPr>
                <a:t>月</a:t>
              </a:r>
              <a:r>
                <a:rPr sz="1400" spc="204" dirty="0">
                  <a:latin typeface="+mn-ea"/>
                  <a:ea typeface="+mn-ea"/>
                  <a:cs typeface="ＭＳ Ｐゴシック"/>
                </a:rPr>
                <a:t> 策</a:t>
              </a:r>
              <a:r>
                <a:rPr sz="1400" spc="-50" dirty="0">
                  <a:latin typeface="+mn-ea"/>
                  <a:ea typeface="+mn-ea"/>
                  <a:cs typeface="ＭＳ Ｐゴシック"/>
                </a:rPr>
                <a:t>定</a:t>
              </a:r>
              <a:endParaRPr sz="1400" dirty="0">
                <a:latin typeface="+mn-ea"/>
                <a:ea typeface="+mn-ea"/>
                <a:cs typeface="ＭＳ Ｐゴシック"/>
              </a:endParaRPr>
            </a:p>
          </p:txBody>
        </p:sp>
        <p:sp>
          <p:nvSpPr>
            <p:cNvPr id="26" name="object 22">
              <a:extLst>
                <a:ext uri="{FF2B5EF4-FFF2-40B4-BE49-F238E27FC236}">
                  <a16:creationId xmlns:a16="http://schemas.microsoft.com/office/drawing/2014/main" id="{F7202444-0DD8-4F4C-A3BD-6D60A183F5B9}"/>
                </a:ext>
              </a:extLst>
            </p:cNvPr>
            <p:cNvSpPr txBox="1"/>
            <p:nvPr/>
          </p:nvSpPr>
          <p:spPr>
            <a:xfrm>
              <a:off x="3492057" y="2158021"/>
              <a:ext cx="2567627" cy="538609"/>
            </a:xfrm>
            <a:prstGeom prst="rect">
              <a:avLst/>
            </a:prstGeom>
            <a:solidFill>
              <a:srgbClr val="FFFFFF"/>
            </a:solidFill>
          </p:spPr>
          <p:txBody>
            <a:bodyPr lIns="0" tIns="0" rIns="0" bIns="0">
              <a:spAutoFit/>
            </a:bodyPr>
            <a:lstStyle/>
            <a:p>
              <a:pPr marL="90805">
                <a:spcBef>
                  <a:spcPts val="0"/>
                </a:spcBef>
                <a:tabLst>
                  <a:tab pos="364490" algn="l"/>
                </a:tabLst>
                <a:defRPr/>
              </a:pPr>
              <a:r>
                <a:rPr lang="en-US" altLang="ja-JP" sz="1400" spc="-20" dirty="0">
                  <a:latin typeface="+mn-ea"/>
                  <a:ea typeface="+mn-ea"/>
                  <a:cs typeface="ＭＳ Ｐゴシック"/>
                </a:rPr>
                <a:t>2004</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16</a:t>
              </a:r>
              <a:r>
                <a:rPr sz="1100" spc="-20" dirty="0">
                  <a:latin typeface="+mn-ea"/>
                  <a:ea typeface="+mn-ea"/>
                  <a:cs typeface="ＭＳ Ｐゴシック"/>
                </a:rPr>
                <a:t>年</a:t>
              </a:r>
              <a:r>
                <a:rPr lang="ja-JP" altLang="en-US" sz="1100" spc="-20" dirty="0">
                  <a:latin typeface="+mn-ea"/>
                  <a:ea typeface="+mn-ea"/>
                  <a:cs typeface="ＭＳ Ｐゴシック"/>
                </a:rPr>
                <a:t>） </a:t>
              </a:r>
              <a:r>
                <a:rPr sz="1400" spc="-25" dirty="0">
                  <a:latin typeface="+mn-ea"/>
                  <a:ea typeface="+mn-ea"/>
                  <a:cs typeface="HGPｺﾞｼｯｸM"/>
                </a:rPr>
                <a:t>12</a:t>
              </a:r>
              <a:r>
                <a:rPr sz="1400" spc="145" dirty="0">
                  <a:latin typeface="+mn-ea"/>
                  <a:ea typeface="+mn-ea"/>
                  <a:cs typeface="ＭＳ Ｐゴシック"/>
                </a:rPr>
                <a:t>月</a:t>
              </a:r>
              <a:r>
                <a:rPr lang="ja-JP" altLang="en-US" sz="1400" spc="145" dirty="0">
                  <a:latin typeface="+mn-ea"/>
                  <a:ea typeface="+mn-ea"/>
                  <a:cs typeface="ＭＳ Ｐゴシック"/>
                </a:rPr>
                <a:t> </a:t>
              </a:r>
              <a:r>
                <a:rPr sz="1400" spc="-20" dirty="0">
                  <a:latin typeface="+mn-ea"/>
                  <a:ea typeface="+mn-ea"/>
                  <a:cs typeface="ＭＳ Ｐゴシック"/>
                </a:rPr>
                <a:t>改</a:t>
              </a:r>
              <a:r>
                <a:rPr sz="1400" spc="-50" dirty="0">
                  <a:latin typeface="+mn-ea"/>
                  <a:ea typeface="+mn-ea"/>
                  <a:cs typeface="ＭＳ Ｐゴシック"/>
                </a:rPr>
                <a:t>正</a:t>
              </a:r>
              <a:endParaRPr sz="1300" dirty="0">
                <a:latin typeface="+mn-ea"/>
                <a:ea typeface="+mn-ea"/>
                <a:cs typeface="ＭＳ Ｐゴシック"/>
              </a:endParaRPr>
            </a:p>
            <a:p>
              <a:pPr marL="91440">
                <a:spcBef>
                  <a:spcPts val="0"/>
                </a:spcBef>
                <a:defRPr/>
              </a:pPr>
              <a:r>
                <a:rPr sz="1050" spc="-10" dirty="0">
                  <a:latin typeface="+mn-ea"/>
                  <a:ea typeface="+mn-ea"/>
                  <a:cs typeface="ＭＳ Ｐゴシック"/>
                </a:rPr>
                <a:t>＜改正点＞</a:t>
              </a:r>
              <a:endParaRPr sz="1050" dirty="0">
                <a:latin typeface="+mn-ea"/>
                <a:ea typeface="+mn-ea"/>
                <a:cs typeface="ＭＳ Ｐゴシック"/>
              </a:endParaRPr>
            </a:p>
            <a:p>
              <a:pPr marL="84138">
                <a:spcBef>
                  <a:spcPts val="0"/>
                </a:spcBef>
                <a:defRPr/>
              </a:pPr>
              <a:r>
                <a:rPr lang="ja-JP" altLang="en-US" sz="1050" spc="30" dirty="0">
                  <a:latin typeface="+mn-ea"/>
                  <a:ea typeface="+mn-ea"/>
                  <a:cs typeface="ＭＳ Ｐゴシック"/>
                </a:rPr>
                <a:t>・ </a:t>
              </a:r>
              <a:r>
                <a:rPr sz="1050" spc="30" dirty="0">
                  <a:latin typeface="+mn-ea"/>
                  <a:ea typeface="+mn-ea"/>
                  <a:cs typeface="ＭＳ Ｐゴシック"/>
                </a:rPr>
                <a:t>個人情報の保護に関する措置 等</a:t>
              </a:r>
              <a:endParaRPr sz="1050" dirty="0">
                <a:latin typeface="+mn-ea"/>
                <a:ea typeface="+mn-ea"/>
                <a:cs typeface="ＭＳ Ｐゴシック"/>
              </a:endParaRPr>
            </a:p>
          </p:txBody>
        </p:sp>
        <p:sp>
          <p:nvSpPr>
            <p:cNvPr id="30746" name="object 24">
              <a:extLst>
                <a:ext uri="{FF2B5EF4-FFF2-40B4-BE49-F238E27FC236}">
                  <a16:creationId xmlns:a16="http://schemas.microsoft.com/office/drawing/2014/main" id="{283EDADA-479F-42CF-9947-C4799102B097}"/>
                </a:ext>
              </a:extLst>
            </p:cNvPr>
            <p:cNvSpPr txBox="1">
              <a:spLocks noChangeArrowheads="1"/>
            </p:cNvSpPr>
            <p:nvPr/>
          </p:nvSpPr>
          <p:spPr bwMode="auto">
            <a:xfrm>
              <a:off x="3492057" y="2775655"/>
              <a:ext cx="2567627" cy="687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0488">
                <a:spcBef>
                  <a:spcPct val="20000"/>
                </a:spcBef>
                <a:buChar char="•"/>
                <a:tabLst>
                  <a:tab pos="257175" algn="l"/>
                </a:tabLst>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tabLst>
                  <a:tab pos="257175" algn="l"/>
                </a:tabLst>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tabLst>
                  <a:tab pos="257175" algn="l"/>
                </a:tabLst>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tabLst>
                  <a:tab pos="257175" algn="l"/>
                </a:tabLst>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SzPct val="92000"/>
                <a:buFontTx/>
                <a:buNone/>
              </a:pPr>
              <a:r>
                <a:rPr lang="en-US" altLang="ja-JP" sz="1400" dirty="0">
                  <a:latin typeface="+mn-ea"/>
                  <a:ea typeface="+mn-ea"/>
                </a:rPr>
                <a:t>2007</a:t>
              </a:r>
              <a:r>
                <a:rPr lang="ja-JP" altLang="en-US" sz="1400" dirty="0">
                  <a:latin typeface="+mn-ea"/>
                  <a:ea typeface="+mn-ea"/>
                </a:rPr>
                <a:t>年</a:t>
              </a:r>
              <a:r>
                <a:rPr lang="ja-JP" altLang="en-US" sz="1100" dirty="0">
                  <a:latin typeface="+mn-ea"/>
                  <a:ea typeface="+mn-ea"/>
                </a:rPr>
                <a:t>（</a:t>
              </a:r>
              <a:r>
                <a:rPr lang="ja-JP" altLang="ja-JP" sz="1100" dirty="0">
                  <a:latin typeface="+mn-ea"/>
                  <a:ea typeface="+mn-ea"/>
                </a:rPr>
                <a:t>平成19年</a:t>
              </a:r>
              <a:r>
                <a:rPr lang="ja-JP" altLang="en-US" sz="1100" dirty="0">
                  <a:latin typeface="+mn-ea"/>
                  <a:ea typeface="+mn-ea"/>
                </a:rPr>
                <a:t>） </a:t>
              </a:r>
              <a:r>
                <a:rPr lang="en-US" altLang="ja-JP" sz="1400" dirty="0">
                  <a:latin typeface="+mn-ea"/>
                  <a:ea typeface="+mn-ea"/>
                </a:rPr>
                <a:t>8</a:t>
              </a:r>
              <a:r>
                <a:rPr lang="ja-JP" altLang="ja-JP" sz="1400" dirty="0">
                  <a:latin typeface="+mn-ea"/>
                  <a:ea typeface="+mn-ea"/>
                </a:rPr>
                <a:t>月</a:t>
              </a:r>
              <a:r>
                <a:rPr lang="ja-JP" altLang="en-US" sz="1400" dirty="0">
                  <a:latin typeface="+mn-ea"/>
                  <a:ea typeface="+mn-ea"/>
                </a:rPr>
                <a:t> </a:t>
              </a:r>
              <a:r>
                <a:rPr lang="ja-JP" altLang="ja-JP" sz="1400" dirty="0">
                  <a:latin typeface="+mn-ea"/>
                  <a:ea typeface="+mn-ea"/>
                </a:rPr>
                <a:t>改正</a:t>
              </a:r>
            </a:p>
            <a:p>
              <a:pPr>
                <a:spcBef>
                  <a:spcPct val="0"/>
                </a:spcBef>
                <a:buFontTx/>
                <a:buNone/>
              </a:pPr>
              <a:r>
                <a:rPr lang="ja-JP" altLang="ja-JP" sz="1000" dirty="0">
                  <a:latin typeface="+mn-ea"/>
                  <a:ea typeface="+mn-ea"/>
                </a:rPr>
                <a:t>＜改正点＞</a:t>
              </a:r>
            </a:p>
            <a:p>
              <a:pPr marL="179388" indent="-88900">
                <a:spcBef>
                  <a:spcPct val="0"/>
                </a:spcBef>
                <a:buNone/>
                <a:tabLst/>
              </a:pPr>
              <a:r>
                <a:rPr lang="ja-JP" altLang="en-US" sz="1000" dirty="0">
                  <a:latin typeface="+mn-ea"/>
                  <a:ea typeface="+mn-ea"/>
                </a:rPr>
                <a:t>・ </a:t>
              </a:r>
              <a:r>
                <a:rPr lang="ja-JP" altLang="ja-JP" sz="1000" dirty="0">
                  <a:latin typeface="+mn-ea"/>
                  <a:ea typeface="+mn-ea"/>
                </a:rPr>
                <a:t>疫学研究を指導する者の指導・監</a:t>
              </a:r>
              <a:r>
                <a:rPr lang="ja-JP" altLang="en-US" sz="1000" dirty="0">
                  <a:latin typeface="+mn-ea"/>
                  <a:ea typeface="+mn-ea"/>
                </a:rPr>
                <a:t>督義</a:t>
              </a:r>
              <a:r>
                <a:rPr lang="ja-JP" altLang="ja-JP" sz="1000" dirty="0">
                  <a:latin typeface="+mn-ea"/>
                  <a:ea typeface="+mn-ea"/>
                </a:rPr>
                <a:t>務の追加 等</a:t>
              </a:r>
            </a:p>
          </p:txBody>
        </p:sp>
        <p:sp>
          <p:nvSpPr>
            <p:cNvPr id="30747" name="object 10">
              <a:extLst>
                <a:ext uri="{FF2B5EF4-FFF2-40B4-BE49-F238E27FC236}">
                  <a16:creationId xmlns:a16="http://schemas.microsoft.com/office/drawing/2014/main" id="{650E96F5-6D52-4CE6-A4A6-4DA9A69553E2}"/>
                </a:ext>
              </a:extLst>
            </p:cNvPr>
            <p:cNvSpPr>
              <a:spLocks/>
            </p:cNvSpPr>
            <p:nvPr/>
          </p:nvSpPr>
          <p:spPr bwMode="auto">
            <a:xfrm>
              <a:off x="7498007" y="1952143"/>
              <a:ext cx="245923" cy="1681843"/>
            </a:xfrm>
            <a:custGeom>
              <a:avLst/>
              <a:gdLst>
                <a:gd name="T0" fmla="*/ 166496 w 241300"/>
                <a:gd name="T1" fmla="*/ 0 h 2298700"/>
                <a:gd name="T2" fmla="*/ 74294 w 241300"/>
                <a:gd name="T3" fmla="*/ 0 h 2298700"/>
                <a:gd name="T4" fmla="*/ 74294 w 241300"/>
                <a:gd name="T5" fmla="*/ 24572 h 2298700"/>
                <a:gd name="T6" fmla="*/ 0 w 241300"/>
                <a:gd name="T7" fmla="*/ 24572 h 2298700"/>
                <a:gd name="T8" fmla="*/ 120395 w 241300"/>
                <a:gd name="T9" fmla="*/ 25437 h 2298700"/>
                <a:gd name="T10" fmla="*/ 240792 w 241300"/>
                <a:gd name="T11" fmla="*/ 24572 h 2298700"/>
                <a:gd name="T12" fmla="*/ 166496 w 241300"/>
                <a:gd name="T13" fmla="*/ 24572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4" name="object 20">
              <a:extLst>
                <a:ext uri="{FF2B5EF4-FFF2-40B4-BE49-F238E27FC236}">
                  <a16:creationId xmlns:a16="http://schemas.microsoft.com/office/drawing/2014/main" id="{A28736C1-E880-4FB4-A2AA-AD288B893F5A}"/>
                </a:ext>
              </a:extLst>
            </p:cNvPr>
            <p:cNvSpPr txBox="1"/>
            <p:nvPr/>
          </p:nvSpPr>
          <p:spPr>
            <a:xfrm>
              <a:off x="6357380" y="1882507"/>
              <a:ext cx="2569244" cy="205878"/>
            </a:xfrm>
            <a:prstGeom prst="rect">
              <a:avLst/>
            </a:prstGeom>
            <a:solidFill>
              <a:srgbClr val="FFFFFF"/>
            </a:solidFill>
          </p:spPr>
          <p:txBody>
            <a:bodyPr lIns="0" tIns="0" rIns="0" bIns="0">
              <a:spAutoFit/>
            </a:bodyPr>
            <a:lstStyle/>
            <a:p>
              <a:pPr marL="90170">
                <a:spcBef>
                  <a:spcPts val="0"/>
                </a:spcBef>
                <a:tabLst>
                  <a:tab pos="364490" algn="l"/>
                </a:tabLst>
                <a:defRPr/>
              </a:pPr>
              <a:r>
                <a:rPr lang="en-US" altLang="ja-JP" sz="1400" spc="-20" dirty="0">
                  <a:latin typeface="+mn-ea"/>
                  <a:ea typeface="+mn-ea"/>
                  <a:cs typeface="ＭＳ Ｐゴシック"/>
                </a:rPr>
                <a:t>2003</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15</a:t>
              </a:r>
              <a:r>
                <a:rPr sz="1100" spc="-20" dirty="0">
                  <a:latin typeface="+mn-ea"/>
                  <a:ea typeface="+mn-ea"/>
                  <a:cs typeface="ＭＳ Ｐゴシック"/>
                </a:rPr>
                <a:t>年</a:t>
              </a:r>
              <a:r>
                <a:rPr lang="ja-JP" altLang="en-US" sz="1100" spc="-20" dirty="0">
                  <a:latin typeface="+mn-ea"/>
                  <a:ea typeface="+mn-ea"/>
                  <a:cs typeface="ＭＳ Ｐゴシック"/>
                </a:rPr>
                <a:t>） </a:t>
              </a:r>
              <a:r>
                <a:rPr lang="en-US" sz="1400" spc="-10" dirty="0">
                  <a:latin typeface="+mn-ea"/>
                  <a:ea typeface="+mn-ea"/>
                  <a:cs typeface="ＭＳ Ｐゴシック"/>
                </a:rPr>
                <a:t>7</a:t>
              </a:r>
              <a:r>
                <a:rPr sz="1400" dirty="0">
                  <a:latin typeface="+mn-ea"/>
                  <a:ea typeface="+mn-ea"/>
                  <a:cs typeface="ＭＳ Ｐゴシック"/>
                </a:rPr>
                <a:t>月</a:t>
              </a:r>
              <a:r>
                <a:rPr sz="1400" spc="204" dirty="0">
                  <a:latin typeface="+mn-ea"/>
                  <a:ea typeface="+mn-ea"/>
                  <a:cs typeface="ＭＳ Ｐゴシック"/>
                </a:rPr>
                <a:t> 策</a:t>
              </a:r>
              <a:r>
                <a:rPr sz="1400" spc="-50" dirty="0">
                  <a:latin typeface="+mn-ea"/>
                  <a:ea typeface="+mn-ea"/>
                  <a:cs typeface="ＭＳ Ｐゴシック"/>
                </a:rPr>
                <a:t>定</a:t>
              </a:r>
              <a:endParaRPr sz="1400" dirty="0">
                <a:latin typeface="+mn-ea"/>
                <a:ea typeface="+mn-ea"/>
                <a:cs typeface="ＭＳ Ｐゴシック"/>
              </a:endParaRPr>
            </a:p>
          </p:txBody>
        </p:sp>
        <p:sp>
          <p:nvSpPr>
            <p:cNvPr id="25" name="object 21">
              <a:extLst>
                <a:ext uri="{FF2B5EF4-FFF2-40B4-BE49-F238E27FC236}">
                  <a16:creationId xmlns:a16="http://schemas.microsoft.com/office/drawing/2014/main" id="{439FEF24-C7E4-4229-A956-EA47F7D82BD2}"/>
                </a:ext>
              </a:extLst>
            </p:cNvPr>
            <p:cNvSpPr txBox="1"/>
            <p:nvPr/>
          </p:nvSpPr>
          <p:spPr>
            <a:xfrm>
              <a:off x="6357380" y="2158021"/>
              <a:ext cx="2569244" cy="538609"/>
            </a:xfrm>
            <a:prstGeom prst="rect">
              <a:avLst/>
            </a:prstGeom>
            <a:solidFill>
              <a:srgbClr val="FFFFFF"/>
            </a:solidFill>
          </p:spPr>
          <p:txBody>
            <a:bodyPr lIns="0" tIns="0" rIns="0" bIns="0">
              <a:spAutoFit/>
            </a:bodyPr>
            <a:lstStyle/>
            <a:p>
              <a:pPr marL="90170">
                <a:spcBef>
                  <a:spcPts val="0"/>
                </a:spcBef>
                <a:tabLst>
                  <a:tab pos="364490" algn="l"/>
                </a:tabLst>
                <a:defRPr/>
              </a:pPr>
              <a:r>
                <a:rPr lang="en-US" altLang="ja-JP" sz="1400" spc="-20" dirty="0">
                  <a:latin typeface="+mn-ea"/>
                  <a:ea typeface="+mn-ea"/>
                  <a:cs typeface="ＭＳ Ｐゴシック"/>
                </a:rPr>
                <a:t>2004</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16</a:t>
              </a:r>
              <a:r>
                <a:rPr sz="1100" spc="-20" dirty="0">
                  <a:latin typeface="+mn-ea"/>
                  <a:ea typeface="+mn-ea"/>
                  <a:cs typeface="ＭＳ Ｐゴシック"/>
                </a:rPr>
                <a:t>年</a:t>
              </a:r>
              <a:r>
                <a:rPr lang="ja-JP" altLang="en-US" sz="1100" spc="-20" dirty="0">
                  <a:latin typeface="+mn-ea"/>
                  <a:ea typeface="+mn-ea"/>
                  <a:cs typeface="ＭＳ Ｐゴシック"/>
                </a:rPr>
                <a:t>） </a:t>
              </a:r>
              <a:r>
                <a:rPr sz="1400" spc="-25" dirty="0">
                  <a:latin typeface="+mn-ea"/>
                  <a:ea typeface="+mn-ea"/>
                  <a:cs typeface="HGPｺﾞｼｯｸM"/>
                </a:rPr>
                <a:t>12</a:t>
              </a:r>
              <a:r>
                <a:rPr lang="ja-JP" altLang="en-US" sz="1400" spc="145" dirty="0">
                  <a:latin typeface="+mn-ea"/>
                  <a:ea typeface="+mn-ea"/>
                  <a:cs typeface="HGPｺﾞｼｯｸM"/>
                </a:rPr>
                <a:t>月 </a:t>
              </a:r>
              <a:r>
                <a:rPr sz="1400" spc="-20" dirty="0">
                  <a:latin typeface="+mn-ea"/>
                  <a:ea typeface="+mn-ea"/>
                  <a:cs typeface="ＭＳ Ｐゴシック"/>
                </a:rPr>
                <a:t>改</a:t>
              </a:r>
              <a:r>
                <a:rPr sz="1400" spc="-50" dirty="0">
                  <a:latin typeface="+mn-ea"/>
                  <a:ea typeface="+mn-ea"/>
                  <a:cs typeface="ＭＳ Ｐゴシック"/>
                </a:rPr>
                <a:t>正</a:t>
              </a:r>
              <a:endParaRPr sz="1400" dirty="0">
                <a:latin typeface="+mn-ea"/>
                <a:ea typeface="+mn-ea"/>
                <a:cs typeface="ＭＳ Ｐゴシック"/>
              </a:endParaRPr>
            </a:p>
            <a:p>
              <a:pPr marL="90805">
                <a:spcBef>
                  <a:spcPts val="0"/>
                </a:spcBef>
                <a:defRPr/>
              </a:pPr>
              <a:r>
                <a:rPr sz="1050" spc="-10" dirty="0">
                  <a:latin typeface="+mn-ea"/>
                  <a:ea typeface="+mn-ea"/>
                  <a:cs typeface="ＭＳ Ｐゴシック"/>
                </a:rPr>
                <a:t>＜改正点＞</a:t>
              </a:r>
              <a:endParaRPr sz="1050" dirty="0">
                <a:latin typeface="+mn-ea"/>
                <a:ea typeface="+mn-ea"/>
                <a:cs typeface="ＭＳ Ｐゴシック"/>
              </a:endParaRPr>
            </a:p>
            <a:p>
              <a:pPr marL="90488">
                <a:spcBef>
                  <a:spcPts val="0"/>
                </a:spcBef>
                <a:defRPr/>
              </a:pPr>
              <a:r>
                <a:rPr sz="1050" spc="30" dirty="0">
                  <a:latin typeface="+mn-ea"/>
                  <a:ea typeface="+mn-ea"/>
                  <a:cs typeface="ＭＳ Ｐゴシック"/>
                </a:rPr>
                <a:t>・ 個人情報の保護に関する措置 等</a:t>
              </a:r>
              <a:endParaRPr sz="1050" dirty="0">
                <a:latin typeface="+mn-ea"/>
                <a:ea typeface="+mn-ea"/>
                <a:cs typeface="ＭＳ Ｐゴシック"/>
              </a:endParaRPr>
            </a:p>
          </p:txBody>
        </p:sp>
        <p:sp>
          <p:nvSpPr>
            <p:cNvPr id="30750" name="object 25">
              <a:extLst>
                <a:ext uri="{FF2B5EF4-FFF2-40B4-BE49-F238E27FC236}">
                  <a16:creationId xmlns:a16="http://schemas.microsoft.com/office/drawing/2014/main" id="{A5787144-42EF-4112-AD54-C2F4AE6B8AFA}"/>
                </a:ext>
              </a:extLst>
            </p:cNvPr>
            <p:cNvSpPr txBox="1">
              <a:spLocks noChangeArrowheads="1"/>
            </p:cNvSpPr>
            <p:nvPr/>
          </p:nvSpPr>
          <p:spPr bwMode="auto">
            <a:xfrm>
              <a:off x="6357380" y="2780927"/>
              <a:ext cx="2569244" cy="7227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88900">
                <a:spcBef>
                  <a:spcPct val="20000"/>
                </a:spcBef>
                <a:buChar char="•"/>
                <a:tabLst>
                  <a:tab pos="363538" algn="l"/>
                </a:tabLst>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tabLst>
                  <a:tab pos="363538" algn="l"/>
                </a:tabLst>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tabLst>
                  <a:tab pos="363538" algn="l"/>
                </a:tabLst>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tabLst>
                  <a:tab pos="363538" algn="l"/>
                </a:tabLst>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en-US" altLang="ja-JP" sz="1400" dirty="0">
                  <a:latin typeface="+mn-ea"/>
                  <a:ea typeface="+mn-ea"/>
                </a:rPr>
                <a:t>2008</a:t>
              </a:r>
              <a:r>
                <a:rPr lang="ja-JP" altLang="en-US" sz="1400" dirty="0">
                  <a:latin typeface="+mn-ea"/>
                  <a:ea typeface="+mn-ea"/>
                </a:rPr>
                <a:t>年</a:t>
              </a:r>
              <a:r>
                <a:rPr lang="ja-JP" altLang="en-US" sz="1100" dirty="0">
                  <a:latin typeface="+mn-ea"/>
                  <a:ea typeface="+mn-ea"/>
                </a:rPr>
                <a:t>（</a:t>
              </a:r>
              <a:r>
                <a:rPr lang="ja-JP" altLang="ja-JP" sz="1100" dirty="0">
                  <a:latin typeface="+mn-ea"/>
                  <a:ea typeface="+mn-ea"/>
                </a:rPr>
                <a:t>平成20年</a:t>
              </a:r>
              <a:r>
                <a:rPr lang="ja-JP" altLang="en-US" sz="1100" dirty="0">
                  <a:latin typeface="+mn-ea"/>
                  <a:ea typeface="+mn-ea"/>
                </a:rPr>
                <a:t>） </a:t>
              </a:r>
              <a:r>
                <a:rPr lang="en-US" altLang="ja-JP" sz="1400" dirty="0">
                  <a:latin typeface="+mn-ea"/>
                  <a:ea typeface="+mn-ea"/>
                </a:rPr>
                <a:t>7</a:t>
              </a:r>
              <a:r>
                <a:rPr lang="ja-JP" altLang="ja-JP" sz="1400" dirty="0">
                  <a:latin typeface="+mn-ea"/>
                  <a:ea typeface="+mn-ea"/>
                </a:rPr>
                <a:t>月 改正</a:t>
              </a:r>
              <a:endParaRPr lang="ja-JP" altLang="ja-JP" sz="1300" dirty="0">
                <a:latin typeface="+mn-ea"/>
                <a:ea typeface="+mn-ea"/>
              </a:endParaRPr>
            </a:p>
            <a:p>
              <a:pPr>
                <a:spcBef>
                  <a:spcPct val="0"/>
                </a:spcBef>
                <a:buFontTx/>
                <a:buNone/>
              </a:pPr>
              <a:r>
                <a:rPr lang="ja-JP" altLang="ja-JP" sz="1050" dirty="0">
                  <a:latin typeface="+mn-ea"/>
                  <a:ea typeface="+mn-ea"/>
                </a:rPr>
                <a:t>＜改正点＞</a:t>
              </a:r>
            </a:p>
            <a:p>
              <a:pPr>
                <a:spcBef>
                  <a:spcPct val="0"/>
                </a:spcBef>
                <a:buFontTx/>
                <a:buNone/>
              </a:pPr>
              <a:r>
                <a:rPr lang="ja-JP" altLang="ja-JP" sz="1050" dirty="0">
                  <a:latin typeface="+mn-ea"/>
                  <a:ea typeface="+mn-ea"/>
                </a:rPr>
                <a:t>・ 倫理審査委員会に関する規定追加</a:t>
              </a:r>
            </a:p>
            <a:p>
              <a:pPr>
                <a:spcBef>
                  <a:spcPct val="0"/>
                </a:spcBef>
                <a:buFontTx/>
                <a:buNone/>
              </a:pPr>
              <a:r>
                <a:rPr lang="ja-JP" altLang="ja-JP" sz="1050" dirty="0">
                  <a:latin typeface="+mn-ea"/>
                  <a:ea typeface="+mn-ea"/>
                </a:rPr>
                <a:t>・ 健康被害に対する補償規定</a:t>
              </a:r>
              <a:r>
                <a:rPr lang="ja-JP" altLang="en-US" sz="1050" dirty="0">
                  <a:latin typeface="+mn-ea"/>
                  <a:ea typeface="+mn-ea"/>
                </a:rPr>
                <a:t>追加 </a:t>
              </a:r>
              <a:r>
                <a:rPr lang="ja-JP" altLang="ja-JP" sz="1050" dirty="0">
                  <a:latin typeface="+mn-ea"/>
                  <a:ea typeface="+mn-ea"/>
                </a:rPr>
                <a:t>等</a:t>
              </a:r>
            </a:p>
          </p:txBody>
        </p:sp>
        <p:sp>
          <p:nvSpPr>
            <p:cNvPr id="30751" name="object 10">
              <a:extLst>
                <a:ext uri="{FF2B5EF4-FFF2-40B4-BE49-F238E27FC236}">
                  <a16:creationId xmlns:a16="http://schemas.microsoft.com/office/drawing/2014/main" id="{6A823F0E-2661-4DDB-A329-64E4D9933633}"/>
                </a:ext>
              </a:extLst>
            </p:cNvPr>
            <p:cNvSpPr>
              <a:spLocks/>
            </p:cNvSpPr>
            <p:nvPr/>
          </p:nvSpPr>
          <p:spPr bwMode="auto">
            <a:xfrm>
              <a:off x="6056448" y="4012439"/>
              <a:ext cx="245923" cy="1029391"/>
            </a:xfrm>
            <a:custGeom>
              <a:avLst/>
              <a:gdLst>
                <a:gd name="T0" fmla="*/ 166496 w 241300"/>
                <a:gd name="T1" fmla="*/ 0 h 2298700"/>
                <a:gd name="T2" fmla="*/ 74294 w 241300"/>
                <a:gd name="T3" fmla="*/ 0 h 2298700"/>
                <a:gd name="T4" fmla="*/ 74294 w 241300"/>
                <a:gd name="T5" fmla="*/ 6 h 2298700"/>
                <a:gd name="T6" fmla="*/ 0 w 241300"/>
                <a:gd name="T7" fmla="*/ 6 h 2298700"/>
                <a:gd name="T8" fmla="*/ 120395 w 241300"/>
                <a:gd name="T9" fmla="*/ 6 h 2298700"/>
                <a:gd name="T10" fmla="*/ 240792 w 241300"/>
                <a:gd name="T11" fmla="*/ 6 h 2298700"/>
                <a:gd name="T12" fmla="*/ 166496 w 241300"/>
                <a:gd name="T13" fmla="*/ 6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5" name="object 31">
              <a:extLst>
                <a:ext uri="{FF2B5EF4-FFF2-40B4-BE49-F238E27FC236}">
                  <a16:creationId xmlns:a16="http://schemas.microsoft.com/office/drawing/2014/main" id="{28DA7840-3425-4CD3-8686-F10396450A10}"/>
                </a:ext>
              </a:extLst>
            </p:cNvPr>
            <p:cNvSpPr txBox="1"/>
            <p:nvPr/>
          </p:nvSpPr>
          <p:spPr>
            <a:xfrm>
              <a:off x="3568100" y="4377266"/>
              <a:ext cx="5319694" cy="528320"/>
            </a:xfrm>
            <a:prstGeom prst="rect">
              <a:avLst/>
            </a:prstGeom>
            <a:solidFill>
              <a:schemeClr val="bg1"/>
            </a:solidFill>
          </p:spPr>
          <p:txBody>
            <a:bodyPr lIns="0" tIns="0" rIns="0" bIns="0">
              <a:spAutoFit/>
            </a:bodyPr>
            <a:lstStyle/>
            <a:p>
              <a:pPr marL="12065">
                <a:spcBef>
                  <a:spcPts val="0"/>
                </a:spcBef>
                <a:tabLst>
                  <a:tab pos="285750" algn="l"/>
                </a:tabLst>
                <a:defRPr/>
              </a:pPr>
              <a:r>
                <a:rPr lang="en-US" altLang="ja-JP" sz="1400" spc="-20" dirty="0">
                  <a:latin typeface="+mn-ea"/>
                  <a:ea typeface="+mn-ea"/>
                  <a:cs typeface="ＭＳ Ｐゴシック"/>
                </a:rPr>
                <a:t>2017</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29</a:t>
              </a:r>
              <a:r>
                <a:rPr sz="1100" spc="-20" dirty="0">
                  <a:latin typeface="+mn-ea"/>
                  <a:ea typeface="+mn-ea"/>
                  <a:cs typeface="ＭＳ Ｐゴシック"/>
                </a:rPr>
                <a:t>年</a:t>
              </a:r>
              <a:r>
                <a:rPr lang="ja-JP" altLang="en-US" sz="1100" spc="-20" dirty="0">
                  <a:latin typeface="+mn-ea"/>
                  <a:ea typeface="+mn-ea"/>
                  <a:cs typeface="ＭＳ Ｐゴシック"/>
                </a:rPr>
                <a:t>） </a:t>
              </a:r>
              <a:r>
                <a:rPr lang="en-US" altLang="ja-JP" sz="1400" spc="-10" dirty="0">
                  <a:latin typeface="+mn-ea"/>
                  <a:ea typeface="+mn-ea"/>
                  <a:cs typeface="ＭＳ Ｐゴシック"/>
                </a:rPr>
                <a:t>2</a:t>
              </a:r>
              <a:r>
                <a:rPr sz="1400" dirty="0">
                  <a:latin typeface="+mn-ea"/>
                  <a:ea typeface="+mn-ea"/>
                  <a:cs typeface="ＭＳ Ｐゴシック"/>
                </a:rPr>
                <a:t>月</a:t>
              </a:r>
              <a:r>
                <a:rPr sz="1400" spc="210" dirty="0">
                  <a:latin typeface="+mn-ea"/>
                  <a:ea typeface="+mn-ea"/>
                  <a:cs typeface="ＭＳ Ｐゴシック"/>
                </a:rPr>
                <a:t> </a:t>
              </a:r>
              <a:r>
                <a:rPr lang="ja-JP" altLang="en-US" sz="1400" spc="210" dirty="0">
                  <a:latin typeface="+mn-ea"/>
                  <a:ea typeface="+mn-ea"/>
                  <a:cs typeface="ＭＳ Ｐゴシック"/>
                </a:rPr>
                <a:t>一</a:t>
              </a:r>
              <a:r>
                <a:rPr lang="ja-JP" altLang="en-US" sz="1400" spc="-20" dirty="0">
                  <a:latin typeface="+mn-ea"/>
                  <a:ea typeface="+mn-ea"/>
                  <a:cs typeface="ＭＳ Ｐゴシック"/>
                </a:rPr>
                <a:t>部改</a:t>
              </a:r>
              <a:r>
                <a:rPr lang="ja-JP" altLang="en-US" sz="1400" spc="-50" dirty="0">
                  <a:latin typeface="+mn-ea"/>
                  <a:ea typeface="+mn-ea"/>
                  <a:cs typeface="ＭＳ Ｐゴシック"/>
                </a:rPr>
                <a:t>正</a:t>
              </a:r>
              <a:endParaRPr sz="1400" dirty="0">
                <a:latin typeface="+mn-ea"/>
                <a:ea typeface="+mn-ea"/>
                <a:cs typeface="ＭＳ Ｐゴシック"/>
              </a:endParaRPr>
            </a:p>
            <a:p>
              <a:pPr marL="12700">
                <a:spcBef>
                  <a:spcPts val="0"/>
                </a:spcBef>
                <a:defRPr/>
              </a:pPr>
              <a:r>
                <a:rPr sz="1050" spc="-10" dirty="0">
                  <a:latin typeface="+mn-ea"/>
                  <a:ea typeface="+mn-ea"/>
                  <a:cs typeface="ＭＳ Ｐゴシック"/>
                </a:rPr>
                <a:t>＜改正点＞</a:t>
              </a:r>
              <a:endParaRPr sz="1050" dirty="0">
                <a:latin typeface="+mn-ea"/>
                <a:ea typeface="+mn-ea"/>
                <a:cs typeface="ＭＳ Ｐゴシック"/>
              </a:endParaRPr>
            </a:p>
            <a:p>
              <a:pPr marL="180975" indent="-96838">
                <a:spcBef>
                  <a:spcPts val="0"/>
                </a:spcBef>
                <a:buFont typeface="Arial" panose="020B0604020202020204" pitchFamily="34" charset="0"/>
                <a:buChar char="•"/>
                <a:defRPr/>
              </a:pPr>
              <a:r>
                <a:rPr sz="1050" spc="-5" dirty="0">
                  <a:latin typeface="+mn-ea"/>
                  <a:ea typeface="+mn-ea"/>
                  <a:cs typeface="ＭＳ Ｐゴシック"/>
                </a:rPr>
                <a:t>個人情報保護法等の改正に伴う見直し</a:t>
              </a:r>
              <a:endParaRPr sz="1050" dirty="0">
                <a:latin typeface="+mn-ea"/>
                <a:ea typeface="+mn-ea"/>
                <a:cs typeface="ＭＳ Ｐゴシック"/>
              </a:endParaRPr>
            </a:p>
          </p:txBody>
        </p:sp>
        <p:sp>
          <p:nvSpPr>
            <p:cNvPr id="52" name="object 49">
              <a:extLst>
                <a:ext uri="{FF2B5EF4-FFF2-40B4-BE49-F238E27FC236}">
                  <a16:creationId xmlns:a16="http://schemas.microsoft.com/office/drawing/2014/main" id="{0FEE5EB5-71D2-401C-BDB6-38F1C5CEF787}"/>
                </a:ext>
              </a:extLst>
            </p:cNvPr>
            <p:cNvSpPr txBox="1"/>
            <p:nvPr/>
          </p:nvSpPr>
          <p:spPr>
            <a:xfrm>
              <a:off x="3576189" y="3944317"/>
              <a:ext cx="5321313" cy="377026"/>
            </a:xfrm>
            <a:prstGeom prst="rect">
              <a:avLst/>
            </a:prstGeom>
            <a:solidFill>
              <a:schemeClr val="bg1"/>
            </a:solidFill>
          </p:spPr>
          <p:txBody>
            <a:bodyPr lIns="0" tIns="0" rIns="0" bIns="0">
              <a:spAutoFit/>
            </a:bodyPr>
            <a:lstStyle/>
            <a:p>
              <a:pPr marL="12065">
                <a:spcBef>
                  <a:spcPts val="0"/>
                </a:spcBef>
                <a:tabLst>
                  <a:tab pos="285750" algn="l"/>
                </a:tabLst>
                <a:defRPr/>
              </a:pPr>
              <a:r>
                <a:rPr lang="en-US" altLang="ja-JP" sz="1400" spc="-10" dirty="0">
                  <a:latin typeface="+mn-ea"/>
                  <a:ea typeface="+mn-ea"/>
                  <a:cs typeface="ＭＳ Ｐゴシック"/>
                </a:rPr>
                <a:t>2014</a:t>
              </a:r>
              <a:r>
                <a:rPr lang="ja-JP" altLang="en-US" sz="1400" spc="-10" dirty="0">
                  <a:latin typeface="+mn-ea"/>
                  <a:ea typeface="+mn-ea"/>
                  <a:cs typeface="ＭＳ Ｐゴシック"/>
                </a:rPr>
                <a:t>年</a:t>
              </a:r>
              <a:r>
                <a:rPr lang="ja-JP" altLang="en-US" sz="1100" spc="-10" dirty="0">
                  <a:latin typeface="+mn-ea"/>
                  <a:ea typeface="+mn-ea"/>
                  <a:cs typeface="ＭＳ Ｐゴシック"/>
                </a:rPr>
                <a:t>（</a:t>
              </a:r>
              <a:r>
                <a:rPr sz="1100" spc="-10" dirty="0">
                  <a:latin typeface="+mn-ea"/>
                  <a:ea typeface="+mn-ea"/>
                  <a:cs typeface="ＭＳ Ｐゴシック"/>
                </a:rPr>
                <a:t>平成</a:t>
              </a:r>
              <a:r>
                <a:rPr sz="1100" dirty="0">
                  <a:latin typeface="+mn-ea"/>
                  <a:ea typeface="+mn-ea"/>
                  <a:cs typeface="HGPｺﾞｼｯｸM"/>
                </a:rPr>
                <a:t>26</a:t>
              </a:r>
              <a:r>
                <a:rPr sz="1100" spc="-10" dirty="0">
                  <a:latin typeface="+mn-ea"/>
                  <a:ea typeface="+mn-ea"/>
                  <a:cs typeface="ＭＳ Ｐゴシック"/>
                </a:rPr>
                <a:t>年</a:t>
              </a:r>
              <a:r>
                <a:rPr lang="ja-JP" altLang="en-US" sz="1100" spc="-10" dirty="0">
                  <a:latin typeface="+mn-ea"/>
                  <a:ea typeface="+mn-ea"/>
                  <a:cs typeface="ＭＳ Ｐゴシック"/>
                </a:rPr>
                <a:t>） </a:t>
              </a:r>
              <a:r>
                <a:rPr sz="1400" spc="-10" dirty="0">
                  <a:latin typeface="+mn-ea"/>
                  <a:ea typeface="+mn-ea"/>
                  <a:cs typeface="HGPｺﾞｼｯｸM"/>
                </a:rPr>
                <a:t>12</a:t>
              </a:r>
              <a:r>
                <a:rPr sz="1400" spc="100" dirty="0">
                  <a:latin typeface="+mn-ea"/>
                  <a:ea typeface="+mn-ea"/>
                  <a:cs typeface="ＭＳ Ｐゴシック"/>
                </a:rPr>
                <a:t>月 策定</a:t>
              </a:r>
              <a:endParaRPr sz="1400" dirty="0">
                <a:latin typeface="+mn-ea"/>
                <a:ea typeface="+mn-ea"/>
                <a:cs typeface="ＭＳ Ｐゴシック"/>
              </a:endParaRPr>
            </a:p>
            <a:p>
              <a:pPr marL="12700">
                <a:spcBef>
                  <a:spcPts val="0"/>
                </a:spcBef>
                <a:defRPr/>
              </a:pPr>
              <a:r>
                <a:rPr sz="1050" spc="-15" dirty="0">
                  <a:latin typeface="+mn-ea"/>
                  <a:ea typeface="+mn-ea"/>
                  <a:cs typeface="ＭＳ Ｐゴシック"/>
                </a:rPr>
                <a:t>「疫学研究に関する倫理指針」及び「臨床研究に関する倫理指針」</a:t>
              </a:r>
              <a:r>
                <a:rPr lang="ja-JP" altLang="en-US" sz="1050" spc="-15" dirty="0">
                  <a:latin typeface="+mn-ea"/>
                  <a:ea typeface="+mn-ea"/>
                  <a:cs typeface="ＭＳ Ｐゴシック"/>
                </a:rPr>
                <a:t>の</a:t>
              </a:r>
              <a:r>
                <a:rPr sz="1050" spc="-15" dirty="0">
                  <a:latin typeface="+mn-ea"/>
                  <a:ea typeface="+mn-ea"/>
                  <a:cs typeface="ＭＳ Ｐゴシック"/>
                </a:rPr>
                <a:t>統合</a:t>
              </a:r>
              <a:endParaRPr sz="1050" dirty="0">
                <a:latin typeface="+mn-ea"/>
                <a:ea typeface="+mn-ea"/>
                <a:cs typeface="ＭＳ Ｐゴシック"/>
              </a:endParaRPr>
            </a:p>
          </p:txBody>
        </p:sp>
        <p:sp>
          <p:nvSpPr>
            <p:cNvPr id="30754" name="object 10">
              <a:extLst>
                <a:ext uri="{FF2B5EF4-FFF2-40B4-BE49-F238E27FC236}">
                  <a16:creationId xmlns:a16="http://schemas.microsoft.com/office/drawing/2014/main" id="{29D2084E-F6D3-4398-B941-B8BA473023F6}"/>
                </a:ext>
              </a:extLst>
            </p:cNvPr>
            <p:cNvSpPr>
              <a:spLocks/>
            </p:cNvSpPr>
            <p:nvPr/>
          </p:nvSpPr>
          <p:spPr bwMode="auto">
            <a:xfrm>
              <a:off x="10449078" y="1814387"/>
              <a:ext cx="245923" cy="3227443"/>
            </a:xfrm>
            <a:custGeom>
              <a:avLst/>
              <a:gdLst>
                <a:gd name="T0" fmla="*/ 166496 w 241300"/>
                <a:gd name="T1" fmla="*/ 0 h 2298700"/>
                <a:gd name="T2" fmla="*/ 74294 w 241300"/>
                <a:gd name="T3" fmla="*/ 0 h 2298700"/>
                <a:gd name="T4" fmla="*/ 74294 w 241300"/>
                <a:gd name="T5" fmla="*/ 1594728828 h 2298700"/>
                <a:gd name="T6" fmla="*/ 0 w 241300"/>
                <a:gd name="T7" fmla="*/ 1594728828 h 2298700"/>
                <a:gd name="T8" fmla="*/ 120395 w 241300"/>
                <a:gd name="T9" fmla="*/ 1650833066 h 2298700"/>
                <a:gd name="T10" fmla="*/ 240792 w 241300"/>
                <a:gd name="T11" fmla="*/ 1594728828 h 2298700"/>
                <a:gd name="T12" fmla="*/ 166496 w 241300"/>
                <a:gd name="T13" fmla="*/ 1594728828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2" name="object 18">
              <a:extLst>
                <a:ext uri="{FF2B5EF4-FFF2-40B4-BE49-F238E27FC236}">
                  <a16:creationId xmlns:a16="http://schemas.microsoft.com/office/drawing/2014/main" id="{825D150C-00D2-4387-BD4F-B3E8228F69B4}"/>
                </a:ext>
              </a:extLst>
            </p:cNvPr>
            <p:cNvSpPr txBox="1"/>
            <p:nvPr/>
          </p:nvSpPr>
          <p:spPr>
            <a:xfrm>
              <a:off x="9250206" y="1746265"/>
              <a:ext cx="2642050" cy="205878"/>
            </a:xfrm>
            <a:prstGeom prst="rect">
              <a:avLst/>
            </a:prstGeom>
            <a:solidFill>
              <a:srgbClr val="FFFFFF"/>
            </a:solidFill>
          </p:spPr>
          <p:txBody>
            <a:bodyPr lIns="0" tIns="0" rIns="0" bIns="0">
              <a:spAutoFit/>
            </a:bodyPr>
            <a:lstStyle/>
            <a:p>
              <a:pPr marL="88900">
                <a:spcBef>
                  <a:spcPts val="0"/>
                </a:spcBef>
                <a:tabLst>
                  <a:tab pos="363220" algn="l"/>
                </a:tabLst>
                <a:defRPr/>
              </a:pPr>
              <a:r>
                <a:rPr lang="en-US" altLang="ja-JP" sz="1400" spc="-20" dirty="0">
                  <a:latin typeface="+mn-ea"/>
                  <a:ea typeface="+mn-ea"/>
                  <a:cs typeface="ＭＳ Ｐゴシック"/>
                </a:rPr>
                <a:t>2001</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13</a:t>
              </a:r>
              <a:r>
                <a:rPr sz="1100" spc="-20" dirty="0">
                  <a:latin typeface="+mn-ea"/>
                  <a:ea typeface="+mn-ea"/>
                  <a:cs typeface="ＭＳ Ｐゴシック"/>
                </a:rPr>
                <a:t>年</a:t>
              </a:r>
              <a:r>
                <a:rPr lang="ja-JP" altLang="en-US" sz="1100" spc="-20" dirty="0">
                  <a:latin typeface="+mn-ea"/>
                  <a:ea typeface="+mn-ea"/>
                  <a:cs typeface="ＭＳ Ｐゴシック"/>
                </a:rPr>
                <a:t>） </a:t>
              </a:r>
              <a:r>
                <a:rPr lang="en-US" altLang="ja-JP" sz="1400" spc="-10" dirty="0">
                  <a:latin typeface="+mn-ea"/>
                  <a:ea typeface="+mn-ea"/>
                  <a:cs typeface="ＭＳ Ｐゴシック"/>
                </a:rPr>
                <a:t>3</a:t>
              </a:r>
              <a:r>
                <a:rPr sz="1400" dirty="0">
                  <a:latin typeface="+mn-ea"/>
                  <a:ea typeface="+mn-ea"/>
                  <a:cs typeface="ＭＳ Ｐゴシック"/>
                </a:rPr>
                <a:t>月</a:t>
              </a:r>
              <a:r>
                <a:rPr sz="1400" spc="204" dirty="0">
                  <a:latin typeface="+mn-ea"/>
                  <a:ea typeface="+mn-ea"/>
                  <a:cs typeface="ＭＳ Ｐゴシック"/>
                </a:rPr>
                <a:t> 策</a:t>
              </a:r>
              <a:r>
                <a:rPr sz="1400" spc="-50" dirty="0">
                  <a:latin typeface="+mn-ea"/>
                  <a:ea typeface="+mn-ea"/>
                  <a:cs typeface="ＭＳ Ｐゴシック"/>
                </a:rPr>
                <a:t>定</a:t>
              </a:r>
              <a:endParaRPr sz="1400" dirty="0">
                <a:latin typeface="+mn-ea"/>
                <a:ea typeface="+mn-ea"/>
                <a:cs typeface="ＭＳ Ｐゴシック"/>
              </a:endParaRPr>
            </a:p>
          </p:txBody>
        </p:sp>
        <p:sp>
          <p:nvSpPr>
            <p:cNvPr id="27" name="object 23">
              <a:extLst>
                <a:ext uri="{FF2B5EF4-FFF2-40B4-BE49-F238E27FC236}">
                  <a16:creationId xmlns:a16="http://schemas.microsoft.com/office/drawing/2014/main" id="{0FFE81D6-0F7A-44A8-9D10-C474842E4425}"/>
                </a:ext>
              </a:extLst>
            </p:cNvPr>
            <p:cNvSpPr txBox="1"/>
            <p:nvPr/>
          </p:nvSpPr>
          <p:spPr>
            <a:xfrm>
              <a:off x="9250206" y="2158021"/>
              <a:ext cx="2642050" cy="538609"/>
            </a:xfrm>
            <a:prstGeom prst="rect">
              <a:avLst/>
            </a:prstGeom>
            <a:solidFill>
              <a:srgbClr val="FFFFFF"/>
            </a:solidFill>
          </p:spPr>
          <p:txBody>
            <a:bodyPr lIns="0" tIns="0" rIns="0" bIns="0">
              <a:spAutoFit/>
            </a:bodyPr>
            <a:lstStyle/>
            <a:p>
              <a:pPr marL="88900">
                <a:spcBef>
                  <a:spcPts val="0"/>
                </a:spcBef>
                <a:tabLst>
                  <a:tab pos="363220" algn="l"/>
                </a:tabLst>
                <a:defRPr/>
              </a:pPr>
              <a:r>
                <a:rPr lang="en-US" altLang="ja-JP" sz="1400" spc="-20" dirty="0">
                  <a:latin typeface="+mn-ea"/>
                  <a:ea typeface="+mn-ea"/>
                  <a:cs typeface="ＭＳ Ｐゴシック"/>
                </a:rPr>
                <a:t>2004</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16</a:t>
              </a:r>
              <a:r>
                <a:rPr sz="1100" spc="-20" dirty="0">
                  <a:latin typeface="+mn-ea"/>
                  <a:ea typeface="+mn-ea"/>
                  <a:cs typeface="ＭＳ Ｐゴシック"/>
                </a:rPr>
                <a:t>年</a:t>
              </a:r>
              <a:r>
                <a:rPr lang="ja-JP" altLang="en-US" sz="1100" spc="-20" dirty="0">
                  <a:latin typeface="+mn-ea"/>
                  <a:ea typeface="+mn-ea"/>
                  <a:cs typeface="ＭＳ Ｐゴシック"/>
                </a:rPr>
                <a:t>） </a:t>
              </a:r>
              <a:r>
                <a:rPr sz="1400" spc="-25" dirty="0">
                  <a:latin typeface="+mn-ea"/>
                  <a:ea typeface="+mn-ea"/>
                  <a:cs typeface="HGPｺﾞｼｯｸM"/>
                </a:rPr>
                <a:t>12</a:t>
              </a:r>
              <a:r>
                <a:rPr sz="1400" spc="145" dirty="0">
                  <a:latin typeface="+mn-ea"/>
                  <a:ea typeface="+mn-ea"/>
                  <a:cs typeface="ＭＳ Ｐゴシック"/>
                </a:rPr>
                <a:t>月</a:t>
              </a:r>
              <a:r>
                <a:rPr lang="ja-JP" altLang="en-US" sz="1400" spc="145" dirty="0">
                  <a:latin typeface="+mn-ea"/>
                  <a:ea typeface="+mn-ea"/>
                  <a:cs typeface="ＭＳ Ｐゴシック"/>
                </a:rPr>
                <a:t> </a:t>
              </a:r>
              <a:r>
                <a:rPr sz="1400" spc="-20" dirty="0">
                  <a:latin typeface="+mn-ea"/>
                  <a:ea typeface="+mn-ea"/>
                  <a:cs typeface="ＭＳ Ｐゴシック"/>
                </a:rPr>
                <a:t>改</a:t>
              </a:r>
              <a:r>
                <a:rPr sz="1400" spc="-50" dirty="0">
                  <a:latin typeface="+mn-ea"/>
                  <a:ea typeface="+mn-ea"/>
                  <a:cs typeface="ＭＳ Ｐゴシック"/>
                </a:rPr>
                <a:t>正</a:t>
              </a:r>
              <a:endParaRPr sz="1400" dirty="0">
                <a:latin typeface="+mn-ea"/>
                <a:ea typeface="+mn-ea"/>
                <a:cs typeface="ＭＳ Ｐゴシック"/>
              </a:endParaRPr>
            </a:p>
            <a:p>
              <a:pPr marL="89535">
                <a:spcBef>
                  <a:spcPts val="0"/>
                </a:spcBef>
                <a:defRPr/>
              </a:pPr>
              <a:r>
                <a:rPr sz="1050" spc="-10" dirty="0">
                  <a:latin typeface="+mn-ea"/>
                  <a:ea typeface="+mn-ea"/>
                  <a:cs typeface="ＭＳ Ｐゴシック"/>
                </a:rPr>
                <a:t>＜改正点＞</a:t>
              </a:r>
              <a:endParaRPr sz="1050" dirty="0">
                <a:latin typeface="+mn-ea"/>
                <a:ea typeface="+mn-ea"/>
                <a:cs typeface="ＭＳ Ｐゴシック"/>
              </a:endParaRPr>
            </a:p>
            <a:p>
              <a:pPr marL="182563" indent="-98425">
                <a:spcBef>
                  <a:spcPts val="0"/>
                </a:spcBef>
                <a:buFont typeface="Arial" panose="020B0604020202020204" pitchFamily="34" charset="0"/>
                <a:buChar char="•"/>
                <a:defRPr/>
              </a:pPr>
              <a:r>
                <a:rPr sz="1050" spc="30" dirty="0">
                  <a:latin typeface="+mn-ea"/>
                  <a:ea typeface="+mn-ea"/>
                  <a:cs typeface="ＭＳ Ｐゴシック"/>
                </a:rPr>
                <a:t>個人情報の保護に関する措置 等</a:t>
              </a:r>
              <a:endParaRPr sz="1050" dirty="0">
                <a:latin typeface="+mn-ea"/>
                <a:ea typeface="+mn-ea"/>
                <a:cs typeface="ＭＳ Ｐゴシック"/>
              </a:endParaRPr>
            </a:p>
          </p:txBody>
        </p:sp>
        <p:sp>
          <p:nvSpPr>
            <p:cNvPr id="30" name="object 26">
              <a:extLst>
                <a:ext uri="{FF2B5EF4-FFF2-40B4-BE49-F238E27FC236}">
                  <a16:creationId xmlns:a16="http://schemas.microsoft.com/office/drawing/2014/main" id="{2536D975-FE10-45DF-89ED-78787D57D2B4}"/>
                </a:ext>
              </a:extLst>
            </p:cNvPr>
            <p:cNvSpPr txBox="1"/>
            <p:nvPr/>
          </p:nvSpPr>
          <p:spPr>
            <a:xfrm>
              <a:off x="9250206" y="3552240"/>
              <a:ext cx="2642050" cy="538609"/>
            </a:xfrm>
            <a:prstGeom prst="rect">
              <a:avLst/>
            </a:prstGeom>
            <a:solidFill>
              <a:srgbClr val="FFFFFF"/>
            </a:solidFill>
          </p:spPr>
          <p:txBody>
            <a:bodyPr lIns="0" tIns="0" rIns="0" bIns="0">
              <a:spAutoFit/>
            </a:bodyPr>
            <a:lstStyle/>
            <a:p>
              <a:pPr marL="88900">
                <a:spcBef>
                  <a:spcPts val="0"/>
                </a:spcBef>
                <a:tabLst>
                  <a:tab pos="363220" algn="l"/>
                </a:tabLst>
                <a:defRPr/>
              </a:pPr>
              <a:r>
                <a:rPr lang="en-US" altLang="ja-JP" sz="1400" spc="-20" dirty="0">
                  <a:latin typeface="+mn-ea"/>
                  <a:ea typeface="+mn-ea"/>
                  <a:cs typeface="ＭＳ Ｐゴシック"/>
                </a:rPr>
                <a:t>2013</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25</a:t>
              </a:r>
              <a:r>
                <a:rPr sz="1100" spc="-20" dirty="0">
                  <a:latin typeface="+mn-ea"/>
                  <a:ea typeface="+mn-ea"/>
                  <a:cs typeface="ＭＳ Ｐゴシック"/>
                </a:rPr>
                <a:t>年</a:t>
              </a:r>
              <a:r>
                <a:rPr lang="ja-JP" altLang="en-US" sz="1100" spc="-20" dirty="0">
                  <a:latin typeface="+mn-ea"/>
                  <a:ea typeface="+mn-ea"/>
                  <a:cs typeface="ＭＳ Ｐゴシック"/>
                </a:rPr>
                <a:t>） </a:t>
              </a:r>
              <a:r>
                <a:rPr lang="en-US" altLang="ja-JP" sz="1400" spc="-10" dirty="0">
                  <a:latin typeface="+mn-ea"/>
                  <a:ea typeface="+mn-ea"/>
                  <a:cs typeface="ＭＳ Ｐゴシック"/>
                </a:rPr>
                <a:t>2</a:t>
              </a:r>
              <a:r>
                <a:rPr sz="1400" dirty="0">
                  <a:latin typeface="+mn-ea"/>
                  <a:ea typeface="+mn-ea"/>
                  <a:cs typeface="ＭＳ Ｐゴシック"/>
                </a:rPr>
                <a:t>月</a:t>
              </a:r>
              <a:r>
                <a:rPr lang="ja-JP" altLang="en-US" sz="1400" spc="210" dirty="0">
                  <a:latin typeface="+mn-ea"/>
                  <a:ea typeface="+mn-ea"/>
                  <a:cs typeface="ＭＳ Ｐゴシック"/>
                </a:rPr>
                <a:t> </a:t>
              </a:r>
              <a:r>
                <a:rPr sz="1400" spc="-20" dirty="0">
                  <a:latin typeface="+mn-ea"/>
                  <a:ea typeface="+mn-ea"/>
                  <a:cs typeface="ＭＳ Ｐゴシック"/>
                </a:rPr>
                <a:t>改</a:t>
              </a:r>
              <a:r>
                <a:rPr sz="1400" spc="-50" dirty="0">
                  <a:latin typeface="+mn-ea"/>
                  <a:ea typeface="+mn-ea"/>
                  <a:cs typeface="ＭＳ Ｐゴシック"/>
                </a:rPr>
                <a:t>正</a:t>
              </a:r>
              <a:endParaRPr sz="1400" dirty="0">
                <a:latin typeface="+mn-ea"/>
                <a:ea typeface="+mn-ea"/>
                <a:cs typeface="ＭＳ Ｐゴシック"/>
              </a:endParaRPr>
            </a:p>
            <a:p>
              <a:pPr marL="89535">
                <a:spcBef>
                  <a:spcPts val="0"/>
                </a:spcBef>
                <a:defRPr/>
              </a:pPr>
              <a:r>
                <a:rPr sz="1050" spc="-10" dirty="0">
                  <a:latin typeface="+mn-ea"/>
                  <a:ea typeface="+mn-ea"/>
                  <a:cs typeface="ＭＳ Ｐゴシック"/>
                </a:rPr>
                <a:t>＜改正点</a:t>
              </a:r>
              <a:r>
                <a:rPr lang="ja-JP" altLang="en-US" sz="1050" spc="-10" dirty="0">
                  <a:latin typeface="+mn-ea"/>
                  <a:ea typeface="+mn-ea"/>
                  <a:cs typeface="ＭＳ Ｐゴシック"/>
                </a:rPr>
                <a:t>＞</a:t>
              </a:r>
              <a:endParaRPr lang="ja-JP" altLang="en-US" sz="1050" dirty="0">
                <a:latin typeface="+mn-ea"/>
                <a:ea typeface="+mn-ea"/>
                <a:cs typeface="ＭＳ Ｐゴシック"/>
              </a:endParaRPr>
            </a:p>
            <a:p>
              <a:pPr marL="182563" indent="-93663">
                <a:spcBef>
                  <a:spcPts val="0"/>
                </a:spcBef>
                <a:buFont typeface="Arial" panose="020B0604020202020204" pitchFamily="34" charset="0"/>
                <a:buChar char="•"/>
                <a:defRPr/>
              </a:pPr>
              <a:r>
                <a:rPr lang="ja-JP" altLang="en-US" sz="1050" spc="20" dirty="0">
                  <a:latin typeface="+mn-ea"/>
                  <a:ea typeface="+mn-ea"/>
                  <a:cs typeface="ＭＳ Ｐゴシック"/>
                </a:rPr>
                <a:t>匿名化に関する規定の見直し 等</a:t>
              </a:r>
              <a:endParaRPr lang="ja-JP" altLang="en-US" sz="1050" dirty="0">
                <a:latin typeface="+mn-ea"/>
                <a:ea typeface="+mn-ea"/>
                <a:cs typeface="ＭＳ Ｐゴシック"/>
              </a:endParaRPr>
            </a:p>
          </p:txBody>
        </p:sp>
        <p:sp>
          <p:nvSpPr>
            <p:cNvPr id="37" name="object 33">
              <a:extLst>
                <a:ext uri="{FF2B5EF4-FFF2-40B4-BE49-F238E27FC236}">
                  <a16:creationId xmlns:a16="http://schemas.microsoft.com/office/drawing/2014/main" id="{A8E4465C-0482-4B73-9766-DB30759B0494}"/>
                </a:ext>
              </a:extLst>
            </p:cNvPr>
            <p:cNvSpPr txBox="1"/>
            <p:nvPr/>
          </p:nvSpPr>
          <p:spPr>
            <a:xfrm>
              <a:off x="9250206" y="4377266"/>
              <a:ext cx="2642050" cy="528320"/>
            </a:xfrm>
            <a:prstGeom prst="rect">
              <a:avLst/>
            </a:prstGeom>
            <a:solidFill>
              <a:schemeClr val="bg1"/>
            </a:solidFill>
          </p:spPr>
          <p:txBody>
            <a:bodyPr lIns="0" tIns="0" rIns="0" bIns="0">
              <a:spAutoFit/>
            </a:bodyPr>
            <a:lstStyle/>
            <a:p>
              <a:pPr marL="88900">
                <a:spcBef>
                  <a:spcPts val="0"/>
                </a:spcBef>
                <a:tabLst>
                  <a:tab pos="363220" algn="l"/>
                </a:tabLst>
                <a:defRPr/>
              </a:pPr>
              <a:r>
                <a:rPr lang="en-US" altLang="ja-JP" sz="1400" spc="-20" dirty="0">
                  <a:latin typeface="+mn-ea"/>
                  <a:ea typeface="+mn-ea"/>
                  <a:cs typeface="ＭＳ Ｐゴシック"/>
                </a:rPr>
                <a:t>2017</a:t>
              </a:r>
              <a:r>
                <a:rPr lang="ja-JP" altLang="en-US" sz="1400" spc="-20" dirty="0">
                  <a:latin typeface="+mn-ea"/>
                  <a:ea typeface="+mn-ea"/>
                  <a:cs typeface="ＭＳ Ｐゴシック"/>
                </a:rPr>
                <a:t>年</a:t>
              </a:r>
              <a:r>
                <a:rPr lang="ja-JP" altLang="en-US" sz="1100" spc="-20" dirty="0">
                  <a:latin typeface="+mn-ea"/>
                  <a:ea typeface="+mn-ea"/>
                  <a:cs typeface="ＭＳ Ｐゴシック"/>
                </a:rPr>
                <a:t>（</a:t>
              </a:r>
              <a:r>
                <a:rPr sz="1100" spc="-20" dirty="0">
                  <a:latin typeface="+mn-ea"/>
                  <a:ea typeface="+mn-ea"/>
                  <a:cs typeface="ＭＳ Ｐゴシック"/>
                </a:rPr>
                <a:t>平成</a:t>
              </a:r>
              <a:r>
                <a:rPr sz="1100" spc="-10" dirty="0">
                  <a:latin typeface="+mn-ea"/>
                  <a:ea typeface="+mn-ea"/>
                  <a:cs typeface="HGPｺﾞｼｯｸM"/>
                </a:rPr>
                <a:t>29</a:t>
              </a:r>
              <a:r>
                <a:rPr sz="1100" spc="-20" dirty="0">
                  <a:latin typeface="+mn-ea"/>
                  <a:ea typeface="+mn-ea"/>
                  <a:cs typeface="ＭＳ Ｐゴシック"/>
                </a:rPr>
                <a:t>年</a:t>
              </a:r>
              <a:r>
                <a:rPr lang="ja-JP" altLang="en-US" sz="1100" spc="-20" dirty="0">
                  <a:latin typeface="+mn-ea"/>
                  <a:ea typeface="+mn-ea"/>
                  <a:cs typeface="ＭＳ Ｐゴシック"/>
                </a:rPr>
                <a:t>） </a:t>
              </a:r>
              <a:r>
                <a:rPr lang="en-US" altLang="ja-JP" sz="1400" spc="-10" dirty="0">
                  <a:latin typeface="+mn-ea"/>
                  <a:ea typeface="+mn-ea"/>
                  <a:cs typeface="ＭＳ Ｐゴシック"/>
                </a:rPr>
                <a:t>2</a:t>
              </a:r>
              <a:r>
                <a:rPr sz="1400" dirty="0">
                  <a:latin typeface="+mn-ea"/>
                  <a:ea typeface="+mn-ea"/>
                  <a:cs typeface="ＭＳ Ｐゴシック"/>
                </a:rPr>
                <a:t>月</a:t>
              </a:r>
              <a:r>
                <a:rPr sz="1400" spc="210" dirty="0">
                  <a:latin typeface="+mn-ea"/>
                  <a:ea typeface="+mn-ea"/>
                  <a:cs typeface="ＭＳ Ｐゴシック"/>
                </a:rPr>
                <a:t> 一</a:t>
              </a:r>
              <a:r>
                <a:rPr sz="1400" spc="-20" dirty="0">
                  <a:latin typeface="+mn-ea"/>
                  <a:ea typeface="+mn-ea"/>
                  <a:cs typeface="ＭＳ Ｐゴシック"/>
                </a:rPr>
                <a:t>部改</a:t>
              </a:r>
              <a:r>
                <a:rPr sz="1400" spc="-50" dirty="0">
                  <a:latin typeface="+mn-ea"/>
                  <a:ea typeface="+mn-ea"/>
                  <a:cs typeface="ＭＳ Ｐゴシック"/>
                </a:rPr>
                <a:t>正</a:t>
              </a:r>
              <a:endParaRPr sz="1400" dirty="0">
                <a:latin typeface="+mn-ea"/>
                <a:ea typeface="+mn-ea"/>
                <a:cs typeface="ＭＳ Ｐゴシック"/>
              </a:endParaRPr>
            </a:p>
            <a:p>
              <a:pPr marL="89535">
                <a:spcBef>
                  <a:spcPts val="0"/>
                </a:spcBef>
                <a:defRPr/>
              </a:pPr>
              <a:r>
                <a:rPr sz="1050" spc="-10" dirty="0">
                  <a:latin typeface="+mn-ea"/>
                  <a:ea typeface="+mn-ea"/>
                  <a:cs typeface="ＭＳ Ｐゴシック"/>
                </a:rPr>
                <a:t>＜改正点＞</a:t>
              </a:r>
              <a:endParaRPr lang="en-US" sz="1050" dirty="0">
                <a:latin typeface="+mn-ea"/>
                <a:ea typeface="+mn-ea"/>
                <a:cs typeface="ＭＳ Ｐゴシック"/>
              </a:endParaRPr>
            </a:p>
            <a:p>
              <a:pPr marL="182563" indent="-93663">
                <a:spcBef>
                  <a:spcPts val="0"/>
                </a:spcBef>
                <a:buFont typeface="Arial" panose="020B0604020202020204" pitchFamily="34" charset="0"/>
                <a:buChar char="•"/>
                <a:defRPr/>
              </a:pPr>
              <a:r>
                <a:rPr sz="1050" spc="-5" dirty="0">
                  <a:latin typeface="+mn-ea"/>
                  <a:ea typeface="+mn-ea"/>
                  <a:cs typeface="ＭＳ Ｐゴシック"/>
                </a:rPr>
                <a:t>個人情報保護法等の改正に伴う見直し</a:t>
              </a:r>
              <a:endParaRPr sz="1050" dirty="0">
                <a:latin typeface="+mn-ea"/>
                <a:ea typeface="+mn-ea"/>
                <a:cs typeface="ＭＳ Ｐゴシック"/>
              </a:endParaRPr>
            </a:p>
          </p:txBody>
        </p:sp>
        <p:sp>
          <p:nvSpPr>
            <p:cNvPr id="5" name="object 10">
              <a:extLst>
                <a:ext uri="{FF2B5EF4-FFF2-40B4-BE49-F238E27FC236}">
                  <a16:creationId xmlns:a16="http://schemas.microsoft.com/office/drawing/2014/main" id="{E791939C-A64A-1DDA-81C6-0259B399EE25}"/>
                </a:ext>
              </a:extLst>
            </p:cNvPr>
            <p:cNvSpPr>
              <a:spLocks/>
            </p:cNvSpPr>
            <p:nvPr/>
          </p:nvSpPr>
          <p:spPr bwMode="auto">
            <a:xfrm>
              <a:off x="7722285" y="5409311"/>
              <a:ext cx="367266" cy="1052097"/>
            </a:xfrm>
            <a:custGeom>
              <a:avLst/>
              <a:gdLst>
                <a:gd name="T0" fmla="*/ 166496 w 241300"/>
                <a:gd name="T1" fmla="*/ 0 h 2298700"/>
                <a:gd name="T2" fmla="*/ 74294 w 241300"/>
                <a:gd name="T3" fmla="*/ 0 h 2298700"/>
                <a:gd name="T4" fmla="*/ 74294 w 241300"/>
                <a:gd name="T5" fmla="*/ 6 h 2298700"/>
                <a:gd name="T6" fmla="*/ 0 w 241300"/>
                <a:gd name="T7" fmla="*/ 6 h 2298700"/>
                <a:gd name="T8" fmla="*/ 120395 w 241300"/>
                <a:gd name="T9" fmla="*/ 6 h 2298700"/>
                <a:gd name="T10" fmla="*/ 240792 w 241300"/>
                <a:gd name="T11" fmla="*/ 6 h 2298700"/>
                <a:gd name="T12" fmla="*/ 166496 w 241300"/>
                <a:gd name="T13" fmla="*/ 6 h 2298700"/>
                <a:gd name="T14" fmla="*/ 166496 w 241300"/>
                <a:gd name="T15" fmla="*/ 0 h 2298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300" h="2298700">
                  <a:moveTo>
                    <a:pt x="166496" y="0"/>
                  </a:moveTo>
                  <a:lnTo>
                    <a:pt x="74294" y="0"/>
                  </a:lnTo>
                  <a:lnTo>
                    <a:pt x="74294" y="2220087"/>
                  </a:lnTo>
                  <a:lnTo>
                    <a:pt x="0" y="2220087"/>
                  </a:lnTo>
                  <a:lnTo>
                    <a:pt x="120395" y="2298192"/>
                  </a:lnTo>
                  <a:lnTo>
                    <a:pt x="240792" y="2220087"/>
                  </a:lnTo>
                  <a:lnTo>
                    <a:pt x="166496" y="2220087"/>
                  </a:lnTo>
                  <a:lnTo>
                    <a:pt x="166496" y="0"/>
                  </a:lnTo>
                  <a:close/>
                </a:path>
              </a:pathLst>
            </a:custGeom>
            <a:solidFill>
              <a:srgbClr val="A2C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76" name="object 31">
              <a:extLst>
                <a:ext uri="{FF2B5EF4-FFF2-40B4-BE49-F238E27FC236}">
                  <a16:creationId xmlns:a16="http://schemas.microsoft.com/office/drawing/2014/main" id="{3421C2D1-33D0-42C3-96B3-07B67CAF69C5}"/>
                </a:ext>
              </a:extLst>
            </p:cNvPr>
            <p:cNvSpPr txBox="1"/>
            <p:nvPr/>
          </p:nvSpPr>
          <p:spPr>
            <a:xfrm>
              <a:off x="3557780" y="5739994"/>
              <a:ext cx="8329010" cy="215444"/>
            </a:xfrm>
            <a:prstGeom prst="rect">
              <a:avLst/>
            </a:prstGeom>
            <a:solidFill>
              <a:schemeClr val="bg1"/>
            </a:solidFill>
            <a:ln w="28575">
              <a:solidFill>
                <a:srgbClr val="3333FF">
                  <a:alpha val="50196"/>
                </a:srgbClr>
              </a:solidFill>
            </a:ln>
          </p:spPr>
          <p:txBody>
            <a:bodyPr lIns="0" tIns="0" rIns="0" bIns="0">
              <a:spAutoFit/>
            </a:bodyPr>
            <a:lstStyle/>
            <a:p>
              <a:pPr marL="12065">
                <a:spcBef>
                  <a:spcPts val="0"/>
                </a:spcBef>
                <a:tabLst>
                  <a:tab pos="285750" algn="l"/>
                </a:tabLst>
                <a:defRPr/>
              </a:pPr>
              <a:r>
                <a:rPr lang="en-US" altLang="ja-JP" sz="1400" spc="-20" dirty="0">
                  <a:latin typeface="+mn-ea"/>
                  <a:ea typeface="+mn-ea"/>
                  <a:cs typeface="ＭＳ Ｐゴシック"/>
                </a:rPr>
                <a:t>2022</a:t>
              </a:r>
              <a:r>
                <a:rPr lang="ja-JP" altLang="en-US" sz="1400" spc="-20" dirty="0">
                  <a:latin typeface="+mn-ea"/>
                  <a:ea typeface="+mn-ea"/>
                  <a:cs typeface="ＭＳ Ｐゴシック"/>
                </a:rPr>
                <a:t>年</a:t>
              </a:r>
              <a:r>
                <a:rPr lang="ja-JP" altLang="en-US" sz="1100" spc="-20" dirty="0">
                  <a:latin typeface="+mn-ea"/>
                  <a:ea typeface="+mn-ea"/>
                  <a:cs typeface="ＭＳ Ｐゴシック"/>
                </a:rPr>
                <a:t>（令和</a:t>
              </a:r>
              <a:r>
                <a:rPr lang="en-US" altLang="ja-JP" sz="1100" spc="-20" dirty="0">
                  <a:latin typeface="+mn-ea"/>
                  <a:ea typeface="+mn-ea"/>
                  <a:cs typeface="ＭＳ Ｐゴシック"/>
                </a:rPr>
                <a:t>4</a:t>
              </a:r>
              <a:r>
                <a:rPr lang="ja-JP" altLang="en-US" sz="1100" spc="-20" dirty="0">
                  <a:latin typeface="+mn-ea"/>
                  <a:ea typeface="+mn-ea"/>
                  <a:cs typeface="ＭＳ Ｐゴシック"/>
                </a:rPr>
                <a:t>年） </a:t>
              </a:r>
              <a:r>
                <a:rPr lang="en-US" altLang="ja-JP" sz="1400" spc="-10" dirty="0">
                  <a:latin typeface="+mn-ea"/>
                  <a:ea typeface="+mn-ea"/>
                  <a:cs typeface="ＭＳ Ｐゴシック"/>
                </a:rPr>
                <a:t>3</a:t>
              </a:r>
              <a:r>
                <a:rPr sz="1400" dirty="0">
                  <a:latin typeface="+mn-ea"/>
                  <a:ea typeface="+mn-ea"/>
                  <a:cs typeface="ＭＳ Ｐゴシック"/>
                </a:rPr>
                <a:t>月</a:t>
              </a:r>
              <a:r>
                <a:rPr sz="1400" spc="210" dirty="0">
                  <a:latin typeface="+mn-ea"/>
                  <a:ea typeface="+mn-ea"/>
                  <a:cs typeface="ＭＳ Ｐゴシック"/>
                </a:rPr>
                <a:t> 一</a:t>
              </a:r>
              <a:r>
                <a:rPr sz="1400" spc="-20" dirty="0">
                  <a:latin typeface="+mn-ea"/>
                  <a:ea typeface="+mn-ea"/>
                  <a:cs typeface="ＭＳ Ｐゴシック"/>
                </a:rPr>
                <a:t>部改</a:t>
              </a:r>
              <a:r>
                <a:rPr sz="1400" spc="-50" dirty="0">
                  <a:latin typeface="+mn-ea"/>
                  <a:ea typeface="+mn-ea"/>
                  <a:cs typeface="ＭＳ Ｐゴシック"/>
                </a:rPr>
                <a:t>正</a:t>
              </a:r>
              <a:r>
                <a:rPr lang="ja-JP" altLang="en-US" sz="1400" dirty="0">
                  <a:latin typeface="+mn-ea"/>
                  <a:ea typeface="+mn-ea"/>
                  <a:cs typeface="ＭＳ Ｐゴシック"/>
                </a:rPr>
                <a:t>　</a:t>
              </a:r>
              <a:r>
                <a:rPr lang="en-US" altLang="ja-JP" sz="1400" dirty="0">
                  <a:latin typeface="+mn-ea"/>
                  <a:ea typeface="+mn-ea"/>
                  <a:cs typeface="ＭＳ Ｐゴシック"/>
                </a:rPr>
                <a:t>	</a:t>
              </a:r>
              <a:r>
                <a:rPr sz="1050" spc="-10" dirty="0">
                  <a:latin typeface="+mn-ea"/>
                  <a:ea typeface="+mn-ea"/>
                  <a:cs typeface="ＭＳ Ｐゴシック"/>
                </a:rPr>
                <a:t>＜改正点＞</a:t>
              </a:r>
              <a:r>
                <a:rPr lang="ja-JP" altLang="en-US" sz="1050" spc="-10" dirty="0">
                  <a:latin typeface="+mn-ea"/>
                  <a:ea typeface="+mn-ea"/>
                  <a:cs typeface="ＭＳ Ｐゴシック"/>
                </a:rPr>
                <a:t> </a:t>
              </a:r>
              <a:r>
                <a:rPr sz="1050" spc="-5" dirty="0">
                  <a:latin typeface="+mn-ea"/>
                  <a:ea typeface="+mn-ea"/>
                  <a:cs typeface="ＭＳ Ｐゴシック"/>
                </a:rPr>
                <a:t>個人情報保護法等の改正に伴う見直し</a:t>
              </a:r>
              <a:endParaRPr sz="1050" dirty="0">
                <a:latin typeface="+mn-ea"/>
                <a:ea typeface="+mn-ea"/>
                <a:cs typeface="ＭＳ Ｐゴシック"/>
              </a:endParaRPr>
            </a:p>
          </p:txBody>
        </p:sp>
        <p:sp>
          <p:nvSpPr>
            <p:cNvPr id="78" name="object 49">
              <a:extLst>
                <a:ext uri="{FF2B5EF4-FFF2-40B4-BE49-F238E27FC236}">
                  <a16:creationId xmlns:a16="http://schemas.microsoft.com/office/drawing/2014/main" id="{F888DFFA-F3FA-4ACF-89E5-9700420D8536}"/>
                </a:ext>
              </a:extLst>
            </p:cNvPr>
            <p:cNvSpPr txBox="1"/>
            <p:nvPr/>
          </p:nvSpPr>
          <p:spPr>
            <a:xfrm>
              <a:off x="3557780" y="5386111"/>
              <a:ext cx="8329010" cy="215444"/>
            </a:xfrm>
            <a:prstGeom prst="rect">
              <a:avLst/>
            </a:prstGeom>
            <a:solidFill>
              <a:schemeClr val="bg1"/>
            </a:solidFill>
          </p:spPr>
          <p:txBody>
            <a:bodyPr lIns="0" tIns="0" rIns="0" bIns="0">
              <a:spAutoFit/>
            </a:bodyPr>
            <a:lstStyle/>
            <a:p>
              <a:pPr marL="12065">
                <a:spcBef>
                  <a:spcPts val="0"/>
                </a:spcBef>
                <a:tabLst>
                  <a:tab pos="285750" algn="l"/>
                </a:tabLst>
                <a:defRPr/>
              </a:pPr>
              <a:r>
                <a:rPr lang="en-US" altLang="ja-JP" sz="1400" spc="-10" dirty="0">
                  <a:latin typeface="+mn-ea"/>
                  <a:ea typeface="+mn-ea"/>
                  <a:cs typeface="ＭＳ Ｐゴシック"/>
                </a:rPr>
                <a:t>2021</a:t>
              </a:r>
              <a:r>
                <a:rPr lang="ja-JP" altLang="en-US" sz="1400" spc="-10" dirty="0">
                  <a:latin typeface="+mn-ea"/>
                  <a:ea typeface="+mn-ea"/>
                  <a:cs typeface="ＭＳ Ｐゴシック"/>
                </a:rPr>
                <a:t>年</a:t>
              </a:r>
              <a:r>
                <a:rPr lang="ja-JP" altLang="en-US" sz="1100" spc="-10" dirty="0">
                  <a:latin typeface="+mn-ea"/>
                  <a:ea typeface="+mn-ea"/>
                  <a:cs typeface="ＭＳ Ｐゴシック"/>
                </a:rPr>
                <a:t>（令和</a:t>
              </a:r>
              <a:r>
                <a:rPr lang="en-US" altLang="ja-JP" sz="1100" spc="-10" dirty="0">
                  <a:latin typeface="+mn-ea"/>
                  <a:ea typeface="+mn-ea"/>
                  <a:cs typeface="ＭＳ Ｐゴシック"/>
                </a:rPr>
                <a:t>3</a:t>
              </a:r>
              <a:r>
                <a:rPr sz="1100" spc="-10" dirty="0">
                  <a:latin typeface="+mn-ea"/>
                  <a:ea typeface="+mn-ea"/>
                  <a:cs typeface="ＭＳ Ｐゴシック"/>
                </a:rPr>
                <a:t>年</a:t>
              </a:r>
              <a:r>
                <a:rPr lang="ja-JP" altLang="en-US" sz="1100" spc="-10" dirty="0">
                  <a:latin typeface="+mn-ea"/>
                  <a:ea typeface="+mn-ea"/>
                  <a:cs typeface="ＭＳ Ｐゴシック"/>
                </a:rPr>
                <a:t>） </a:t>
              </a:r>
              <a:r>
                <a:rPr lang="en-US" altLang="ja-JP" sz="1400" spc="-10" dirty="0">
                  <a:latin typeface="+mn-ea"/>
                  <a:ea typeface="+mn-ea"/>
                  <a:cs typeface="ＭＳ Ｐゴシック"/>
                </a:rPr>
                <a:t>3</a:t>
              </a:r>
              <a:r>
                <a:rPr sz="1400" spc="100" dirty="0">
                  <a:latin typeface="+mn-ea"/>
                  <a:ea typeface="+mn-ea"/>
                  <a:cs typeface="ＭＳ Ｐゴシック"/>
                </a:rPr>
                <a:t>月 策定</a:t>
              </a:r>
              <a:r>
                <a:rPr lang="ja-JP" altLang="en-US" sz="1400" spc="100" dirty="0">
                  <a:latin typeface="+mn-ea"/>
                  <a:ea typeface="+mn-ea"/>
                  <a:cs typeface="ＭＳ Ｐゴシック"/>
                </a:rPr>
                <a:t>　</a:t>
              </a:r>
              <a:r>
                <a:rPr lang="ja-JP" altLang="en-US" sz="1050" dirty="0">
                  <a:latin typeface="+mn-ea"/>
                  <a:ea typeface="+mn-ea"/>
                  <a:cs typeface="ＭＳ Ｐゴシック"/>
                </a:rPr>
                <a:t>「人を対象とする医学系研究に関する倫理指針」及び「ヒトゲノム・遺伝子解析研究に関する倫理指針」の統合</a:t>
              </a:r>
            </a:p>
          </p:txBody>
        </p:sp>
        <p:sp>
          <p:nvSpPr>
            <p:cNvPr id="2" name="object 49">
              <a:extLst>
                <a:ext uri="{FF2B5EF4-FFF2-40B4-BE49-F238E27FC236}">
                  <a16:creationId xmlns:a16="http://schemas.microsoft.com/office/drawing/2014/main" id="{1B5E8400-36EE-C03D-975A-F5423221E91D}"/>
                </a:ext>
              </a:extLst>
            </p:cNvPr>
            <p:cNvSpPr txBox="1"/>
            <p:nvPr/>
          </p:nvSpPr>
          <p:spPr>
            <a:xfrm>
              <a:off x="3557780" y="6093876"/>
              <a:ext cx="8329010" cy="215444"/>
            </a:xfrm>
            <a:prstGeom prst="rect">
              <a:avLst/>
            </a:prstGeom>
            <a:solidFill>
              <a:schemeClr val="bg1"/>
            </a:solidFill>
          </p:spPr>
          <p:txBody>
            <a:bodyPr lIns="0" tIns="0" rIns="0" bIns="0">
              <a:spAutoFit/>
            </a:bodyPr>
            <a:lstStyle/>
            <a:p>
              <a:pPr marL="12065">
                <a:spcBef>
                  <a:spcPts val="0"/>
                </a:spcBef>
                <a:tabLst>
                  <a:tab pos="285750" algn="l"/>
                </a:tabLst>
                <a:defRPr/>
              </a:pPr>
              <a:r>
                <a:rPr lang="en-US" altLang="ja-JP" sz="1400" spc="-10" dirty="0">
                  <a:latin typeface="+mn-ea"/>
                  <a:ea typeface="+mn-ea"/>
                  <a:cs typeface="ＭＳ Ｐゴシック"/>
                </a:rPr>
                <a:t>2023</a:t>
              </a:r>
              <a:r>
                <a:rPr lang="ja-JP" altLang="en-US" sz="1400" spc="-10" dirty="0">
                  <a:latin typeface="+mn-ea"/>
                  <a:ea typeface="+mn-ea"/>
                  <a:cs typeface="ＭＳ Ｐゴシック"/>
                </a:rPr>
                <a:t>年</a:t>
              </a:r>
              <a:r>
                <a:rPr lang="ja-JP" altLang="en-US" sz="1100" spc="-10" dirty="0">
                  <a:latin typeface="+mn-ea"/>
                  <a:ea typeface="+mn-ea"/>
                  <a:cs typeface="ＭＳ Ｐゴシック"/>
                </a:rPr>
                <a:t>（令和</a:t>
              </a:r>
              <a:r>
                <a:rPr lang="en-US" altLang="ja-JP" sz="1100" spc="-10" dirty="0">
                  <a:latin typeface="+mn-ea"/>
                  <a:ea typeface="+mn-ea"/>
                  <a:cs typeface="ＭＳ Ｐゴシック"/>
                </a:rPr>
                <a:t>5</a:t>
              </a:r>
              <a:r>
                <a:rPr sz="1100" spc="-10" dirty="0">
                  <a:latin typeface="+mn-ea"/>
                  <a:ea typeface="+mn-ea"/>
                  <a:cs typeface="ＭＳ Ｐゴシック"/>
                </a:rPr>
                <a:t>年</a:t>
              </a:r>
              <a:r>
                <a:rPr lang="ja-JP" altLang="en-US" sz="1100" spc="-10" dirty="0">
                  <a:latin typeface="+mn-ea"/>
                  <a:ea typeface="+mn-ea"/>
                  <a:cs typeface="ＭＳ Ｐゴシック"/>
                </a:rPr>
                <a:t>） </a:t>
              </a:r>
              <a:r>
                <a:rPr lang="en-US" altLang="ja-JP" sz="1400" spc="-10" dirty="0">
                  <a:latin typeface="+mn-ea"/>
                  <a:ea typeface="+mn-ea"/>
                  <a:cs typeface="ＭＳ Ｐゴシック"/>
                </a:rPr>
                <a:t>3</a:t>
              </a:r>
              <a:r>
                <a:rPr sz="1400" spc="100" dirty="0">
                  <a:latin typeface="+mn-ea"/>
                  <a:ea typeface="+mn-ea"/>
                  <a:cs typeface="ＭＳ Ｐゴシック"/>
                </a:rPr>
                <a:t>月 </a:t>
              </a:r>
              <a:r>
                <a:rPr lang="ja-JP" altLang="en-US" sz="1400" spc="100" dirty="0">
                  <a:latin typeface="+mn-ea"/>
                  <a:ea typeface="+mn-ea"/>
                  <a:cs typeface="ＭＳ Ｐゴシック"/>
                </a:rPr>
                <a:t>一部改正</a:t>
              </a:r>
              <a:r>
                <a:rPr lang="en-US" altLang="ja-JP" sz="1400" spc="100" dirty="0">
                  <a:latin typeface="+mn-ea"/>
                  <a:ea typeface="+mn-ea"/>
                  <a:cs typeface="ＭＳ Ｐゴシック"/>
                </a:rPr>
                <a:t>	</a:t>
              </a:r>
              <a:r>
                <a:rPr lang="ja-JP" altLang="en-US" sz="1050" spc="-10" dirty="0">
                  <a:latin typeface="+mn-ea"/>
                  <a:ea typeface="+mn-ea"/>
                  <a:cs typeface="ＭＳ Ｐゴシック"/>
                </a:rPr>
                <a:t>＜改正点＞ </a:t>
              </a:r>
              <a:r>
                <a:rPr lang="ja-JP" altLang="en-US" sz="1050" spc="-5" dirty="0">
                  <a:latin typeface="+mn-ea"/>
                  <a:ea typeface="+mn-ea"/>
                  <a:cs typeface="ＭＳ Ｐゴシック"/>
                </a:rPr>
                <a:t>インフォームド・コンセント（ＩＣ）、オプトアウト等手続の見直し　等</a:t>
              </a:r>
            </a:p>
          </p:txBody>
        </p:sp>
      </p:grpSp>
      <p:sp>
        <p:nvSpPr>
          <p:cNvPr id="9" name="正方形/長方形 8">
            <a:extLst>
              <a:ext uri="{FF2B5EF4-FFF2-40B4-BE49-F238E27FC236}">
                <a16:creationId xmlns:a16="http://schemas.microsoft.com/office/drawing/2014/main" id="{72E0AAEB-BDA6-E049-B027-329C28C79089}"/>
              </a:ext>
            </a:extLst>
          </p:cNvPr>
          <p:cNvSpPr/>
          <p:nvPr/>
        </p:nvSpPr>
        <p:spPr bwMode="auto">
          <a:xfrm>
            <a:off x="275332" y="4420512"/>
            <a:ext cx="8340948" cy="540000"/>
          </a:xfrm>
          <a:prstGeom prst="rect">
            <a:avLst/>
          </a:prstGeom>
          <a:noFill/>
          <a:ln w="28575">
            <a:solidFill>
              <a:srgbClr val="FF0000">
                <a:alpha val="50196"/>
              </a:srgbClr>
            </a:solidFill>
            <a:miter lim="800000"/>
            <a:headEnd/>
            <a:tailEnd/>
          </a:ln>
        </p:spPr>
        <p:txBody>
          <a:bodyPr wrap="none" rtlCol="0" anchor="ctr"/>
          <a:lstStyle/>
          <a:p>
            <a:pPr algn="ctr"/>
            <a:endParaRPr kumimoji="1" lang="ja-JP" altLang="en-US" dirty="0">
              <a:solidFill>
                <a:srgbClr val="0000CC"/>
              </a:solidFill>
            </a:endParaRPr>
          </a:p>
        </p:txBody>
      </p:sp>
      <p:sp>
        <p:nvSpPr>
          <p:cNvPr id="10" name="右中かっこ 9">
            <a:extLst>
              <a:ext uri="{FF2B5EF4-FFF2-40B4-BE49-F238E27FC236}">
                <a16:creationId xmlns:a16="http://schemas.microsoft.com/office/drawing/2014/main" id="{CB7567BD-79C2-27F7-C088-3B2E16D54E7E}"/>
              </a:ext>
            </a:extLst>
          </p:cNvPr>
          <p:cNvSpPr/>
          <p:nvPr/>
        </p:nvSpPr>
        <p:spPr>
          <a:xfrm flipH="1">
            <a:off x="8681062" y="3861048"/>
            <a:ext cx="367266" cy="792000"/>
          </a:xfrm>
          <a:prstGeom prst="rightBrace">
            <a:avLst>
              <a:gd name="adj1" fmla="val 8333"/>
              <a:gd name="adj2" fmla="val 83596"/>
            </a:avLst>
          </a:prstGeom>
          <a:ln w="28575">
            <a:solidFill>
              <a:srgbClr val="FF0000">
                <a:alpha val="49804"/>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n-ea"/>
            </a:endParaRPr>
          </a:p>
        </p:txBody>
      </p:sp>
      <p:sp>
        <p:nvSpPr>
          <p:cNvPr id="94" name="右中かっこ 93">
            <a:extLst>
              <a:ext uri="{FF2B5EF4-FFF2-40B4-BE49-F238E27FC236}">
                <a16:creationId xmlns:a16="http://schemas.microsoft.com/office/drawing/2014/main" id="{D7A44F13-3EE2-4835-AC8D-B244A06EC5ED}"/>
              </a:ext>
            </a:extLst>
          </p:cNvPr>
          <p:cNvSpPr/>
          <p:nvPr/>
        </p:nvSpPr>
        <p:spPr>
          <a:xfrm flipH="1">
            <a:off x="8666998" y="4759962"/>
            <a:ext cx="367266" cy="1531976"/>
          </a:xfrm>
          <a:prstGeom prst="rightBrace">
            <a:avLst>
              <a:gd name="adj1" fmla="val 8333"/>
              <a:gd name="adj2" fmla="val 70768"/>
            </a:avLst>
          </a:prstGeom>
          <a:ln w="28575">
            <a:solidFill>
              <a:srgbClr val="3333FF">
                <a:alpha val="50196"/>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n-ea"/>
            </a:endParaRPr>
          </a:p>
        </p:txBody>
      </p:sp>
      <p:sp>
        <p:nvSpPr>
          <p:cNvPr id="8" name="object 8">
            <a:extLst>
              <a:ext uri="{FF2B5EF4-FFF2-40B4-BE49-F238E27FC236}">
                <a16:creationId xmlns:a16="http://schemas.microsoft.com/office/drawing/2014/main" id="{03E9BCC7-3727-2D28-A8D8-28561FDF95DC}"/>
              </a:ext>
            </a:extLst>
          </p:cNvPr>
          <p:cNvSpPr txBox="1">
            <a:spLocks noChangeArrowheads="1"/>
          </p:cNvSpPr>
          <p:nvPr/>
        </p:nvSpPr>
        <p:spPr bwMode="auto">
          <a:xfrm>
            <a:off x="5879976" y="6563844"/>
            <a:ext cx="5879976" cy="29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説明資料（令和４年３月</a:t>
            </a:r>
            <a:r>
              <a:rPr lang="en-US" altLang="ja-JP" sz="800" dirty="0">
                <a:latin typeface="+mn-ea"/>
                <a:ea typeface="+mn-ea"/>
              </a:rPr>
              <a:t>30</a:t>
            </a:r>
            <a:r>
              <a:rPr lang="ja-JP" altLang="en-US" sz="800" dirty="0">
                <a:latin typeface="+mn-ea"/>
                <a:ea typeface="+mn-ea"/>
              </a:rPr>
              <a:t>日）」及び</a:t>
            </a:r>
            <a:endParaRPr lang="en-US" altLang="ja-JP" sz="800" dirty="0">
              <a:latin typeface="+mn-ea"/>
              <a:ea typeface="+mn-ea"/>
            </a:endParaRPr>
          </a:p>
          <a:p>
            <a:pPr algn="r">
              <a:spcBef>
                <a:spcPts val="163"/>
              </a:spcBef>
              <a:buFontTx/>
              <a:buNone/>
            </a:pPr>
            <a:r>
              <a:rPr lang="ja-JP" altLang="en-US" sz="800" dirty="0">
                <a:latin typeface="+mn-ea"/>
                <a:ea typeface="+mn-ea"/>
              </a:rPr>
              <a:t>「人を対象とする生命科学・医学系研究に関する倫理指針　説明資料（令和５年４月</a:t>
            </a:r>
            <a:r>
              <a:rPr lang="en-US" altLang="ja-JP" sz="800" dirty="0">
                <a:latin typeface="+mn-ea"/>
                <a:ea typeface="+mn-ea"/>
              </a:rPr>
              <a:t>17</a:t>
            </a:r>
            <a:r>
              <a:rPr lang="ja-JP" altLang="en-US" sz="800" dirty="0">
                <a:latin typeface="+mn-ea"/>
                <a:ea typeface="+mn-ea"/>
              </a:rPr>
              <a:t>日）」を参考に作成</a:t>
            </a:r>
            <a:endParaRPr lang="ja-JP" altLang="ja-JP" sz="800" dirty="0">
              <a:latin typeface="+mn-ea"/>
              <a:ea typeface="+mn-ea"/>
            </a:endParaRPr>
          </a:p>
        </p:txBody>
      </p:sp>
    </p:spTree>
    <p:extLst>
      <p:ext uri="{BB962C8B-B14F-4D97-AF65-F5344CB8AC3E}">
        <p14:creationId xmlns:p14="http://schemas.microsoft.com/office/powerpoint/2010/main" val="208622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CDC47D-327F-4BFF-3B25-115F7AD8BED4}"/>
              </a:ext>
            </a:extLst>
          </p:cNvPr>
          <p:cNvGraphicFramePr>
            <a:graphicFrameLocks noChangeAspect="1"/>
          </p:cNvGraphicFramePr>
          <p:nvPr>
            <p:custDataLst>
              <p:tags r:id="rId1"/>
            </p:custDataLst>
            <p:extLst>
              <p:ext uri="{D42A27DB-BD31-4B8C-83A1-F6EECF244321}">
                <p14:modId xmlns:p14="http://schemas.microsoft.com/office/powerpoint/2010/main" val="1314690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7" name="think-cell data - do not delete" hidden="1">
                        <a:extLst>
                          <a:ext uri="{FF2B5EF4-FFF2-40B4-BE49-F238E27FC236}">
                            <a16:creationId xmlns:a16="http://schemas.microsoft.com/office/drawing/2014/main" id="{76CDC47D-327F-4BFF-3B25-115F7AD8BE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F4B83E3B-1149-9F54-8B0A-F9A47011CEBE}"/>
              </a:ext>
            </a:extLst>
          </p:cNvPr>
          <p:cNvSpPr>
            <a:spLocks noGrp="1"/>
          </p:cNvSpPr>
          <p:nvPr>
            <p:ph type="title"/>
          </p:nvPr>
        </p:nvSpPr>
        <p:spPr/>
        <p:txBody>
          <a:bodyPr vert="horz"/>
          <a:lstStyle/>
          <a:p>
            <a:pPr marL="742950" indent="-742950">
              <a:buFont typeface="+mj-ea"/>
              <a:buAutoNum type="circleNumDbPlain" startAt="2"/>
            </a:pPr>
            <a:r>
              <a:rPr lang="ja-JP" altLang="en-US" dirty="0">
                <a:latin typeface="+mn-ea"/>
                <a:ea typeface="+mn-ea"/>
              </a:rPr>
              <a:t>倫理指針の概要・ポイント</a:t>
            </a:r>
          </a:p>
        </p:txBody>
      </p:sp>
      <p:sp>
        <p:nvSpPr>
          <p:cNvPr id="4" name="日付プレースホルダー 3">
            <a:extLst>
              <a:ext uri="{FF2B5EF4-FFF2-40B4-BE49-F238E27FC236}">
                <a16:creationId xmlns:a16="http://schemas.microsoft.com/office/drawing/2014/main" id="{3CB70881-B29C-D9E0-773D-B6F04C573686}"/>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586B6421-521B-97E4-624C-6C848EB29690}"/>
              </a:ext>
            </a:extLst>
          </p:cNvPr>
          <p:cNvSpPr>
            <a:spLocks noGrp="1"/>
          </p:cNvSpPr>
          <p:nvPr>
            <p:ph type="sldNum" sz="quarter" idx="4"/>
          </p:nvPr>
        </p:nvSpPr>
        <p:spPr/>
        <p:txBody>
          <a:bodyPr/>
          <a:lstStyle/>
          <a:p>
            <a:pPr>
              <a:defRPr/>
            </a:pPr>
            <a:fld id="{D2E28936-CE24-4623-A9F1-236BFE609514}" type="slidenum">
              <a:rPr lang="en-US" altLang="ja-JP" smtClean="0"/>
              <a:pPr>
                <a:defRPr/>
              </a:pPr>
              <a:t>11</a:t>
            </a:fld>
            <a:endParaRPr lang="en-US" altLang="ja-JP" dirty="0"/>
          </a:p>
        </p:txBody>
      </p:sp>
      <p:sp>
        <p:nvSpPr>
          <p:cNvPr id="3" name="テキスト ボックス 2">
            <a:extLst>
              <a:ext uri="{FF2B5EF4-FFF2-40B4-BE49-F238E27FC236}">
                <a16:creationId xmlns:a16="http://schemas.microsoft.com/office/drawing/2014/main" id="{65734FE6-851D-DBAF-B6E7-B362FD3027EB}"/>
              </a:ext>
            </a:extLst>
          </p:cNvPr>
          <p:cNvSpPr txBox="1"/>
          <p:nvPr/>
        </p:nvSpPr>
        <p:spPr>
          <a:xfrm>
            <a:off x="1164000" y="4277995"/>
            <a:ext cx="9864000" cy="1273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ja-JP" altLang="en-US" dirty="0">
                <a:latin typeface="+mn-ea"/>
              </a:rPr>
              <a:t>これ以降のスライドにおける倫理指針の内容は、以下のバージョンをベースとしています。</a:t>
            </a:r>
            <a:endParaRPr lang="en-US" altLang="ja-JP" dirty="0">
              <a:latin typeface="+mn-ea"/>
            </a:endParaRPr>
          </a:p>
          <a:p>
            <a:pPr marL="285750" indent="-285750">
              <a:lnSpc>
                <a:spcPct val="150000"/>
              </a:lnSpc>
              <a:buFont typeface="Wingdings" panose="05000000000000000000" pitchFamily="2" charset="2"/>
              <a:buChar char="Ø"/>
            </a:pPr>
            <a:r>
              <a:rPr lang="ja-JP" altLang="en-US" dirty="0">
                <a:latin typeface="+mn-ea"/>
              </a:rPr>
              <a:t>人を対象とする生命科学・医学系研究に関する倫理指針（本文）（令和５年３月</a:t>
            </a:r>
            <a:r>
              <a:rPr lang="en-US" altLang="ja-JP" dirty="0">
                <a:latin typeface="+mn-ea"/>
              </a:rPr>
              <a:t>27</a:t>
            </a:r>
            <a:r>
              <a:rPr lang="ja-JP" altLang="en-US" dirty="0">
                <a:latin typeface="+mn-ea"/>
              </a:rPr>
              <a:t>日一部改正）</a:t>
            </a:r>
            <a:endParaRPr lang="en-US" altLang="ja-JP" dirty="0">
              <a:latin typeface="+mn-ea"/>
            </a:endParaRPr>
          </a:p>
          <a:p>
            <a:pPr marL="285750" indent="-285750">
              <a:lnSpc>
                <a:spcPct val="150000"/>
              </a:lnSpc>
              <a:buFont typeface="Wingdings" panose="05000000000000000000" pitchFamily="2" charset="2"/>
              <a:buChar char="Ø"/>
            </a:pPr>
            <a:r>
              <a:rPr lang="ja-JP" altLang="en-US" dirty="0">
                <a:latin typeface="+mn-ea"/>
              </a:rPr>
              <a:t>人を対象とする生命科学・医学系研究に関する倫理指針ガイダンス（令和６年４月１日）</a:t>
            </a:r>
            <a:endParaRPr lang="en-US" altLang="ja-JP" dirty="0">
              <a:latin typeface="+mn-ea"/>
            </a:endParaRPr>
          </a:p>
        </p:txBody>
      </p:sp>
      <p:sp>
        <p:nvSpPr>
          <p:cNvPr id="8" name="四角形: 角を丸くする 7">
            <a:extLst>
              <a:ext uri="{FF2B5EF4-FFF2-40B4-BE49-F238E27FC236}">
                <a16:creationId xmlns:a16="http://schemas.microsoft.com/office/drawing/2014/main" id="{DB14BC85-E2F5-0D68-215F-DCDA16CAE8BD}"/>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吹き出し: 角を丸めた四角形 8">
            <a:extLst>
              <a:ext uri="{FF2B5EF4-FFF2-40B4-BE49-F238E27FC236}">
                <a16:creationId xmlns:a16="http://schemas.microsoft.com/office/drawing/2014/main" id="{9E04B933-D5A3-A931-4ECC-604593D3A2EB}"/>
              </a:ext>
            </a:extLst>
          </p:cNvPr>
          <p:cNvSpPr/>
          <p:nvPr/>
        </p:nvSpPr>
        <p:spPr bwMode="auto">
          <a:xfrm>
            <a:off x="8076392" y="495319"/>
            <a:ext cx="3096000" cy="576064"/>
          </a:xfrm>
          <a:prstGeom prst="wedgeRoundRectCallout">
            <a:avLst>
              <a:gd name="adj1" fmla="val -3827"/>
              <a:gd name="adj2" fmla="val -9424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wrap="square" lIns="36000" tIns="0" rIns="36000" bIns="0" rtlCol="0" anchor="ctr">
            <a:noAutofit/>
          </a:bodyPr>
          <a:lstStyle/>
          <a:p>
            <a:pPr algn="ctr"/>
            <a:r>
              <a:rPr lang="ja-JP" altLang="en-US" sz="1600" dirty="0">
                <a:solidFill>
                  <a:srgbClr val="0000CC"/>
                </a:solidFill>
              </a:rPr>
              <a:t>各スライドの右上には、</a:t>
            </a:r>
            <a:r>
              <a:rPr kumimoji="1" lang="ja-JP" altLang="en-US" sz="1600" dirty="0">
                <a:solidFill>
                  <a:srgbClr val="0000CC"/>
                </a:solidFill>
              </a:rPr>
              <a:t>倫理指針の参照章番号を示しています</a:t>
            </a:r>
            <a:endParaRPr lang="ja-JP" altLang="en-US" sz="1600" dirty="0">
              <a:solidFill>
                <a:srgbClr val="0000CC"/>
              </a:solidFill>
              <a:cs typeface="Arial"/>
            </a:endParaRPr>
          </a:p>
        </p:txBody>
      </p:sp>
    </p:spTree>
    <p:extLst>
      <p:ext uri="{BB962C8B-B14F-4D97-AF65-F5344CB8AC3E}">
        <p14:creationId xmlns:p14="http://schemas.microsoft.com/office/powerpoint/2010/main" val="117419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think-cell data - do not delete" hidden="1">
            <a:extLst>
              <a:ext uri="{FF2B5EF4-FFF2-40B4-BE49-F238E27FC236}">
                <a16:creationId xmlns:a16="http://schemas.microsoft.com/office/drawing/2014/main" id="{ECA71854-1D61-8E28-F6DA-46D72A79075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9218" name="think-cell data - do not delete" hidden="1">
                        <a:extLst>
                          <a:ext uri="{FF2B5EF4-FFF2-40B4-BE49-F238E27FC236}">
                            <a16:creationId xmlns:a16="http://schemas.microsoft.com/office/drawing/2014/main" id="{ECA71854-1D61-8E28-F6DA-46D72A790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タイトル 1">
            <a:extLst>
              <a:ext uri="{FF2B5EF4-FFF2-40B4-BE49-F238E27FC236}">
                <a16:creationId xmlns:a16="http://schemas.microsoft.com/office/drawing/2014/main" id="{C8623015-3172-EF85-92C3-3FBDE8CBE4A5}"/>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目次</a:t>
            </a:r>
          </a:p>
        </p:txBody>
      </p:sp>
      <p:sp>
        <p:nvSpPr>
          <p:cNvPr id="5" name="スライド番号プレースホルダー 4">
            <a:extLst>
              <a:ext uri="{FF2B5EF4-FFF2-40B4-BE49-F238E27FC236}">
                <a16:creationId xmlns:a16="http://schemas.microsoft.com/office/drawing/2014/main" id="{E1451C78-B6DA-1AD4-0497-028DA1AA8A66}"/>
              </a:ext>
            </a:extLst>
          </p:cNvPr>
          <p:cNvSpPr>
            <a:spLocks noGrp="1"/>
          </p:cNvSpPr>
          <p:nvPr>
            <p:ph type="sldNum" sz="quarter" idx="4"/>
          </p:nvPr>
        </p:nvSpPr>
        <p:spPr>
          <a:xfrm>
            <a:off x="11784632" y="6561138"/>
            <a:ext cx="407368" cy="252412"/>
          </a:xfrm>
        </p:spPr>
        <p:txBody>
          <a:bodyPr/>
          <a:lstStyle/>
          <a:p>
            <a:pPr>
              <a:defRPr/>
            </a:pPr>
            <a:fld id="{FC5AABC9-556E-4726-A91E-741EA5E3DA32}" type="slidenum">
              <a:rPr lang="en-US" altLang="ja-JP" smtClean="0">
                <a:solidFill>
                  <a:schemeClr val="tx1"/>
                </a:solidFill>
              </a:rPr>
              <a:pPr>
                <a:defRPr/>
              </a:pPr>
              <a:t>12</a:t>
            </a:fld>
            <a:endParaRPr lang="en-US" altLang="ja-JP" dirty="0">
              <a:solidFill>
                <a:schemeClr val="tx1"/>
              </a:solidFill>
            </a:endParaRPr>
          </a:p>
        </p:txBody>
      </p:sp>
      <p:graphicFrame>
        <p:nvGraphicFramePr>
          <p:cNvPr id="2" name="表 1">
            <a:extLst>
              <a:ext uri="{FF2B5EF4-FFF2-40B4-BE49-F238E27FC236}">
                <a16:creationId xmlns:a16="http://schemas.microsoft.com/office/drawing/2014/main" id="{2C82FB02-B66F-F28B-B86E-2E236B7B81E9}"/>
              </a:ext>
            </a:extLst>
          </p:cNvPr>
          <p:cNvGraphicFramePr>
            <a:graphicFrameLocks noGrp="1"/>
          </p:cNvGraphicFramePr>
          <p:nvPr>
            <p:extLst>
              <p:ext uri="{D42A27DB-BD31-4B8C-83A1-F6EECF244321}">
                <p14:modId xmlns:p14="http://schemas.microsoft.com/office/powerpoint/2010/main" val="3663334429"/>
              </p:ext>
            </p:extLst>
          </p:nvPr>
        </p:nvGraphicFramePr>
        <p:xfrm>
          <a:off x="263352" y="1350992"/>
          <a:ext cx="5760640" cy="5029200"/>
        </p:xfrm>
        <a:graphic>
          <a:graphicData uri="http://schemas.openxmlformats.org/drawingml/2006/table">
            <a:tbl>
              <a:tblPr bandRow="1">
                <a:tableStyleId>{BC89EF96-8CEA-46FF-86C4-4CE0E7609802}</a:tableStyleId>
              </a:tblPr>
              <a:tblGrid>
                <a:gridCol w="5250851">
                  <a:extLst>
                    <a:ext uri="{9D8B030D-6E8A-4147-A177-3AD203B41FA5}">
                      <a16:colId xmlns:a16="http://schemas.microsoft.com/office/drawing/2014/main" val="2386394735"/>
                    </a:ext>
                  </a:extLst>
                </a:gridCol>
                <a:gridCol w="509789">
                  <a:extLst>
                    <a:ext uri="{9D8B030D-6E8A-4147-A177-3AD203B41FA5}">
                      <a16:colId xmlns:a16="http://schemas.microsoft.com/office/drawing/2014/main" val="1357908790"/>
                    </a:ext>
                  </a:extLst>
                </a:gridCol>
              </a:tblGrid>
              <a:tr h="94291">
                <a:tc>
                  <a:txBody>
                    <a:bodyPr/>
                    <a:lstStyle/>
                    <a:p>
                      <a:pPr algn="ctr" fontAlgn="ctr">
                        <a:lnSpc>
                          <a:spcPts val="1800"/>
                        </a:lnSpc>
                      </a:pPr>
                      <a:r>
                        <a:rPr lang="ja-JP" altLang="en-US" sz="1400" b="1" u="none" strike="noStrike" dirty="0">
                          <a:solidFill>
                            <a:srgbClr val="FFFFFF"/>
                          </a:solidFill>
                          <a:effectLst/>
                          <a:latin typeface="+mn-ea"/>
                          <a:ea typeface="+mn-ea"/>
                        </a:rPr>
                        <a:t>内容</a:t>
                      </a:r>
                      <a:endParaRPr lang="ja-JP" altLang="en-US" sz="1400" b="1" i="0" u="none" strike="noStrike" dirty="0">
                        <a:solidFill>
                          <a:srgbClr val="FFFFFF"/>
                        </a:solidFill>
                        <a:effectLst/>
                        <a:latin typeface="+mn-ea"/>
                        <a:ea typeface="+mn-ea"/>
                      </a:endParaRPr>
                    </a:p>
                  </a:txBody>
                  <a:tcPr marL="72000" marR="36000" marT="0" marB="0" anchor="ctr">
                    <a:solidFill>
                      <a:srgbClr val="002060"/>
                    </a:solidFill>
                  </a:tcPr>
                </a:tc>
                <a:tc>
                  <a:txBody>
                    <a:bodyPr/>
                    <a:lstStyle/>
                    <a:p>
                      <a:pPr algn="ctr" fontAlgn="ctr">
                        <a:lnSpc>
                          <a:spcPts val="1800"/>
                        </a:lnSpc>
                      </a:pPr>
                      <a:r>
                        <a:rPr lang="ja-JP" altLang="en-US" sz="1400" b="1" u="none" strike="noStrike" dirty="0">
                          <a:solidFill>
                            <a:srgbClr val="FFFFFF"/>
                          </a:solidFill>
                          <a:effectLst/>
                          <a:latin typeface="+mn-ea"/>
                          <a:ea typeface="+mn-ea"/>
                        </a:rPr>
                        <a:t>頁</a:t>
                      </a:r>
                      <a:endParaRPr lang="en-US" altLang="ja-JP" sz="1400" b="1" i="0" u="none" strike="noStrike" dirty="0">
                        <a:solidFill>
                          <a:srgbClr val="FFFFFF"/>
                        </a:solidFill>
                        <a:effectLst/>
                        <a:latin typeface="+mn-ea"/>
                        <a:ea typeface="+mn-ea"/>
                      </a:endParaRPr>
                    </a:p>
                  </a:txBody>
                  <a:tcPr marL="36000" marR="36000" marT="0" marB="0" anchor="ctr">
                    <a:solidFill>
                      <a:srgbClr val="002060"/>
                    </a:solidFill>
                  </a:tcPr>
                </a:tc>
                <a:extLst>
                  <a:ext uri="{0D108BD9-81ED-4DB2-BD59-A6C34878D82A}">
                    <a16:rowId xmlns:a16="http://schemas.microsoft.com/office/drawing/2014/main" val="1328613600"/>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ja-JP" altLang="en-US" sz="1400" u="none" strike="noStrike" dirty="0">
                          <a:effectLst/>
                          <a:latin typeface="+mn-ea"/>
                          <a:ea typeface="+mn-ea"/>
                          <a:hlinkClick r:id="rId6" action="ppaction://hlinksldjump"/>
                        </a:rPr>
                        <a:t>倫理指針・ガイダンスの構成</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13</a:t>
                      </a:r>
                    </a:p>
                  </a:txBody>
                  <a:tcPr marL="36000" marR="36000" marT="0" marB="0" anchor="ctr"/>
                </a:tc>
                <a:extLst>
                  <a:ext uri="{0D108BD9-81ED-4DB2-BD59-A6C34878D82A}">
                    <a16:rowId xmlns:a16="http://schemas.microsoft.com/office/drawing/2014/main" val="101048759"/>
                  </a:ext>
                </a:extLst>
              </a:tr>
              <a:tr h="0">
                <a:tc>
                  <a:txBody>
                    <a:bodyPr/>
                    <a:lstStyle/>
                    <a:p>
                      <a:pPr algn="l" fontAlgn="ctr">
                        <a:lnSpc>
                          <a:spcPts val="1800"/>
                        </a:lnSpc>
                      </a:pPr>
                      <a:r>
                        <a:rPr lang="ja-JP" altLang="en-US" sz="1400" u="none" strike="noStrike" dirty="0">
                          <a:effectLst/>
                          <a:latin typeface="+mn-ea"/>
                          <a:ea typeface="+mn-ea"/>
                          <a:hlinkClick r:id="rId7" action="ppaction://hlinksldjump"/>
                        </a:rPr>
                        <a:t>人を対象とする生命科学・医学系研究</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14</a:t>
                      </a:r>
                    </a:p>
                  </a:txBody>
                  <a:tcPr marL="36000" marR="36000" marT="0" marB="0" anchor="ctr"/>
                </a:tc>
                <a:extLst>
                  <a:ext uri="{0D108BD9-81ED-4DB2-BD59-A6C34878D82A}">
                    <a16:rowId xmlns:a16="http://schemas.microsoft.com/office/drawing/2014/main" val="3038363610"/>
                  </a:ext>
                </a:extLst>
              </a:tr>
              <a:tr h="0">
                <a:tc>
                  <a:txBody>
                    <a:bodyPr/>
                    <a:lstStyle/>
                    <a:p>
                      <a:pPr algn="l" fontAlgn="ctr">
                        <a:lnSpc>
                          <a:spcPts val="1800"/>
                        </a:lnSpc>
                      </a:pPr>
                      <a:r>
                        <a:rPr lang="ja-JP" altLang="en-US" sz="1400" u="none" strike="noStrike" dirty="0">
                          <a:effectLst/>
                          <a:latin typeface="+mn-ea"/>
                          <a:ea typeface="+mn-ea"/>
                          <a:hlinkClick r:id="rId8" action="ppaction://hlinksldjump"/>
                        </a:rPr>
                        <a:t>倫理指針が適用される研究（</a:t>
                      </a:r>
                      <a:r>
                        <a:rPr lang="en-US" altLang="ja-JP" sz="1400" u="none" strike="noStrike" dirty="0">
                          <a:effectLst/>
                          <a:latin typeface="+mn-ea"/>
                          <a:ea typeface="+mn-ea"/>
                          <a:hlinkClick r:id="rId8" action="ppaction://hlinksldjump"/>
                        </a:rPr>
                        <a:t>1/2</a:t>
                      </a:r>
                      <a:r>
                        <a:rPr lang="ja-JP" altLang="en-US" sz="1400" u="none" strike="noStrike" dirty="0">
                          <a:effectLst/>
                          <a:latin typeface="+mn-ea"/>
                          <a:ea typeface="+mn-ea"/>
                          <a:hlinkClick r:id="rId8"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15</a:t>
                      </a:r>
                    </a:p>
                  </a:txBody>
                  <a:tcPr marL="36000" marR="36000" marT="0" marB="0" anchor="ctr"/>
                </a:tc>
                <a:extLst>
                  <a:ext uri="{0D108BD9-81ED-4DB2-BD59-A6C34878D82A}">
                    <a16:rowId xmlns:a16="http://schemas.microsoft.com/office/drawing/2014/main" val="2965914382"/>
                  </a:ext>
                </a:extLst>
              </a:tr>
              <a:tr h="0">
                <a:tc>
                  <a:txBody>
                    <a:bodyPr/>
                    <a:lstStyle/>
                    <a:p>
                      <a:pPr algn="l" fontAlgn="ctr">
                        <a:lnSpc>
                          <a:spcPts val="1800"/>
                        </a:lnSpc>
                      </a:pPr>
                      <a:r>
                        <a:rPr lang="ja-JP" altLang="en-US" sz="1400" u="none" strike="noStrike" dirty="0">
                          <a:effectLst/>
                          <a:latin typeface="+mn-ea"/>
                          <a:ea typeface="+mn-ea"/>
                          <a:hlinkClick r:id="rId9" action="ppaction://hlinksldjump"/>
                        </a:rPr>
                        <a:t>倫理指針が適用される研究（</a:t>
                      </a:r>
                      <a:r>
                        <a:rPr lang="en-US" altLang="ja-JP" sz="1400" u="none" strike="noStrike" dirty="0">
                          <a:effectLst/>
                          <a:latin typeface="+mn-ea"/>
                          <a:ea typeface="+mn-ea"/>
                          <a:hlinkClick r:id="rId9" action="ppaction://hlinksldjump"/>
                        </a:rPr>
                        <a:t>2/2</a:t>
                      </a:r>
                      <a:r>
                        <a:rPr lang="ja-JP" altLang="en-US" sz="1400" u="none" strike="noStrike" dirty="0">
                          <a:effectLst/>
                          <a:latin typeface="+mn-ea"/>
                          <a:ea typeface="+mn-ea"/>
                          <a:hlinkClick r:id="rId9"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16</a:t>
                      </a:r>
                    </a:p>
                  </a:txBody>
                  <a:tcPr marL="36000" marR="36000" marT="0" marB="0" anchor="ctr"/>
                </a:tc>
                <a:extLst>
                  <a:ext uri="{0D108BD9-81ED-4DB2-BD59-A6C34878D82A}">
                    <a16:rowId xmlns:a16="http://schemas.microsoft.com/office/drawing/2014/main" val="1995945385"/>
                  </a:ext>
                </a:extLst>
              </a:tr>
              <a:tr h="0">
                <a:tc>
                  <a:txBody>
                    <a:bodyPr/>
                    <a:lstStyle/>
                    <a:p>
                      <a:pPr algn="l" fontAlgn="ctr">
                        <a:lnSpc>
                          <a:spcPts val="1800"/>
                        </a:lnSpc>
                      </a:pPr>
                      <a:r>
                        <a:rPr lang="ja-JP" altLang="en-US" sz="1400" u="none" strike="noStrike" dirty="0">
                          <a:effectLst/>
                          <a:latin typeface="+mn-ea"/>
                          <a:ea typeface="+mn-ea"/>
                          <a:hlinkClick r:id="rId10" action="ppaction://hlinksldjump"/>
                        </a:rPr>
                        <a:t>侵襲・介入</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17</a:t>
                      </a:r>
                    </a:p>
                  </a:txBody>
                  <a:tcPr marL="36000" marR="36000" marT="0" marB="0" anchor="ctr"/>
                </a:tc>
                <a:extLst>
                  <a:ext uri="{0D108BD9-81ED-4DB2-BD59-A6C34878D82A}">
                    <a16:rowId xmlns:a16="http://schemas.microsoft.com/office/drawing/2014/main" val="2317167027"/>
                  </a:ext>
                </a:extLst>
              </a:tr>
              <a:tr h="0">
                <a:tc>
                  <a:txBody>
                    <a:bodyPr/>
                    <a:lstStyle/>
                    <a:p>
                      <a:pPr algn="l" fontAlgn="ctr">
                        <a:lnSpc>
                          <a:spcPts val="1800"/>
                        </a:lnSpc>
                      </a:pPr>
                      <a:r>
                        <a:rPr lang="ja-JP" altLang="en-US" sz="1400" u="none" strike="noStrike" dirty="0">
                          <a:effectLst/>
                          <a:latin typeface="+mn-ea"/>
                          <a:ea typeface="+mn-ea"/>
                          <a:hlinkClick r:id="rId11" action="ppaction://hlinksldjump"/>
                        </a:rPr>
                        <a:t>試料・情報</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18</a:t>
                      </a:r>
                    </a:p>
                  </a:txBody>
                  <a:tcPr marL="36000" marR="36000" marT="0" marB="0" anchor="ctr"/>
                </a:tc>
                <a:extLst>
                  <a:ext uri="{0D108BD9-81ED-4DB2-BD59-A6C34878D82A}">
                    <a16:rowId xmlns:a16="http://schemas.microsoft.com/office/drawing/2014/main" val="3357847130"/>
                  </a:ext>
                </a:extLst>
              </a:tr>
              <a:tr h="0">
                <a:tc>
                  <a:txBody>
                    <a:bodyPr/>
                    <a:lstStyle/>
                    <a:p>
                      <a:pPr algn="l" fontAlgn="ctr">
                        <a:lnSpc>
                          <a:spcPts val="1800"/>
                        </a:lnSpc>
                      </a:pPr>
                      <a:r>
                        <a:rPr lang="ja-JP" altLang="en-US" sz="1400" u="none" strike="noStrike" dirty="0">
                          <a:effectLst/>
                          <a:latin typeface="+mn-ea"/>
                          <a:ea typeface="+mn-ea"/>
                          <a:hlinkClick r:id="rId12" action="ppaction://hlinksldjump"/>
                        </a:rPr>
                        <a:t>研究機関等</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19</a:t>
                      </a:r>
                    </a:p>
                  </a:txBody>
                  <a:tcPr marL="36000" marR="36000" marT="0" marB="0" anchor="ctr"/>
                </a:tc>
                <a:extLst>
                  <a:ext uri="{0D108BD9-81ED-4DB2-BD59-A6C34878D82A}">
                    <a16:rowId xmlns:a16="http://schemas.microsoft.com/office/drawing/2014/main" val="2385896454"/>
                  </a:ext>
                </a:extLst>
              </a:tr>
              <a:tr h="0">
                <a:tc>
                  <a:txBody>
                    <a:bodyPr/>
                    <a:lstStyle/>
                    <a:p>
                      <a:pPr algn="l" fontAlgn="ctr">
                        <a:lnSpc>
                          <a:spcPts val="1800"/>
                        </a:lnSpc>
                      </a:pPr>
                      <a:r>
                        <a:rPr lang="ja-JP" altLang="en-US" sz="1400" b="0" i="0" u="none" strike="noStrike" dirty="0">
                          <a:solidFill>
                            <a:srgbClr val="000000"/>
                          </a:solidFill>
                          <a:effectLst/>
                          <a:latin typeface="+mn-ea"/>
                          <a:ea typeface="+mn-ea"/>
                          <a:hlinkClick r:id="rId13" action="ppaction://hlinksldjump"/>
                        </a:rPr>
                        <a:t>企業の立ち位置</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20</a:t>
                      </a:r>
                    </a:p>
                  </a:txBody>
                  <a:tcPr marL="36000" marR="36000" marT="0" marB="0" anchor="ctr"/>
                </a:tc>
                <a:extLst>
                  <a:ext uri="{0D108BD9-81ED-4DB2-BD59-A6C34878D82A}">
                    <a16:rowId xmlns:a16="http://schemas.microsoft.com/office/drawing/2014/main" val="3441552593"/>
                  </a:ext>
                </a:extLst>
              </a:tr>
              <a:tr h="0">
                <a:tc>
                  <a:txBody>
                    <a:bodyPr/>
                    <a:lstStyle/>
                    <a:p>
                      <a:pPr algn="l" fontAlgn="ctr">
                        <a:lnSpc>
                          <a:spcPts val="1800"/>
                        </a:lnSpc>
                      </a:pPr>
                      <a:r>
                        <a:rPr lang="ja-JP" altLang="en-US" sz="1400" u="none" strike="noStrike" dirty="0">
                          <a:effectLst/>
                          <a:latin typeface="+mn-ea"/>
                          <a:ea typeface="+mn-ea"/>
                          <a:hlinkClick r:id="rId14" action="ppaction://hlinksldjump"/>
                        </a:rPr>
                        <a:t>研究者等の基本的責務</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21</a:t>
                      </a:r>
                    </a:p>
                  </a:txBody>
                  <a:tcPr marL="36000" marR="36000" marT="0" marB="0" anchor="ctr"/>
                </a:tc>
                <a:extLst>
                  <a:ext uri="{0D108BD9-81ED-4DB2-BD59-A6C34878D82A}">
                    <a16:rowId xmlns:a16="http://schemas.microsoft.com/office/drawing/2014/main" val="4025745165"/>
                  </a:ext>
                </a:extLst>
              </a:tr>
              <a:tr h="94291">
                <a:tc>
                  <a:txBody>
                    <a:bodyPr/>
                    <a:lstStyle/>
                    <a:p>
                      <a:pPr algn="l" fontAlgn="ctr">
                        <a:lnSpc>
                          <a:spcPts val="1800"/>
                        </a:lnSpc>
                      </a:pPr>
                      <a:r>
                        <a:rPr lang="ja-JP" altLang="en-US" sz="1400" u="none" strike="noStrike" dirty="0">
                          <a:effectLst/>
                          <a:latin typeface="+mn-ea"/>
                          <a:ea typeface="+mn-ea"/>
                          <a:hlinkClick r:id="rId15" action="ppaction://hlinksldjump"/>
                        </a:rPr>
                        <a:t>研究機関の長の責務等</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22</a:t>
                      </a:r>
                    </a:p>
                  </a:txBody>
                  <a:tcPr marL="36000" marR="36000" marT="0" marB="0" anchor="ctr"/>
                </a:tc>
                <a:extLst>
                  <a:ext uri="{0D108BD9-81ED-4DB2-BD59-A6C34878D82A}">
                    <a16:rowId xmlns:a16="http://schemas.microsoft.com/office/drawing/2014/main" val="2408634500"/>
                  </a:ext>
                </a:extLst>
              </a:tr>
              <a:tr h="94291">
                <a:tc>
                  <a:txBody>
                    <a:bodyPr/>
                    <a:lstStyle/>
                    <a:p>
                      <a:pPr algn="l" fontAlgn="ctr">
                        <a:lnSpc>
                          <a:spcPts val="1800"/>
                        </a:lnSpc>
                      </a:pPr>
                      <a:r>
                        <a:rPr lang="ja-JP" altLang="en-US" sz="1400" u="none" strike="noStrike" dirty="0">
                          <a:effectLst/>
                          <a:latin typeface="+mn-ea"/>
                          <a:ea typeface="+mn-ea"/>
                          <a:hlinkClick r:id="rId16" action="ppaction://hlinksldjump"/>
                        </a:rPr>
                        <a:t>研究計画書に関する手続き</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23</a:t>
                      </a:r>
                    </a:p>
                  </a:txBody>
                  <a:tcPr marL="36000" marR="36000" marT="0" marB="0" anchor="ctr"/>
                </a:tc>
                <a:extLst>
                  <a:ext uri="{0D108BD9-81ED-4DB2-BD59-A6C34878D82A}">
                    <a16:rowId xmlns:a16="http://schemas.microsoft.com/office/drawing/2014/main" val="4078968301"/>
                  </a:ext>
                </a:extLst>
              </a:tr>
              <a:tr h="94291">
                <a:tc>
                  <a:txBody>
                    <a:bodyPr/>
                    <a:lstStyle/>
                    <a:p>
                      <a:pPr algn="l" fontAlgn="ctr">
                        <a:lnSpc>
                          <a:spcPts val="1800"/>
                        </a:lnSpc>
                      </a:pPr>
                      <a:r>
                        <a:rPr lang="ja-JP" altLang="en-US" sz="1400" u="none" strike="noStrike" dirty="0">
                          <a:effectLst/>
                          <a:latin typeface="+mn-ea"/>
                          <a:ea typeface="+mn-ea"/>
                          <a:hlinkClick r:id="rId17" action="ppaction://hlinksldjump"/>
                        </a:rPr>
                        <a:t>研究計画書の記載事項</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24</a:t>
                      </a:r>
                    </a:p>
                  </a:txBody>
                  <a:tcPr marL="36000" marR="36000" marT="0" marB="0" anchor="ctr"/>
                </a:tc>
                <a:extLst>
                  <a:ext uri="{0D108BD9-81ED-4DB2-BD59-A6C34878D82A}">
                    <a16:rowId xmlns:a16="http://schemas.microsoft.com/office/drawing/2014/main" val="1253671655"/>
                  </a:ext>
                </a:extLst>
              </a:tr>
              <a:tr h="94291">
                <a:tc>
                  <a:txBody>
                    <a:bodyPr/>
                    <a:lstStyle/>
                    <a:p>
                      <a:pPr algn="l" fontAlgn="ctr">
                        <a:lnSpc>
                          <a:spcPts val="1800"/>
                        </a:lnSpc>
                      </a:pPr>
                      <a:r>
                        <a:rPr lang="ja-JP" altLang="en-US" sz="1400" u="none" strike="noStrike" dirty="0">
                          <a:effectLst/>
                          <a:latin typeface="+mn-ea"/>
                          <a:ea typeface="+mn-ea"/>
                          <a:hlinkClick r:id="rId18" action="ppaction://hlinksldjump"/>
                        </a:rPr>
                        <a:t>インフォームドコンセント（</a:t>
                      </a:r>
                      <a:r>
                        <a:rPr lang="en-US" altLang="ja-JP" sz="1400" u="none" strike="noStrike" dirty="0">
                          <a:effectLst/>
                          <a:latin typeface="+mn-ea"/>
                          <a:ea typeface="+mn-ea"/>
                          <a:hlinkClick r:id="rId18" action="ppaction://hlinksldjump"/>
                        </a:rPr>
                        <a:t>IC</a:t>
                      </a:r>
                      <a:r>
                        <a:rPr lang="ja-JP" altLang="en-US" sz="1400" u="none" strike="noStrike" dirty="0">
                          <a:effectLst/>
                          <a:latin typeface="+mn-ea"/>
                          <a:ea typeface="+mn-ea"/>
                          <a:hlinkClick r:id="rId18" action="ppaction://hlinksldjump"/>
                        </a:rPr>
                        <a:t>）と適切な同意</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25</a:t>
                      </a:r>
                    </a:p>
                  </a:txBody>
                  <a:tcPr marL="36000" marR="36000" marT="0" marB="0" anchor="ctr"/>
                </a:tc>
                <a:extLst>
                  <a:ext uri="{0D108BD9-81ED-4DB2-BD59-A6C34878D82A}">
                    <a16:rowId xmlns:a16="http://schemas.microsoft.com/office/drawing/2014/main" val="1262330211"/>
                  </a:ext>
                </a:extLst>
              </a:tr>
              <a:tr h="94291">
                <a:tc>
                  <a:txBody>
                    <a:bodyPr/>
                    <a:lstStyle/>
                    <a:p>
                      <a:pPr algn="l" fontAlgn="ctr">
                        <a:lnSpc>
                          <a:spcPts val="1800"/>
                        </a:lnSpc>
                      </a:pPr>
                      <a:r>
                        <a:rPr lang="zh-TW" altLang="en-US" sz="1400" u="none" strike="noStrike" dirty="0">
                          <a:effectLst/>
                          <a:latin typeface="+mn-ea"/>
                          <a:ea typeface="+mn-ea"/>
                          <a:hlinkClick r:id="rId19" action="ppaction://hlinksldjump"/>
                        </a:rPr>
                        <a:t>学術研究例外規定</a:t>
                      </a:r>
                      <a:endParaRPr lang="zh-TW"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26</a:t>
                      </a:r>
                    </a:p>
                  </a:txBody>
                  <a:tcPr marL="36000" marR="36000" marT="0" marB="0" anchor="ctr"/>
                </a:tc>
                <a:extLst>
                  <a:ext uri="{0D108BD9-81ED-4DB2-BD59-A6C34878D82A}">
                    <a16:rowId xmlns:a16="http://schemas.microsoft.com/office/drawing/2014/main" val="1247935754"/>
                  </a:ext>
                </a:extLst>
              </a:tr>
              <a:tr h="94291">
                <a:tc>
                  <a:txBody>
                    <a:bodyPr/>
                    <a:lstStyle/>
                    <a:p>
                      <a:pPr algn="l" fontAlgn="ctr">
                        <a:lnSpc>
                          <a:spcPts val="1800"/>
                        </a:lnSpc>
                      </a:pPr>
                      <a:r>
                        <a:rPr lang="ja-JP" altLang="en-US" sz="1400" u="none" strike="noStrike" dirty="0">
                          <a:effectLst/>
                          <a:latin typeface="+mn-ea"/>
                          <a:ea typeface="+mn-ea"/>
                          <a:hlinkClick r:id="rId20" action="ppaction://hlinksldjump"/>
                        </a:rPr>
                        <a:t>学術研究例外と企業の関係</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27</a:t>
                      </a:r>
                    </a:p>
                  </a:txBody>
                  <a:tcPr marL="36000" marR="36000" marT="0" marB="0" anchor="ctr"/>
                </a:tc>
                <a:extLst>
                  <a:ext uri="{0D108BD9-81ED-4DB2-BD59-A6C34878D82A}">
                    <a16:rowId xmlns:a16="http://schemas.microsoft.com/office/drawing/2014/main" val="329769307"/>
                  </a:ext>
                </a:extLst>
              </a:tr>
              <a:tr h="94291">
                <a:tc>
                  <a:txBody>
                    <a:bodyPr/>
                    <a:lstStyle/>
                    <a:p>
                      <a:pPr algn="l" fontAlgn="ctr">
                        <a:lnSpc>
                          <a:spcPts val="1800"/>
                        </a:lnSpc>
                      </a:pPr>
                      <a:r>
                        <a:rPr lang="ja-JP" altLang="en-US" sz="1400" b="0" i="0" u="none" strike="noStrike" dirty="0">
                          <a:solidFill>
                            <a:srgbClr val="000000"/>
                          </a:solidFill>
                          <a:effectLst/>
                          <a:latin typeface="+mn-ea"/>
                          <a:ea typeface="+mn-ea"/>
                          <a:hlinkClick r:id="rId21" action="ppaction://hlinksldjump"/>
                        </a:rPr>
                        <a:t>製薬企業が学術研究機関等と共同で実施する学術研究</a:t>
                      </a:r>
                      <a:endParaRPr lang="zh-TW"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28</a:t>
                      </a:r>
                    </a:p>
                  </a:txBody>
                  <a:tcPr marL="36000" marR="36000" marT="0" marB="0" anchor="ctr"/>
                </a:tc>
                <a:extLst>
                  <a:ext uri="{0D108BD9-81ED-4DB2-BD59-A6C34878D82A}">
                    <a16:rowId xmlns:a16="http://schemas.microsoft.com/office/drawing/2014/main" val="704843535"/>
                  </a:ext>
                </a:extLst>
              </a:tr>
              <a:tr h="94291">
                <a:tc>
                  <a:txBody>
                    <a:bodyPr/>
                    <a:lstStyle/>
                    <a:p>
                      <a:pPr algn="l" fontAlgn="ctr">
                        <a:lnSpc>
                          <a:spcPts val="1800"/>
                        </a:lnSpc>
                      </a:pPr>
                      <a:r>
                        <a:rPr lang="zh-TW" altLang="en-US" sz="1400" u="none" strike="noStrike" dirty="0">
                          <a:effectLst/>
                          <a:latin typeface="+mn-ea"/>
                          <a:ea typeface="+mn-ea"/>
                          <a:hlinkClick r:id="rId22" action="ppaction://hlinksldjump"/>
                        </a:rPr>
                        <a:t>公衆衛生例外</a:t>
                      </a:r>
                      <a:endParaRPr lang="zh-TW"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29</a:t>
                      </a:r>
                    </a:p>
                  </a:txBody>
                  <a:tcPr marL="36000" marR="36000" marT="0" marB="0" anchor="ctr"/>
                </a:tc>
                <a:extLst>
                  <a:ext uri="{0D108BD9-81ED-4DB2-BD59-A6C34878D82A}">
                    <a16:rowId xmlns:a16="http://schemas.microsoft.com/office/drawing/2014/main" val="2720198416"/>
                  </a:ext>
                </a:extLst>
              </a:tr>
              <a:tr h="94291">
                <a:tc>
                  <a:txBody>
                    <a:bodyPr/>
                    <a:lstStyle/>
                    <a:p>
                      <a:pPr algn="l" fontAlgn="ctr">
                        <a:lnSpc>
                          <a:spcPts val="1800"/>
                        </a:lnSpc>
                      </a:pPr>
                      <a:r>
                        <a:rPr lang="ja-JP" altLang="en-US" sz="1400" u="none" strike="noStrike" dirty="0">
                          <a:effectLst/>
                          <a:latin typeface="+mn-ea"/>
                          <a:ea typeface="+mn-ea"/>
                          <a:hlinkClick r:id="rId23" action="ppaction://hlinksldjump"/>
                        </a:rPr>
                        <a:t>オプトアウト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30</a:t>
                      </a:r>
                    </a:p>
                  </a:txBody>
                  <a:tcPr marL="36000" marR="36000" marT="0" marB="0" anchor="ctr"/>
                </a:tc>
                <a:extLst>
                  <a:ext uri="{0D108BD9-81ED-4DB2-BD59-A6C34878D82A}">
                    <a16:rowId xmlns:a16="http://schemas.microsoft.com/office/drawing/2014/main" val="780290051"/>
                  </a:ext>
                </a:extLst>
              </a:tr>
              <a:tr h="94291">
                <a:tc>
                  <a:txBody>
                    <a:bodyPr/>
                    <a:lstStyle/>
                    <a:p>
                      <a:pPr algn="l" fontAlgn="ctr">
                        <a:lnSpc>
                          <a:spcPts val="1800"/>
                        </a:lnSpc>
                      </a:pPr>
                      <a:r>
                        <a:rPr lang="en-US" altLang="ja-JP" sz="1400" u="none" strike="noStrike" dirty="0">
                          <a:effectLst/>
                          <a:latin typeface="+mn-ea"/>
                          <a:ea typeface="+mn-ea"/>
                          <a:hlinkClick r:id="rId24" action="ppaction://hlinksldjump"/>
                        </a:rPr>
                        <a:t>IC</a:t>
                      </a:r>
                      <a:r>
                        <a:rPr lang="ja-JP" altLang="en-US" sz="1400" u="none" strike="noStrike" dirty="0">
                          <a:effectLst/>
                          <a:latin typeface="+mn-ea"/>
                          <a:ea typeface="+mn-ea"/>
                          <a:hlinkClick r:id="rId24" action="ppaction://hlinksldjump"/>
                        </a:rPr>
                        <a:t>手続き</a:t>
                      </a:r>
                      <a:r>
                        <a:rPr lang="en-US" altLang="ja-JP" sz="1400" u="none" strike="noStrike" dirty="0">
                          <a:effectLst/>
                          <a:latin typeface="+mn-ea"/>
                          <a:ea typeface="+mn-ea"/>
                          <a:hlinkClick r:id="rId24" action="ppaction://hlinksldjump"/>
                        </a:rPr>
                        <a:t>(1/5)</a:t>
                      </a:r>
                      <a:r>
                        <a:rPr lang="ja-JP" altLang="en-US" sz="1400" u="none" strike="noStrike" dirty="0">
                          <a:effectLst/>
                          <a:latin typeface="+mn-ea"/>
                          <a:ea typeface="+mn-ea"/>
                          <a:hlinkClick r:id="rId24" action="ppaction://hlinksldjump"/>
                        </a:rPr>
                        <a:t>：新たに試料・情報を取得する場合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31</a:t>
                      </a:r>
                    </a:p>
                  </a:txBody>
                  <a:tcPr marL="36000" marR="36000" marT="0" marB="0" anchor="ctr"/>
                </a:tc>
                <a:extLst>
                  <a:ext uri="{0D108BD9-81ED-4DB2-BD59-A6C34878D82A}">
                    <a16:rowId xmlns:a16="http://schemas.microsoft.com/office/drawing/2014/main" val="2886621330"/>
                  </a:ext>
                </a:extLst>
              </a:tr>
              <a:tr h="94291">
                <a:tc>
                  <a:txBody>
                    <a:bodyPr/>
                    <a:lstStyle/>
                    <a:p>
                      <a:pPr algn="l" fontAlgn="ctr">
                        <a:lnSpc>
                          <a:spcPts val="1800"/>
                        </a:lnSpc>
                      </a:pPr>
                      <a:r>
                        <a:rPr lang="en-US" altLang="ja-JP" sz="1400" u="none" strike="noStrike" dirty="0">
                          <a:effectLst/>
                          <a:latin typeface="+mn-ea"/>
                          <a:ea typeface="+mn-ea"/>
                          <a:hlinkClick r:id="rId25" action="ppaction://hlinksldjump"/>
                        </a:rPr>
                        <a:t>IC</a:t>
                      </a:r>
                      <a:r>
                        <a:rPr lang="ja-JP" altLang="en-US" sz="1400" u="none" strike="noStrike" dirty="0">
                          <a:effectLst/>
                          <a:latin typeface="+mn-ea"/>
                          <a:ea typeface="+mn-ea"/>
                          <a:hlinkClick r:id="rId25" action="ppaction://hlinksldjump"/>
                        </a:rPr>
                        <a:t>手続き</a:t>
                      </a:r>
                      <a:r>
                        <a:rPr lang="en-US" altLang="ja-JP" sz="1400" u="none" strike="noStrike" dirty="0">
                          <a:effectLst/>
                          <a:latin typeface="+mn-ea"/>
                          <a:ea typeface="+mn-ea"/>
                          <a:hlinkClick r:id="rId25" action="ppaction://hlinksldjump"/>
                        </a:rPr>
                        <a:t>(2/5)</a:t>
                      </a:r>
                      <a:r>
                        <a:rPr lang="ja-JP" altLang="en-US" sz="1400" u="none" strike="noStrike" dirty="0">
                          <a:effectLst/>
                          <a:latin typeface="+mn-ea"/>
                          <a:ea typeface="+mn-ea"/>
                          <a:hlinkClick r:id="rId25" action="ppaction://hlinksldjump"/>
                        </a:rPr>
                        <a:t>：自機関の既存試料・情報を用いる場合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32</a:t>
                      </a:r>
                    </a:p>
                  </a:txBody>
                  <a:tcPr marL="36000" marR="36000" marT="0" marB="0" anchor="ctr"/>
                </a:tc>
                <a:extLst>
                  <a:ext uri="{0D108BD9-81ED-4DB2-BD59-A6C34878D82A}">
                    <a16:rowId xmlns:a16="http://schemas.microsoft.com/office/drawing/2014/main" val="3133488624"/>
                  </a:ext>
                </a:extLst>
              </a:tr>
              <a:tr h="94291">
                <a:tc>
                  <a:txBody>
                    <a:bodyPr/>
                    <a:lstStyle/>
                    <a:p>
                      <a:pPr algn="l" fontAlgn="ctr">
                        <a:lnSpc>
                          <a:spcPts val="1800"/>
                        </a:lnSpc>
                      </a:pPr>
                      <a:r>
                        <a:rPr lang="en-US" altLang="ja-JP" sz="1400" u="none" strike="noStrike" dirty="0">
                          <a:effectLst/>
                          <a:latin typeface="+mn-ea"/>
                          <a:ea typeface="+mn-ea"/>
                          <a:hlinkClick r:id="rId26" action="ppaction://hlinksldjump"/>
                        </a:rPr>
                        <a:t>IC</a:t>
                      </a:r>
                      <a:r>
                        <a:rPr lang="ja-JP" altLang="en-US" sz="1400" u="none" strike="noStrike" dirty="0">
                          <a:effectLst/>
                          <a:latin typeface="+mn-ea"/>
                          <a:ea typeface="+mn-ea"/>
                          <a:hlinkClick r:id="rId26" action="ppaction://hlinksldjump"/>
                        </a:rPr>
                        <a:t>手続き</a:t>
                      </a:r>
                      <a:r>
                        <a:rPr lang="en-US" altLang="ja-JP" sz="1400" u="none" strike="noStrike" dirty="0">
                          <a:effectLst/>
                          <a:latin typeface="+mn-ea"/>
                          <a:ea typeface="+mn-ea"/>
                          <a:hlinkClick r:id="rId26" action="ppaction://hlinksldjump"/>
                        </a:rPr>
                        <a:t>(3/5)</a:t>
                      </a:r>
                      <a:r>
                        <a:rPr lang="ja-JP" altLang="en-US" sz="1400" u="none" strike="noStrike" dirty="0">
                          <a:effectLst/>
                          <a:latin typeface="+mn-ea"/>
                          <a:ea typeface="+mn-ea"/>
                          <a:hlinkClick r:id="rId26" action="ppaction://hlinksldjump"/>
                        </a:rPr>
                        <a:t>：他機関に既存試料・情報を提供する場合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33</a:t>
                      </a:r>
                    </a:p>
                  </a:txBody>
                  <a:tcPr marL="36000" marR="36000" marT="0" marB="0" anchor="ctr"/>
                </a:tc>
                <a:extLst>
                  <a:ext uri="{0D108BD9-81ED-4DB2-BD59-A6C34878D82A}">
                    <a16:rowId xmlns:a16="http://schemas.microsoft.com/office/drawing/2014/main" val="800043124"/>
                  </a:ext>
                </a:extLst>
              </a:tr>
            </a:tbl>
          </a:graphicData>
        </a:graphic>
      </p:graphicFrame>
      <p:graphicFrame>
        <p:nvGraphicFramePr>
          <p:cNvPr id="10" name="表 9">
            <a:extLst>
              <a:ext uri="{FF2B5EF4-FFF2-40B4-BE49-F238E27FC236}">
                <a16:creationId xmlns:a16="http://schemas.microsoft.com/office/drawing/2014/main" id="{1A9B1E97-3D91-CC82-A8AA-51CC976B481C}"/>
              </a:ext>
            </a:extLst>
          </p:cNvPr>
          <p:cNvGraphicFramePr>
            <a:graphicFrameLocks noGrp="1"/>
          </p:cNvGraphicFramePr>
          <p:nvPr>
            <p:extLst>
              <p:ext uri="{D42A27DB-BD31-4B8C-83A1-F6EECF244321}">
                <p14:modId xmlns:p14="http://schemas.microsoft.com/office/powerpoint/2010/main" val="1920657933"/>
              </p:ext>
            </p:extLst>
          </p:nvPr>
        </p:nvGraphicFramePr>
        <p:xfrm>
          <a:off x="6240016" y="1350992"/>
          <a:ext cx="5760640" cy="5029200"/>
        </p:xfrm>
        <a:graphic>
          <a:graphicData uri="http://schemas.openxmlformats.org/drawingml/2006/table">
            <a:tbl>
              <a:tblPr bandRow="1">
                <a:tableStyleId>{BC89EF96-8CEA-46FF-86C4-4CE0E7609802}</a:tableStyleId>
              </a:tblPr>
              <a:tblGrid>
                <a:gridCol w="5250851">
                  <a:extLst>
                    <a:ext uri="{9D8B030D-6E8A-4147-A177-3AD203B41FA5}">
                      <a16:colId xmlns:a16="http://schemas.microsoft.com/office/drawing/2014/main" val="2386394735"/>
                    </a:ext>
                  </a:extLst>
                </a:gridCol>
                <a:gridCol w="509789">
                  <a:extLst>
                    <a:ext uri="{9D8B030D-6E8A-4147-A177-3AD203B41FA5}">
                      <a16:colId xmlns:a16="http://schemas.microsoft.com/office/drawing/2014/main" val="1357908790"/>
                    </a:ext>
                  </a:extLst>
                </a:gridCol>
              </a:tblGrid>
              <a:tr h="94291">
                <a:tc>
                  <a:txBody>
                    <a:bodyPr/>
                    <a:lstStyle/>
                    <a:p>
                      <a:pPr algn="ctr" fontAlgn="ctr">
                        <a:lnSpc>
                          <a:spcPts val="1800"/>
                        </a:lnSpc>
                      </a:pPr>
                      <a:r>
                        <a:rPr lang="ja-JP" altLang="en-US" sz="1400" b="1" u="none" strike="noStrike" dirty="0">
                          <a:solidFill>
                            <a:srgbClr val="FFFFFF"/>
                          </a:solidFill>
                          <a:effectLst/>
                          <a:latin typeface="+mn-ea"/>
                          <a:ea typeface="+mn-ea"/>
                        </a:rPr>
                        <a:t>内容</a:t>
                      </a:r>
                      <a:endParaRPr lang="ja-JP" altLang="en-US" sz="1400" b="1" i="0" u="none" strike="noStrike" dirty="0">
                        <a:solidFill>
                          <a:srgbClr val="FFFFFF"/>
                        </a:solidFill>
                        <a:effectLst/>
                        <a:latin typeface="+mn-ea"/>
                        <a:ea typeface="+mn-ea"/>
                      </a:endParaRPr>
                    </a:p>
                  </a:txBody>
                  <a:tcPr marL="72000" marR="36000" marT="0" marB="0" anchor="ctr">
                    <a:solidFill>
                      <a:srgbClr val="002060"/>
                    </a:solidFill>
                  </a:tcPr>
                </a:tc>
                <a:tc>
                  <a:txBody>
                    <a:bodyPr/>
                    <a:lstStyle/>
                    <a:p>
                      <a:pPr algn="ctr" fontAlgn="ctr">
                        <a:lnSpc>
                          <a:spcPts val="1800"/>
                        </a:lnSpc>
                      </a:pPr>
                      <a:r>
                        <a:rPr lang="ja-JP" altLang="en-US" sz="1400" b="1" u="none" strike="noStrike" dirty="0">
                          <a:solidFill>
                            <a:srgbClr val="FFFFFF"/>
                          </a:solidFill>
                          <a:effectLst/>
                          <a:latin typeface="+mn-ea"/>
                          <a:ea typeface="+mn-ea"/>
                        </a:rPr>
                        <a:t>頁</a:t>
                      </a:r>
                      <a:endParaRPr lang="en-US" altLang="ja-JP" sz="1400" b="1" i="0" u="none" strike="noStrike" dirty="0">
                        <a:solidFill>
                          <a:srgbClr val="FFFFFF"/>
                        </a:solidFill>
                        <a:effectLst/>
                        <a:latin typeface="+mn-ea"/>
                        <a:ea typeface="+mn-ea"/>
                      </a:endParaRPr>
                    </a:p>
                  </a:txBody>
                  <a:tcPr marL="36000" marR="36000" marT="0" marB="0" anchor="ctr">
                    <a:solidFill>
                      <a:srgbClr val="002060"/>
                    </a:solidFill>
                  </a:tcPr>
                </a:tc>
                <a:extLst>
                  <a:ext uri="{0D108BD9-81ED-4DB2-BD59-A6C34878D82A}">
                    <a16:rowId xmlns:a16="http://schemas.microsoft.com/office/drawing/2014/main" val="1328613600"/>
                  </a:ext>
                </a:extLst>
              </a:tr>
              <a:tr h="94291">
                <a:tc>
                  <a:txBody>
                    <a:bodyPr/>
                    <a:lstStyle/>
                    <a:p>
                      <a:pPr algn="l" fontAlgn="ctr">
                        <a:lnSpc>
                          <a:spcPts val="1800"/>
                        </a:lnSpc>
                      </a:pPr>
                      <a:r>
                        <a:rPr lang="en-US" altLang="ja-JP" sz="1400" u="none" strike="noStrike" dirty="0">
                          <a:effectLst/>
                          <a:latin typeface="+mn-ea"/>
                          <a:ea typeface="+mn-ea"/>
                          <a:hlinkClick r:id="rId27" action="ppaction://hlinksldjump"/>
                        </a:rPr>
                        <a:t>IC</a:t>
                      </a:r>
                      <a:r>
                        <a:rPr lang="ja-JP" altLang="en-US" sz="1400" u="none" strike="noStrike" dirty="0">
                          <a:effectLst/>
                          <a:latin typeface="+mn-ea"/>
                          <a:ea typeface="+mn-ea"/>
                          <a:hlinkClick r:id="rId27" action="ppaction://hlinksldjump"/>
                        </a:rPr>
                        <a:t>手続き</a:t>
                      </a:r>
                      <a:r>
                        <a:rPr lang="en-US" altLang="ja-JP" sz="1400" u="none" strike="noStrike" dirty="0">
                          <a:effectLst/>
                          <a:latin typeface="+mn-ea"/>
                          <a:ea typeface="+mn-ea"/>
                          <a:hlinkClick r:id="rId27" action="ppaction://hlinksldjump"/>
                        </a:rPr>
                        <a:t>(4/5)</a:t>
                      </a:r>
                      <a:r>
                        <a:rPr lang="ja-JP" altLang="en-US" sz="1400" u="none" strike="noStrike" dirty="0">
                          <a:effectLst/>
                          <a:latin typeface="+mn-ea"/>
                          <a:ea typeface="+mn-ea"/>
                          <a:hlinkClick r:id="rId27" action="ppaction://hlinksldjump"/>
                        </a:rPr>
                        <a:t>：既存試料・情報の提供を受ける場合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34</a:t>
                      </a:r>
                    </a:p>
                  </a:txBody>
                  <a:tcPr marL="36000" marR="36000" marT="0" marB="0" anchor="ctr"/>
                </a:tc>
                <a:extLst>
                  <a:ext uri="{0D108BD9-81ED-4DB2-BD59-A6C34878D82A}">
                    <a16:rowId xmlns:a16="http://schemas.microsoft.com/office/drawing/2014/main" val="1578192670"/>
                  </a:ext>
                </a:extLst>
              </a:tr>
              <a:tr h="94291">
                <a:tc>
                  <a:txBody>
                    <a:bodyPr/>
                    <a:lstStyle/>
                    <a:p>
                      <a:pPr algn="l" fontAlgn="ctr">
                        <a:lnSpc>
                          <a:spcPts val="1800"/>
                        </a:lnSpc>
                      </a:pPr>
                      <a:r>
                        <a:rPr lang="en-US" altLang="ja-JP" sz="1400" u="none" strike="noStrike" dirty="0">
                          <a:effectLst/>
                          <a:latin typeface="+mn-ea"/>
                          <a:ea typeface="+mn-ea"/>
                          <a:hlinkClick r:id="rId28" action="ppaction://hlinksldjump"/>
                        </a:rPr>
                        <a:t>IC</a:t>
                      </a:r>
                      <a:r>
                        <a:rPr lang="ja-JP" altLang="en-US" sz="1400" u="none" strike="noStrike" dirty="0">
                          <a:effectLst/>
                          <a:latin typeface="+mn-ea"/>
                          <a:ea typeface="+mn-ea"/>
                          <a:hlinkClick r:id="rId28" action="ppaction://hlinksldjump"/>
                        </a:rPr>
                        <a:t>手続き</a:t>
                      </a:r>
                      <a:r>
                        <a:rPr lang="en-US" altLang="ja-JP" sz="1400" u="none" strike="noStrike" dirty="0">
                          <a:effectLst/>
                          <a:latin typeface="+mn-ea"/>
                          <a:ea typeface="+mn-ea"/>
                          <a:hlinkClick r:id="rId28" action="ppaction://hlinksldjump"/>
                        </a:rPr>
                        <a:t>(5/5)</a:t>
                      </a:r>
                      <a:r>
                        <a:rPr lang="ja-JP" altLang="en-US" sz="1400" u="none" strike="noStrike" dirty="0">
                          <a:effectLst/>
                          <a:latin typeface="+mn-ea"/>
                          <a:ea typeface="+mn-ea"/>
                          <a:hlinkClick r:id="rId28" action="ppaction://hlinksldjump"/>
                        </a:rPr>
                        <a:t>：外国に試料・情報を提供する場合</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35</a:t>
                      </a:r>
                    </a:p>
                  </a:txBody>
                  <a:tcPr marL="36000" marR="36000" marT="0" marB="0" anchor="ctr"/>
                </a:tc>
                <a:extLst>
                  <a:ext uri="{0D108BD9-81ED-4DB2-BD59-A6C34878D82A}">
                    <a16:rowId xmlns:a16="http://schemas.microsoft.com/office/drawing/2014/main" val="3529479511"/>
                  </a:ext>
                </a:extLst>
              </a:tr>
              <a:tr h="94291">
                <a:tc>
                  <a:txBody>
                    <a:bodyPr/>
                    <a:lstStyle/>
                    <a:p>
                      <a:pPr algn="l" fontAlgn="ctr">
                        <a:lnSpc>
                          <a:spcPts val="1800"/>
                        </a:lnSpc>
                      </a:pPr>
                      <a:r>
                        <a:rPr lang="ja-JP" altLang="en-US" sz="1400" u="none" strike="noStrike" dirty="0">
                          <a:effectLst/>
                          <a:latin typeface="+mn-ea"/>
                          <a:ea typeface="+mn-ea"/>
                          <a:hlinkClick r:id="rId29" action="ppaction://hlinksldjump"/>
                        </a:rPr>
                        <a:t>電磁的方法による</a:t>
                      </a:r>
                      <a:r>
                        <a:rPr lang="en-US" altLang="ja-JP" sz="1400" u="none" strike="noStrike" dirty="0">
                          <a:effectLst/>
                          <a:latin typeface="+mn-ea"/>
                          <a:ea typeface="+mn-ea"/>
                          <a:hlinkClick r:id="rId29" action="ppaction://hlinksldjump"/>
                        </a:rPr>
                        <a:t>IC</a:t>
                      </a:r>
                      <a:endParaRPr lang="en-US" altLang="ja-JP"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36</a:t>
                      </a:r>
                    </a:p>
                  </a:txBody>
                  <a:tcPr marL="36000" marR="36000" marT="0" marB="0" anchor="ctr"/>
                </a:tc>
                <a:extLst>
                  <a:ext uri="{0D108BD9-81ED-4DB2-BD59-A6C34878D82A}">
                    <a16:rowId xmlns:a16="http://schemas.microsoft.com/office/drawing/2014/main" val="311490239"/>
                  </a:ext>
                </a:extLst>
              </a:tr>
              <a:tr h="94291">
                <a:tc>
                  <a:txBody>
                    <a:bodyPr/>
                    <a:lstStyle/>
                    <a:p>
                      <a:pPr algn="l" fontAlgn="ctr">
                        <a:lnSpc>
                          <a:spcPts val="1800"/>
                        </a:lnSpc>
                      </a:pPr>
                      <a:r>
                        <a:rPr lang="ja-JP" altLang="en-US" sz="1400" u="none" strike="noStrike" dirty="0">
                          <a:effectLst/>
                          <a:latin typeface="+mn-ea"/>
                          <a:ea typeface="+mn-ea"/>
                          <a:hlinkClick r:id="rId30" action="ppaction://hlinksldjump"/>
                        </a:rPr>
                        <a:t>研究に係る適切な対応と報告（</a:t>
                      </a:r>
                      <a:r>
                        <a:rPr lang="en-US" altLang="ja-JP" sz="1400" u="none" strike="noStrike" dirty="0">
                          <a:effectLst/>
                          <a:latin typeface="+mn-ea"/>
                          <a:ea typeface="+mn-ea"/>
                          <a:hlinkClick r:id="rId30" action="ppaction://hlinksldjump"/>
                        </a:rPr>
                        <a:t>1/3</a:t>
                      </a:r>
                      <a:r>
                        <a:rPr lang="ja-JP" altLang="en-US" sz="1400" u="none" strike="noStrike" dirty="0">
                          <a:effectLst/>
                          <a:latin typeface="+mn-ea"/>
                          <a:ea typeface="+mn-ea"/>
                          <a:hlinkClick r:id="rId30"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37</a:t>
                      </a:r>
                    </a:p>
                  </a:txBody>
                  <a:tcPr marL="36000" marR="36000" marT="0" marB="0" anchor="ctr"/>
                </a:tc>
                <a:extLst>
                  <a:ext uri="{0D108BD9-81ED-4DB2-BD59-A6C34878D82A}">
                    <a16:rowId xmlns:a16="http://schemas.microsoft.com/office/drawing/2014/main" val="2157131296"/>
                  </a:ext>
                </a:extLst>
              </a:tr>
              <a:tr h="94291">
                <a:tc>
                  <a:txBody>
                    <a:bodyPr/>
                    <a:lstStyle/>
                    <a:p>
                      <a:pPr algn="l" fontAlgn="ctr">
                        <a:lnSpc>
                          <a:spcPts val="1800"/>
                        </a:lnSpc>
                      </a:pPr>
                      <a:r>
                        <a:rPr lang="ja-JP" altLang="en-US" sz="1400" u="none" strike="noStrike" dirty="0">
                          <a:effectLst/>
                          <a:latin typeface="+mn-ea"/>
                          <a:ea typeface="+mn-ea"/>
                          <a:hlinkClick r:id="rId31" action="ppaction://hlinksldjump"/>
                        </a:rPr>
                        <a:t>研究に係る適切な対応と報告（</a:t>
                      </a:r>
                      <a:r>
                        <a:rPr lang="en-US" altLang="ja-JP" sz="1400" u="none" strike="noStrike" dirty="0">
                          <a:effectLst/>
                          <a:latin typeface="+mn-ea"/>
                          <a:ea typeface="+mn-ea"/>
                          <a:hlinkClick r:id="rId31" action="ppaction://hlinksldjump"/>
                        </a:rPr>
                        <a:t>2/3</a:t>
                      </a:r>
                      <a:r>
                        <a:rPr lang="ja-JP" altLang="en-US" sz="1400" u="none" strike="noStrike" dirty="0">
                          <a:effectLst/>
                          <a:latin typeface="+mn-ea"/>
                          <a:ea typeface="+mn-ea"/>
                          <a:hlinkClick r:id="rId31"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38</a:t>
                      </a:r>
                    </a:p>
                  </a:txBody>
                  <a:tcPr marL="36000" marR="36000" marT="0" marB="0" anchor="ctr"/>
                </a:tc>
                <a:extLst>
                  <a:ext uri="{0D108BD9-81ED-4DB2-BD59-A6C34878D82A}">
                    <a16:rowId xmlns:a16="http://schemas.microsoft.com/office/drawing/2014/main" val="249831111"/>
                  </a:ext>
                </a:extLst>
              </a:tr>
              <a:tr h="94291">
                <a:tc>
                  <a:txBody>
                    <a:bodyPr/>
                    <a:lstStyle/>
                    <a:p>
                      <a:pPr algn="l" fontAlgn="ctr">
                        <a:lnSpc>
                          <a:spcPts val="1800"/>
                        </a:lnSpc>
                      </a:pPr>
                      <a:r>
                        <a:rPr lang="ja-JP" altLang="en-US" sz="1400" u="none" strike="noStrike" dirty="0">
                          <a:effectLst/>
                          <a:latin typeface="+mn-ea"/>
                          <a:ea typeface="+mn-ea"/>
                          <a:hlinkClick r:id="rId32" action="ppaction://hlinksldjump"/>
                        </a:rPr>
                        <a:t>研究に係る適切な対応と報告（</a:t>
                      </a:r>
                      <a:r>
                        <a:rPr lang="en-US" altLang="ja-JP" sz="1400" u="none" strike="noStrike" dirty="0">
                          <a:effectLst/>
                          <a:latin typeface="+mn-ea"/>
                          <a:ea typeface="+mn-ea"/>
                          <a:hlinkClick r:id="rId32" action="ppaction://hlinksldjump"/>
                        </a:rPr>
                        <a:t>3/3</a:t>
                      </a:r>
                      <a:r>
                        <a:rPr lang="ja-JP" altLang="en-US" sz="1400" u="none" strike="noStrike" dirty="0">
                          <a:effectLst/>
                          <a:latin typeface="+mn-ea"/>
                          <a:ea typeface="+mn-ea"/>
                          <a:hlinkClick r:id="rId32"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39</a:t>
                      </a:r>
                    </a:p>
                  </a:txBody>
                  <a:tcPr marL="36000" marR="36000" marT="0" marB="0" anchor="ctr"/>
                </a:tc>
                <a:extLst>
                  <a:ext uri="{0D108BD9-81ED-4DB2-BD59-A6C34878D82A}">
                    <a16:rowId xmlns:a16="http://schemas.microsoft.com/office/drawing/2014/main" val="1895354"/>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ja-JP" altLang="en-US" sz="1400" u="none" strike="noStrike" dirty="0">
                          <a:effectLst/>
                          <a:latin typeface="+mn-ea"/>
                          <a:ea typeface="+mn-ea"/>
                          <a:hlinkClick r:id="rId33" action="ppaction://hlinksldjump"/>
                        </a:rPr>
                        <a:t>利益相反の管理</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40</a:t>
                      </a:r>
                    </a:p>
                  </a:txBody>
                  <a:tcPr marL="36000" marR="36000" marT="0" marB="0" anchor="ctr"/>
                </a:tc>
                <a:extLst>
                  <a:ext uri="{0D108BD9-81ED-4DB2-BD59-A6C34878D82A}">
                    <a16:rowId xmlns:a16="http://schemas.microsoft.com/office/drawing/2014/main" val="3210264893"/>
                  </a:ext>
                </a:extLst>
              </a:tr>
              <a:tr h="94291">
                <a:tc>
                  <a:txBody>
                    <a:bodyPr/>
                    <a:lstStyle/>
                    <a:p>
                      <a:pPr algn="l" fontAlgn="ctr">
                        <a:lnSpc>
                          <a:spcPts val="1800"/>
                        </a:lnSpc>
                      </a:pPr>
                      <a:r>
                        <a:rPr lang="ja-JP" altLang="en-US" sz="1400" u="none" strike="noStrike" dirty="0">
                          <a:effectLst/>
                          <a:latin typeface="+mn-ea"/>
                          <a:ea typeface="+mn-ea"/>
                          <a:hlinkClick r:id="rId34" action="ppaction://hlinksldjump"/>
                        </a:rPr>
                        <a:t>試料及び情報等の保管</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41</a:t>
                      </a:r>
                    </a:p>
                  </a:txBody>
                  <a:tcPr marL="36000" marR="36000" marT="0" marB="0" anchor="ctr"/>
                </a:tc>
                <a:extLst>
                  <a:ext uri="{0D108BD9-81ED-4DB2-BD59-A6C34878D82A}">
                    <a16:rowId xmlns:a16="http://schemas.microsoft.com/office/drawing/2014/main" val="4033236107"/>
                  </a:ext>
                </a:extLst>
              </a:tr>
              <a:tr h="94291">
                <a:tc>
                  <a:txBody>
                    <a:bodyPr/>
                    <a:lstStyle/>
                    <a:p>
                      <a:pPr algn="l" fontAlgn="ctr">
                        <a:lnSpc>
                          <a:spcPts val="1800"/>
                        </a:lnSpc>
                      </a:pPr>
                      <a:r>
                        <a:rPr lang="ja-JP" altLang="en-US" sz="1400" u="none" strike="noStrike" dirty="0">
                          <a:effectLst/>
                          <a:latin typeface="+mn-ea"/>
                          <a:ea typeface="+mn-ea"/>
                          <a:hlinkClick r:id="rId35" action="ppaction://hlinksldjump"/>
                        </a:rPr>
                        <a:t>他の研究機関への試料・情報の提供に関する記録</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42</a:t>
                      </a:r>
                    </a:p>
                  </a:txBody>
                  <a:tcPr marL="36000" marR="36000" marT="0" marB="0" anchor="ctr"/>
                </a:tc>
                <a:extLst>
                  <a:ext uri="{0D108BD9-81ED-4DB2-BD59-A6C34878D82A}">
                    <a16:rowId xmlns:a16="http://schemas.microsoft.com/office/drawing/2014/main" val="1647578214"/>
                  </a:ext>
                </a:extLst>
              </a:tr>
              <a:tr h="94291">
                <a:tc>
                  <a:txBody>
                    <a:bodyPr/>
                    <a:lstStyle/>
                    <a:p>
                      <a:pPr algn="l" fontAlgn="ctr">
                        <a:lnSpc>
                          <a:spcPts val="1800"/>
                        </a:lnSpc>
                      </a:pPr>
                      <a:r>
                        <a:rPr lang="ja-JP" altLang="en-US" sz="1400" u="none" strike="noStrike" dirty="0">
                          <a:effectLst/>
                          <a:latin typeface="+mn-ea"/>
                          <a:ea typeface="+mn-ea"/>
                          <a:hlinkClick r:id="rId36" action="ppaction://hlinksldjump"/>
                        </a:rPr>
                        <a:t>モニタリング及び監査（</a:t>
                      </a:r>
                      <a:r>
                        <a:rPr lang="en-US" altLang="ja-JP" sz="1400" u="none" strike="noStrike" dirty="0">
                          <a:effectLst/>
                          <a:latin typeface="+mn-ea"/>
                          <a:ea typeface="+mn-ea"/>
                          <a:hlinkClick r:id="rId36" action="ppaction://hlinksldjump"/>
                        </a:rPr>
                        <a:t>1/2</a:t>
                      </a:r>
                      <a:r>
                        <a:rPr lang="ja-JP" altLang="en-US" sz="1400" u="none" strike="noStrike" dirty="0">
                          <a:effectLst/>
                          <a:latin typeface="+mn-ea"/>
                          <a:ea typeface="+mn-ea"/>
                          <a:hlinkClick r:id="rId36"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43</a:t>
                      </a:r>
                    </a:p>
                  </a:txBody>
                  <a:tcPr marL="36000" marR="36000" marT="0" marB="0" anchor="ctr"/>
                </a:tc>
                <a:extLst>
                  <a:ext uri="{0D108BD9-81ED-4DB2-BD59-A6C34878D82A}">
                    <a16:rowId xmlns:a16="http://schemas.microsoft.com/office/drawing/2014/main" val="2170303453"/>
                  </a:ext>
                </a:extLst>
              </a:tr>
              <a:tr h="94291">
                <a:tc>
                  <a:txBody>
                    <a:bodyPr/>
                    <a:lstStyle/>
                    <a:p>
                      <a:pPr algn="l" fontAlgn="ctr">
                        <a:lnSpc>
                          <a:spcPts val="1800"/>
                        </a:lnSpc>
                      </a:pPr>
                      <a:r>
                        <a:rPr lang="ja-JP" altLang="en-US" sz="1400" u="none" strike="noStrike" dirty="0">
                          <a:effectLst/>
                          <a:latin typeface="+mn-ea"/>
                          <a:ea typeface="+mn-ea"/>
                          <a:hlinkClick r:id="rId37" action="ppaction://hlinksldjump"/>
                        </a:rPr>
                        <a:t>モニタリング及び監査（</a:t>
                      </a:r>
                      <a:r>
                        <a:rPr lang="en-US" altLang="ja-JP" sz="1400" u="none" strike="noStrike" dirty="0">
                          <a:effectLst/>
                          <a:latin typeface="+mn-ea"/>
                          <a:ea typeface="+mn-ea"/>
                          <a:hlinkClick r:id="rId37" action="ppaction://hlinksldjump"/>
                        </a:rPr>
                        <a:t>2/2</a:t>
                      </a:r>
                      <a:r>
                        <a:rPr lang="ja-JP" altLang="en-US" sz="1400" u="none" strike="noStrike" dirty="0">
                          <a:effectLst/>
                          <a:latin typeface="+mn-ea"/>
                          <a:ea typeface="+mn-ea"/>
                          <a:hlinkClick r:id="rId37" action="ppaction://hlinksldjump"/>
                        </a:rPr>
                        <a:t>）</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44</a:t>
                      </a:r>
                    </a:p>
                  </a:txBody>
                  <a:tcPr marL="36000" marR="36000" marT="0" marB="0" anchor="ctr"/>
                </a:tc>
                <a:extLst>
                  <a:ext uri="{0D108BD9-81ED-4DB2-BD59-A6C34878D82A}">
                    <a16:rowId xmlns:a16="http://schemas.microsoft.com/office/drawing/2014/main" val="1155493309"/>
                  </a:ext>
                </a:extLst>
              </a:tr>
              <a:tr h="94291">
                <a:tc>
                  <a:txBody>
                    <a:bodyPr/>
                    <a:lstStyle/>
                    <a:p>
                      <a:pPr algn="l" fontAlgn="ctr">
                        <a:lnSpc>
                          <a:spcPts val="1800"/>
                        </a:lnSpc>
                      </a:pPr>
                      <a:r>
                        <a:rPr lang="ja-JP" altLang="en-US" sz="1400" u="none" strike="noStrike" dirty="0">
                          <a:effectLst/>
                          <a:latin typeface="+mn-ea"/>
                          <a:ea typeface="+mn-ea"/>
                          <a:hlinkClick r:id="rId38" action="ppaction://hlinksldjump"/>
                        </a:rPr>
                        <a:t>重篤な有害事象（</a:t>
                      </a:r>
                      <a:r>
                        <a:rPr lang="en-US" altLang="ja-JP" sz="1400" u="none" strike="noStrike" dirty="0">
                          <a:effectLst/>
                          <a:latin typeface="+mn-ea"/>
                          <a:ea typeface="+mn-ea"/>
                          <a:hlinkClick r:id="rId38" action="ppaction://hlinksldjump"/>
                        </a:rPr>
                        <a:t>SAE</a:t>
                      </a:r>
                      <a:r>
                        <a:rPr lang="ja-JP" altLang="en-US" sz="1400" u="none" strike="noStrike" dirty="0">
                          <a:effectLst/>
                          <a:latin typeface="+mn-ea"/>
                          <a:ea typeface="+mn-ea"/>
                          <a:hlinkClick r:id="rId38" action="ppaction://hlinksldjump"/>
                        </a:rPr>
                        <a:t>）への対応（侵襲を伴う研究）</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45</a:t>
                      </a:r>
                    </a:p>
                  </a:txBody>
                  <a:tcPr marL="36000" marR="36000" marT="0" marB="0" anchor="ctr"/>
                </a:tc>
                <a:extLst>
                  <a:ext uri="{0D108BD9-81ED-4DB2-BD59-A6C34878D82A}">
                    <a16:rowId xmlns:a16="http://schemas.microsoft.com/office/drawing/2014/main" val="610737688"/>
                  </a:ext>
                </a:extLst>
              </a:tr>
              <a:tr h="94291">
                <a:tc>
                  <a:txBody>
                    <a:bodyPr/>
                    <a:lstStyle/>
                    <a:p>
                      <a:pPr algn="l" fontAlgn="ctr">
                        <a:lnSpc>
                          <a:spcPts val="1800"/>
                        </a:lnSpc>
                      </a:pPr>
                      <a:r>
                        <a:rPr lang="ja-JP" altLang="en-US" sz="1400" u="none" strike="noStrike" dirty="0">
                          <a:effectLst/>
                          <a:latin typeface="+mn-ea"/>
                          <a:ea typeface="+mn-ea"/>
                          <a:hlinkClick r:id="rId39" action="ppaction://hlinksldjump"/>
                        </a:rPr>
                        <a:t>倫理審査委員会と手続きの流れ</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46</a:t>
                      </a:r>
                    </a:p>
                  </a:txBody>
                  <a:tcPr marL="36000" marR="36000" marT="0" marB="0" anchor="ctr"/>
                </a:tc>
                <a:extLst>
                  <a:ext uri="{0D108BD9-81ED-4DB2-BD59-A6C34878D82A}">
                    <a16:rowId xmlns:a16="http://schemas.microsoft.com/office/drawing/2014/main" val="1428388180"/>
                  </a:ext>
                </a:extLst>
              </a:tr>
              <a:tr h="94291">
                <a:tc>
                  <a:txBody>
                    <a:bodyPr/>
                    <a:lstStyle/>
                    <a:p>
                      <a:pPr algn="l" fontAlgn="ctr">
                        <a:lnSpc>
                          <a:spcPts val="1800"/>
                        </a:lnSpc>
                      </a:pPr>
                      <a:r>
                        <a:rPr lang="ja-JP" altLang="en-US" sz="1400" u="none" strike="noStrike" dirty="0">
                          <a:effectLst/>
                          <a:latin typeface="+mn-ea"/>
                          <a:ea typeface="+mn-ea"/>
                          <a:hlinkClick r:id="rId40" action="ppaction://hlinksldjump"/>
                        </a:rPr>
                        <a:t>迅速審査と報告事項</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47</a:t>
                      </a:r>
                    </a:p>
                  </a:txBody>
                  <a:tcPr marL="36000" marR="36000" marT="0" marB="0" anchor="ctr"/>
                </a:tc>
                <a:extLst>
                  <a:ext uri="{0D108BD9-81ED-4DB2-BD59-A6C34878D82A}">
                    <a16:rowId xmlns:a16="http://schemas.microsoft.com/office/drawing/2014/main" val="4230456254"/>
                  </a:ext>
                </a:extLst>
              </a:tr>
              <a:tr h="94291">
                <a:tc>
                  <a:txBody>
                    <a:bodyPr/>
                    <a:lstStyle/>
                    <a:p>
                      <a:pPr algn="l" fontAlgn="ctr">
                        <a:lnSpc>
                          <a:spcPts val="1800"/>
                        </a:lnSpc>
                      </a:pPr>
                      <a:r>
                        <a:rPr lang="ja-JP" altLang="en-US" sz="1400" u="none" strike="noStrike" dirty="0">
                          <a:effectLst/>
                          <a:latin typeface="+mn-ea"/>
                          <a:ea typeface="+mn-ea"/>
                          <a:hlinkClick r:id="rId41" action="ppaction://hlinksldjump"/>
                        </a:rPr>
                        <a:t>個人情報の保護等</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48</a:t>
                      </a:r>
                    </a:p>
                  </a:txBody>
                  <a:tcPr marL="36000" marR="36000" marT="0" marB="0" anchor="ctr"/>
                </a:tc>
                <a:extLst>
                  <a:ext uri="{0D108BD9-81ED-4DB2-BD59-A6C34878D82A}">
                    <a16:rowId xmlns:a16="http://schemas.microsoft.com/office/drawing/2014/main" val="3612380404"/>
                  </a:ext>
                </a:extLst>
              </a:tr>
              <a:tr h="94291">
                <a:tc>
                  <a:txBody>
                    <a:bodyPr/>
                    <a:lstStyle/>
                    <a:p>
                      <a:pPr algn="l" fontAlgn="ctr">
                        <a:lnSpc>
                          <a:spcPts val="1800"/>
                        </a:lnSpc>
                      </a:pPr>
                      <a:r>
                        <a:rPr lang="ja-JP" altLang="en-US" sz="1400" u="none" strike="noStrike" dirty="0">
                          <a:effectLst/>
                          <a:latin typeface="+mn-ea"/>
                          <a:ea typeface="+mn-ea"/>
                          <a:hlinkClick r:id="rId42" action="ppaction://hlinksldjump"/>
                        </a:rPr>
                        <a:t>個人に関する／関しない情報、個人情報</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49</a:t>
                      </a:r>
                    </a:p>
                  </a:txBody>
                  <a:tcPr marL="36000" marR="36000" marT="0" marB="0" anchor="ctr"/>
                </a:tc>
                <a:extLst>
                  <a:ext uri="{0D108BD9-81ED-4DB2-BD59-A6C34878D82A}">
                    <a16:rowId xmlns:a16="http://schemas.microsoft.com/office/drawing/2014/main" val="3708654291"/>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zh-TW" altLang="en-US" sz="1400" u="none" strike="noStrike" dirty="0">
                          <a:effectLst/>
                          <a:latin typeface="+mn-ea"/>
                          <a:ea typeface="+mn-ea"/>
                          <a:hlinkClick r:id="rId43" action="ppaction://hlinksldjump"/>
                        </a:rPr>
                        <a:t>要配慮個人情報</a:t>
                      </a:r>
                      <a:endParaRPr lang="zh-TW"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50</a:t>
                      </a:r>
                    </a:p>
                  </a:txBody>
                  <a:tcPr marL="36000" marR="36000" marT="0" marB="0" anchor="ctr"/>
                </a:tc>
                <a:extLst>
                  <a:ext uri="{0D108BD9-81ED-4DB2-BD59-A6C34878D82A}">
                    <a16:rowId xmlns:a16="http://schemas.microsoft.com/office/drawing/2014/main" val="1738483158"/>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zh-TW" altLang="en-US" sz="1400" u="none" strike="noStrike" dirty="0">
                          <a:effectLst/>
                          <a:latin typeface="+mn-ea"/>
                          <a:ea typeface="+mn-ea"/>
                          <a:hlinkClick r:id="rId44" action="ppaction://hlinksldjump"/>
                        </a:rPr>
                        <a:t>匿名加工情報</a:t>
                      </a:r>
                      <a:r>
                        <a:rPr lang="ja-JP" altLang="en-US" sz="1400" u="none" strike="noStrike" dirty="0">
                          <a:effectLst/>
                          <a:latin typeface="+mn-ea"/>
                          <a:ea typeface="+mn-ea"/>
                          <a:hlinkClick r:id="rId44" action="ppaction://hlinksldjump"/>
                        </a:rPr>
                        <a:t>／</a:t>
                      </a:r>
                      <a:r>
                        <a:rPr lang="zh-TW" altLang="en-US" sz="1400" u="none" strike="noStrike" dirty="0">
                          <a:effectLst/>
                          <a:latin typeface="+mn-ea"/>
                          <a:ea typeface="+mn-ea"/>
                          <a:hlinkClick r:id="rId44" action="ppaction://hlinksldjump"/>
                        </a:rPr>
                        <a:t>仮名加工情報</a:t>
                      </a:r>
                      <a:endParaRPr lang="zh-TW"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51</a:t>
                      </a:r>
                    </a:p>
                  </a:txBody>
                  <a:tcPr marL="36000" marR="36000" marT="0" marB="0" anchor="ctr"/>
                </a:tc>
                <a:extLst>
                  <a:ext uri="{0D108BD9-81ED-4DB2-BD59-A6C34878D82A}">
                    <a16:rowId xmlns:a16="http://schemas.microsoft.com/office/drawing/2014/main" val="3019576514"/>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ja-JP" altLang="en-US" sz="1400" u="none" strike="noStrike" dirty="0">
                          <a:effectLst/>
                          <a:latin typeface="+mn-ea"/>
                          <a:ea typeface="+mn-ea"/>
                          <a:hlinkClick r:id="rId45" action="ppaction://hlinksldjump"/>
                        </a:rPr>
                        <a:t>既存のデータ類型と制約</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52</a:t>
                      </a:r>
                    </a:p>
                  </a:txBody>
                  <a:tcPr marL="36000" marR="36000" marT="0" marB="0" anchor="ctr"/>
                </a:tc>
                <a:extLst>
                  <a:ext uri="{0D108BD9-81ED-4DB2-BD59-A6C34878D82A}">
                    <a16:rowId xmlns:a16="http://schemas.microsoft.com/office/drawing/2014/main" val="1000123714"/>
                  </a:ext>
                </a:extLst>
              </a:tr>
              <a:tr h="94291">
                <a:tc>
                  <a:txBody>
                    <a:bodyPr/>
                    <a:lstStyle/>
                    <a:p>
                      <a:pPr marL="0" marR="0" lvl="0" indent="0" algn="l" defTabSz="914400" rtl="0" eaLnBrk="1" fontAlgn="ctr" latinLnBrk="0" hangingPunct="1">
                        <a:lnSpc>
                          <a:spcPts val="1800"/>
                        </a:lnSpc>
                        <a:spcBef>
                          <a:spcPts val="0"/>
                        </a:spcBef>
                        <a:spcAft>
                          <a:spcPts val="0"/>
                        </a:spcAft>
                        <a:buClrTx/>
                        <a:buSzTx/>
                        <a:buFontTx/>
                        <a:buNone/>
                        <a:tabLst/>
                        <a:defRPr/>
                      </a:pPr>
                      <a:r>
                        <a:rPr lang="ja-JP" altLang="en-US" sz="1400" u="none" strike="noStrike" dirty="0">
                          <a:effectLst/>
                          <a:latin typeface="+mn-ea"/>
                          <a:ea typeface="+mn-ea"/>
                          <a:hlinkClick r:id="rId46" action="ppaction://hlinksldjump"/>
                        </a:rPr>
                        <a:t>収集データを個人情報として扱う期間は各社が判断</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53</a:t>
                      </a:r>
                    </a:p>
                  </a:txBody>
                  <a:tcPr marL="36000" marR="36000" marT="0" marB="0" anchor="ctr"/>
                </a:tc>
                <a:extLst>
                  <a:ext uri="{0D108BD9-81ED-4DB2-BD59-A6C34878D82A}">
                    <a16:rowId xmlns:a16="http://schemas.microsoft.com/office/drawing/2014/main" val="3195122087"/>
                  </a:ext>
                </a:extLst>
              </a:tr>
              <a:tr h="94291">
                <a:tc>
                  <a:txBody>
                    <a:bodyPr/>
                    <a:lstStyle/>
                    <a:p>
                      <a:pPr algn="l" fontAlgn="ctr">
                        <a:lnSpc>
                          <a:spcPts val="1800"/>
                        </a:lnSpc>
                      </a:pPr>
                      <a:r>
                        <a:rPr lang="ja-JP" altLang="en-US" sz="1400" b="0" i="0" u="none" strike="noStrike" dirty="0">
                          <a:solidFill>
                            <a:srgbClr val="000000"/>
                          </a:solidFill>
                          <a:effectLst/>
                          <a:latin typeface="+mn-ea"/>
                          <a:ea typeface="+mn-ea"/>
                          <a:hlinkClick r:id="rId47" action="ppaction://hlinksldjump"/>
                        </a:rPr>
                        <a:t>参考資料</a:t>
                      </a:r>
                      <a:endParaRPr lang="ja-JP" altLang="en-US" sz="1400" b="0" i="0" u="none" strike="noStrike" dirty="0">
                        <a:solidFill>
                          <a:srgbClr val="000000"/>
                        </a:solidFill>
                        <a:effectLst/>
                        <a:latin typeface="+mn-ea"/>
                        <a:ea typeface="+mn-ea"/>
                      </a:endParaRPr>
                    </a:p>
                  </a:txBody>
                  <a:tcPr marL="72000" marR="36000" marT="0" marB="0" anchor="ctr"/>
                </a:tc>
                <a:tc>
                  <a:txBody>
                    <a:bodyPr/>
                    <a:lstStyle/>
                    <a:p>
                      <a:pPr algn="ctr" fontAlgn="ctr">
                        <a:lnSpc>
                          <a:spcPts val="1800"/>
                        </a:lnSpc>
                      </a:pPr>
                      <a:r>
                        <a:rPr lang="en-US" altLang="ja-JP" sz="1400" b="0" i="0" u="none" strike="noStrike" dirty="0">
                          <a:solidFill>
                            <a:srgbClr val="000000"/>
                          </a:solidFill>
                          <a:effectLst/>
                          <a:latin typeface="+mn-ea"/>
                          <a:ea typeface="+mn-ea"/>
                        </a:rPr>
                        <a:t>54</a:t>
                      </a:r>
                    </a:p>
                  </a:txBody>
                  <a:tcPr marL="36000" marR="36000" marT="0" marB="0" anchor="ctr"/>
                </a:tc>
                <a:extLst>
                  <a:ext uri="{0D108BD9-81ED-4DB2-BD59-A6C34878D82A}">
                    <a16:rowId xmlns:a16="http://schemas.microsoft.com/office/drawing/2014/main" val="1033592634"/>
                  </a:ext>
                </a:extLst>
              </a:tr>
            </a:tbl>
          </a:graphicData>
        </a:graphic>
      </p:graphicFrame>
      <p:sp>
        <p:nvSpPr>
          <p:cNvPr id="3" name="日付プレースホルダー 2">
            <a:extLst>
              <a:ext uri="{FF2B5EF4-FFF2-40B4-BE49-F238E27FC236}">
                <a16:creationId xmlns:a16="http://schemas.microsoft.com/office/drawing/2014/main" id="{0C2911D4-BF2D-9C39-F03D-7B0390A8B0DD}"/>
              </a:ext>
            </a:extLst>
          </p:cNvPr>
          <p:cNvSpPr>
            <a:spLocks noGrp="1"/>
          </p:cNvSpPr>
          <p:nvPr>
            <p:ph type="dt" sz="half" idx="10"/>
          </p:nvPr>
        </p:nvSpPr>
        <p:spPr/>
        <p:txBody>
          <a:bodyPr/>
          <a:lstStyle/>
          <a:p>
            <a:pPr>
              <a:defRPr/>
            </a:pPr>
            <a:r>
              <a:rPr lang="en-US" altLang="ja-JP" dirty="0"/>
              <a:t>2024/6/26</a:t>
            </a:r>
          </a:p>
        </p:txBody>
      </p:sp>
    </p:spTree>
    <p:extLst>
      <p:ext uri="{BB962C8B-B14F-4D97-AF65-F5344CB8AC3E}">
        <p14:creationId xmlns:p14="http://schemas.microsoft.com/office/powerpoint/2010/main" val="241334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CB535-B42F-FFDD-A811-67167B6B397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8BC3757-BBC0-A76E-96AE-77D2CCFCC4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6" name="think-cell data - do not delete" hidden="1">
                        <a:extLst>
                          <a:ext uri="{FF2B5EF4-FFF2-40B4-BE49-F238E27FC236}">
                            <a16:creationId xmlns:a16="http://schemas.microsoft.com/office/drawing/2014/main" id="{A8BC3757-BBC0-A76E-96AE-77D2CCFCC4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70C04D-372F-EB7C-9FD3-8F2C61CDC9BE}"/>
              </a:ext>
            </a:extLst>
          </p:cNvPr>
          <p:cNvSpPr>
            <a:spLocks noGrp="1"/>
          </p:cNvSpPr>
          <p:nvPr>
            <p:ph type="title"/>
          </p:nvPr>
        </p:nvSpPr>
        <p:spPr/>
        <p:txBody>
          <a:bodyPr vert="horz"/>
          <a:lstStyle/>
          <a:p>
            <a:r>
              <a:rPr lang="ja-JP" altLang="en-US" sz="3200" dirty="0">
                <a:latin typeface="ＭＳ Ｐゴシック"/>
                <a:ea typeface="ＭＳ Ｐゴシック"/>
              </a:rPr>
              <a:t>倫理指針・ガイダンスの構成</a:t>
            </a:r>
            <a:endParaRPr lang="ja-JP" altLang="en-US" sz="1600" dirty="0">
              <a:solidFill>
                <a:srgbClr val="000000"/>
              </a:solidFill>
              <a:latin typeface="MS PGothic"/>
              <a:ea typeface="MS PGothic"/>
            </a:endParaRPr>
          </a:p>
        </p:txBody>
      </p:sp>
      <p:sp>
        <p:nvSpPr>
          <p:cNvPr id="5" name="スライド番号プレースホルダー 4">
            <a:extLst>
              <a:ext uri="{FF2B5EF4-FFF2-40B4-BE49-F238E27FC236}">
                <a16:creationId xmlns:a16="http://schemas.microsoft.com/office/drawing/2014/main" id="{00E003BD-C3BE-A104-5FEC-D3010F5917C5}"/>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a:solidFill>
                  <a:schemeClr val="tx1"/>
                </a:solidFill>
              </a:rPr>
              <a:pPr>
                <a:defRPr/>
              </a:pPr>
              <a:t>13</a:t>
            </a:fld>
            <a:endParaRPr lang="en-US" altLang="ja-JP" dirty="0">
              <a:solidFill>
                <a:schemeClr val="tx1"/>
              </a:solidFill>
            </a:endParaRPr>
          </a:p>
        </p:txBody>
      </p:sp>
      <p:graphicFrame>
        <p:nvGraphicFramePr>
          <p:cNvPr id="8" name="表 7">
            <a:extLst>
              <a:ext uri="{FF2B5EF4-FFF2-40B4-BE49-F238E27FC236}">
                <a16:creationId xmlns:a16="http://schemas.microsoft.com/office/drawing/2014/main" id="{A1729351-641B-0A38-22CB-E6E19D7ED01A}"/>
              </a:ext>
            </a:extLst>
          </p:cNvPr>
          <p:cNvGraphicFramePr>
            <a:graphicFrameLocks noGrp="1"/>
          </p:cNvGraphicFramePr>
          <p:nvPr>
            <p:extLst>
              <p:ext uri="{D42A27DB-BD31-4B8C-83A1-F6EECF244321}">
                <p14:modId xmlns:p14="http://schemas.microsoft.com/office/powerpoint/2010/main" val="1498489210"/>
              </p:ext>
            </p:extLst>
          </p:nvPr>
        </p:nvGraphicFramePr>
        <p:xfrm>
          <a:off x="623392" y="1256136"/>
          <a:ext cx="8452847" cy="5137785"/>
        </p:xfrm>
        <a:graphic>
          <a:graphicData uri="http://schemas.openxmlformats.org/drawingml/2006/table">
            <a:tbl>
              <a:tblPr>
                <a:tableStyleId>{BC89EF96-8CEA-46FF-86C4-4CE0E7609802}</a:tableStyleId>
              </a:tblPr>
              <a:tblGrid>
                <a:gridCol w="1184838">
                  <a:extLst>
                    <a:ext uri="{9D8B030D-6E8A-4147-A177-3AD203B41FA5}">
                      <a16:colId xmlns:a16="http://schemas.microsoft.com/office/drawing/2014/main" val="20000"/>
                    </a:ext>
                  </a:extLst>
                </a:gridCol>
                <a:gridCol w="4842438">
                  <a:extLst>
                    <a:ext uri="{9D8B030D-6E8A-4147-A177-3AD203B41FA5}">
                      <a16:colId xmlns:a16="http://schemas.microsoft.com/office/drawing/2014/main" val="20001"/>
                    </a:ext>
                  </a:extLst>
                </a:gridCol>
                <a:gridCol w="697475">
                  <a:extLst>
                    <a:ext uri="{9D8B030D-6E8A-4147-A177-3AD203B41FA5}">
                      <a16:colId xmlns:a16="http://schemas.microsoft.com/office/drawing/2014/main" val="20002"/>
                    </a:ext>
                  </a:extLst>
                </a:gridCol>
                <a:gridCol w="454588">
                  <a:extLst>
                    <a:ext uri="{9D8B030D-6E8A-4147-A177-3AD203B41FA5}">
                      <a16:colId xmlns:a16="http://schemas.microsoft.com/office/drawing/2014/main" val="20003"/>
                    </a:ext>
                  </a:extLst>
                </a:gridCol>
                <a:gridCol w="697475">
                  <a:extLst>
                    <a:ext uri="{9D8B030D-6E8A-4147-A177-3AD203B41FA5}">
                      <a16:colId xmlns:a16="http://schemas.microsoft.com/office/drawing/2014/main" val="20004"/>
                    </a:ext>
                  </a:extLst>
                </a:gridCol>
                <a:gridCol w="576033">
                  <a:extLst>
                    <a:ext uri="{9D8B030D-6E8A-4147-A177-3AD203B41FA5}">
                      <a16:colId xmlns:a16="http://schemas.microsoft.com/office/drawing/2014/main" val="20005"/>
                    </a:ext>
                  </a:extLst>
                </a:gridCol>
              </a:tblGrid>
              <a:tr h="81707">
                <a:tc rowSpan="2">
                  <a:txBody>
                    <a:bodyPr/>
                    <a:lstStyle/>
                    <a:p>
                      <a:pPr algn="ctr" fontAlgn="ctr">
                        <a:lnSpc>
                          <a:spcPts val="1300"/>
                        </a:lnSpc>
                      </a:pPr>
                      <a:r>
                        <a:rPr lang="ja-JP" altLang="en-US" sz="1100" b="1" i="0" u="none" strike="noStrike" dirty="0">
                          <a:solidFill>
                            <a:schemeClr val="bg1"/>
                          </a:solidFill>
                          <a:effectLst/>
                          <a:latin typeface="+mn-ea"/>
                          <a:ea typeface="+mn-ea"/>
                        </a:rPr>
                        <a:t>内容</a:t>
                      </a:r>
                    </a:p>
                  </a:txBody>
                  <a:tcPr marL="36000" marR="36000" marT="0" marB="0" anchor="ctr">
                    <a:solidFill>
                      <a:srgbClr val="002060"/>
                    </a:solidFill>
                  </a:tcPr>
                </a:tc>
                <a:tc rowSpan="2">
                  <a:txBody>
                    <a:bodyPr/>
                    <a:lstStyle/>
                    <a:p>
                      <a:pPr algn="ctr" fontAlgn="ctr">
                        <a:lnSpc>
                          <a:spcPts val="1300"/>
                        </a:lnSpc>
                      </a:pPr>
                      <a:r>
                        <a:rPr lang="ja-JP" altLang="en-US" sz="1100" b="1" u="none" strike="noStrike" dirty="0">
                          <a:solidFill>
                            <a:schemeClr val="bg1"/>
                          </a:solidFill>
                          <a:effectLst/>
                          <a:latin typeface="+mn-ea"/>
                          <a:ea typeface="+mn-ea"/>
                        </a:rPr>
                        <a:t>項目</a:t>
                      </a:r>
                      <a:endParaRPr lang="ja-JP" altLang="en-US" sz="1100" b="1" i="0" u="none" strike="noStrike" dirty="0">
                        <a:solidFill>
                          <a:schemeClr val="bg1"/>
                        </a:solidFill>
                        <a:effectLst/>
                        <a:latin typeface="+mn-ea"/>
                        <a:ea typeface="+mn-ea"/>
                      </a:endParaRPr>
                    </a:p>
                  </a:txBody>
                  <a:tcPr marL="36000" marR="36000" marT="0" marB="0" anchor="ctr">
                    <a:solidFill>
                      <a:srgbClr val="002060"/>
                    </a:solidFill>
                  </a:tcPr>
                </a:tc>
                <a:tc gridSpan="2">
                  <a:txBody>
                    <a:bodyPr/>
                    <a:lstStyle/>
                    <a:p>
                      <a:pPr algn="ctr" fontAlgn="ctr">
                        <a:lnSpc>
                          <a:spcPts val="1300"/>
                        </a:lnSpc>
                      </a:pPr>
                      <a:r>
                        <a:rPr lang="ja-JP" altLang="en-US" sz="1100" b="1" i="0" u="none" strike="noStrike" dirty="0">
                          <a:solidFill>
                            <a:schemeClr val="bg1"/>
                          </a:solidFill>
                          <a:effectLst/>
                          <a:latin typeface="+mn-ea"/>
                          <a:ea typeface="+mn-ea"/>
                        </a:rPr>
                        <a:t>倫理指針</a:t>
                      </a:r>
                    </a:p>
                  </a:txBody>
                  <a:tcPr marL="36000" marR="36000" marT="0" marB="0" anchor="ctr">
                    <a:solidFill>
                      <a:srgbClr val="002060"/>
                    </a:solidFill>
                  </a:tcPr>
                </a:tc>
                <a:tc h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gridSpan="2">
                  <a:txBody>
                    <a:bodyPr/>
                    <a:lstStyle/>
                    <a:p>
                      <a:pPr algn="ctr" fontAlgn="ctr">
                        <a:lnSpc>
                          <a:spcPts val="1300"/>
                        </a:lnSpc>
                      </a:pPr>
                      <a:r>
                        <a:rPr lang="ja-JP" altLang="en-US" sz="1100" b="1" i="0" u="none" strike="noStrike" dirty="0">
                          <a:solidFill>
                            <a:schemeClr val="bg1"/>
                          </a:solidFill>
                          <a:effectLst/>
                          <a:latin typeface="+mn-ea"/>
                          <a:ea typeface="+mn-ea"/>
                        </a:rPr>
                        <a:t>ガイダンス</a:t>
                      </a:r>
                    </a:p>
                  </a:txBody>
                  <a:tcPr marL="36000" marR="36000" marT="0" marB="0" anchor="ctr">
                    <a:solidFill>
                      <a:srgbClr val="002060"/>
                    </a:solidFill>
                  </a:tcPr>
                </a:tc>
                <a:tc h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extLst>
                  <a:ext uri="{0D108BD9-81ED-4DB2-BD59-A6C34878D82A}">
                    <a16:rowId xmlns:a16="http://schemas.microsoft.com/office/drawing/2014/main" val="10000"/>
                  </a:ext>
                </a:extLst>
              </a:tr>
              <a:tr h="81707">
                <a:tc vMerge="1">
                  <a:txBody>
                    <a:bodyPr/>
                    <a:lstStyle/>
                    <a:p>
                      <a:pPr algn="ctr" fontAlgn="ctr">
                        <a:lnSpc>
                          <a:spcPts val="1400"/>
                        </a:lnSpc>
                      </a:pPr>
                      <a:r>
                        <a:rPr lang="ja-JP" altLang="en-US" sz="1400" b="0" i="0" u="none" strike="noStrike" dirty="0">
                          <a:solidFill>
                            <a:schemeClr val="bg1"/>
                          </a:solidFill>
                          <a:effectLst/>
                          <a:latin typeface="Arial Rounded MT Bold" panose="020F0704030504030204" pitchFamily="34" charset="0"/>
                          <a:ea typeface="HGP創英角ｺﾞｼｯｸUB" panose="020B0900000000000000" pitchFamily="50" charset="-128"/>
                        </a:rPr>
                        <a:t>内容</a:t>
                      </a:r>
                    </a:p>
                  </a:txBody>
                  <a:tcPr marL="6243" marR="6243" marT="6243" marB="0" anchor="ctr">
                    <a:solidFill>
                      <a:srgbClr val="002060"/>
                    </a:solidFill>
                  </a:tcPr>
                </a:tc>
                <a:tc vMerge="1">
                  <a:txBody>
                    <a:bodyPr/>
                    <a:lstStyle/>
                    <a:p>
                      <a:pPr algn="ctr" fontAlgn="ctr">
                        <a:lnSpc>
                          <a:spcPts val="1400"/>
                        </a:lnSpc>
                      </a:pPr>
                      <a:r>
                        <a:rPr lang="ja-JP" altLang="en-US" sz="1400" b="0" u="none" strike="noStrike" dirty="0">
                          <a:solidFill>
                            <a:schemeClr val="bg1"/>
                          </a:solidFill>
                          <a:effectLst/>
                          <a:latin typeface="Arial Rounded MT Bold" panose="020F0704030504030204" pitchFamily="34" charset="0"/>
                          <a:ea typeface="HGP創英角ｺﾞｼｯｸUB" panose="020B0900000000000000" pitchFamily="50" charset="-128"/>
                        </a:rPr>
                        <a:t>項目</a:t>
                      </a:r>
                      <a:endParaRPr lang="ja-JP" altLang="en-US" sz="1400" b="0" i="0" u="none" strike="noStrike" dirty="0">
                        <a:solidFill>
                          <a:schemeClr val="bg1"/>
                        </a:solidFill>
                        <a:effectLst/>
                        <a:latin typeface="Arial Rounded MT Bold" panose="020F0704030504030204" pitchFamily="34" charset="0"/>
                        <a:ea typeface="HGP創英角ｺﾞｼｯｸUB" panose="020B0900000000000000" pitchFamily="50" charset="-128"/>
                      </a:endParaRPr>
                    </a:p>
                  </a:txBody>
                  <a:tcPr marL="6243" marR="6243" marT="6243" marB="0" anchor="ctr">
                    <a:solidFill>
                      <a:srgbClr val="002060"/>
                    </a:solidFill>
                  </a:tcPr>
                </a:tc>
                <a:tc>
                  <a:txBody>
                    <a:bodyPr/>
                    <a:lstStyle/>
                    <a:p>
                      <a:pPr algn="ctr" fontAlgn="ctr">
                        <a:lnSpc>
                          <a:spcPts val="1300"/>
                        </a:lnSpc>
                      </a:pPr>
                      <a:r>
                        <a:rPr lang="ja-JP" altLang="en-US" sz="1100" b="1" u="none" strike="noStrike" dirty="0">
                          <a:solidFill>
                            <a:schemeClr val="bg1"/>
                          </a:solidFill>
                          <a:effectLst/>
                          <a:latin typeface="+mn-ea"/>
                          <a:ea typeface="+mn-ea"/>
                        </a:rPr>
                        <a:t>ページ数</a:t>
                      </a:r>
                      <a:endParaRPr lang="ja-JP" altLang="en-US" sz="1100" b="1" i="0" u="none" strike="noStrike" dirty="0">
                        <a:solidFill>
                          <a:schemeClr val="bg1"/>
                        </a:solidFill>
                        <a:effectLst/>
                        <a:latin typeface="+mn-ea"/>
                        <a:ea typeface="+mn-ea"/>
                      </a:endParaRPr>
                    </a:p>
                  </a:txBody>
                  <a:tcPr marL="36000" marR="36000" marT="0" marB="0" anchor="ctr">
                    <a:solidFill>
                      <a:srgbClr val="002060"/>
                    </a:solidFill>
                  </a:tcPr>
                </a:tc>
                <a:tc>
                  <a:txBody>
                    <a:bodyPr/>
                    <a:lstStyle/>
                    <a:p>
                      <a:pPr algn="ctr" fontAlgn="ctr">
                        <a:lnSpc>
                          <a:spcPts val="1300"/>
                        </a:lnSpc>
                      </a:pPr>
                      <a:r>
                        <a:rPr lang="ja-JP" altLang="en-US" sz="1100" b="1" i="0" u="none" strike="noStrike" dirty="0">
                          <a:solidFill>
                            <a:schemeClr val="bg1"/>
                          </a:solidFill>
                          <a:effectLst/>
                          <a:latin typeface="+mn-ea"/>
                          <a:ea typeface="+mn-ea"/>
                        </a:rPr>
                        <a:t>割合</a:t>
                      </a:r>
                    </a:p>
                  </a:txBody>
                  <a:tcPr marL="36000" marR="36000" marT="0" marB="0" anchor="ctr">
                    <a:solidFill>
                      <a:srgbClr val="002060"/>
                    </a:solidFill>
                  </a:tcPr>
                </a:tc>
                <a:tc>
                  <a:txBody>
                    <a:bodyPr/>
                    <a:lstStyle/>
                    <a:p>
                      <a:pPr algn="ctr" fontAlgn="ctr">
                        <a:lnSpc>
                          <a:spcPts val="1300"/>
                        </a:lnSpc>
                      </a:pPr>
                      <a:r>
                        <a:rPr lang="ja-JP" altLang="en-US" sz="1100" b="1" u="none" strike="noStrike" dirty="0">
                          <a:solidFill>
                            <a:schemeClr val="bg1"/>
                          </a:solidFill>
                          <a:effectLst/>
                          <a:latin typeface="+mn-ea"/>
                          <a:ea typeface="+mn-ea"/>
                        </a:rPr>
                        <a:t>ページ数</a:t>
                      </a:r>
                      <a:endParaRPr lang="ja-JP" altLang="en-US" sz="1100" b="1" i="0" u="none" strike="noStrike" dirty="0">
                        <a:solidFill>
                          <a:schemeClr val="bg1"/>
                        </a:solidFill>
                        <a:effectLst/>
                        <a:latin typeface="+mn-ea"/>
                        <a:ea typeface="+mn-ea"/>
                      </a:endParaRPr>
                    </a:p>
                  </a:txBody>
                  <a:tcPr marL="36000" marR="36000" marT="0" marB="0" anchor="ctr">
                    <a:solidFill>
                      <a:srgbClr val="002060"/>
                    </a:solidFill>
                  </a:tcPr>
                </a:tc>
                <a:tc>
                  <a:txBody>
                    <a:bodyPr/>
                    <a:lstStyle/>
                    <a:p>
                      <a:pPr algn="ctr" fontAlgn="ctr">
                        <a:lnSpc>
                          <a:spcPts val="1300"/>
                        </a:lnSpc>
                      </a:pPr>
                      <a:r>
                        <a:rPr lang="ja-JP" altLang="en-US" sz="1100" b="1" i="0" u="none" strike="noStrike" dirty="0">
                          <a:solidFill>
                            <a:schemeClr val="bg1"/>
                          </a:solidFill>
                          <a:effectLst/>
                          <a:latin typeface="+mn-ea"/>
                          <a:ea typeface="+mn-ea"/>
                        </a:rPr>
                        <a:t>割合</a:t>
                      </a:r>
                    </a:p>
                  </a:txBody>
                  <a:tcPr marL="36000" marR="36000" marT="0" marB="0" anchor="ctr">
                    <a:solidFill>
                      <a:srgbClr val="002060"/>
                    </a:solidFill>
                  </a:tcPr>
                </a:tc>
                <a:extLst>
                  <a:ext uri="{0D108BD9-81ED-4DB2-BD59-A6C34878D82A}">
                    <a16:rowId xmlns:a16="http://schemas.microsoft.com/office/drawing/2014/main" val="10001"/>
                  </a:ext>
                </a:extLst>
              </a:tr>
              <a:tr h="81707">
                <a:tc rowSpan="5">
                  <a:txBody>
                    <a:bodyPr/>
                    <a:lstStyle/>
                    <a:p>
                      <a:pPr algn="l" fontAlgn="ctr">
                        <a:lnSpc>
                          <a:spcPts val="1300"/>
                        </a:lnSpc>
                      </a:pPr>
                      <a:r>
                        <a:rPr lang="ja-JP" altLang="en-US" sz="1100" b="0" i="0" u="none" strike="noStrike" dirty="0">
                          <a:solidFill>
                            <a:srgbClr val="000000"/>
                          </a:solidFill>
                          <a:effectLst/>
                          <a:latin typeface="+mn-ea"/>
                          <a:ea typeface="+mn-ea"/>
                        </a:rPr>
                        <a:t>総論</a:t>
                      </a:r>
                    </a:p>
                  </a:txBody>
                  <a:tcPr marL="36000" marR="36000" marT="0" marB="0" anchor="ctr">
                    <a:solidFill>
                      <a:schemeClr val="bg1"/>
                    </a:solidFill>
                  </a:tcPr>
                </a:tc>
                <a:tc>
                  <a:txBody>
                    <a:bodyPr/>
                    <a:lstStyle/>
                    <a:p>
                      <a:pPr algn="l" fontAlgn="ctr">
                        <a:lnSpc>
                          <a:spcPts val="1300"/>
                        </a:lnSpc>
                      </a:pPr>
                      <a:r>
                        <a:rPr lang="ja-JP" altLang="en-US" sz="1100" u="none" strike="noStrike" dirty="0">
                          <a:effectLst/>
                          <a:latin typeface="+mn-ea"/>
                          <a:ea typeface="+mn-ea"/>
                        </a:rPr>
                        <a:t>前文</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r>
                        <a:rPr lang="en-US" altLang="ja-JP" sz="1100" u="none" strike="noStrike" dirty="0">
                          <a:effectLst/>
                          <a:latin typeface="+mn-ea"/>
                          <a:ea typeface="+mn-ea"/>
                        </a:rPr>
                        <a:t>1</a:t>
                      </a:r>
                      <a:endParaRPr lang="en-US" altLang="ja-JP" sz="1100" b="0" i="0" u="none" strike="noStrike" dirty="0">
                        <a:solidFill>
                          <a:srgbClr val="000000"/>
                        </a:solidFill>
                        <a:effectLst/>
                        <a:latin typeface="+mn-ea"/>
                        <a:ea typeface="+mn-ea"/>
                      </a:endParaRPr>
                    </a:p>
                  </a:txBody>
                  <a:tcPr marL="36000" marR="36000" marT="0" marB="0" anchor="ctr"/>
                </a:tc>
                <a:tc>
                  <a:txBody>
                    <a:bodyPr/>
                    <a:lstStyle/>
                    <a:p>
                      <a:pPr algn="r" fontAlgn="ctr">
                        <a:lnSpc>
                          <a:spcPts val="1300"/>
                        </a:lnSpc>
                      </a:pPr>
                      <a:r>
                        <a:rPr lang="en-US" altLang="ja-JP" sz="1100" u="none" strike="noStrike" dirty="0">
                          <a:effectLst/>
                          <a:latin typeface="+mn-ea"/>
                          <a:ea typeface="+mn-ea"/>
                        </a:rPr>
                        <a:t>2.6%</a:t>
                      </a:r>
                      <a:endParaRPr lang="en-US" altLang="ja-JP"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2"/>
                  </a:ext>
                </a:extLst>
              </a:tr>
              <a:tr h="81707">
                <a:tc v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algn="l" fontAlgn="ctr">
                        <a:lnSpc>
                          <a:spcPts val="1300"/>
                        </a:lnSpc>
                      </a:pPr>
                      <a:r>
                        <a:rPr lang="ja-JP" altLang="en-US" sz="1100" u="none" strike="noStrike" dirty="0">
                          <a:effectLst/>
                          <a:latin typeface="+mn-ea"/>
                          <a:ea typeface="+mn-ea"/>
                        </a:rPr>
                        <a:t>第１章 総則</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7</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18.4%</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45</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27.6%</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03"/>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第１ 目的及び基本方針</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4"/>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第２ 用語の定義</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5"/>
                  </a:ext>
                </a:extLst>
              </a:tr>
              <a:tr h="81707">
                <a:tc vMerge="1">
                  <a:txBody>
                    <a:bodyPr/>
                    <a:lstStyle/>
                    <a:p>
                      <a:pPr lvl="1" algn="l" fontAlgn="ctr">
                        <a:lnSpc>
                          <a:spcPts val="1400"/>
                        </a:lnSpc>
                      </a:pPr>
                      <a:endParaRPr lang="zh-TW"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zh-TW" altLang="en-US" sz="1100" u="none" strike="noStrike" dirty="0">
                          <a:effectLst/>
                          <a:latin typeface="+mn-ea"/>
                          <a:ea typeface="+mn-ea"/>
                        </a:rPr>
                        <a:t>第３ 適用範囲</a:t>
                      </a:r>
                      <a:endParaRPr lang="zh-TW"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6"/>
                  </a:ext>
                </a:extLst>
              </a:tr>
              <a:tr h="81707">
                <a:tc rowSpan="3">
                  <a:txBody>
                    <a:bodyPr/>
                    <a:lstStyle/>
                    <a:p>
                      <a:pPr algn="l" fontAlgn="ctr">
                        <a:lnSpc>
                          <a:spcPts val="1300"/>
                        </a:lnSpc>
                      </a:pPr>
                      <a:r>
                        <a:rPr lang="ja-JP" altLang="en-US" sz="1100" b="0" i="0" u="none" strike="noStrike" dirty="0">
                          <a:solidFill>
                            <a:srgbClr val="000000"/>
                          </a:solidFill>
                          <a:effectLst/>
                          <a:latin typeface="+mn-ea"/>
                          <a:ea typeface="+mn-ea"/>
                        </a:rPr>
                        <a:t>責務</a:t>
                      </a:r>
                    </a:p>
                  </a:txBody>
                  <a:tcPr marL="36000" marR="36000" marT="0" marB="0" anchor="ctr">
                    <a:solidFill>
                      <a:schemeClr val="bg1"/>
                    </a:solidFill>
                  </a:tcPr>
                </a:tc>
                <a:tc>
                  <a:txBody>
                    <a:bodyPr/>
                    <a:lstStyle/>
                    <a:p>
                      <a:pPr algn="l" fontAlgn="ctr">
                        <a:lnSpc>
                          <a:spcPts val="1300"/>
                        </a:lnSpc>
                      </a:pPr>
                      <a:r>
                        <a:rPr lang="ja-JP" altLang="en-US" sz="1100" u="none" strike="noStrike" dirty="0">
                          <a:effectLst/>
                          <a:latin typeface="+mn-ea"/>
                          <a:ea typeface="+mn-ea"/>
                        </a:rPr>
                        <a:t>第２章 研究者等の責務等</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2</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5.3%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7</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4.3%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07"/>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第４ 研究者等の基本的責務</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8"/>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第５ 研究機関の長の責務等</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09"/>
                  </a:ext>
                </a:extLst>
              </a:tr>
              <a:tr h="81707">
                <a:tc rowSpan="15">
                  <a:txBody>
                    <a:bodyPr/>
                    <a:lstStyle/>
                    <a:p>
                      <a:pPr algn="l" fontAlgn="ctr">
                        <a:lnSpc>
                          <a:spcPts val="1300"/>
                        </a:lnSpc>
                      </a:pPr>
                      <a:r>
                        <a:rPr lang="ja-JP" altLang="en-US" sz="1100" b="0" i="0" u="none" strike="noStrike" dirty="0">
                          <a:solidFill>
                            <a:srgbClr val="000000"/>
                          </a:solidFill>
                          <a:effectLst/>
                          <a:latin typeface="+mn-ea"/>
                          <a:ea typeface="+mn-ea"/>
                        </a:rPr>
                        <a:t>手続き</a:t>
                      </a:r>
                    </a:p>
                  </a:txBody>
                  <a:tcPr marL="36000" marR="36000" marT="0" marB="0" anchor="ctr">
                    <a:solidFill>
                      <a:schemeClr val="bg1"/>
                    </a:solidFill>
                  </a:tcPr>
                </a:tc>
                <a:tc>
                  <a:txBody>
                    <a:bodyPr/>
                    <a:lstStyle/>
                    <a:p>
                      <a:pPr algn="l" fontAlgn="ctr">
                        <a:lnSpc>
                          <a:spcPts val="1300"/>
                        </a:lnSpc>
                      </a:pPr>
                      <a:r>
                        <a:rPr lang="ja-JP" altLang="en-US" sz="1100" u="none" strike="noStrike" dirty="0">
                          <a:effectLst/>
                          <a:latin typeface="+mn-ea"/>
                          <a:ea typeface="+mn-ea"/>
                        </a:rPr>
                        <a:t>第３章 研究の適正な実施等</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5</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13.2%</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20</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12.3%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10"/>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第６ 研究計画書に関する手続</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1"/>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第７ 研究計画書の記載事項</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2"/>
                  </a:ext>
                </a:extLst>
              </a:tr>
              <a:tr h="81707">
                <a:tc v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algn="l" fontAlgn="ctr">
                        <a:lnSpc>
                          <a:spcPts val="1300"/>
                        </a:lnSpc>
                      </a:pPr>
                      <a:r>
                        <a:rPr lang="ja-JP" altLang="en-US" sz="1100" u="none" strike="noStrike" dirty="0">
                          <a:effectLst/>
                          <a:latin typeface="+mn-ea"/>
                          <a:ea typeface="+mn-ea"/>
                        </a:rPr>
                        <a:t>第４章 インフォームド・コンセント等</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b="1" u="none" strike="noStrike" dirty="0">
                          <a:effectLst/>
                          <a:latin typeface="+mn-ea"/>
                          <a:ea typeface="+mn-ea"/>
                        </a:rPr>
                        <a:t>14</a:t>
                      </a:r>
                      <a:endParaRPr lang="en-US" altLang="ja-JP" sz="1100" b="1"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b="1" u="none" strike="noStrike" dirty="0">
                          <a:effectLst/>
                          <a:latin typeface="+mn-ea"/>
                          <a:ea typeface="+mn-ea"/>
                        </a:rPr>
                        <a:t>36.8%</a:t>
                      </a:r>
                      <a:endParaRPr lang="en-US" altLang="ja-JP" sz="1100" b="1"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b="1" u="none" strike="noStrike" dirty="0">
                          <a:effectLst/>
                          <a:latin typeface="+mn-ea"/>
                          <a:ea typeface="+mn-ea"/>
                        </a:rPr>
                        <a:t>57</a:t>
                      </a:r>
                      <a:endParaRPr lang="en-US" altLang="ja-JP" sz="1100" b="1"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b="1" u="none" strike="noStrike" dirty="0">
                          <a:effectLst/>
                          <a:latin typeface="+mn-ea"/>
                          <a:ea typeface="+mn-ea"/>
                        </a:rPr>
                        <a:t>35.0%</a:t>
                      </a:r>
                      <a:endParaRPr lang="en-US" altLang="ja-JP" sz="1100" b="1"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13"/>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第８ インフォームド・コンセントを受ける手続等</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4"/>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第９ 代諾者等からインフォームド・コンセントを受ける場合の手続等</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5"/>
                  </a:ext>
                </a:extLst>
              </a:tr>
              <a:tr h="81707">
                <a:tc v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algn="l" fontAlgn="ctr">
                        <a:lnSpc>
                          <a:spcPts val="1300"/>
                        </a:lnSpc>
                      </a:pPr>
                      <a:r>
                        <a:rPr lang="ja-JP" altLang="en-US" sz="1100" u="none" strike="noStrike" dirty="0">
                          <a:effectLst/>
                          <a:latin typeface="+mn-ea"/>
                          <a:ea typeface="+mn-ea"/>
                        </a:rPr>
                        <a:t>第５章 研究により得られた結果等の取扱い</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2</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5.3%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4</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2.5%</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16"/>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10 </a:t>
                      </a:r>
                      <a:r>
                        <a:rPr lang="ja-JP" altLang="en-US" sz="1100" u="none" strike="noStrike" dirty="0">
                          <a:effectLst/>
                          <a:latin typeface="+mn-ea"/>
                          <a:ea typeface="+mn-ea"/>
                        </a:rPr>
                        <a:t>研究により得られた結果等の説明</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7"/>
                  </a:ext>
                </a:extLst>
              </a:tr>
              <a:tr h="81707">
                <a:tc v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algn="l" fontAlgn="ctr">
                        <a:lnSpc>
                          <a:spcPts val="1300"/>
                        </a:lnSpc>
                      </a:pPr>
                      <a:r>
                        <a:rPr lang="ja-JP" altLang="en-US" sz="1100" u="none" strike="noStrike" dirty="0">
                          <a:effectLst/>
                          <a:latin typeface="+mn-ea"/>
                          <a:ea typeface="+mn-ea"/>
                        </a:rPr>
                        <a:t>第６章 研究の信頼性確保</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7.9%</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12</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7.4%</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18"/>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11 </a:t>
                      </a:r>
                      <a:r>
                        <a:rPr lang="ja-JP" altLang="en-US" sz="1100" u="none" strike="noStrike" dirty="0">
                          <a:effectLst/>
                          <a:latin typeface="+mn-ea"/>
                          <a:ea typeface="+mn-ea"/>
                        </a:rPr>
                        <a:t>研究に係る適切な対応と報告</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19"/>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12 </a:t>
                      </a:r>
                      <a:r>
                        <a:rPr lang="ja-JP" altLang="en-US" sz="1100" u="none" strike="noStrike" dirty="0">
                          <a:effectLst/>
                          <a:latin typeface="+mn-ea"/>
                          <a:ea typeface="+mn-ea"/>
                        </a:rPr>
                        <a:t>利益相反の管理</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0"/>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13 </a:t>
                      </a:r>
                      <a:r>
                        <a:rPr lang="ja-JP" altLang="en-US" sz="1100" u="none" strike="noStrike" dirty="0">
                          <a:effectLst/>
                          <a:latin typeface="+mn-ea"/>
                          <a:ea typeface="+mn-ea"/>
                        </a:rPr>
                        <a:t>研究に係る試料及び情報等の保管</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1"/>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14 </a:t>
                      </a:r>
                      <a:r>
                        <a:rPr lang="ja-JP" altLang="en-US" sz="1100" u="none" strike="noStrike" dirty="0">
                          <a:effectLst/>
                          <a:latin typeface="+mn-ea"/>
                          <a:ea typeface="+mn-ea"/>
                        </a:rPr>
                        <a:t>モニタリング及び監査</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2"/>
                  </a:ext>
                </a:extLst>
              </a:tr>
              <a:tr h="81707">
                <a:tc vMerge="1">
                  <a:txBody>
                    <a:bodyPr/>
                    <a:lstStyle/>
                    <a:p>
                      <a:pPr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algn="l" fontAlgn="ctr">
                        <a:lnSpc>
                          <a:spcPts val="1300"/>
                        </a:lnSpc>
                      </a:pPr>
                      <a:r>
                        <a:rPr lang="ja-JP" altLang="en-US" sz="1100" u="none" strike="noStrike" dirty="0">
                          <a:effectLst/>
                          <a:latin typeface="+mn-ea"/>
                          <a:ea typeface="+mn-ea"/>
                        </a:rPr>
                        <a:t>第７章 重篤な有害事象への対応</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2</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5.3%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4</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2.5%</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23"/>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15 </a:t>
                      </a:r>
                      <a:r>
                        <a:rPr lang="ja-JP" altLang="en-US" sz="1100" u="none" strike="noStrike" dirty="0">
                          <a:effectLst/>
                          <a:latin typeface="+mn-ea"/>
                          <a:ea typeface="+mn-ea"/>
                        </a:rPr>
                        <a:t>重篤な有害事象への対応</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4"/>
                  </a:ext>
                </a:extLst>
              </a:tr>
              <a:tr h="81707">
                <a:tc rowSpan="3">
                  <a:txBody>
                    <a:bodyPr/>
                    <a:lstStyle/>
                    <a:p>
                      <a:pPr algn="l" fontAlgn="ctr">
                        <a:lnSpc>
                          <a:spcPts val="1300"/>
                        </a:lnSpc>
                      </a:pPr>
                      <a:r>
                        <a:rPr lang="ja-JP" altLang="en-US" sz="1100" b="0" i="0" u="none" strike="noStrike" dirty="0">
                          <a:solidFill>
                            <a:srgbClr val="000000"/>
                          </a:solidFill>
                          <a:effectLst/>
                          <a:latin typeface="+mn-ea"/>
                          <a:ea typeface="+mn-ea"/>
                        </a:rPr>
                        <a:t>倫理審査</a:t>
                      </a:r>
                      <a:endParaRPr lang="zh-TW"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l" fontAlgn="ctr">
                        <a:lnSpc>
                          <a:spcPts val="1300"/>
                        </a:lnSpc>
                      </a:pPr>
                      <a:r>
                        <a:rPr lang="zh-TW" altLang="en-US" sz="1100" u="none" strike="noStrike" dirty="0">
                          <a:effectLst/>
                          <a:latin typeface="+mn-ea"/>
                          <a:ea typeface="+mn-ea"/>
                        </a:rPr>
                        <a:t>第８章 倫理審査委員会</a:t>
                      </a:r>
                      <a:endParaRPr lang="zh-TW"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4</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10.5%</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10</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6.1%</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25"/>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16 </a:t>
                      </a:r>
                      <a:r>
                        <a:rPr lang="ja-JP" altLang="en-US" sz="1100" u="none" strike="noStrike" dirty="0">
                          <a:effectLst/>
                          <a:latin typeface="+mn-ea"/>
                          <a:ea typeface="+mn-ea"/>
                        </a:rPr>
                        <a:t>倫理審査委員会の設置等</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6"/>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17 </a:t>
                      </a:r>
                      <a:r>
                        <a:rPr lang="ja-JP" altLang="en-US" sz="1100" u="none" strike="noStrike" dirty="0">
                          <a:effectLst/>
                          <a:latin typeface="+mn-ea"/>
                          <a:ea typeface="+mn-ea"/>
                        </a:rPr>
                        <a:t>倫理審査委員会の役割・責務等</a:t>
                      </a: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tc>
                <a:extLst>
                  <a:ext uri="{0D108BD9-81ED-4DB2-BD59-A6C34878D82A}">
                    <a16:rowId xmlns:a16="http://schemas.microsoft.com/office/drawing/2014/main" val="10027"/>
                  </a:ext>
                </a:extLst>
              </a:tr>
              <a:tr h="81707">
                <a:tc rowSpan="2">
                  <a:txBody>
                    <a:bodyPr/>
                    <a:lstStyle/>
                    <a:p>
                      <a:pPr algn="l" fontAlgn="ctr">
                        <a:lnSpc>
                          <a:spcPts val="1300"/>
                        </a:lnSpc>
                      </a:pPr>
                      <a:r>
                        <a:rPr lang="ja-JP" altLang="en-US" sz="1100" b="0" i="0" u="none" strike="noStrike" dirty="0">
                          <a:solidFill>
                            <a:srgbClr val="000000"/>
                          </a:solidFill>
                          <a:effectLst/>
                          <a:latin typeface="+mn-ea"/>
                          <a:ea typeface="+mn-ea"/>
                        </a:rPr>
                        <a:t>個人情報保護等</a:t>
                      </a:r>
                    </a:p>
                  </a:txBody>
                  <a:tcPr marL="36000" marR="36000" marT="0" marB="0" anchor="ctr">
                    <a:solidFill>
                      <a:schemeClr val="bg1"/>
                    </a:solidFill>
                  </a:tcPr>
                </a:tc>
                <a:tc>
                  <a:txBody>
                    <a:bodyPr/>
                    <a:lstStyle/>
                    <a:p>
                      <a:pPr algn="l" fontAlgn="ctr">
                        <a:lnSpc>
                          <a:spcPts val="1300"/>
                        </a:lnSpc>
                      </a:pPr>
                      <a:r>
                        <a:rPr lang="ja-JP" altLang="en-US" sz="1100" u="none" strike="noStrike" dirty="0">
                          <a:effectLst/>
                          <a:latin typeface="+mn-ea"/>
                          <a:ea typeface="+mn-ea"/>
                        </a:rPr>
                        <a:t>第９章 個人情報等、試料及び死者の試料・情報に係る基本的責務</a:t>
                      </a:r>
                      <a:endParaRPr lang="ja-JP" altLang="en-US"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1</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2.6%</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ctr" fontAlgn="ctr">
                        <a:lnSpc>
                          <a:spcPts val="1300"/>
                        </a:lnSpc>
                      </a:pPr>
                      <a:r>
                        <a:rPr lang="en-US" altLang="ja-JP" sz="1100" u="none" strike="noStrike" dirty="0">
                          <a:effectLst/>
                          <a:latin typeface="+mn-ea"/>
                          <a:ea typeface="+mn-ea"/>
                        </a:rPr>
                        <a:t>3</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tc>
                  <a:txBody>
                    <a:bodyPr/>
                    <a:lstStyle/>
                    <a:p>
                      <a:pPr algn="r" fontAlgn="ctr">
                        <a:lnSpc>
                          <a:spcPts val="1300"/>
                        </a:lnSpc>
                      </a:pPr>
                      <a:r>
                        <a:rPr lang="en-US" altLang="ja-JP" sz="1100" u="none" strike="noStrike" dirty="0">
                          <a:effectLst/>
                          <a:latin typeface="+mn-ea"/>
                          <a:ea typeface="+mn-ea"/>
                        </a:rPr>
                        <a:t>1.8%</a:t>
                      </a:r>
                      <a:endParaRPr lang="en-US" altLang="ja-JP" sz="1100" b="0" i="0" u="none" strike="noStrike" dirty="0">
                        <a:solidFill>
                          <a:srgbClr val="000000"/>
                        </a:solidFill>
                        <a:effectLst/>
                        <a:latin typeface="+mn-ea"/>
                        <a:ea typeface="+mn-ea"/>
                      </a:endParaRPr>
                    </a:p>
                  </a:txBody>
                  <a:tcPr marL="36000" marR="36000" marT="0" marB="0" anchor="ctr">
                    <a:solidFill>
                      <a:srgbClr val="BBE0E3">
                        <a:alpha val="20000"/>
                      </a:srgbClr>
                    </a:solidFill>
                  </a:tcPr>
                </a:tc>
                <a:extLst>
                  <a:ext uri="{0D108BD9-81ED-4DB2-BD59-A6C34878D82A}">
                    <a16:rowId xmlns:a16="http://schemas.microsoft.com/office/drawing/2014/main" val="10028"/>
                  </a:ext>
                </a:extLst>
              </a:tr>
              <a:tr h="81707">
                <a:tc vMerge="1">
                  <a:txBody>
                    <a:bodyPr/>
                    <a:lstStyle/>
                    <a:p>
                      <a:pPr lvl="1" algn="l" fontAlgn="ctr">
                        <a:lnSpc>
                          <a:spcPts val="1400"/>
                        </a:lnSpc>
                      </a:pPr>
                      <a:endParaRPr lang="ja-JP" altLang="en-US" sz="1400" b="0" i="0" u="none" strike="noStrike" dirty="0">
                        <a:solidFill>
                          <a:srgbClr val="000000"/>
                        </a:solidFill>
                        <a:effectLst/>
                        <a:latin typeface="Arial Rounded MT Bold" panose="020F0704030504030204" pitchFamily="34" charset="0"/>
                        <a:ea typeface="HGP創英角ｺﾞｼｯｸUB" panose="020B0900000000000000" pitchFamily="50" charset="-128"/>
                      </a:endParaRPr>
                    </a:p>
                  </a:txBody>
                  <a:tcPr marL="6243" marR="6243" marT="6243" marB="0" anchor="ctr"/>
                </a:tc>
                <a:tc>
                  <a:txBody>
                    <a:bodyPr/>
                    <a:lstStyle/>
                    <a:p>
                      <a:pPr lvl="1" algn="l" fontAlgn="ctr">
                        <a:lnSpc>
                          <a:spcPts val="1300"/>
                        </a:lnSpc>
                      </a:pPr>
                      <a:r>
                        <a:rPr lang="ja-JP" altLang="en-US" sz="1100" u="none" strike="noStrike" dirty="0">
                          <a:effectLst/>
                          <a:latin typeface="+mn-ea"/>
                          <a:ea typeface="+mn-ea"/>
                        </a:rPr>
                        <a:t>第 </a:t>
                      </a:r>
                      <a:r>
                        <a:rPr lang="en-US" altLang="ja-JP" sz="1100" u="none" strike="noStrike" dirty="0">
                          <a:effectLst/>
                          <a:latin typeface="+mn-ea"/>
                          <a:ea typeface="+mn-ea"/>
                        </a:rPr>
                        <a:t>18 </a:t>
                      </a:r>
                      <a:r>
                        <a:rPr lang="ja-JP" altLang="en-US" sz="1100" u="none" strike="noStrike" dirty="0">
                          <a:effectLst/>
                          <a:latin typeface="+mn-ea"/>
                          <a:ea typeface="+mn-ea"/>
                        </a:rPr>
                        <a:t>個人情報の保護等</a:t>
                      </a: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l" fontAlgn="ctr">
                        <a:lnSpc>
                          <a:spcPts val="1300"/>
                        </a:lnSpc>
                      </a:pPr>
                      <a:endParaRPr lang="ja-JP" altLang="en-US" sz="1100" b="0" i="0" u="none" strike="noStrike">
                        <a:solidFill>
                          <a:srgbClr val="000000"/>
                        </a:solidFill>
                        <a:effectLst/>
                        <a:latin typeface="+mn-ea"/>
                        <a:ea typeface="+mn-ea"/>
                      </a:endParaRPr>
                    </a:p>
                  </a:txBody>
                  <a:tcPr marL="36000" marR="36000" marT="0" marB="0" anchor="ctr">
                    <a:solidFill>
                      <a:schemeClr val="bg1"/>
                    </a:solidFill>
                  </a:tcPr>
                </a:tc>
                <a:tc>
                  <a:txBody>
                    <a:bodyPr/>
                    <a:lstStyle/>
                    <a:p>
                      <a:pPr algn="ctr"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l" fontAlgn="ctr">
                        <a:lnSpc>
                          <a:spcPts val="1300"/>
                        </a:lnSpc>
                      </a:pP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extLst>
                  <a:ext uri="{0D108BD9-81ED-4DB2-BD59-A6C34878D82A}">
                    <a16:rowId xmlns:a16="http://schemas.microsoft.com/office/drawing/2014/main" val="10029"/>
                  </a:ext>
                </a:extLst>
              </a:tr>
              <a:tr h="81707">
                <a:tc>
                  <a:txBody>
                    <a:bodyPr/>
                    <a:lstStyle/>
                    <a:p>
                      <a:pPr lvl="0" algn="ctr" fontAlgn="ctr">
                        <a:lnSpc>
                          <a:spcPts val="1300"/>
                        </a:lnSpc>
                      </a:pPr>
                      <a:r>
                        <a:rPr lang="ja-JP" altLang="en-US" sz="1100" b="0" i="0" u="none" strike="noStrike" dirty="0">
                          <a:solidFill>
                            <a:srgbClr val="000000"/>
                          </a:solidFill>
                          <a:effectLst/>
                          <a:latin typeface="+mn-ea"/>
                          <a:ea typeface="+mn-ea"/>
                        </a:rPr>
                        <a:t>－</a:t>
                      </a:r>
                    </a:p>
                  </a:txBody>
                  <a:tcPr marL="36000" marR="36000" marT="0" marB="0" anchor="ctr">
                    <a:solidFill>
                      <a:schemeClr val="bg1"/>
                    </a:solidFill>
                  </a:tcPr>
                </a:tc>
                <a:tc>
                  <a:txBody>
                    <a:bodyPr/>
                    <a:lstStyle/>
                    <a:p>
                      <a:pPr lvl="0" algn="l" fontAlgn="ctr">
                        <a:lnSpc>
                          <a:spcPts val="1300"/>
                        </a:lnSpc>
                      </a:pPr>
                      <a:r>
                        <a:rPr lang="ja-JP" altLang="en-US" sz="1100" b="0" i="0" u="none" strike="noStrike" dirty="0">
                          <a:solidFill>
                            <a:srgbClr val="000000"/>
                          </a:solidFill>
                          <a:effectLst/>
                          <a:latin typeface="+mn-ea"/>
                          <a:ea typeface="+mn-ea"/>
                        </a:rPr>
                        <a:t>総計（「その他」を含む）</a:t>
                      </a:r>
                    </a:p>
                  </a:txBody>
                  <a:tcPr marL="36000" marR="36000" marT="0" marB="0" anchor="ctr">
                    <a:solidFill>
                      <a:schemeClr val="bg1"/>
                    </a:solidFill>
                  </a:tcPr>
                </a:tc>
                <a:tc>
                  <a:txBody>
                    <a:bodyPr/>
                    <a:lstStyle/>
                    <a:p>
                      <a:pPr algn="ctr" fontAlgn="ctr">
                        <a:lnSpc>
                          <a:spcPts val="1300"/>
                        </a:lnSpc>
                      </a:pPr>
                      <a:r>
                        <a:rPr lang="en-US" altLang="ja-JP" sz="1100" b="0" i="0" u="none" strike="noStrike" dirty="0">
                          <a:solidFill>
                            <a:srgbClr val="000000"/>
                          </a:solidFill>
                          <a:effectLst/>
                          <a:latin typeface="+mn-ea"/>
                          <a:ea typeface="+mn-ea"/>
                        </a:rPr>
                        <a:t>38</a:t>
                      </a: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ctr" fontAlgn="ctr">
                        <a:lnSpc>
                          <a:spcPts val="1300"/>
                        </a:lnSpc>
                      </a:pPr>
                      <a:r>
                        <a:rPr lang="ja-JP" altLang="en-US" sz="1100" b="0" i="0" u="none" strike="noStrike" dirty="0">
                          <a:solidFill>
                            <a:srgbClr val="000000"/>
                          </a:solidFill>
                          <a:effectLst/>
                          <a:latin typeface="+mn-ea"/>
                          <a:ea typeface="+mn-ea"/>
                        </a:rPr>
                        <a:t>－</a:t>
                      </a:r>
                    </a:p>
                  </a:txBody>
                  <a:tcPr marL="36000" marR="36000" marT="0" marB="0" anchor="ctr">
                    <a:solidFill>
                      <a:schemeClr val="bg1"/>
                    </a:solidFill>
                  </a:tcPr>
                </a:tc>
                <a:tc>
                  <a:txBody>
                    <a:bodyPr/>
                    <a:lstStyle/>
                    <a:p>
                      <a:pPr algn="ctr" fontAlgn="ctr">
                        <a:lnSpc>
                          <a:spcPts val="1300"/>
                        </a:lnSpc>
                      </a:pPr>
                      <a:r>
                        <a:rPr lang="en-US" altLang="ja-JP" sz="1100" b="0" i="0" u="none" strike="noStrike" dirty="0">
                          <a:solidFill>
                            <a:srgbClr val="000000"/>
                          </a:solidFill>
                          <a:effectLst/>
                          <a:latin typeface="+mn-ea"/>
                          <a:ea typeface="+mn-ea"/>
                        </a:rPr>
                        <a:t>168</a:t>
                      </a:r>
                      <a:endParaRPr lang="ja-JP" altLang="en-US" sz="1100" b="0" i="0" u="none" strike="noStrike" dirty="0">
                        <a:solidFill>
                          <a:srgbClr val="000000"/>
                        </a:solidFill>
                        <a:effectLst/>
                        <a:latin typeface="+mn-ea"/>
                        <a:ea typeface="+mn-ea"/>
                      </a:endParaRPr>
                    </a:p>
                  </a:txBody>
                  <a:tcPr marL="36000" marR="36000" marT="0" marB="0" anchor="ctr">
                    <a:solidFill>
                      <a:schemeClr val="bg1"/>
                    </a:solidFill>
                  </a:tcPr>
                </a:tc>
                <a:tc>
                  <a:txBody>
                    <a:bodyPr/>
                    <a:lstStyle/>
                    <a:p>
                      <a:pPr algn="ctr" fontAlgn="ctr">
                        <a:lnSpc>
                          <a:spcPts val="1300"/>
                        </a:lnSpc>
                      </a:pPr>
                      <a:r>
                        <a:rPr lang="ja-JP" altLang="en-US" sz="1100" b="0" i="0" u="none" strike="noStrike" dirty="0">
                          <a:solidFill>
                            <a:srgbClr val="000000"/>
                          </a:solidFill>
                          <a:effectLst/>
                          <a:latin typeface="+mn-ea"/>
                          <a:ea typeface="+mn-ea"/>
                        </a:rPr>
                        <a:t>－</a:t>
                      </a:r>
                    </a:p>
                  </a:txBody>
                  <a:tcPr marL="36000" marR="36000" marT="0" marB="0" anchor="ctr">
                    <a:solidFill>
                      <a:schemeClr val="bg1"/>
                    </a:solidFill>
                  </a:tcPr>
                </a:tc>
                <a:extLst>
                  <a:ext uri="{0D108BD9-81ED-4DB2-BD59-A6C34878D82A}">
                    <a16:rowId xmlns:a16="http://schemas.microsoft.com/office/drawing/2014/main" val="10030"/>
                  </a:ext>
                </a:extLst>
              </a:tr>
            </a:tbl>
          </a:graphicData>
        </a:graphic>
      </p:graphicFrame>
      <p:pic>
        <p:nvPicPr>
          <p:cNvPr id="9" name="図 16" descr="光, ギター が含まれている画像&#10;&#10;自動的に生成された説明">
            <a:extLst>
              <a:ext uri="{FF2B5EF4-FFF2-40B4-BE49-F238E27FC236}">
                <a16:creationId xmlns:a16="http://schemas.microsoft.com/office/drawing/2014/main" id="{493E6759-D908-B261-C33C-FBDECEA94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949181">
            <a:off x="5340403" y="3293685"/>
            <a:ext cx="505436" cy="5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四角形: 角を丸くする 9">
            <a:extLst>
              <a:ext uri="{FF2B5EF4-FFF2-40B4-BE49-F238E27FC236}">
                <a16:creationId xmlns:a16="http://schemas.microsoft.com/office/drawing/2014/main" id="{268E93B1-C301-F1EE-8F83-8171036EC4DD}"/>
              </a:ext>
            </a:extLst>
          </p:cNvPr>
          <p:cNvSpPr/>
          <p:nvPr/>
        </p:nvSpPr>
        <p:spPr bwMode="auto">
          <a:xfrm>
            <a:off x="9192344" y="3212976"/>
            <a:ext cx="2916000" cy="1836000"/>
          </a:xfrm>
          <a:prstGeom prst="roundRect">
            <a:avLst/>
          </a:prstGeom>
          <a:solidFill>
            <a:srgbClr val="FFE7FF"/>
          </a:solidFill>
          <a:ln>
            <a:noFill/>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defRPr/>
            </a:pPr>
            <a:r>
              <a:rPr lang="ja-JP" altLang="en-US" dirty="0">
                <a:solidFill>
                  <a:srgbClr val="000000"/>
                </a:solidFill>
                <a:latin typeface="+mn-ea"/>
              </a:rPr>
              <a:t>第４章 第８「インフォームド・コンセントを受ける手続等」は大項目</a:t>
            </a:r>
            <a:r>
              <a:rPr lang="en-US" altLang="ja-JP" dirty="0">
                <a:solidFill>
                  <a:srgbClr val="000000"/>
                </a:solidFill>
                <a:latin typeface="+mn-ea"/>
              </a:rPr>
              <a:t>21</a:t>
            </a:r>
            <a:r>
              <a:rPr lang="ja-JP" altLang="en-US" dirty="0">
                <a:solidFill>
                  <a:srgbClr val="000000"/>
                </a:solidFill>
                <a:latin typeface="+mn-ea"/>
              </a:rPr>
              <a:t>個の内の</a:t>
            </a:r>
            <a:r>
              <a:rPr lang="en-US" altLang="ja-JP" dirty="0">
                <a:solidFill>
                  <a:srgbClr val="000000"/>
                </a:solidFill>
                <a:latin typeface="+mn-ea"/>
              </a:rPr>
              <a:t>1</a:t>
            </a:r>
            <a:r>
              <a:rPr lang="ja-JP" altLang="en-US" dirty="0">
                <a:solidFill>
                  <a:srgbClr val="000000"/>
                </a:solidFill>
                <a:latin typeface="+mn-ea"/>
              </a:rPr>
              <a:t>項目だが、約</a:t>
            </a:r>
            <a:r>
              <a:rPr lang="en-US" altLang="ja-JP" dirty="0">
                <a:solidFill>
                  <a:srgbClr val="000000"/>
                </a:solidFill>
                <a:latin typeface="+mn-ea"/>
              </a:rPr>
              <a:t>30</a:t>
            </a:r>
            <a:r>
              <a:rPr lang="ja-JP" altLang="en-US" dirty="0">
                <a:solidFill>
                  <a:srgbClr val="000000"/>
                </a:solidFill>
                <a:latin typeface="+mn-ea"/>
              </a:rPr>
              <a:t>％を占め、内容も多岐にわたる</a:t>
            </a:r>
            <a:endParaRPr lang="en-US" altLang="ja-JP" dirty="0">
              <a:solidFill>
                <a:srgbClr val="000000"/>
              </a:solidFill>
              <a:latin typeface="+mn-ea"/>
            </a:endParaRPr>
          </a:p>
        </p:txBody>
      </p:sp>
      <p:pic>
        <p:nvPicPr>
          <p:cNvPr id="11" name="図 10">
            <a:extLst>
              <a:ext uri="{FF2B5EF4-FFF2-40B4-BE49-F238E27FC236}">
                <a16:creationId xmlns:a16="http://schemas.microsoft.com/office/drawing/2014/main" id="{C01C0AFA-87FF-80C9-C9DD-04EEBD1EEF00}"/>
              </a:ext>
            </a:extLst>
          </p:cNvPr>
          <p:cNvPicPr>
            <a:picLocks noChangeAspect="1"/>
          </p:cNvPicPr>
          <p:nvPr/>
        </p:nvPicPr>
        <p:blipFill>
          <a:blip r:embed="rId6"/>
          <a:stretch>
            <a:fillRect/>
          </a:stretch>
        </p:blipFill>
        <p:spPr>
          <a:xfrm>
            <a:off x="9213461" y="2636912"/>
            <a:ext cx="775084" cy="711439"/>
          </a:xfrm>
          <a:prstGeom prst="rect">
            <a:avLst/>
          </a:prstGeom>
        </p:spPr>
      </p:pic>
      <p:sp>
        <p:nvSpPr>
          <p:cNvPr id="3" name="日付プレースホルダー 2">
            <a:extLst>
              <a:ext uri="{FF2B5EF4-FFF2-40B4-BE49-F238E27FC236}">
                <a16:creationId xmlns:a16="http://schemas.microsoft.com/office/drawing/2014/main" id="{1600E072-7E17-F405-3721-14DEAA842B20}"/>
              </a:ext>
            </a:extLst>
          </p:cNvPr>
          <p:cNvSpPr>
            <a:spLocks noGrp="1"/>
          </p:cNvSpPr>
          <p:nvPr>
            <p:ph type="dt" sz="half" idx="10"/>
          </p:nvPr>
        </p:nvSpPr>
        <p:spPr/>
        <p:txBody>
          <a:bodyPr/>
          <a:lstStyle/>
          <a:p>
            <a:pPr>
              <a:defRPr/>
            </a:pPr>
            <a:r>
              <a:rPr lang="en-US" altLang="ja-JP" dirty="0"/>
              <a:t>2024/6/26</a:t>
            </a:r>
          </a:p>
        </p:txBody>
      </p:sp>
      <p:sp>
        <p:nvSpPr>
          <p:cNvPr id="7" name="object 8">
            <a:extLst>
              <a:ext uri="{FF2B5EF4-FFF2-40B4-BE49-F238E27FC236}">
                <a16:creationId xmlns:a16="http://schemas.microsoft.com/office/drawing/2014/main" id="{B8C34A5B-C1C7-FB95-9825-FA1DC2C5E397}"/>
              </a:ext>
            </a:extLst>
          </p:cNvPr>
          <p:cNvSpPr txBox="1">
            <a:spLocks noChangeArrowheads="1"/>
          </p:cNvSpPr>
          <p:nvPr/>
        </p:nvSpPr>
        <p:spPr bwMode="auto">
          <a:xfrm>
            <a:off x="5231904" y="6669106"/>
            <a:ext cx="645604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4" name="テキスト ボックス 3">
            <a:extLst>
              <a:ext uri="{FF2B5EF4-FFF2-40B4-BE49-F238E27FC236}">
                <a16:creationId xmlns:a16="http://schemas.microsoft.com/office/drawing/2014/main" id="{2590C14A-6709-2464-9E4E-DCE90591F3AE}"/>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55074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00909A-7EF9-AB99-C45E-7F94B1B654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3" name="think-cell data - do not delete" hidden="1">
                        <a:extLst>
                          <a:ext uri="{FF2B5EF4-FFF2-40B4-BE49-F238E27FC236}">
                            <a16:creationId xmlns:a16="http://schemas.microsoft.com/office/drawing/2014/main" id="{7100909A-7EF9-AB99-C45E-7F94B1B654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9CD3829-3B76-1F1E-B791-3B6018B21F08}"/>
              </a:ext>
            </a:extLst>
          </p:cNvPr>
          <p:cNvSpPr>
            <a:spLocks noGrp="1"/>
          </p:cNvSpPr>
          <p:nvPr>
            <p:ph type="title"/>
          </p:nvPr>
        </p:nvSpPr>
        <p:spPr/>
        <p:txBody>
          <a:bodyPr vert="horz"/>
          <a:lstStyle/>
          <a:p>
            <a:r>
              <a:rPr lang="ja-JP" altLang="en-US" sz="3200" dirty="0">
                <a:latin typeface="+mn-ea"/>
                <a:ea typeface="+mn-ea"/>
              </a:rPr>
              <a:t>人を対象とする生命科学・医学系研究</a:t>
            </a:r>
            <a:endParaRPr kumimoji="1" lang="ja-JP" altLang="en-US" dirty="0">
              <a:latin typeface="+mn-ea"/>
              <a:ea typeface="+mn-ea"/>
            </a:endParaRPr>
          </a:p>
        </p:txBody>
      </p:sp>
      <p:sp>
        <p:nvSpPr>
          <p:cNvPr id="5" name="スライド番号プレースホルダー 4">
            <a:extLst>
              <a:ext uri="{FF2B5EF4-FFF2-40B4-BE49-F238E27FC236}">
                <a16:creationId xmlns:a16="http://schemas.microsoft.com/office/drawing/2014/main" id="{71A238E6-5F61-8BDB-9E06-0D08F963A235}"/>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smtClean="0">
                <a:solidFill>
                  <a:schemeClr val="tx1"/>
                </a:solidFill>
              </a:rPr>
              <a:pPr>
                <a:defRPr/>
              </a:pPr>
              <a:t>14</a:t>
            </a:fld>
            <a:endParaRPr lang="en-US" altLang="ja-JP" dirty="0">
              <a:solidFill>
                <a:schemeClr val="tx1"/>
              </a:solidFill>
            </a:endParaRPr>
          </a:p>
        </p:txBody>
      </p:sp>
      <p:sp>
        <p:nvSpPr>
          <p:cNvPr id="6" name="コンテンツ プレースホルダー 2">
            <a:extLst>
              <a:ext uri="{FF2B5EF4-FFF2-40B4-BE49-F238E27FC236}">
                <a16:creationId xmlns:a16="http://schemas.microsoft.com/office/drawing/2014/main" id="{B78DD871-4E01-2E14-4B78-1046AE1ECB99}"/>
              </a:ext>
            </a:extLst>
          </p:cNvPr>
          <p:cNvSpPr>
            <a:spLocks noGrp="1"/>
          </p:cNvSpPr>
          <p:nvPr>
            <p:ph idx="1"/>
          </p:nvPr>
        </p:nvSpPr>
        <p:spPr>
          <a:xfrm>
            <a:off x="609600" y="1340768"/>
            <a:ext cx="11175032" cy="2880319"/>
          </a:xfrm>
        </p:spPr>
        <p:txBody>
          <a:bodyPr/>
          <a:lstStyle/>
          <a:p>
            <a:pPr marL="179388" indent="-179388">
              <a:buNone/>
            </a:pPr>
            <a:r>
              <a:rPr lang="ja-JP" altLang="en-US" sz="1600" b="1" dirty="0">
                <a:latin typeface="+mn-ea"/>
                <a:ea typeface="+mn-ea"/>
              </a:rPr>
              <a:t>（</a:t>
            </a:r>
            <a:r>
              <a:rPr lang="en-US" altLang="ja-JP" sz="1600" b="1" dirty="0">
                <a:latin typeface="+mn-ea"/>
                <a:ea typeface="+mn-ea"/>
              </a:rPr>
              <a:t>1</a:t>
            </a:r>
            <a:r>
              <a:rPr lang="ja-JP" altLang="en-US" sz="1600" b="1" dirty="0">
                <a:latin typeface="+mn-ea"/>
                <a:ea typeface="+mn-ea"/>
              </a:rPr>
              <a:t>）</a:t>
            </a:r>
            <a:r>
              <a:rPr kumimoji="1" lang="ja-JP" altLang="en-US" sz="1600" b="1" dirty="0">
                <a:latin typeface="+mn-ea"/>
                <a:ea typeface="+mn-ea"/>
              </a:rPr>
              <a:t>人を対象とする生命科学・医学系研究</a:t>
            </a:r>
          </a:p>
          <a:p>
            <a:pPr marL="271463" indent="-179388">
              <a:buNone/>
            </a:pPr>
            <a:r>
              <a:rPr lang="ja-JP" altLang="en-US" sz="1600" dirty="0">
                <a:latin typeface="+mn-ea"/>
                <a:ea typeface="+mn-ea"/>
              </a:rPr>
              <a:t>人を対象として、次のア又はイを目的として実施される活動をいう。</a:t>
            </a:r>
          </a:p>
          <a:p>
            <a:pPr marL="355600" indent="-263525">
              <a:buNone/>
            </a:pPr>
            <a:r>
              <a:rPr lang="ja-JP" altLang="en-US" sz="1600" dirty="0">
                <a:latin typeface="+mn-ea"/>
                <a:ea typeface="+mn-ea"/>
              </a:rPr>
              <a:t>ア 次の①、②、③又は④を通じて、国民の健康の保持増進又は患者の傷病からの回復若しくは生活の質の向上に資する知識を得ること</a:t>
            </a:r>
          </a:p>
          <a:p>
            <a:pPr marL="271463" indent="-179388">
              <a:buNone/>
            </a:pPr>
            <a:r>
              <a:rPr lang="ja-JP" altLang="en-US" sz="1600" dirty="0">
                <a:latin typeface="+mn-ea"/>
                <a:ea typeface="+mn-ea"/>
              </a:rPr>
              <a:t>　①傷病の成因（健康に関する様々な事象の頻度及び分布並びにそれらに影響を与える要因を含む。）の理解</a:t>
            </a:r>
          </a:p>
          <a:p>
            <a:pPr marL="271463" indent="-179388">
              <a:buNone/>
            </a:pPr>
            <a:r>
              <a:rPr lang="ja-JP" altLang="en-US" sz="1600" dirty="0">
                <a:latin typeface="+mn-ea"/>
                <a:ea typeface="+mn-ea"/>
              </a:rPr>
              <a:t>　②病態の理解</a:t>
            </a:r>
          </a:p>
          <a:p>
            <a:pPr marL="271463" indent="-179388">
              <a:buNone/>
            </a:pPr>
            <a:r>
              <a:rPr lang="ja-JP" altLang="en-US" sz="1600" dirty="0">
                <a:latin typeface="+mn-ea"/>
                <a:ea typeface="+mn-ea"/>
              </a:rPr>
              <a:t>　③傷病の予防方法の改善又は有効性の検証</a:t>
            </a:r>
          </a:p>
          <a:p>
            <a:pPr marL="271463" indent="-179388">
              <a:buNone/>
            </a:pPr>
            <a:r>
              <a:rPr lang="ja-JP" altLang="en-US" sz="1600" dirty="0">
                <a:latin typeface="+mn-ea"/>
                <a:ea typeface="+mn-ea"/>
              </a:rPr>
              <a:t>　④医療における診断方法及び治療方法の改善又は有効性の検証</a:t>
            </a:r>
          </a:p>
          <a:p>
            <a:pPr marL="355600" indent="-263525">
              <a:buNone/>
            </a:pPr>
            <a:r>
              <a:rPr lang="ja-JP" altLang="en-US" sz="1600" dirty="0">
                <a:latin typeface="+mn-ea"/>
                <a:ea typeface="+mn-ea"/>
              </a:rPr>
              <a:t>イ 人由来の試料・情報を用いて、ヒトゲノム及び遺伝子の構造又は機能並びに遺伝子の変異又は発現に関する知識を得ること</a:t>
            </a:r>
            <a:endParaRPr lang="en-US" altLang="ja-JP" sz="1600" dirty="0">
              <a:latin typeface="+mn-ea"/>
              <a:ea typeface="+mn-ea"/>
            </a:endParaRPr>
          </a:p>
        </p:txBody>
      </p:sp>
      <p:graphicFrame>
        <p:nvGraphicFramePr>
          <p:cNvPr id="7" name="表 6">
            <a:extLst>
              <a:ext uri="{FF2B5EF4-FFF2-40B4-BE49-F238E27FC236}">
                <a16:creationId xmlns:a16="http://schemas.microsoft.com/office/drawing/2014/main" id="{26A53A75-0AA1-8FEE-28DD-44C6198C6BD5}"/>
              </a:ext>
            </a:extLst>
          </p:cNvPr>
          <p:cNvGraphicFramePr>
            <a:graphicFrameLocks noGrp="1"/>
          </p:cNvGraphicFramePr>
          <p:nvPr>
            <p:extLst>
              <p:ext uri="{D42A27DB-BD31-4B8C-83A1-F6EECF244321}">
                <p14:modId xmlns:p14="http://schemas.microsoft.com/office/powerpoint/2010/main" val="2137303230"/>
              </p:ext>
            </p:extLst>
          </p:nvPr>
        </p:nvGraphicFramePr>
        <p:xfrm>
          <a:off x="335360" y="4221088"/>
          <a:ext cx="5544616" cy="222504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1172288107"/>
                    </a:ext>
                  </a:extLst>
                </a:gridCol>
              </a:tblGrid>
              <a:tr h="1656184">
                <a:tc>
                  <a:txBody>
                    <a:bodyPr/>
                    <a:lstStyle/>
                    <a:p>
                      <a:pPr marL="92075" lvl="0" indent="-92075">
                        <a:buNone/>
                      </a:pPr>
                      <a:r>
                        <a:rPr lang="ja-JP" altLang="en-US" sz="1400" b="1" dirty="0">
                          <a:solidFill>
                            <a:schemeClr val="tx1"/>
                          </a:solidFill>
                          <a:latin typeface="+mn-ea"/>
                          <a:ea typeface="+mn-ea"/>
                        </a:rPr>
                        <a:t>■ 人を対象とする研究に</a:t>
                      </a:r>
                      <a:r>
                        <a:rPr lang="ja-JP" altLang="en-US" sz="1400" b="1" dirty="0">
                          <a:solidFill>
                            <a:srgbClr val="3333FF"/>
                          </a:solidFill>
                          <a:latin typeface="+mn-ea"/>
                          <a:ea typeface="+mn-ea"/>
                        </a:rPr>
                        <a:t>該当する</a:t>
                      </a:r>
                      <a:endParaRPr lang="en-US" altLang="ja-JP" sz="1400" b="1" dirty="0">
                        <a:solidFill>
                          <a:srgbClr val="3333FF"/>
                        </a:solidFill>
                        <a:latin typeface="+mn-ea"/>
                        <a:ea typeface="+mn-ea"/>
                      </a:endParaRPr>
                    </a:p>
                    <a:p>
                      <a:pPr marL="92075" lvl="0" indent="-92075">
                        <a:buNone/>
                      </a:pPr>
                      <a:r>
                        <a:rPr lang="ja-JP" altLang="en-US" sz="1400" b="0" dirty="0">
                          <a:solidFill>
                            <a:schemeClr val="tx1"/>
                          </a:solidFill>
                          <a:latin typeface="+mn-ea"/>
                          <a:ea typeface="+mn-ea"/>
                        </a:rPr>
                        <a:t>・侵襲・介入なしで新たに取得した試料・情報を用いる研究</a:t>
                      </a:r>
                    </a:p>
                    <a:p>
                      <a:pPr marL="92075" lvl="0" indent="-92075">
                        <a:buNone/>
                      </a:pPr>
                      <a:r>
                        <a:rPr lang="ja-JP" altLang="en-US" sz="1400" b="0" dirty="0">
                          <a:solidFill>
                            <a:schemeClr val="tx1"/>
                          </a:solidFill>
                          <a:latin typeface="+mn-ea"/>
                          <a:ea typeface="+mn-ea"/>
                        </a:rPr>
                        <a:t>・既存試料・情報を用いる研究</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・人体から分離した病原微生物等の分析・調査情報と他の診療情報を組み合わせて、感染症の成因や病態の理解等を目的とする場合</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・特定の食品・栄養成分の摂取が人の健康に与える影響を調べる場合</a:t>
                      </a:r>
                      <a:endParaRPr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・「労働者の健康障害の原因の調査」や「保健調査」の業務範囲を超えて得られたサンプル・データ等を利用する場合</a:t>
                      </a:r>
                      <a:endParaRPr kumimoji="1"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・保健事業で得た情報・検体を用いた生活習慣病の病態の理解や予防方法の有効性の検証</a:t>
                      </a:r>
                      <a:endParaRPr kumimoji="1" lang="ja-JP" altLang="en-US" sz="1800" b="0" dirty="0">
                        <a:solidFill>
                          <a:srgbClr val="0000CC"/>
                        </a:solidFill>
                        <a:latin typeface="+mn-ea"/>
                        <a:ea typeface="+mn-ea"/>
                      </a:endParaRPr>
                    </a:p>
                  </a:txBody>
                  <a:tcPr marL="72000" marR="72000">
                    <a:solidFill>
                      <a:srgbClr val="E7FFFF"/>
                    </a:solidFill>
                  </a:tcPr>
                </a:tc>
                <a:extLst>
                  <a:ext uri="{0D108BD9-81ED-4DB2-BD59-A6C34878D82A}">
                    <a16:rowId xmlns:a16="http://schemas.microsoft.com/office/drawing/2014/main" val="1176828543"/>
                  </a:ext>
                </a:extLst>
              </a:tr>
            </a:tbl>
          </a:graphicData>
        </a:graphic>
      </p:graphicFrame>
      <p:graphicFrame>
        <p:nvGraphicFramePr>
          <p:cNvPr id="8" name="表 7">
            <a:extLst>
              <a:ext uri="{FF2B5EF4-FFF2-40B4-BE49-F238E27FC236}">
                <a16:creationId xmlns:a16="http://schemas.microsoft.com/office/drawing/2014/main" id="{799FC9DB-314F-9ABA-41EC-9EBC81048E33}"/>
              </a:ext>
            </a:extLst>
          </p:cNvPr>
          <p:cNvGraphicFramePr>
            <a:graphicFrameLocks noGrp="1"/>
          </p:cNvGraphicFramePr>
          <p:nvPr>
            <p:extLst>
              <p:ext uri="{D42A27DB-BD31-4B8C-83A1-F6EECF244321}">
                <p14:modId xmlns:p14="http://schemas.microsoft.com/office/powerpoint/2010/main" val="763678120"/>
              </p:ext>
            </p:extLst>
          </p:nvPr>
        </p:nvGraphicFramePr>
        <p:xfrm>
          <a:off x="6082906" y="4221088"/>
          <a:ext cx="5904656" cy="2225040"/>
        </p:xfrm>
        <a:graphic>
          <a:graphicData uri="http://schemas.openxmlformats.org/drawingml/2006/table">
            <a:tbl>
              <a:tblPr firstRow="1" bandRow="1">
                <a:tableStyleId>{5C22544A-7EE6-4342-B048-85BDC9FD1C3A}</a:tableStyleId>
              </a:tblPr>
              <a:tblGrid>
                <a:gridCol w="5904656">
                  <a:extLst>
                    <a:ext uri="{9D8B030D-6E8A-4147-A177-3AD203B41FA5}">
                      <a16:colId xmlns:a16="http://schemas.microsoft.com/office/drawing/2014/main" val="1172288107"/>
                    </a:ext>
                  </a:extLst>
                </a:gridCol>
              </a:tblGrid>
              <a:tr h="1656184">
                <a:tc>
                  <a:txBody>
                    <a:bodyPr/>
                    <a:lstStyle/>
                    <a:p>
                      <a:pPr marL="92075" lvl="0" indent="-92075">
                        <a:buNone/>
                      </a:pPr>
                      <a:r>
                        <a:rPr lang="ja-JP" altLang="en-US" sz="1400" b="1" dirty="0">
                          <a:solidFill>
                            <a:schemeClr val="tx1"/>
                          </a:solidFill>
                          <a:latin typeface="+mn-ea"/>
                          <a:ea typeface="+mn-ea"/>
                        </a:rPr>
                        <a:t>■ 人を対象とする研究に</a:t>
                      </a:r>
                      <a:r>
                        <a:rPr lang="ja-JP" altLang="en-US" sz="1400" b="1" dirty="0">
                          <a:solidFill>
                            <a:srgbClr val="3333FF"/>
                          </a:solidFill>
                          <a:latin typeface="+mn-ea"/>
                          <a:ea typeface="+mn-ea"/>
                        </a:rPr>
                        <a:t>該当しない</a:t>
                      </a:r>
                      <a:endParaRPr lang="en-US" altLang="ja-JP" sz="1400" b="1" dirty="0">
                        <a:solidFill>
                          <a:srgbClr val="3333FF"/>
                        </a:solidFill>
                        <a:latin typeface="+mn-ea"/>
                        <a:ea typeface="+mn-ea"/>
                      </a:endParaRPr>
                    </a:p>
                    <a:p>
                      <a:pPr marL="92075" lvl="0" indent="-92075">
                        <a:buNone/>
                      </a:pPr>
                      <a:r>
                        <a:rPr lang="ja-JP" altLang="en-US" sz="1400" b="0" dirty="0">
                          <a:solidFill>
                            <a:schemeClr val="tx1"/>
                          </a:solidFill>
                          <a:latin typeface="+mn-ea"/>
                          <a:ea typeface="+mn-ea"/>
                        </a:rPr>
                        <a:t>・人体から分離した細菌、カビ等の微生物及びウイルスの分析等を行うのみで、人の健康に関する事象を研究の対象としない場合</a:t>
                      </a:r>
                      <a:endParaRPr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傷病の予防、診断又は治療を目的とする医療：症例報告、既存の医学的知見の理解・普及を図る出版物等への掲載、自機関の医療評価のための診療実績の集計、自機関の医療の質確保のための機関内データ集積・検討</a:t>
                      </a:r>
                      <a:endParaRPr kumimoji="1"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・労働安全衛生法に基づく「労働者の健康障害の原因の調査」</a:t>
                      </a:r>
                      <a:endParaRPr kumimoji="1"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・学校保健安全法に基づく「保健調査」</a:t>
                      </a:r>
                      <a:endParaRPr kumimoji="1"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・保健事業の一環で行う検診の制度管理のためのサンプル・データの共有</a:t>
                      </a:r>
                      <a:endParaRPr kumimoji="1" lang="en-US" altLang="ja-JP" sz="1400" b="0" dirty="0">
                        <a:solidFill>
                          <a:schemeClr val="tx1"/>
                        </a:solidFill>
                        <a:latin typeface="+mn-ea"/>
                        <a:ea typeface="+mn-ea"/>
                      </a:endParaRPr>
                    </a:p>
                    <a:p>
                      <a:pPr marL="92075" lvl="0" indent="-92075">
                        <a:buNone/>
                      </a:pPr>
                      <a:r>
                        <a:rPr kumimoji="1" lang="ja-JP" altLang="en-US" sz="1400" b="0" dirty="0">
                          <a:solidFill>
                            <a:schemeClr val="tx1"/>
                          </a:solidFill>
                          <a:latin typeface="+mn-ea"/>
                          <a:ea typeface="+mn-ea"/>
                        </a:rPr>
                        <a:t>・教育目的の保健衛生実習等で得たサンプル・データの教育目的での利用</a:t>
                      </a:r>
                      <a:endParaRPr kumimoji="1" lang="en-US" altLang="ja-JP" sz="1400" b="0" dirty="0">
                        <a:solidFill>
                          <a:schemeClr val="tx1"/>
                        </a:solidFill>
                        <a:latin typeface="+mn-ea"/>
                        <a:ea typeface="+mn-ea"/>
                      </a:endParaRPr>
                    </a:p>
                  </a:txBody>
                  <a:tcPr marL="72000" marR="72000">
                    <a:solidFill>
                      <a:srgbClr val="E7FFFF"/>
                    </a:solidFill>
                  </a:tcPr>
                </a:tc>
                <a:extLst>
                  <a:ext uri="{0D108BD9-81ED-4DB2-BD59-A6C34878D82A}">
                    <a16:rowId xmlns:a16="http://schemas.microsoft.com/office/drawing/2014/main" val="1176828543"/>
                  </a:ext>
                </a:extLst>
              </a:tr>
            </a:tbl>
          </a:graphicData>
        </a:graphic>
      </p:graphicFrame>
      <p:sp>
        <p:nvSpPr>
          <p:cNvPr id="10" name="四角形: 角を丸くする 9">
            <a:extLst>
              <a:ext uri="{FF2B5EF4-FFF2-40B4-BE49-F238E27FC236}">
                <a16:creationId xmlns:a16="http://schemas.microsoft.com/office/drawing/2014/main" id="{BBC608B6-2462-ED85-7F12-70826247B4EC}"/>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１</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日付プレースホルダー 10">
            <a:extLst>
              <a:ext uri="{FF2B5EF4-FFF2-40B4-BE49-F238E27FC236}">
                <a16:creationId xmlns:a16="http://schemas.microsoft.com/office/drawing/2014/main" id="{BEA39BD2-3093-FDAC-4FEC-0477886CD2F0}"/>
              </a:ext>
            </a:extLst>
          </p:cNvPr>
          <p:cNvSpPr>
            <a:spLocks noGrp="1"/>
          </p:cNvSpPr>
          <p:nvPr>
            <p:ph type="dt" sz="half" idx="10"/>
          </p:nvPr>
        </p:nvSpPr>
        <p:spPr/>
        <p:txBody>
          <a:bodyPr/>
          <a:lstStyle/>
          <a:p>
            <a:pPr>
              <a:defRPr/>
            </a:pPr>
            <a:r>
              <a:rPr lang="en-US" altLang="ja-JP" dirty="0"/>
              <a:t>2024/6/26</a:t>
            </a:r>
          </a:p>
        </p:txBody>
      </p:sp>
      <p:sp>
        <p:nvSpPr>
          <p:cNvPr id="4" name="object 8">
            <a:extLst>
              <a:ext uri="{FF2B5EF4-FFF2-40B4-BE49-F238E27FC236}">
                <a16:creationId xmlns:a16="http://schemas.microsoft.com/office/drawing/2014/main" id="{A8896E77-965E-B00B-F2E3-1D8C031063B5}"/>
              </a:ext>
            </a:extLst>
          </p:cNvPr>
          <p:cNvSpPr txBox="1">
            <a:spLocks noChangeArrowheads="1"/>
          </p:cNvSpPr>
          <p:nvPr/>
        </p:nvSpPr>
        <p:spPr bwMode="auto">
          <a:xfrm>
            <a:off x="4871864" y="6669106"/>
            <a:ext cx="681608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9" name="テキスト ボックス 8">
            <a:extLst>
              <a:ext uri="{FF2B5EF4-FFF2-40B4-BE49-F238E27FC236}">
                <a16:creationId xmlns:a16="http://schemas.microsoft.com/office/drawing/2014/main" id="{0C9BC259-079A-E269-7118-05A37B33F004}"/>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5"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2" name="テキスト ボックス 11">
            <a:extLst>
              <a:ext uri="{FF2B5EF4-FFF2-40B4-BE49-F238E27FC236}">
                <a16:creationId xmlns:a16="http://schemas.microsoft.com/office/drawing/2014/main" id="{6A4E12DF-CA39-D16F-F998-1E437FDE2392}"/>
              </a:ext>
            </a:extLst>
          </p:cNvPr>
          <p:cNvSpPr txBox="1"/>
          <p:nvPr/>
        </p:nvSpPr>
        <p:spPr>
          <a:xfrm>
            <a:off x="7872000" y="935142"/>
            <a:ext cx="4320000" cy="246221"/>
          </a:xfrm>
          <a:prstGeom prst="rect">
            <a:avLst/>
          </a:prstGeom>
          <a:noFill/>
        </p:spPr>
        <p:txBody>
          <a:bodyPr wrap="square">
            <a:spAutoFit/>
          </a:bodyPr>
          <a:lstStyle/>
          <a:p>
            <a:r>
              <a:rPr lang="ja-JP" altLang="en-US" sz="1000" dirty="0">
                <a:solidFill>
                  <a:srgbClr val="000000"/>
                </a:solidFill>
                <a:latin typeface="ＭＳ Ｐゴシック"/>
                <a:ea typeface="ＭＳ Ｐゴシック"/>
              </a:rPr>
              <a:t>各用語は、</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000" dirty="0">
                <a:solidFill>
                  <a:srgbClr val="000000"/>
                </a:solidFill>
                <a:latin typeface="ＭＳ Ｐゴシック"/>
                <a:ea typeface="ＭＳ Ｐゴシック"/>
              </a:rPr>
              <a:t>１</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000" dirty="0">
                <a:solidFill>
                  <a:srgbClr val="000000"/>
                </a:solidFill>
                <a:latin typeface="ＭＳ Ｐゴシック"/>
                <a:ea typeface="ＭＳ Ｐゴシック"/>
              </a:rPr>
              <a:t>２　用語の定義での付番を記載しています</a:t>
            </a:r>
            <a:endParaRPr lang="ja-JP" altLang="en-US" sz="1000" dirty="0"/>
          </a:p>
        </p:txBody>
      </p:sp>
    </p:spTree>
    <p:extLst>
      <p:ext uri="{BB962C8B-B14F-4D97-AF65-F5344CB8AC3E}">
        <p14:creationId xmlns:p14="http://schemas.microsoft.com/office/powerpoint/2010/main" val="157783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00909A-7EF9-AB99-C45E-7F94B1B654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3" name="think-cell data - do not delete" hidden="1">
                        <a:extLst>
                          <a:ext uri="{FF2B5EF4-FFF2-40B4-BE49-F238E27FC236}">
                            <a16:creationId xmlns:a16="http://schemas.microsoft.com/office/drawing/2014/main" id="{7100909A-7EF9-AB99-C45E-7F94B1B654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9CD3829-3B76-1F1E-B791-3B6018B21F08}"/>
              </a:ext>
            </a:extLst>
          </p:cNvPr>
          <p:cNvSpPr>
            <a:spLocks noGrp="1"/>
          </p:cNvSpPr>
          <p:nvPr>
            <p:ph type="title"/>
          </p:nvPr>
        </p:nvSpPr>
        <p:spPr/>
        <p:txBody>
          <a:bodyPr vert="horz"/>
          <a:lstStyle/>
          <a:p>
            <a:r>
              <a:rPr lang="ja-JP" altLang="en-US" sz="3200" dirty="0">
                <a:latin typeface="+mn-ea"/>
                <a:ea typeface="+mn-ea"/>
              </a:rPr>
              <a:t>倫理指針が適用される研究（</a:t>
            </a:r>
            <a:r>
              <a:rPr lang="en-US" altLang="ja-JP" sz="3200" dirty="0">
                <a:latin typeface="+mn-ea"/>
                <a:ea typeface="+mn-ea"/>
              </a:rPr>
              <a:t>1/2</a:t>
            </a:r>
            <a:r>
              <a:rPr lang="ja-JP" altLang="en-US" sz="3200" dirty="0">
                <a:latin typeface="+mn-ea"/>
                <a:ea typeface="+mn-ea"/>
              </a:rPr>
              <a:t>）</a:t>
            </a:r>
            <a:endParaRPr kumimoji="1" lang="ja-JP" altLang="en-US" sz="3200" dirty="0">
              <a:latin typeface="+mn-ea"/>
              <a:ea typeface="+mn-ea"/>
            </a:endParaRPr>
          </a:p>
        </p:txBody>
      </p:sp>
      <p:sp>
        <p:nvSpPr>
          <p:cNvPr id="5" name="スライド番号プレースホルダー 4">
            <a:extLst>
              <a:ext uri="{FF2B5EF4-FFF2-40B4-BE49-F238E27FC236}">
                <a16:creationId xmlns:a16="http://schemas.microsoft.com/office/drawing/2014/main" id="{71A238E6-5F61-8BDB-9E06-0D08F963A235}"/>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dirty="0" smtClean="0">
                <a:solidFill>
                  <a:schemeClr val="tx1"/>
                </a:solidFill>
              </a:rPr>
              <a:pPr>
                <a:defRPr/>
              </a:pPr>
              <a:t>15</a:t>
            </a:fld>
            <a:endParaRPr lang="en-US" altLang="ja-JP" dirty="0">
              <a:solidFill>
                <a:schemeClr val="tx1"/>
              </a:solidFill>
            </a:endParaRPr>
          </a:p>
        </p:txBody>
      </p:sp>
      <p:sp>
        <p:nvSpPr>
          <p:cNvPr id="6" name="コンテンツ プレースホルダー 2">
            <a:extLst>
              <a:ext uri="{FF2B5EF4-FFF2-40B4-BE49-F238E27FC236}">
                <a16:creationId xmlns:a16="http://schemas.microsoft.com/office/drawing/2014/main" id="{B78DD871-4E01-2E14-4B78-1046AE1ECB99}"/>
              </a:ext>
            </a:extLst>
          </p:cNvPr>
          <p:cNvSpPr>
            <a:spLocks noGrp="1"/>
          </p:cNvSpPr>
          <p:nvPr>
            <p:ph idx="1"/>
          </p:nvPr>
        </p:nvSpPr>
        <p:spPr>
          <a:xfrm>
            <a:off x="575099" y="1171146"/>
            <a:ext cx="11175032" cy="5232594"/>
          </a:xfrm>
        </p:spPr>
        <p:txBody>
          <a:bodyPr/>
          <a:lstStyle/>
          <a:p>
            <a:pPr marL="179388" indent="-179388">
              <a:spcBef>
                <a:spcPts val="200"/>
              </a:spcBef>
              <a:buNone/>
            </a:pPr>
            <a:r>
              <a:rPr lang="ja-JP" altLang="en-US" sz="1400" dirty="0">
                <a:latin typeface="+mn-ea"/>
                <a:ea typeface="+mn-ea"/>
              </a:rPr>
              <a:t>■ </a:t>
            </a:r>
            <a:r>
              <a:rPr kumimoji="1" lang="ja-JP" altLang="en-US" sz="1400" b="1" dirty="0">
                <a:latin typeface="+mn-ea"/>
                <a:ea typeface="+mn-ea"/>
              </a:rPr>
              <a:t>倫理指針が適用される研究</a:t>
            </a:r>
            <a:endParaRPr kumimoji="1" lang="en-US" altLang="ja-JP" sz="1400" b="1" dirty="0">
              <a:latin typeface="+mn-ea"/>
              <a:ea typeface="+mn-ea"/>
            </a:endParaRPr>
          </a:p>
          <a:p>
            <a:pPr marL="179388" indent="-179388">
              <a:spcBef>
                <a:spcPts val="200"/>
              </a:spcBef>
              <a:buNone/>
            </a:pPr>
            <a:r>
              <a:rPr kumimoji="1" lang="ja-JP" altLang="en-US" sz="1400" dirty="0">
                <a:latin typeface="+mn-ea"/>
                <a:ea typeface="+mn-ea"/>
              </a:rPr>
              <a:t>我が国の研究者等によって実施され、又は日本国内において実施される人を対象とする生命科学・医学系研究</a:t>
            </a:r>
            <a:endParaRPr lang="en-US" altLang="ja-JP" sz="1400" dirty="0">
              <a:latin typeface="+mn-ea"/>
              <a:ea typeface="+mn-ea"/>
            </a:endParaRPr>
          </a:p>
          <a:p>
            <a:pPr marL="179388" indent="-179388">
              <a:spcBef>
                <a:spcPts val="200"/>
              </a:spcBef>
              <a:buNone/>
            </a:pPr>
            <a:r>
              <a:rPr lang="ja-JP" altLang="en-US" sz="1400" dirty="0">
                <a:latin typeface="+mn-ea"/>
                <a:ea typeface="+mn-ea"/>
              </a:rPr>
              <a:t>■ </a:t>
            </a:r>
            <a:r>
              <a:rPr kumimoji="1" lang="ja-JP" altLang="en-US" sz="1400" b="1" dirty="0">
                <a:latin typeface="+mn-ea"/>
                <a:ea typeface="+mn-ea"/>
              </a:rPr>
              <a:t>倫理指針の対象としない研究</a:t>
            </a:r>
          </a:p>
          <a:p>
            <a:pPr marL="179388" indent="-179388">
              <a:spcBef>
                <a:spcPts val="200"/>
              </a:spcBef>
              <a:buNone/>
            </a:pPr>
            <a:r>
              <a:rPr lang="ja-JP" altLang="en-US" sz="1400" dirty="0">
                <a:latin typeface="+mn-ea"/>
                <a:ea typeface="+mn-ea"/>
              </a:rPr>
              <a:t>ア 法令の規定により実施される研究</a:t>
            </a:r>
          </a:p>
          <a:p>
            <a:pPr marL="179388" indent="-179388">
              <a:spcBef>
                <a:spcPts val="200"/>
              </a:spcBef>
              <a:buNone/>
            </a:pPr>
            <a:r>
              <a:rPr lang="ja-JP" altLang="en-US" sz="1400" dirty="0">
                <a:latin typeface="+mn-ea"/>
                <a:ea typeface="+mn-ea"/>
              </a:rPr>
              <a:t>イ 法令の定める基準の適用範囲に含まれる研究</a:t>
            </a:r>
          </a:p>
          <a:p>
            <a:pPr marL="179388" indent="-179388">
              <a:spcBef>
                <a:spcPts val="200"/>
              </a:spcBef>
              <a:buNone/>
            </a:pPr>
            <a:r>
              <a:rPr lang="ja-JP" altLang="en-US" sz="1400" dirty="0">
                <a:latin typeface="+mn-ea"/>
                <a:ea typeface="+mn-ea"/>
              </a:rPr>
              <a:t>ウ 試料・情報のうち、次に掲げるもののみを用いる研究</a:t>
            </a:r>
          </a:p>
          <a:p>
            <a:pPr marL="355600" lvl="1" indent="-187325">
              <a:spcBef>
                <a:spcPts val="200"/>
              </a:spcBef>
              <a:buNone/>
            </a:pPr>
            <a:r>
              <a:rPr lang="ja-JP" altLang="en-US" sz="1400" dirty="0">
                <a:latin typeface="+mn-ea"/>
                <a:ea typeface="+mn-ea"/>
              </a:rPr>
              <a:t>① 既に学術的な価値が定まり、研究用として広く利用され、かつ、一般に入手可能な試料・情報</a:t>
            </a:r>
          </a:p>
          <a:p>
            <a:pPr marL="355600" lvl="1" indent="-187325">
              <a:spcBef>
                <a:spcPts val="200"/>
              </a:spcBef>
              <a:buNone/>
            </a:pPr>
            <a:r>
              <a:rPr lang="ja-JP" altLang="en-US" sz="1400" dirty="0">
                <a:latin typeface="+mn-ea"/>
                <a:ea typeface="+mn-ea"/>
              </a:rPr>
              <a:t>② 個人に関する情報に該当しない既存の情報</a:t>
            </a:r>
          </a:p>
          <a:p>
            <a:pPr marL="355600" lvl="1" indent="-187325">
              <a:spcBef>
                <a:spcPts val="200"/>
              </a:spcBef>
              <a:buNone/>
            </a:pPr>
            <a:r>
              <a:rPr lang="ja-JP" altLang="en-US" sz="1400" dirty="0">
                <a:solidFill>
                  <a:srgbClr val="FF0000"/>
                </a:solidFill>
                <a:latin typeface="+mn-ea"/>
                <a:ea typeface="+mn-ea"/>
              </a:rPr>
              <a:t>③ 既に作成されている匿名加工情報</a:t>
            </a:r>
            <a:endParaRPr lang="en-US" altLang="ja-JP" sz="1400" dirty="0">
              <a:solidFill>
                <a:srgbClr val="FF0000"/>
              </a:solidFill>
              <a:latin typeface="+mn-ea"/>
              <a:ea typeface="+mn-ea"/>
            </a:endParaRPr>
          </a:p>
        </p:txBody>
      </p:sp>
      <p:graphicFrame>
        <p:nvGraphicFramePr>
          <p:cNvPr id="9" name="表 8">
            <a:extLst>
              <a:ext uri="{FF2B5EF4-FFF2-40B4-BE49-F238E27FC236}">
                <a16:creationId xmlns:a16="http://schemas.microsoft.com/office/drawing/2014/main" id="{E7B4120A-7232-5AA9-FC3A-CB878CCDE53E}"/>
              </a:ext>
            </a:extLst>
          </p:cNvPr>
          <p:cNvGraphicFramePr>
            <a:graphicFrameLocks noGrp="1"/>
          </p:cNvGraphicFramePr>
          <p:nvPr>
            <p:extLst>
              <p:ext uri="{D42A27DB-BD31-4B8C-83A1-F6EECF244321}">
                <p14:modId xmlns:p14="http://schemas.microsoft.com/office/powerpoint/2010/main" val="908064950"/>
              </p:ext>
            </p:extLst>
          </p:nvPr>
        </p:nvGraphicFramePr>
        <p:xfrm>
          <a:off x="827936" y="3356992"/>
          <a:ext cx="9660552" cy="2438400"/>
        </p:xfrm>
        <a:graphic>
          <a:graphicData uri="http://schemas.openxmlformats.org/drawingml/2006/table">
            <a:tbl>
              <a:tblPr firstRow="1" bandRow="1">
                <a:tableStyleId>{5C22544A-7EE6-4342-B048-85BDC9FD1C3A}</a:tableStyleId>
              </a:tblPr>
              <a:tblGrid>
                <a:gridCol w="9660552">
                  <a:extLst>
                    <a:ext uri="{9D8B030D-6E8A-4147-A177-3AD203B41FA5}">
                      <a16:colId xmlns:a16="http://schemas.microsoft.com/office/drawing/2014/main" val="1172288107"/>
                    </a:ext>
                  </a:extLst>
                </a:gridCol>
              </a:tblGrid>
              <a:tr h="2360623">
                <a:tc>
                  <a:txBody>
                    <a:bodyPr/>
                    <a:lstStyle/>
                    <a:p>
                      <a:pPr marL="92075" lvl="0" indent="-92075">
                        <a:buNone/>
                      </a:pPr>
                      <a:r>
                        <a:rPr lang="ja-JP" altLang="en-US" sz="1100" b="1" dirty="0">
                          <a:solidFill>
                            <a:schemeClr val="tx1"/>
                          </a:solidFill>
                          <a:latin typeface="MS PGothic"/>
                          <a:ea typeface="MS PGothic"/>
                        </a:rPr>
                        <a:t>＊下記の範囲では、倫理指針の対象として扱わない</a:t>
                      </a:r>
                      <a:endParaRPr lang="en-US" altLang="ja-JP" sz="1100" b="1" dirty="0">
                        <a:solidFill>
                          <a:schemeClr val="tx1"/>
                        </a:solidFill>
                        <a:latin typeface="MS PGothic"/>
                        <a:ea typeface="MS PGothic"/>
                      </a:endParaRPr>
                    </a:p>
                    <a:p>
                      <a:pPr marL="92075" lvl="0" indent="-92075">
                        <a:buNone/>
                      </a:pPr>
                      <a:r>
                        <a:rPr lang="ja-JP" altLang="en-US" sz="1100" b="1" dirty="0">
                          <a:solidFill>
                            <a:schemeClr val="tx1"/>
                          </a:solidFill>
                          <a:latin typeface="MS PGothic"/>
                          <a:ea typeface="MS PGothic"/>
                        </a:rPr>
                        <a:t>ア　法令の規定により実施される研究</a:t>
                      </a:r>
                      <a:endParaRPr lang="en-US" altLang="ja-JP" sz="1100" b="1" dirty="0">
                        <a:solidFill>
                          <a:schemeClr val="tx1"/>
                        </a:solidFill>
                        <a:latin typeface="MS PGothic"/>
                        <a:ea typeface="MS PGothic"/>
                      </a:endParaRPr>
                    </a:p>
                    <a:p>
                      <a:pPr marL="0" lvl="0" indent="0">
                        <a:buNone/>
                      </a:pPr>
                      <a:r>
                        <a:rPr lang="ja-JP" altLang="en-US" sz="1100" b="0" dirty="0">
                          <a:solidFill>
                            <a:schemeClr val="tx1"/>
                          </a:solidFill>
                          <a:latin typeface="MS PGothic"/>
                          <a:ea typeface="MS PGothic"/>
                        </a:rPr>
                        <a:t>行政機関、独立行政法人等に具体的な権限・責務が法令で規定</a:t>
                      </a:r>
                      <a:endParaRPr lang="ja-JP" altLang="en-US" sz="1100" b="1" dirty="0">
                        <a:solidFill>
                          <a:schemeClr val="tx1"/>
                        </a:solidFill>
                        <a:latin typeface="MS PGothic"/>
                        <a:ea typeface="MS PGothic"/>
                      </a:endParaRPr>
                    </a:p>
                    <a:p>
                      <a:pPr marL="361950" lvl="0" indent="-276225">
                        <a:buFont typeface="Wingdings" panose="05000000000000000000" pitchFamily="2" charset="2"/>
                        <a:buChar char="ü"/>
                      </a:pPr>
                      <a:r>
                        <a:rPr lang="ja-JP" altLang="en-US" sz="1100" b="0" dirty="0">
                          <a:solidFill>
                            <a:schemeClr val="tx1"/>
                          </a:solidFill>
                          <a:latin typeface="MS PGothic"/>
                          <a:ea typeface="MS PGothic"/>
                        </a:rPr>
                        <a:t>がん登録等の推進に関する法律「全国がん登録データベース及び都道府県がんデータベースへの登録」</a:t>
                      </a:r>
                      <a:endParaRPr lang="en-US" altLang="ja-JP" sz="1100" b="0" dirty="0">
                        <a:solidFill>
                          <a:schemeClr val="tx1"/>
                        </a:solidFill>
                        <a:latin typeface="MS PGothic"/>
                        <a:ea typeface="MS PGothic"/>
                      </a:endParaRPr>
                    </a:p>
                    <a:p>
                      <a:pPr marL="361950" lvl="0" indent="-276225">
                        <a:buFont typeface="Wingdings" panose="05000000000000000000" pitchFamily="2" charset="2"/>
                        <a:buChar char="ü"/>
                      </a:pPr>
                      <a:r>
                        <a:rPr lang="ja-JP" altLang="en-US" sz="1100" b="0" dirty="0">
                          <a:solidFill>
                            <a:schemeClr val="tx1"/>
                          </a:solidFill>
                          <a:latin typeface="MS PGothic"/>
                          <a:ea typeface="MS PGothic"/>
                        </a:rPr>
                        <a:t>感染症の予防及び感染症の患者に対する医療に関する法律「感染症発生動向調査」</a:t>
                      </a:r>
                      <a:endParaRPr lang="en-US" altLang="ja-JP" sz="1100" b="0" dirty="0">
                        <a:solidFill>
                          <a:schemeClr val="tx1"/>
                        </a:solidFill>
                        <a:latin typeface="MS PGothic"/>
                        <a:ea typeface="MS PGothic"/>
                      </a:endParaRPr>
                    </a:p>
                    <a:p>
                      <a:pPr marL="361950" lvl="0" indent="-276225">
                        <a:buFont typeface="Wingdings" panose="05000000000000000000" pitchFamily="2" charset="2"/>
                        <a:buChar char="ü"/>
                      </a:pPr>
                      <a:r>
                        <a:rPr lang="ja-JP" altLang="en-US" sz="1100" b="0" dirty="0">
                          <a:solidFill>
                            <a:schemeClr val="tx1"/>
                          </a:solidFill>
                          <a:latin typeface="MS PGothic"/>
                          <a:ea typeface="MS PGothic"/>
                        </a:rPr>
                        <a:t>健康増進法「国民健康・栄養調査」</a:t>
                      </a:r>
                      <a:endParaRPr lang="en-US" altLang="ja-JP" sz="1100" b="0" dirty="0">
                        <a:solidFill>
                          <a:schemeClr val="tx1"/>
                        </a:solidFill>
                        <a:latin typeface="MS PGothic"/>
                        <a:ea typeface="MS PGothic"/>
                      </a:endParaRPr>
                    </a:p>
                    <a:p>
                      <a:pPr marL="361950" lvl="0" indent="-276225">
                        <a:buFont typeface="Wingdings" panose="05000000000000000000" pitchFamily="2" charset="2"/>
                        <a:buChar char="ü"/>
                      </a:pPr>
                      <a:r>
                        <a:rPr lang="ja-JP" altLang="en-US" sz="1100" b="0" dirty="0">
                          <a:solidFill>
                            <a:schemeClr val="tx1"/>
                          </a:solidFill>
                          <a:latin typeface="MS PGothic"/>
                          <a:ea typeface="MS PGothic"/>
                        </a:rPr>
                        <a:t>医療分野の研究開発に資するための匿名加工医療情報及び仮名加工医療情報に関する法律「次世代医療基盤法」</a:t>
                      </a:r>
                      <a:endParaRPr lang="en-US" altLang="ja-JP" sz="1100" b="0" dirty="0">
                        <a:solidFill>
                          <a:schemeClr val="tx1"/>
                        </a:solidFill>
                        <a:latin typeface="MS PGothic"/>
                        <a:ea typeface="MS PGothic"/>
                      </a:endParaRPr>
                    </a:p>
                    <a:p>
                      <a:pPr marL="92075" lvl="0" indent="-92075">
                        <a:buNone/>
                      </a:pPr>
                      <a:r>
                        <a:rPr lang="ja-JP" altLang="en-US" sz="1100" b="1" dirty="0">
                          <a:solidFill>
                            <a:schemeClr val="tx1"/>
                          </a:solidFill>
                          <a:latin typeface="MS PGothic"/>
                          <a:ea typeface="MS PGothic"/>
                        </a:rPr>
                        <a:t>イ　法令の定める基準</a:t>
                      </a:r>
                      <a:r>
                        <a:rPr lang="ja-JP" altLang="en-US" sz="1100" b="0" dirty="0">
                          <a:solidFill>
                            <a:srgbClr val="0000CC"/>
                          </a:solidFill>
                          <a:latin typeface="MS PGothic"/>
                          <a:ea typeface="MS PGothic"/>
                        </a:rPr>
                        <a:t>（例：医薬品医療機器等法）</a:t>
                      </a:r>
                      <a:endParaRPr lang="en-US" altLang="ja-JP" sz="1100" b="0" dirty="0">
                        <a:solidFill>
                          <a:srgbClr val="0000CC"/>
                        </a:solidFill>
                        <a:latin typeface="MS PGothic"/>
                        <a:ea typeface="MS PGothic"/>
                      </a:endParaRPr>
                    </a:p>
                    <a:p>
                      <a:pPr marL="361950" lvl="0" indent="-276225">
                        <a:buFont typeface="Wingdings" panose="05000000000000000000" pitchFamily="2" charset="2"/>
                        <a:buChar char="ü"/>
                      </a:pPr>
                      <a:r>
                        <a:rPr lang="en-US" altLang="ja-JP" sz="1100" b="0" dirty="0">
                          <a:solidFill>
                            <a:srgbClr val="0000CC"/>
                          </a:solidFill>
                          <a:latin typeface="MS PGothic"/>
                          <a:ea typeface="+mn-ea"/>
                        </a:rPr>
                        <a:t>GCP</a:t>
                      </a:r>
                      <a:r>
                        <a:rPr lang="ja-JP" altLang="en-US" sz="1100" b="0" dirty="0">
                          <a:solidFill>
                            <a:srgbClr val="0000CC"/>
                          </a:solidFill>
                          <a:latin typeface="MS PGothic"/>
                          <a:ea typeface="MS PGothic"/>
                        </a:rPr>
                        <a:t>省令</a:t>
                      </a:r>
                      <a:r>
                        <a:rPr lang="ja-JP" altLang="en-US" sz="1100" b="0" dirty="0">
                          <a:solidFill>
                            <a:schemeClr val="tx1"/>
                          </a:solidFill>
                          <a:latin typeface="MS PGothic"/>
                          <a:ea typeface="MS PGothic"/>
                        </a:rPr>
                        <a:t>：医薬品・医療機器・再生医療等製品の臨床試験の実施の基準に関する省令</a:t>
                      </a:r>
                    </a:p>
                    <a:p>
                      <a:pPr marL="361950" lvl="0" indent="-276225">
                        <a:buFont typeface="Wingdings" panose="05000000000000000000" pitchFamily="2" charset="2"/>
                        <a:buChar char="ü"/>
                      </a:pPr>
                      <a:r>
                        <a:rPr lang="en-US" altLang="ja-JP" sz="1100" b="0" dirty="0">
                          <a:solidFill>
                            <a:srgbClr val="0000CC"/>
                          </a:solidFill>
                          <a:latin typeface="MS PGothic"/>
                          <a:ea typeface="+mn-ea"/>
                        </a:rPr>
                        <a:t>GPSP</a:t>
                      </a:r>
                      <a:r>
                        <a:rPr lang="ja-JP" altLang="en-US" sz="1100" b="0" dirty="0">
                          <a:solidFill>
                            <a:srgbClr val="0000CC"/>
                          </a:solidFill>
                          <a:latin typeface="MS PGothic"/>
                          <a:ea typeface="MS PGothic"/>
                        </a:rPr>
                        <a:t>省令</a:t>
                      </a:r>
                      <a:r>
                        <a:rPr lang="ja-JP" altLang="en-US" sz="1100" b="0" dirty="0">
                          <a:solidFill>
                            <a:schemeClr val="tx1"/>
                          </a:solidFill>
                          <a:latin typeface="MS PGothic"/>
                          <a:ea typeface="MS PGothic"/>
                        </a:rPr>
                        <a:t>：医薬品・医療機器・再生医療等製品の製造販売後の調査及び試験の実施の基準に関する省令</a:t>
                      </a:r>
                    </a:p>
                    <a:p>
                      <a:pPr marL="361950" lvl="0" indent="-276225">
                        <a:buFont typeface="Wingdings" panose="05000000000000000000" pitchFamily="2" charset="2"/>
                        <a:buChar char="ü"/>
                      </a:pPr>
                      <a:r>
                        <a:rPr lang="ja-JP" altLang="en-US" sz="1100" b="0" dirty="0">
                          <a:solidFill>
                            <a:schemeClr val="tx1"/>
                          </a:solidFill>
                          <a:latin typeface="MS PGothic"/>
                          <a:ea typeface="MS PGothic"/>
                        </a:rPr>
                        <a:t>再生医療等の安全性の確保等に関する法律の定める再生医療等提供基準（再生医療等の安全性の確保等に関する法律施行規則）</a:t>
                      </a:r>
                    </a:p>
                    <a:p>
                      <a:pPr marL="361950" lvl="0" indent="-276225">
                        <a:buFont typeface="Wingdings" panose="05000000000000000000" pitchFamily="2" charset="2"/>
                        <a:buChar char="ü"/>
                      </a:pPr>
                      <a:r>
                        <a:rPr lang="ja-JP" altLang="en-US" sz="1100" b="0" dirty="0">
                          <a:solidFill>
                            <a:schemeClr val="tx1"/>
                          </a:solidFill>
                          <a:latin typeface="MS PGothic"/>
                          <a:ea typeface="MS PGothic"/>
                        </a:rPr>
                        <a:t>臨床研究法の定める臨床研究実施基準（</a:t>
                      </a:r>
                      <a:r>
                        <a:rPr lang="ja-JP" altLang="en-US" sz="1100" b="0" dirty="0">
                          <a:solidFill>
                            <a:srgbClr val="0000CC"/>
                          </a:solidFill>
                          <a:latin typeface="MS PGothic"/>
                          <a:ea typeface="MS PGothic"/>
                        </a:rPr>
                        <a:t>臨床研究法施行規則</a:t>
                      </a:r>
                      <a:r>
                        <a:rPr lang="ja-JP" altLang="en-US" sz="1100" b="0" dirty="0">
                          <a:solidFill>
                            <a:schemeClr val="tx1"/>
                          </a:solidFill>
                          <a:latin typeface="MS PGothic"/>
                          <a:ea typeface="MS PGothic"/>
                        </a:rPr>
                        <a:t>）</a:t>
                      </a:r>
                      <a:br>
                        <a:rPr lang="en-US" altLang="ja-JP" sz="1100" b="0" dirty="0">
                          <a:solidFill>
                            <a:srgbClr val="000000"/>
                          </a:solidFill>
                          <a:latin typeface="MS PGothic"/>
                          <a:ea typeface="MS PGothic"/>
                        </a:rPr>
                      </a:br>
                      <a:r>
                        <a:rPr lang="ja-JP" altLang="en-US" sz="1100" b="0" dirty="0">
                          <a:solidFill>
                            <a:schemeClr val="tx1"/>
                          </a:solidFill>
                          <a:latin typeface="MS PGothic"/>
                          <a:ea typeface="MS PGothic"/>
                        </a:rPr>
                        <a:t>→ 同法における臨床研究（特定臨床研究を除く）においても臨床研究実施基準等に従って実施するよう努めなければならない（努力義務）</a:t>
                      </a:r>
                    </a:p>
                    <a:p>
                      <a:pPr marL="361950" lvl="0" indent="-276225">
                        <a:buFont typeface="Wingdings" panose="05000000000000000000" pitchFamily="2" charset="2"/>
                        <a:buChar char="ü"/>
                      </a:pPr>
                      <a:r>
                        <a:rPr lang="ja-JP" altLang="en-US" sz="1100" b="0" dirty="0">
                          <a:solidFill>
                            <a:schemeClr val="tx1"/>
                          </a:solidFill>
                          <a:latin typeface="MS PGothic"/>
                          <a:ea typeface="MS PGothic"/>
                        </a:rPr>
                        <a:t>統計法の定める手続により実施される基幹統計調査及び一般統計調査で、その目的から「人を対象とする生命科学・医学系研究」の定義に当てはまるもの</a:t>
                      </a:r>
                      <a:endParaRPr lang="en-US" altLang="ja-JP" sz="1100" b="0" dirty="0">
                        <a:solidFill>
                          <a:schemeClr val="tx1"/>
                        </a:solidFill>
                        <a:latin typeface="MS PGothic"/>
                        <a:ea typeface="MS PGothic"/>
                      </a:endParaRPr>
                    </a:p>
                  </a:txBody>
                  <a:tcPr marL="72000" marR="36000">
                    <a:solidFill>
                      <a:srgbClr val="E7FFFF"/>
                    </a:solidFill>
                  </a:tcPr>
                </a:tc>
                <a:extLst>
                  <a:ext uri="{0D108BD9-81ED-4DB2-BD59-A6C34878D82A}">
                    <a16:rowId xmlns:a16="http://schemas.microsoft.com/office/drawing/2014/main" val="1176828543"/>
                  </a:ext>
                </a:extLst>
              </a:tr>
            </a:tbl>
          </a:graphicData>
        </a:graphic>
      </p:graphicFrame>
      <p:graphicFrame>
        <p:nvGraphicFramePr>
          <p:cNvPr id="11" name="表 10">
            <a:extLst>
              <a:ext uri="{FF2B5EF4-FFF2-40B4-BE49-F238E27FC236}">
                <a16:creationId xmlns:a16="http://schemas.microsoft.com/office/drawing/2014/main" id="{5BF264B6-60AA-2DF7-E8D1-CA701B432580}"/>
              </a:ext>
            </a:extLst>
          </p:cNvPr>
          <p:cNvGraphicFramePr>
            <a:graphicFrameLocks noGrp="1"/>
          </p:cNvGraphicFramePr>
          <p:nvPr>
            <p:extLst>
              <p:ext uri="{D42A27DB-BD31-4B8C-83A1-F6EECF244321}">
                <p14:modId xmlns:p14="http://schemas.microsoft.com/office/powerpoint/2010/main" val="1615006462"/>
              </p:ext>
            </p:extLst>
          </p:nvPr>
        </p:nvGraphicFramePr>
        <p:xfrm>
          <a:off x="833716" y="5877272"/>
          <a:ext cx="11022610" cy="669106"/>
        </p:xfrm>
        <a:graphic>
          <a:graphicData uri="http://schemas.openxmlformats.org/drawingml/2006/table">
            <a:tbl>
              <a:tblPr firstRow="1" bandRow="1">
                <a:tableStyleId>{5C22544A-7EE6-4342-B048-85BDC9FD1C3A}</a:tableStyleId>
              </a:tblPr>
              <a:tblGrid>
                <a:gridCol w="11022610">
                  <a:extLst>
                    <a:ext uri="{9D8B030D-6E8A-4147-A177-3AD203B41FA5}">
                      <a16:colId xmlns:a16="http://schemas.microsoft.com/office/drawing/2014/main" val="1172288107"/>
                    </a:ext>
                  </a:extLst>
                </a:gridCol>
              </a:tblGrid>
              <a:tr h="669106">
                <a:tc>
                  <a:txBody>
                    <a:bodyPr/>
                    <a:lstStyle/>
                    <a:p>
                      <a:pPr marL="92075" lvl="0" indent="-92075">
                        <a:buNone/>
                      </a:pPr>
                      <a:r>
                        <a:rPr lang="ja-JP" altLang="en-US" sz="1200" b="1" dirty="0">
                          <a:solidFill>
                            <a:schemeClr val="tx1"/>
                          </a:solidFill>
                          <a:latin typeface="MS PGothic"/>
                          <a:ea typeface="MS PGothic"/>
                        </a:rPr>
                        <a:t>ウ③ 既に作成されている匿名加工情報（</a:t>
                      </a:r>
                      <a:r>
                        <a:rPr lang="ja-JP" altLang="en-US" sz="1200" b="1" dirty="0">
                          <a:solidFill>
                            <a:srgbClr val="FF0000"/>
                          </a:solidFill>
                          <a:latin typeface="MS PGothic"/>
                          <a:ea typeface="MS PGothic"/>
                        </a:rPr>
                        <a:t>倫理指針の対象外</a:t>
                      </a:r>
                      <a:r>
                        <a:rPr lang="ja-JP" altLang="en-US" sz="1200" b="1" dirty="0">
                          <a:solidFill>
                            <a:schemeClr val="tx1"/>
                          </a:solidFill>
                          <a:latin typeface="MS PGothic"/>
                          <a:ea typeface="MS PGothic"/>
                        </a:rPr>
                        <a:t>）</a:t>
                      </a:r>
                    </a:p>
                    <a:p>
                      <a:pPr marL="266700" lvl="0" indent="-180975">
                        <a:buFont typeface="Wingdings" panose="05000000000000000000" pitchFamily="2" charset="2"/>
                        <a:buChar char="ü"/>
                      </a:pPr>
                      <a:r>
                        <a:rPr lang="ja-JP" altLang="en-US" sz="1200" b="0" dirty="0">
                          <a:solidFill>
                            <a:schemeClr val="tx1"/>
                          </a:solidFill>
                          <a:latin typeface="MS PGothic"/>
                          <a:ea typeface="MS PGothic"/>
                        </a:rPr>
                        <a:t>匿名加工情報を用いる研究でも、試料を用いる場合はこの指針が適用される。匿名加工情報を作成する研究は指針の対象となることがある</a:t>
                      </a:r>
                      <a:endParaRPr lang="en-US" altLang="ja-JP" sz="1200" b="0" dirty="0">
                        <a:solidFill>
                          <a:schemeClr val="tx1"/>
                        </a:solidFill>
                        <a:latin typeface="MS PGothic"/>
                        <a:ea typeface="MS PGothic"/>
                      </a:endParaRPr>
                    </a:p>
                    <a:p>
                      <a:pPr marL="266700" lvl="0" indent="-180975">
                        <a:buFont typeface="Wingdings" panose="05000000000000000000" pitchFamily="2" charset="2"/>
                        <a:buChar char="ü"/>
                      </a:pPr>
                      <a:r>
                        <a:rPr lang="ja-JP" altLang="en-US" sz="1200" b="0" dirty="0">
                          <a:solidFill>
                            <a:srgbClr val="FF0000"/>
                          </a:solidFill>
                          <a:latin typeface="MS PGothic"/>
                          <a:ea typeface="MS PGothic"/>
                        </a:rPr>
                        <a:t>既存の匿名加工情報を用いたデータベース研究</a:t>
                      </a:r>
                      <a:r>
                        <a:rPr lang="ja-JP" altLang="en-US" sz="1200" b="0" dirty="0">
                          <a:solidFill>
                            <a:schemeClr val="tx1"/>
                          </a:solidFill>
                          <a:latin typeface="MS PGothic"/>
                          <a:ea typeface="MS PGothic"/>
                        </a:rPr>
                        <a:t>は倫理指針の対象外（データソースが匿名加工情報ではないデータベース研究は、指針の対象になることがある）</a:t>
                      </a:r>
                    </a:p>
                  </a:txBody>
                  <a:tcPr marL="72000" marR="36000">
                    <a:solidFill>
                      <a:srgbClr val="FFE7FF"/>
                    </a:solidFill>
                  </a:tcPr>
                </a:tc>
                <a:extLst>
                  <a:ext uri="{0D108BD9-81ED-4DB2-BD59-A6C34878D82A}">
                    <a16:rowId xmlns:a16="http://schemas.microsoft.com/office/drawing/2014/main" val="1176828543"/>
                  </a:ext>
                </a:extLst>
              </a:tr>
            </a:tbl>
          </a:graphicData>
        </a:graphic>
      </p:graphicFrame>
      <p:pic>
        <p:nvPicPr>
          <p:cNvPr id="13" name="図 12">
            <a:extLst>
              <a:ext uri="{FF2B5EF4-FFF2-40B4-BE49-F238E27FC236}">
                <a16:creationId xmlns:a16="http://schemas.microsoft.com/office/drawing/2014/main" id="{115D7FA7-A326-B76A-82F6-B33D8E5DAB72}"/>
              </a:ext>
            </a:extLst>
          </p:cNvPr>
          <p:cNvPicPr>
            <a:picLocks noChangeAspect="1"/>
          </p:cNvPicPr>
          <p:nvPr/>
        </p:nvPicPr>
        <p:blipFill>
          <a:blip r:embed="rId5"/>
          <a:stretch>
            <a:fillRect/>
          </a:stretch>
        </p:blipFill>
        <p:spPr>
          <a:xfrm>
            <a:off x="113557" y="5792728"/>
            <a:ext cx="704180" cy="646361"/>
          </a:xfrm>
          <a:prstGeom prst="rect">
            <a:avLst/>
          </a:prstGeom>
        </p:spPr>
      </p:pic>
      <p:sp>
        <p:nvSpPr>
          <p:cNvPr id="8" name="四角形: 角を丸くする 7">
            <a:extLst>
              <a:ext uri="{FF2B5EF4-FFF2-40B4-BE49-F238E27FC236}">
                <a16:creationId xmlns:a16="http://schemas.microsoft.com/office/drawing/2014/main" id="{6C5E29E1-3206-38A5-F883-1FAC90A3BB0A}"/>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３</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日付プレースホルダー 9">
            <a:extLst>
              <a:ext uri="{FF2B5EF4-FFF2-40B4-BE49-F238E27FC236}">
                <a16:creationId xmlns:a16="http://schemas.microsoft.com/office/drawing/2014/main" id="{86B0D94C-181A-EB38-9B63-994E282D0223}"/>
              </a:ext>
            </a:extLst>
          </p:cNvPr>
          <p:cNvSpPr>
            <a:spLocks noGrp="1"/>
          </p:cNvSpPr>
          <p:nvPr>
            <p:ph type="dt" sz="half" idx="10"/>
          </p:nvPr>
        </p:nvSpPr>
        <p:spPr/>
        <p:txBody>
          <a:bodyPr/>
          <a:lstStyle/>
          <a:p>
            <a:pPr>
              <a:defRPr/>
            </a:pPr>
            <a:r>
              <a:rPr lang="en-US" altLang="ja-JP" dirty="0"/>
              <a:t>2024/6/26</a:t>
            </a:r>
          </a:p>
        </p:txBody>
      </p:sp>
      <p:sp>
        <p:nvSpPr>
          <p:cNvPr id="12" name="object 8">
            <a:extLst>
              <a:ext uri="{FF2B5EF4-FFF2-40B4-BE49-F238E27FC236}">
                <a16:creationId xmlns:a16="http://schemas.microsoft.com/office/drawing/2014/main" id="{9006A547-5641-440A-9F34-947FFA20FFCB}"/>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7" name="テキスト ボックス 6">
            <a:extLst>
              <a:ext uri="{FF2B5EF4-FFF2-40B4-BE49-F238E27FC236}">
                <a16:creationId xmlns:a16="http://schemas.microsoft.com/office/drawing/2014/main" id="{5B15466C-9331-6DCB-6272-EC3DCE84CB1D}"/>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73851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100909A-7EF9-AB99-C45E-7F94B1B6542A}"/>
              </a:ext>
            </a:extLst>
          </p:cNvPr>
          <p:cNvGraphicFramePr>
            <a:graphicFrameLocks noChangeAspect="1"/>
          </p:cNvGraphicFramePr>
          <p:nvPr>
            <p:custDataLst>
              <p:tags r:id="rId1"/>
            </p:custDataLst>
            <p:extLst>
              <p:ext uri="{D42A27DB-BD31-4B8C-83A1-F6EECF244321}">
                <p14:modId xmlns:p14="http://schemas.microsoft.com/office/powerpoint/2010/main" val="4038542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3" name="think-cell data - do not delete" hidden="1">
                        <a:extLst>
                          <a:ext uri="{FF2B5EF4-FFF2-40B4-BE49-F238E27FC236}">
                            <a16:creationId xmlns:a16="http://schemas.microsoft.com/office/drawing/2014/main" id="{7100909A-7EF9-AB99-C45E-7F94B1B654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9CD3829-3B76-1F1E-B791-3B6018B21F08}"/>
              </a:ext>
            </a:extLst>
          </p:cNvPr>
          <p:cNvSpPr>
            <a:spLocks noGrp="1"/>
          </p:cNvSpPr>
          <p:nvPr>
            <p:ph type="title"/>
          </p:nvPr>
        </p:nvSpPr>
        <p:spPr/>
        <p:txBody>
          <a:bodyPr vert="horz"/>
          <a:lstStyle/>
          <a:p>
            <a:r>
              <a:rPr lang="ja-JP" altLang="en-US" sz="3200" dirty="0">
                <a:latin typeface="+mn-ea"/>
                <a:ea typeface="+mn-ea"/>
              </a:rPr>
              <a:t>倫理指針が適用される研究（</a:t>
            </a:r>
            <a:r>
              <a:rPr lang="en-US" altLang="ja-JP" sz="3200" dirty="0">
                <a:latin typeface="+mn-ea"/>
                <a:ea typeface="+mn-ea"/>
              </a:rPr>
              <a:t>2/2</a:t>
            </a:r>
            <a:r>
              <a:rPr lang="ja-JP" altLang="en-US" sz="3200" dirty="0">
                <a:latin typeface="+mn-ea"/>
                <a:ea typeface="+mn-ea"/>
              </a:rPr>
              <a:t>）</a:t>
            </a:r>
            <a:endParaRPr kumimoji="1" lang="ja-JP" altLang="en-US" sz="3200" dirty="0">
              <a:latin typeface="+mn-ea"/>
              <a:ea typeface="+mn-ea"/>
            </a:endParaRPr>
          </a:p>
        </p:txBody>
      </p:sp>
      <p:sp>
        <p:nvSpPr>
          <p:cNvPr id="5" name="スライド番号プレースホルダー 4">
            <a:extLst>
              <a:ext uri="{FF2B5EF4-FFF2-40B4-BE49-F238E27FC236}">
                <a16:creationId xmlns:a16="http://schemas.microsoft.com/office/drawing/2014/main" id="{71A238E6-5F61-8BDB-9E06-0D08F963A235}"/>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dirty="0" smtClean="0">
                <a:solidFill>
                  <a:schemeClr val="tx1"/>
                </a:solidFill>
              </a:rPr>
              <a:pPr>
                <a:defRPr/>
              </a:pPr>
              <a:t>16</a:t>
            </a:fld>
            <a:endParaRPr lang="en-US" altLang="ja-JP" dirty="0">
              <a:solidFill>
                <a:schemeClr val="tx1"/>
              </a:solidFill>
            </a:endParaRPr>
          </a:p>
        </p:txBody>
      </p:sp>
      <p:sp>
        <p:nvSpPr>
          <p:cNvPr id="6" name="コンテンツ プレースホルダー 2">
            <a:extLst>
              <a:ext uri="{FF2B5EF4-FFF2-40B4-BE49-F238E27FC236}">
                <a16:creationId xmlns:a16="http://schemas.microsoft.com/office/drawing/2014/main" id="{B78DD871-4E01-2E14-4B78-1046AE1ECB99}"/>
              </a:ext>
            </a:extLst>
          </p:cNvPr>
          <p:cNvSpPr>
            <a:spLocks noGrp="1"/>
          </p:cNvSpPr>
          <p:nvPr>
            <p:ph idx="1"/>
          </p:nvPr>
        </p:nvSpPr>
        <p:spPr>
          <a:xfrm>
            <a:off x="681608" y="1544568"/>
            <a:ext cx="11175032" cy="4332704"/>
          </a:xfrm>
        </p:spPr>
        <p:txBody>
          <a:bodyPr/>
          <a:lstStyle/>
          <a:p>
            <a:pPr marL="179388" indent="-179388">
              <a:buNone/>
            </a:pPr>
            <a:r>
              <a:rPr kumimoji="1" lang="ja-JP" altLang="en-US" sz="1600" b="1" dirty="0">
                <a:latin typeface="+mn-ea"/>
                <a:ea typeface="+mn-ea"/>
              </a:rPr>
              <a:t>■ 日本国外において実施される研究</a:t>
            </a:r>
          </a:p>
          <a:p>
            <a:pPr marL="266700" indent="-180975">
              <a:buFont typeface="Arial" panose="020B0604020202020204" pitchFamily="34" charset="0"/>
              <a:buChar char="•"/>
            </a:pPr>
            <a:r>
              <a:rPr kumimoji="1" lang="ja-JP" altLang="en-US" sz="1600" dirty="0">
                <a:latin typeface="+mn-ea"/>
                <a:ea typeface="+mn-ea"/>
              </a:rPr>
              <a:t>国内の研究者が外国で研究を実施する場合（外国の研究機関との共同研究を含む）、この指針に従うとともに、当該国（地域）の法令、指針等の基準を遵守</a:t>
            </a:r>
            <a:endParaRPr kumimoji="1" lang="en-US" altLang="ja-JP" sz="1600" dirty="0">
              <a:latin typeface="+mn-ea"/>
              <a:ea typeface="+mn-ea"/>
            </a:endParaRPr>
          </a:p>
          <a:p>
            <a:pPr marL="266700" indent="-180975">
              <a:buFont typeface="Arial" panose="020B0604020202020204" pitchFamily="34" charset="0"/>
              <a:buChar char="•"/>
            </a:pPr>
            <a:r>
              <a:rPr lang="ja-JP" altLang="en-US" sz="1600" dirty="0">
                <a:latin typeface="+mn-ea"/>
                <a:ea typeface="+mn-ea"/>
              </a:rPr>
              <a:t>当該国（地域）</a:t>
            </a:r>
            <a:r>
              <a:rPr kumimoji="1" lang="ja-JP" altLang="en-US" sz="1600" dirty="0">
                <a:latin typeface="+mn-ea"/>
                <a:ea typeface="+mn-ea"/>
              </a:rPr>
              <a:t>の規定がこの指針より厳格な場合は、当該国（地域）の法令、指針等の基準の規定により研究を実施</a:t>
            </a:r>
            <a:endParaRPr kumimoji="1" lang="en-US" altLang="ja-JP" sz="1600" dirty="0">
              <a:latin typeface="+mn-ea"/>
              <a:ea typeface="+mn-ea"/>
            </a:endParaRPr>
          </a:p>
          <a:p>
            <a:pPr marL="266700" indent="-180975">
              <a:buFont typeface="Arial" panose="020B0604020202020204" pitchFamily="34" charset="0"/>
              <a:buChar char="•"/>
            </a:pPr>
            <a:r>
              <a:rPr lang="ja-JP" altLang="en-US" sz="1600" dirty="0">
                <a:latin typeface="+mn-ea"/>
                <a:ea typeface="+mn-ea"/>
              </a:rPr>
              <a:t>こ</a:t>
            </a:r>
            <a:r>
              <a:rPr kumimoji="1" lang="ja-JP" altLang="en-US" sz="1600" dirty="0">
                <a:latin typeface="+mn-ea"/>
                <a:ea typeface="+mn-ea"/>
              </a:rPr>
              <a:t>の指針が当該国（地域）の規定より厳格だが、この指針下での研究実施が困難な場合</a:t>
            </a:r>
            <a:r>
              <a:rPr lang="ja-JP" altLang="en-US" sz="1600" dirty="0">
                <a:latin typeface="+mn-ea"/>
                <a:ea typeface="+mn-ea"/>
              </a:rPr>
              <a:t>、</a:t>
            </a:r>
            <a:r>
              <a:rPr lang="ja-JP" altLang="en-US" sz="1600" dirty="0">
                <a:solidFill>
                  <a:srgbClr val="FF0000"/>
                </a:solidFill>
                <a:latin typeface="+mn-ea"/>
                <a:ea typeface="+mn-ea"/>
              </a:rPr>
              <a:t>①インフォームド・コンセント</a:t>
            </a:r>
            <a:r>
              <a:rPr kumimoji="1" lang="ja-JP" altLang="en-US" sz="1600" dirty="0">
                <a:solidFill>
                  <a:srgbClr val="FF0000"/>
                </a:solidFill>
                <a:latin typeface="+mn-ea"/>
                <a:ea typeface="+mn-ea"/>
              </a:rPr>
              <a:t>、②個人情報保護</a:t>
            </a:r>
            <a:r>
              <a:rPr kumimoji="1" lang="ja-JP" altLang="en-US" sz="1600" dirty="0">
                <a:latin typeface="+mn-ea"/>
                <a:ea typeface="+mn-ea"/>
              </a:rPr>
              <a:t>に関する適切な措置が研究計画書に記載され、倫理審査委員会の意見を聴いて国内の研究機関の長が許可したときは、当該国（地域）の法令、指針等の基準の規定により研究を実施可能</a:t>
            </a:r>
            <a:endParaRPr kumimoji="1" lang="en-US" altLang="ja-JP" sz="1600" dirty="0">
              <a:latin typeface="+mn-ea"/>
              <a:ea typeface="+mn-ea"/>
            </a:endParaRPr>
          </a:p>
          <a:p>
            <a:pPr marL="266700" indent="-180975">
              <a:buFont typeface="Arial" panose="020B0604020202020204" pitchFamily="34" charset="0"/>
              <a:buChar char="•"/>
            </a:pPr>
            <a:r>
              <a:rPr kumimoji="1" lang="ja-JP" altLang="en-US" sz="1600" dirty="0">
                <a:latin typeface="+mn-ea"/>
                <a:ea typeface="+mn-ea"/>
              </a:rPr>
              <a:t>外国の研究者に国内から既存試料・情報の提供のみを行う場合、この指針が適用され、</a:t>
            </a:r>
            <a:r>
              <a:rPr lang="ja-JP" altLang="en-US" sz="1600" dirty="0">
                <a:latin typeface="+mn-ea"/>
                <a:ea typeface="+mn-ea"/>
              </a:rPr>
              <a:t>インフォームド・コンセント等に関する</a:t>
            </a:r>
            <a:r>
              <a:rPr kumimoji="1" lang="ja-JP" altLang="en-US" sz="1600" dirty="0">
                <a:latin typeface="+mn-ea"/>
                <a:ea typeface="+mn-ea"/>
              </a:rPr>
              <a:t>規定を遵守</a:t>
            </a:r>
            <a:endParaRPr lang="en-US" altLang="ja-JP" sz="1600" dirty="0">
              <a:latin typeface="+mn-ea"/>
              <a:ea typeface="+mn-ea"/>
            </a:endParaRPr>
          </a:p>
        </p:txBody>
      </p:sp>
      <p:graphicFrame>
        <p:nvGraphicFramePr>
          <p:cNvPr id="9" name="表 8">
            <a:extLst>
              <a:ext uri="{FF2B5EF4-FFF2-40B4-BE49-F238E27FC236}">
                <a16:creationId xmlns:a16="http://schemas.microsoft.com/office/drawing/2014/main" id="{E7B4120A-7232-5AA9-FC3A-CB878CCDE53E}"/>
              </a:ext>
            </a:extLst>
          </p:cNvPr>
          <p:cNvGraphicFramePr>
            <a:graphicFrameLocks noGrp="1"/>
          </p:cNvGraphicFramePr>
          <p:nvPr>
            <p:extLst>
              <p:ext uri="{D42A27DB-BD31-4B8C-83A1-F6EECF244321}">
                <p14:modId xmlns:p14="http://schemas.microsoft.com/office/powerpoint/2010/main" val="624709081"/>
              </p:ext>
            </p:extLst>
          </p:nvPr>
        </p:nvGraphicFramePr>
        <p:xfrm>
          <a:off x="911424" y="4581128"/>
          <a:ext cx="11017224" cy="1310640"/>
        </p:xfrm>
        <a:graphic>
          <a:graphicData uri="http://schemas.openxmlformats.org/drawingml/2006/table">
            <a:tbl>
              <a:tblPr firstRow="1" bandRow="1">
                <a:tableStyleId>{5C22544A-7EE6-4342-B048-85BDC9FD1C3A}</a:tableStyleId>
              </a:tblPr>
              <a:tblGrid>
                <a:gridCol w="11017224">
                  <a:extLst>
                    <a:ext uri="{9D8B030D-6E8A-4147-A177-3AD203B41FA5}">
                      <a16:colId xmlns:a16="http://schemas.microsoft.com/office/drawing/2014/main" val="1172288107"/>
                    </a:ext>
                  </a:extLst>
                </a:gridCol>
              </a:tblGrid>
              <a:tr h="867929">
                <a:tc>
                  <a:txBody>
                    <a:bodyPr/>
                    <a:lstStyle/>
                    <a:p>
                      <a:pPr marL="285750" lvl="0" indent="-285750">
                        <a:spcBef>
                          <a:spcPts val="600"/>
                        </a:spcBef>
                        <a:buFont typeface="Wingdings" panose="05000000000000000000" pitchFamily="2" charset="2"/>
                        <a:buChar char="ü"/>
                      </a:pPr>
                      <a:r>
                        <a:rPr lang="ja-JP" altLang="en-US" sz="1400" b="0" dirty="0">
                          <a:solidFill>
                            <a:schemeClr val="tx1"/>
                          </a:solidFill>
                          <a:latin typeface="MS PGothic"/>
                          <a:ea typeface="MS PGothic"/>
                        </a:rPr>
                        <a:t>倫理指針と当該国（地域）の法令、指針等の基準との間で、規定ごとにいずれが厳格か判断し、厳格な方を適用する</a:t>
                      </a:r>
                      <a:endParaRPr lang="en-US" altLang="ja-JP" sz="1400" b="0" dirty="0">
                        <a:solidFill>
                          <a:schemeClr val="tx1"/>
                        </a:solidFill>
                        <a:latin typeface="MS PGothic"/>
                        <a:ea typeface="MS PGothic"/>
                      </a:endParaRPr>
                    </a:p>
                    <a:p>
                      <a:pPr marL="285750" lvl="0" indent="-285750">
                        <a:spcBef>
                          <a:spcPts val="600"/>
                        </a:spcBef>
                        <a:buFont typeface="Wingdings" panose="05000000000000000000" pitchFamily="2" charset="2"/>
                        <a:buChar char="ü"/>
                      </a:pPr>
                      <a:r>
                        <a:rPr lang="ja-JP" altLang="en-US" sz="1400" b="0" dirty="0">
                          <a:solidFill>
                            <a:schemeClr val="tx1"/>
                          </a:solidFill>
                          <a:latin typeface="MS PGothic"/>
                          <a:ea typeface="MS PGothic"/>
                        </a:rPr>
                        <a:t>日本の研究機関との共同研究ではない研究や、日本の研究者が参加していない外国の研究であって、国内から外国の研究者に既存試料・情報を提供する場合も、倫理指針の適用対象となる（令和</a:t>
                      </a:r>
                      <a:r>
                        <a:rPr lang="en-US" altLang="ja-JP" sz="1400" b="0" dirty="0">
                          <a:solidFill>
                            <a:schemeClr val="tx1"/>
                          </a:solidFill>
                          <a:latin typeface="MS PGothic"/>
                          <a:ea typeface="+mn-ea"/>
                        </a:rPr>
                        <a:t>5</a:t>
                      </a:r>
                      <a:r>
                        <a:rPr lang="ja-JP" altLang="en-US" sz="1400" b="0" dirty="0">
                          <a:solidFill>
                            <a:schemeClr val="tx1"/>
                          </a:solidFill>
                          <a:latin typeface="MS PGothic"/>
                          <a:ea typeface="MS PGothic"/>
                        </a:rPr>
                        <a:t>年</a:t>
                      </a:r>
                      <a:r>
                        <a:rPr lang="en-US" altLang="ja-JP" sz="1400" b="0" dirty="0">
                          <a:solidFill>
                            <a:schemeClr val="tx1"/>
                          </a:solidFill>
                          <a:latin typeface="MS PGothic"/>
                          <a:ea typeface="+mn-ea"/>
                        </a:rPr>
                        <a:t>3</a:t>
                      </a:r>
                      <a:r>
                        <a:rPr lang="ja-JP" altLang="en-US" sz="1400" b="0" dirty="0">
                          <a:solidFill>
                            <a:schemeClr val="tx1"/>
                          </a:solidFill>
                          <a:latin typeface="MS PGothic"/>
                          <a:ea typeface="MS PGothic"/>
                        </a:rPr>
                        <a:t>月一部改正）</a:t>
                      </a:r>
                      <a:endParaRPr lang="en-US" altLang="ja-JP" sz="1400" b="0" dirty="0">
                        <a:solidFill>
                          <a:schemeClr val="tx1"/>
                        </a:solidFill>
                        <a:latin typeface="MS PGothic"/>
                        <a:ea typeface="MS PGothic"/>
                      </a:endParaRPr>
                    </a:p>
                    <a:p>
                      <a:pPr marL="285750" lvl="0" indent="-285750">
                        <a:spcBef>
                          <a:spcPts val="600"/>
                        </a:spcBef>
                        <a:buFont typeface="Wingdings" panose="05000000000000000000" pitchFamily="2" charset="2"/>
                        <a:buChar char="ü"/>
                      </a:pPr>
                      <a:r>
                        <a:rPr lang="ja-JP" altLang="en-US" sz="1400" b="0" dirty="0">
                          <a:solidFill>
                            <a:schemeClr val="tx1"/>
                          </a:solidFill>
                          <a:latin typeface="MS PGothic"/>
                          <a:ea typeface="MS PGothic"/>
                        </a:rPr>
                        <a:t>倫理指針下での研究実施が困難でも、国際医学団体協議会（</a:t>
                      </a:r>
                      <a:r>
                        <a:rPr lang="en-US" altLang="ja-JP" sz="1400" b="0" dirty="0">
                          <a:solidFill>
                            <a:schemeClr val="tx1"/>
                          </a:solidFill>
                          <a:latin typeface="MS PGothic"/>
                          <a:ea typeface="+mn-ea"/>
                        </a:rPr>
                        <a:t>CIOMS</a:t>
                      </a:r>
                      <a:r>
                        <a:rPr lang="ja-JP" altLang="en-US" sz="1400" b="0" dirty="0">
                          <a:solidFill>
                            <a:schemeClr val="tx1"/>
                          </a:solidFill>
                          <a:latin typeface="MS PGothic"/>
                          <a:ea typeface="MS PGothic"/>
                        </a:rPr>
                        <a:t>）の国際倫理指針等の国際的に認められた基準の規定により研究実施が可能であれば、当該基準の規定による研究を実施することができる</a:t>
                      </a:r>
                      <a:endParaRPr lang="en-US" altLang="ja-JP" sz="1400" b="0" dirty="0">
                        <a:solidFill>
                          <a:schemeClr val="tx1"/>
                        </a:solidFill>
                        <a:latin typeface="MS PGothic"/>
                        <a:ea typeface="MS PGothic"/>
                      </a:endParaRPr>
                    </a:p>
                  </a:txBody>
                  <a:tcPr marL="72000" marR="36000">
                    <a:solidFill>
                      <a:srgbClr val="FFE7FF"/>
                    </a:solidFill>
                  </a:tcPr>
                </a:tc>
                <a:extLst>
                  <a:ext uri="{0D108BD9-81ED-4DB2-BD59-A6C34878D82A}">
                    <a16:rowId xmlns:a16="http://schemas.microsoft.com/office/drawing/2014/main" val="1176828543"/>
                  </a:ext>
                </a:extLst>
              </a:tr>
            </a:tbl>
          </a:graphicData>
        </a:graphic>
      </p:graphicFrame>
      <p:pic>
        <p:nvPicPr>
          <p:cNvPr id="8" name="図 7">
            <a:extLst>
              <a:ext uri="{FF2B5EF4-FFF2-40B4-BE49-F238E27FC236}">
                <a16:creationId xmlns:a16="http://schemas.microsoft.com/office/drawing/2014/main" id="{3537B9BB-C331-E3FA-C05C-7866E56D5B75}"/>
              </a:ext>
            </a:extLst>
          </p:cNvPr>
          <p:cNvPicPr>
            <a:picLocks noChangeAspect="1"/>
          </p:cNvPicPr>
          <p:nvPr/>
        </p:nvPicPr>
        <p:blipFill>
          <a:blip r:embed="rId5"/>
          <a:stretch>
            <a:fillRect/>
          </a:stretch>
        </p:blipFill>
        <p:spPr>
          <a:xfrm>
            <a:off x="132219" y="4813448"/>
            <a:ext cx="707197" cy="646232"/>
          </a:xfrm>
          <a:prstGeom prst="rect">
            <a:avLst/>
          </a:prstGeom>
        </p:spPr>
      </p:pic>
      <p:sp>
        <p:nvSpPr>
          <p:cNvPr id="12" name="四角形: 角を丸くする 11">
            <a:extLst>
              <a:ext uri="{FF2B5EF4-FFF2-40B4-BE49-F238E27FC236}">
                <a16:creationId xmlns:a16="http://schemas.microsoft.com/office/drawing/2014/main" id="{F79B7D0F-DC97-D7CE-C329-C0F9911416DE}"/>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３</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日付プレースホルダー 6">
            <a:extLst>
              <a:ext uri="{FF2B5EF4-FFF2-40B4-BE49-F238E27FC236}">
                <a16:creationId xmlns:a16="http://schemas.microsoft.com/office/drawing/2014/main" id="{2177A7E6-C281-6F31-1579-677BB77796A3}"/>
              </a:ext>
            </a:extLst>
          </p:cNvPr>
          <p:cNvSpPr>
            <a:spLocks noGrp="1"/>
          </p:cNvSpPr>
          <p:nvPr>
            <p:ph type="dt" sz="half" idx="10"/>
          </p:nvPr>
        </p:nvSpPr>
        <p:spPr/>
        <p:txBody>
          <a:bodyPr/>
          <a:lstStyle/>
          <a:p>
            <a:pPr>
              <a:defRPr/>
            </a:pPr>
            <a:r>
              <a:rPr lang="en-US" altLang="ja-JP" dirty="0"/>
              <a:t>2024/6/26</a:t>
            </a:r>
          </a:p>
        </p:txBody>
      </p:sp>
      <p:sp>
        <p:nvSpPr>
          <p:cNvPr id="10" name="object 8">
            <a:extLst>
              <a:ext uri="{FF2B5EF4-FFF2-40B4-BE49-F238E27FC236}">
                <a16:creationId xmlns:a16="http://schemas.microsoft.com/office/drawing/2014/main" id="{A9A702A5-3B6B-AA6E-3F53-AD45A861D7B3}"/>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11" name="テキスト ボックス 10">
            <a:extLst>
              <a:ext uri="{FF2B5EF4-FFF2-40B4-BE49-F238E27FC236}">
                <a16:creationId xmlns:a16="http://schemas.microsoft.com/office/drawing/2014/main" id="{56BA65A2-B0F3-05B1-60DB-5803D3C7A0AD}"/>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11748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think-cell data - do not delete" hidden="1">
            <a:extLst>
              <a:ext uri="{FF2B5EF4-FFF2-40B4-BE49-F238E27FC236}">
                <a16:creationId xmlns:a16="http://schemas.microsoft.com/office/drawing/2014/main" id="{7FE579D7-3EB6-B2F3-F1E4-B360EC14ABB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13314" name="think-cell data - do not delete" hidden="1">
                        <a:extLst>
                          <a:ext uri="{FF2B5EF4-FFF2-40B4-BE49-F238E27FC236}">
                            <a16:creationId xmlns:a16="http://schemas.microsoft.com/office/drawing/2014/main" id="{7FE579D7-3EB6-B2F3-F1E4-B360EC14A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タイトル 1">
            <a:extLst>
              <a:ext uri="{FF2B5EF4-FFF2-40B4-BE49-F238E27FC236}">
                <a16:creationId xmlns:a16="http://schemas.microsoft.com/office/drawing/2014/main" id="{CB3720CC-96B2-EBC0-32B3-E1A5F1721837}"/>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侵襲・介入</a:t>
            </a:r>
          </a:p>
        </p:txBody>
      </p:sp>
      <p:sp>
        <p:nvSpPr>
          <p:cNvPr id="11" name="楕円 10">
            <a:extLst>
              <a:ext uri="{FF2B5EF4-FFF2-40B4-BE49-F238E27FC236}">
                <a16:creationId xmlns:a16="http://schemas.microsoft.com/office/drawing/2014/main" id="{A10985C6-8EA8-6CB8-7608-6FB4CEFE0DD1}"/>
              </a:ext>
            </a:extLst>
          </p:cNvPr>
          <p:cNvSpPr/>
          <p:nvPr/>
        </p:nvSpPr>
        <p:spPr bwMode="auto">
          <a:xfrm>
            <a:off x="47328" y="1340968"/>
            <a:ext cx="6660000" cy="1693316"/>
          </a:xfrm>
          <a:prstGeom prst="ellipse">
            <a:avLst/>
          </a:prstGeom>
          <a:solidFill>
            <a:srgbClr val="FF0000">
              <a:alpha val="10000"/>
            </a:srgbClr>
          </a:solidFill>
          <a:ln>
            <a:solidFill>
              <a:srgbClr val="FF0000">
                <a:alpha val="30000"/>
              </a:srgbClr>
            </a:solidFill>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a:defRPr/>
            </a:pPr>
            <a:endParaRPr lang="ja-JP" altLang="en-US" sz="1400" dirty="0">
              <a:solidFill>
                <a:srgbClr val="000000"/>
              </a:solidFill>
              <a:latin typeface="+mn-ea"/>
            </a:endParaRPr>
          </a:p>
        </p:txBody>
      </p:sp>
      <p:sp>
        <p:nvSpPr>
          <p:cNvPr id="12" name="楕円 11">
            <a:extLst>
              <a:ext uri="{FF2B5EF4-FFF2-40B4-BE49-F238E27FC236}">
                <a16:creationId xmlns:a16="http://schemas.microsoft.com/office/drawing/2014/main" id="{590C136A-ADE0-D826-169A-3926D0C5FF59}"/>
              </a:ext>
            </a:extLst>
          </p:cNvPr>
          <p:cNvSpPr/>
          <p:nvPr/>
        </p:nvSpPr>
        <p:spPr bwMode="auto">
          <a:xfrm>
            <a:off x="5484672" y="1322815"/>
            <a:ext cx="6660000" cy="1693316"/>
          </a:xfrm>
          <a:prstGeom prst="ellipse">
            <a:avLst/>
          </a:prstGeom>
          <a:solidFill>
            <a:srgbClr val="0070C0">
              <a:alpha val="10000"/>
            </a:srgbClr>
          </a:solidFill>
          <a:ln>
            <a:solidFill>
              <a:srgbClr val="0000CC">
                <a:alpha val="30000"/>
              </a:srgbClr>
            </a:solidFill>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lvl="7">
              <a:defRPr/>
            </a:pPr>
            <a:endParaRPr lang="ja-JP" altLang="en-US" sz="1400" dirty="0">
              <a:solidFill>
                <a:srgbClr val="000000"/>
              </a:solidFill>
              <a:latin typeface="+mn-ea"/>
            </a:endParaRPr>
          </a:p>
        </p:txBody>
      </p:sp>
      <p:sp>
        <p:nvSpPr>
          <p:cNvPr id="13" name="テキスト ボックス 12">
            <a:extLst>
              <a:ext uri="{FF2B5EF4-FFF2-40B4-BE49-F238E27FC236}">
                <a16:creationId xmlns:a16="http://schemas.microsoft.com/office/drawing/2014/main" id="{9AD9F93E-A374-03A1-D555-F8A6A21F5B77}"/>
              </a:ext>
            </a:extLst>
          </p:cNvPr>
          <p:cNvSpPr txBox="1"/>
          <p:nvPr/>
        </p:nvSpPr>
        <p:spPr>
          <a:xfrm>
            <a:off x="911424" y="1524915"/>
            <a:ext cx="4680000" cy="1620484"/>
          </a:xfrm>
          <a:prstGeom prst="rect">
            <a:avLst/>
          </a:prstGeom>
          <a:noFill/>
        </p:spPr>
        <p:txBody>
          <a:bodyPr wrap="square" rtlCol="0">
            <a:spAutoFit/>
          </a:bodyPr>
          <a:lstStyle/>
          <a:p>
            <a:r>
              <a:rPr kumimoji="1" lang="ja-JP" altLang="en-US" sz="1600" b="1" dirty="0">
                <a:latin typeface="+mn-ea"/>
                <a:ea typeface="+mn-ea"/>
              </a:rPr>
              <a:t>（</a:t>
            </a:r>
            <a:r>
              <a:rPr lang="en-US" altLang="ja-JP" sz="1600" b="1" dirty="0">
                <a:latin typeface="+mn-ea"/>
                <a:ea typeface="+mn-ea"/>
              </a:rPr>
              <a:t>2</a:t>
            </a:r>
            <a:r>
              <a:rPr kumimoji="1" lang="ja-JP" altLang="en-US" sz="1600" b="1" dirty="0">
                <a:latin typeface="+mn-ea"/>
                <a:ea typeface="+mn-ea"/>
              </a:rPr>
              <a:t>） 侵襲</a:t>
            </a:r>
            <a:endParaRPr kumimoji="1" lang="en-US" altLang="ja-JP" sz="1600" b="1" dirty="0">
              <a:latin typeface="+mn-ea"/>
              <a:ea typeface="+mn-ea"/>
            </a:endParaRPr>
          </a:p>
          <a:p>
            <a:r>
              <a:rPr kumimoji="1" lang="ja-JP" altLang="en-US" sz="1400" dirty="0">
                <a:latin typeface="+mn-ea"/>
                <a:ea typeface="+mn-ea"/>
              </a:rPr>
              <a:t>研究目的で行われる、穿刺、切開、薬物投与、放射線照射、心的外傷に触れる質問等によって、研究対象者の</a:t>
            </a:r>
            <a:r>
              <a:rPr kumimoji="1" lang="ja-JP" altLang="en-US" sz="1400" b="1" dirty="0">
                <a:solidFill>
                  <a:srgbClr val="0000FF"/>
                </a:solidFill>
                <a:latin typeface="+mn-ea"/>
                <a:ea typeface="+mn-ea"/>
              </a:rPr>
              <a:t>身体又は精神に傷害又は負担</a:t>
            </a:r>
            <a:r>
              <a:rPr kumimoji="1" lang="ja-JP" altLang="en-US" sz="1400" dirty="0">
                <a:latin typeface="+mn-ea"/>
                <a:ea typeface="+mn-ea"/>
              </a:rPr>
              <a:t>が生じることをいう。</a:t>
            </a:r>
            <a:br>
              <a:rPr kumimoji="1" lang="ja-JP" altLang="en-US" sz="1400" dirty="0">
                <a:latin typeface="+mn-ea"/>
                <a:ea typeface="+mn-ea"/>
              </a:rPr>
            </a:br>
            <a:r>
              <a:rPr kumimoji="1" lang="ja-JP" altLang="en-US" sz="1400" dirty="0">
                <a:latin typeface="+mn-ea"/>
                <a:ea typeface="+mn-ea"/>
              </a:rPr>
              <a:t>侵襲のうち、研究対象者の身体又は精神に生じる傷害又は負担が小さいものを</a:t>
            </a:r>
            <a:r>
              <a:rPr kumimoji="1" lang="ja-JP" altLang="en-US" sz="1400" b="1" dirty="0">
                <a:solidFill>
                  <a:srgbClr val="0000FF"/>
                </a:solidFill>
                <a:latin typeface="+mn-ea"/>
                <a:ea typeface="+mn-ea"/>
              </a:rPr>
              <a:t>「軽微な侵襲」</a:t>
            </a:r>
            <a:r>
              <a:rPr kumimoji="1" lang="ja-JP" altLang="en-US" sz="1400" dirty="0">
                <a:latin typeface="+mn-ea"/>
                <a:ea typeface="+mn-ea"/>
              </a:rPr>
              <a:t>という。</a:t>
            </a:r>
            <a:endParaRPr kumimoji="1" lang="en-US" altLang="ja-JP" sz="1400" dirty="0">
              <a:latin typeface="+mn-ea"/>
              <a:ea typeface="+mn-ea"/>
            </a:endParaRPr>
          </a:p>
          <a:p>
            <a:endParaRPr kumimoji="1" lang="ja-JP" altLang="en-US" sz="1400" dirty="0">
              <a:latin typeface="+mn-ea"/>
              <a:ea typeface="+mn-ea"/>
            </a:endParaRPr>
          </a:p>
        </p:txBody>
      </p:sp>
      <p:sp>
        <p:nvSpPr>
          <p:cNvPr id="14" name="テキスト ボックス 13">
            <a:extLst>
              <a:ext uri="{FF2B5EF4-FFF2-40B4-BE49-F238E27FC236}">
                <a16:creationId xmlns:a16="http://schemas.microsoft.com/office/drawing/2014/main" id="{36D6BFA6-46BC-1452-4B0E-DE3931A3103D}"/>
              </a:ext>
            </a:extLst>
          </p:cNvPr>
          <p:cNvSpPr txBox="1"/>
          <p:nvPr/>
        </p:nvSpPr>
        <p:spPr>
          <a:xfrm>
            <a:off x="6744072" y="1477295"/>
            <a:ext cx="4752000" cy="1415772"/>
          </a:xfrm>
          <a:prstGeom prst="rect">
            <a:avLst/>
          </a:prstGeom>
          <a:noFill/>
        </p:spPr>
        <p:txBody>
          <a:bodyPr wrap="square" rtlCol="0">
            <a:spAutoFit/>
          </a:bodyPr>
          <a:lstStyle/>
          <a:p>
            <a:r>
              <a:rPr kumimoji="1" lang="ja-JP" altLang="en-US" sz="1600" b="1" dirty="0">
                <a:latin typeface="+mn-ea"/>
                <a:ea typeface="+mn-ea"/>
              </a:rPr>
              <a:t>（</a:t>
            </a:r>
            <a:r>
              <a:rPr kumimoji="1" lang="en-US" altLang="ja-JP" sz="1600" b="1" dirty="0">
                <a:latin typeface="+mn-ea"/>
                <a:ea typeface="+mn-ea"/>
              </a:rPr>
              <a:t>3</a:t>
            </a:r>
            <a:r>
              <a:rPr kumimoji="1" lang="ja-JP" altLang="en-US" sz="1600" b="1" dirty="0">
                <a:latin typeface="+mn-ea"/>
                <a:ea typeface="+mn-ea"/>
              </a:rPr>
              <a:t>） 介入</a:t>
            </a:r>
            <a:endParaRPr kumimoji="1" lang="en-US" altLang="ja-JP" sz="1600" b="1" dirty="0">
              <a:latin typeface="+mn-ea"/>
              <a:ea typeface="+mn-ea"/>
            </a:endParaRPr>
          </a:p>
          <a:p>
            <a:r>
              <a:rPr kumimoji="1" lang="ja-JP" altLang="en-US" sz="1400" dirty="0">
                <a:latin typeface="+mn-ea"/>
                <a:ea typeface="+mn-ea"/>
              </a:rPr>
              <a:t>研究目的で、人の健康に関する</a:t>
            </a:r>
            <a:r>
              <a:rPr kumimoji="1" lang="ja-JP" altLang="en-US" sz="1400" dirty="0">
                <a:solidFill>
                  <a:srgbClr val="0000FF"/>
                </a:solidFill>
                <a:latin typeface="+mn-ea"/>
                <a:ea typeface="+mn-ea"/>
              </a:rPr>
              <a:t>様々な事象に影響を与える要因</a:t>
            </a:r>
            <a:r>
              <a:rPr kumimoji="1" lang="ja-JP" altLang="en-US" sz="1400" dirty="0">
                <a:latin typeface="+mn-ea"/>
                <a:ea typeface="+mn-ea"/>
              </a:rPr>
              <a:t>（健康の保持増進につながる行動及び医療における傷病の予防、診断又は治療のための投薬、検査等を含む。）</a:t>
            </a:r>
            <a:r>
              <a:rPr kumimoji="1" lang="ja-JP" altLang="en-US" sz="1400" dirty="0">
                <a:solidFill>
                  <a:srgbClr val="0000FF"/>
                </a:solidFill>
                <a:latin typeface="+mn-ea"/>
                <a:ea typeface="+mn-ea"/>
              </a:rPr>
              <a:t>の</a:t>
            </a:r>
            <a:r>
              <a:rPr kumimoji="1" lang="ja-JP" altLang="en-US" sz="1400" b="1" dirty="0">
                <a:solidFill>
                  <a:srgbClr val="0000FF"/>
                </a:solidFill>
                <a:latin typeface="+mn-ea"/>
                <a:ea typeface="+mn-ea"/>
              </a:rPr>
              <a:t>有無又は程度を制御</a:t>
            </a:r>
            <a:r>
              <a:rPr kumimoji="1" lang="ja-JP" altLang="en-US" sz="1400" b="1" dirty="0">
                <a:latin typeface="+mn-ea"/>
                <a:ea typeface="+mn-ea"/>
              </a:rPr>
              <a:t>する</a:t>
            </a:r>
            <a:r>
              <a:rPr kumimoji="1" lang="ja-JP" altLang="en-US" sz="1400" dirty="0">
                <a:latin typeface="+mn-ea"/>
                <a:ea typeface="+mn-ea"/>
              </a:rPr>
              <a:t>行為（通常の診療を超える医療行為であって、研究目的で実施するものを含む。）をいう。</a:t>
            </a:r>
          </a:p>
        </p:txBody>
      </p:sp>
      <p:sp>
        <p:nvSpPr>
          <p:cNvPr id="17" name="テキスト ボックス 16">
            <a:extLst>
              <a:ext uri="{FF2B5EF4-FFF2-40B4-BE49-F238E27FC236}">
                <a16:creationId xmlns:a16="http://schemas.microsoft.com/office/drawing/2014/main" id="{817C0F66-1A2F-2381-30EE-3940568E6C72}"/>
              </a:ext>
            </a:extLst>
          </p:cNvPr>
          <p:cNvSpPr txBox="1"/>
          <p:nvPr/>
        </p:nvSpPr>
        <p:spPr>
          <a:xfrm>
            <a:off x="310680" y="3140968"/>
            <a:ext cx="5472000" cy="830997"/>
          </a:xfrm>
          <a:prstGeom prst="rect">
            <a:avLst/>
          </a:prstGeom>
          <a:solidFill>
            <a:srgbClr val="FFEFEF"/>
          </a:solidFill>
        </p:spPr>
        <p:txBody>
          <a:bodyPr wrap="square" rtlCol="0">
            <a:spAutoFit/>
          </a:bodyPr>
          <a:lstStyle/>
          <a:p>
            <a:pPr marL="179388" lvl="0" indent="-179388">
              <a:buNone/>
            </a:pPr>
            <a:r>
              <a:rPr lang="ja-JP" altLang="en-US" sz="1200" b="1" dirty="0">
                <a:solidFill>
                  <a:schemeClr val="tx1"/>
                </a:solidFill>
                <a:latin typeface="+mn-ea"/>
                <a:ea typeface="+mn-ea"/>
              </a:rPr>
              <a:t>■ 侵襲あり （例示）</a:t>
            </a:r>
            <a:endParaRPr lang="en-US" altLang="ja-JP" sz="1200" b="1"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・研究目的での医薬品投与</a:t>
            </a:r>
            <a:r>
              <a:rPr lang="en-US" altLang="ja-JP" sz="1200" dirty="0">
                <a:latin typeface="+mn-ea"/>
                <a:ea typeface="+mn-ea"/>
              </a:rPr>
              <a:t>		</a:t>
            </a:r>
            <a:r>
              <a:rPr lang="ja-JP" altLang="en-US" sz="1200" b="0" dirty="0">
                <a:solidFill>
                  <a:schemeClr val="tx1"/>
                </a:solidFill>
                <a:latin typeface="+mn-ea"/>
                <a:ea typeface="+mn-ea"/>
              </a:rPr>
              <a:t>・研究目的での放射線照射</a:t>
            </a:r>
            <a:endParaRPr lang="en-US" altLang="ja-JP" sz="1200" b="0"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・心的外傷に触れる質問</a:t>
            </a:r>
            <a:r>
              <a:rPr lang="en-US" altLang="ja-JP" sz="1200" dirty="0">
                <a:latin typeface="+mn-ea"/>
                <a:ea typeface="+mn-ea"/>
              </a:rPr>
              <a:t>		</a:t>
            </a:r>
            <a:r>
              <a:rPr lang="ja-JP" altLang="en-US" sz="1200" b="0" dirty="0">
                <a:solidFill>
                  <a:schemeClr val="tx1"/>
                </a:solidFill>
                <a:latin typeface="+mn-ea"/>
                <a:ea typeface="+mn-ea"/>
              </a:rPr>
              <a:t>・精神の恒常性を乱す行為       </a:t>
            </a:r>
            <a:endParaRPr lang="en-US" altLang="ja-JP" sz="1200" b="0"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・研究目的での採血</a:t>
            </a:r>
            <a:endParaRPr kumimoji="1" lang="ja-JP" altLang="en-US" sz="1200" b="0" dirty="0">
              <a:solidFill>
                <a:srgbClr val="0000CC"/>
              </a:solidFill>
              <a:latin typeface="+mn-ea"/>
              <a:ea typeface="+mn-ea"/>
            </a:endParaRPr>
          </a:p>
        </p:txBody>
      </p:sp>
      <p:sp>
        <p:nvSpPr>
          <p:cNvPr id="18" name="テキスト ボックス 17">
            <a:extLst>
              <a:ext uri="{FF2B5EF4-FFF2-40B4-BE49-F238E27FC236}">
                <a16:creationId xmlns:a16="http://schemas.microsoft.com/office/drawing/2014/main" id="{E510B09C-4DFB-B6D4-7CBF-2FD6CA2223C4}"/>
              </a:ext>
            </a:extLst>
          </p:cNvPr>
          <p:cNvSpPr txBox="1"/>
          <p:nvPr/>
        </p:nvSpPr>
        <p:spPr>
          <a:xfrm>
            <a:off x="310680" y="4144490"/>
            <a:ext cx="5472000" cy="1200329"/>
          </a:xfrm>
          <a:prstGeom prst="rect">
            <a:avLst/>
          </a:prstGeom>
          <a:solidFill>
            <a:srgbClr val="FFEFEF"/>
          </a:solidFill>
        </p:spPr>
        <p:txBody>
          <a:bodyPr wrap="square" rtlCol="0">
            <a:spAutoFit/>
          </a:bodyPr>
          <a:lstStyle/>
          <a:p>
            <a:pPr marL="179388" lvl="0" indent="-179388">
              <a:buNone/>
            </a:pPr>
            <a:r>
              <a:rPr lang="ja-JP" altLang="en-US" sz="1200" b="1" dirty="0">
                <a:solidFill>
                  <a:schemeClr val="tx1"/>
                </a:solidFill>
                <a:latin typeface="+mn-ea"/>
                <a:ea typeface="+mn-ea"/>
              </a:rPr>
              <a:t>■ 軽微な侵襲 （例示）</a:t>
            </a:r>
            <a:endParaRPr lang="en-US" altLang="ja-JP" sz="1200" b="1"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・一般健康診断での採血や単純</a:t>
            </a:r>
            <a:r>
              <a:rPr lang="en-US" altLang="ja-JP" sz="1200" b="0" dirty="0">
                <a:solidFill>
                  <a:schemeClr val="tx1"/>
                </a:solidFill>
                <a:latin typeface="+mn-ea"/>
                <a:ea typeface="+mn-ea"/>
              </a:rPr>
              <a:t>X</a:t>
            </a:r>
            <a:r>
              <a:rPr lang="ja-JP" altLang="en-US" sz="1200" b="0" dirty="0">
                <a:solidFill>
                  <a:schemeClr val="tx1"/>
                </a:solidFill>
                <a:latin typeface="+mn-ea"/>
                <a:ea typeface="+mn-ea"/>
              </a:rPr>
              <a:t>線撮影と同程度の採血、放射線照射</a:t>
            </a:r>
            <a:endParaRPr lang="en-US" altLang="ja-JP" sz="1200" b="0" dirty="0">
              <a:solidFill>
                <a:schemeClr val="tx1"/>
              </a:solidFill>
              <a:latin typeface="+mn-ea"/>
              <a:ea typeface="+mn-ea"/>
            </a:endParaRPr>
          </a:p>
          <a:p>
            <a:pPr marL="85725" lvl="0" indent="-85725">
              <a:buNone/>
            </a:pPr>
            <a:r>
              <a:rPr kumimoji="1" lang="ja-JP" altLang="en-US" sz="1200" b="0" dirty="0">
                <a:solidFill>
                  <a:schemeClr val="tx1"/>
                </a:solidFill>
                <a:latin typeface="+mn-ea"/>
                <a:ea typeface="+mn-ea"/>
              </a:rPr>
              <a:t>・通常診療での穿刺、切開、採血に</a:t>
            </a:r>
            <a:r>
              <a:rPr kumimoji="1" lang="ja-JP" altLang="en-US" sz="1200" b="0" dirty="0">
                <a:solidFill>
                  <a:srgbClr val="0000CC"/>
                </a:solidFill>
                <a:latin typeface="+mn-ea"/>
                <a:ea typeface="+mn-ea"/>
              </a:rPr>
              <a:t>上乗せ</a:t>
            </a:r>
            <a:r>
              <a:rPr kumimoji="1" lang="ja-JP" altLang="en-US" sz="1200" b="0" dirty="0">
                <a:solidFill>
                  <a:schemeClr val="tx1"/>
                </a:solidFill>
                <a:latin typeface="+mn-ea"/>
                <a:ea typeface="+mn-ea"/>
              </a:rPr>
              <a:t>される研究目的の穿刺、切開、採血量（傷害や負担がわずかな場合）</a:t>
            </a:r>
            <a:endParaRPr kumimoji="1" lang="en-US" altLang="ja-JP" sz="1200" b="0" dirty="0">
              <a:solidFill>
                <a:schemeClr val="tx1"/>
              </a:solidFill>
              <a:latin typeface="+mn-ea"/>
              <a:ea typeface="+mn-ea"/>
            </a:endParaRPr>
          </a:p>
          <a:p>
            <a:pPr marL="179388" lvl="0" indent="-179388">
              <a:buNone/>
            </a:pPr>
            <a:r>
              <a:rPr kumimoji="1" lang="ja-JP" altLang="en-US" sz="1200" b="0" dirty="0">
                <a:solidFill>
                  <a:schemeClr val="tx1"/>
                </a:solidFill>
                <a:latin typeface="+mn-ea"/>
                <a:ea typeface="+mn-ea"/>
              </a:rPr>
              <a:t>・造影剤を用いない</a:t>
            </a:r>
            <a:r>
              <a:rPr kumimoji="1" lang="en-US" altLang="ja-JP" sz="1200" b="0" dirty="0">
                <a:solidFill>
                  <a:schemeClr val="tx1"/>
                </a:solidFill>
                <a:latin typeface="+mn-ea"/>
                <a:ea typeface="+mn-ea"/>
              </a:rPr>
              <a:t>MRI</a:t>
            </a:r>
            <a:r>
              <a:rPr kumimoji="1" lang="ja-JP" altLang="en-US" sz="1200" b="0" dirty="0">
                <a:solidFill>
                  <a:schemeClr val="tx1"/>
                </a:solidFill>
                <a:latin typeface="+mn-ea"/>
                <a:ea typeface="+mn-ea"/>
              </a:rPr>
              <a:t>撮像（長時間でない場合）</a:t>
            </a:r>
            <a:endParaRPr kumimoji="1" lang="en-US" altLang="ja-JP" sz="1200" b="0" dirty="0">
              <a:solidFill>
                <a:schemeClr val="tx1"/>
              </a:solidFill>
              <a:latin typeface="+mn-ea"/>
              <a:ea typeface="+mn-ea"/>
            </a:endParaRPr>
          </a:p>
          <a:p>
            <a:pPr marL="179388" lvl="0" indent="-179388">
              <a:buNone/>
            </a:pPr>
            <a:r>
              <a:rPr kumimoji="1" lang="ja-JP" altLang="en-US" sz="1200" b="0" dirty="0">
                <a:solidFill>
                  <a:schemeClr val="tx1"/>
                </a:solidFill>
                <a:latin typeface="+mn-ea"/>
                <a:ea typeface="+mn-ea"/>
              </a:rPr>
              <a:t>・精神的苦痛を予め明示した質問で、匿名回答や回答拒否ができる場合</a:t>
            </a:r>
            <a:endParaRPr kumimoji="1" lang="ja-JP" altLang="en-US" sz="1600" b="0" dirty="0">
              <a:solidFill>
                <a:srgbClr val="0000CC"/>
              </a:solidFill>
              <a:latin typeface="+mn-ea"/>
              <a:ea typeface="+mn-ea"/>
            </a:endParaRPr>
          </a:p>
        </p:txBody>
      </p:sp>
      <p:sp>
        <p:nvSpPr>
          <p:cNvPr id="19" name="テキスト ボックス 18">
            <a:extLst>
              <a:ext uri="{FF2B5EF4-FFF2-40B4-BE49-F238E27FC236}">
                <a16:creationId xmlns:a16="http://schemas.microsoft.com/office/drawing/2014/main" id="{17EE1A0C-279E-4776-9E04-90A758ED877D}"/>
              </a:ext>
            </a:extLst>
          </p:cNvPr>
          <p:cNvSpPr txBox="1"/>
          <p:nvPr/>
        </p:nvSpPr>
        <p:spPr>
          <a:xfrm>
            <a:off x="310680" y="5445336"/>
            <a:ext cx="5472000" cy="1008000"/>
          </a:xfrm>
          <a:prstGeom prst="rect">
            <a:avLst/>
          </a:prstGeom>
          <a:solidFill>
            <a:srgbClr val="FFEFEF"/>
          </a:solidFill>
        </p:spPr>
        <p:txBody>
          <a:bodyPr wrap="square" rtlCol="0">
            <a:spAutoFit/>
          </a:bodyPr>
          <a:lstStyle/>
          <a:p>
            <a:pPr marL="179388" lvl="0" indent="-179388">
              <a:buNone/>
            </a:pPr>
            <a:r>
              <a:rPr lang="ja-JP" altLang="en-US" sz="1200" b="1" dirty="0">
                <a:solidFill>
                  <a:schemeClr val="tx1"/>
                </a:solidFill>
                <a:latin typeface="+mn-ea"/>
                <a:ea typeface="+mn-ea"/>
              </a:rPr>
              <a:t>■ 侵襲なし （例示）</a:t>
            </a:r>
            <a:endParaRPr lang="en-US" altLang="ja-JP" sz="1200" b="1"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・研究目的の医薬品投与でも、成分や用法・用量による傷害や負担が極めて小さい</a:t>
            </a:r>
            <a:endParaRPr lang="en-US" altLang="ja-JP" sz="1200" b="0"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・食経験がある特定の食品・栄養成分の摂取</a:t>
            </a:r>
            <a:endParaRPr lang="en-US" altLang="ja-JP" sz="1200" b="0"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・表面筋電図、心電図、超音波（短時間）　　・短時間で寛解する運動負荷</a:t>
            </a:r>
            <a:endParaRPr lang="en-US" altLang="ja-JP" sz="1200" b="0" dirty="0">
              <a:solidFill>
                <a:schemeClr val="tx1"/>
              </a:solidFill>
              <a:latin typeface="+mn-ea"/>
              <a:ea typeface="+mn-ea"/>
            </a:endParaRPr>
          </a:p>
          <a:p>
            <a:pPr marL="179388" lvl="0" indent="-179388">
              <a:buNone/>
            </a:pPr>
            <a:r>
              <a:rPr kumimoji="1" lang="ja-JP" altLang="en-US" sz="1200" b="0" dirty="0">
                <a:solidFill>
                  <a:schemeClr val="tx1"/>
                </a:solidFill>
                <a:latin typeface="+mn-ea"/>
                <a:ea typeface="+mn-ea"/>
              </a:rPr>
              <a:t>・診療上必要な検査等</a:t>
            </a:r>
            <a:endParaRPr kumimoji="1" lang="ja-JP" altLang="en-US" sz="1600" b="0" dirty="0">
              <a:solidFill>
                <a:srgbClr val="0000CC"/>
              </a:solidFill>
              <a:latin typeface="+mn-ea"/>
              <a:ea typeface="+mn-ea"/>
            </a:endParaRPr>
          </a:p>
        </p:txBody>
      </p:sp>
      <p:sp>
        <p:nvSpPr>
          <p:cNvPr id="20" name="テキスト ボックス 19">
            <a:extLst>
              <a:ext uri="{FF2B5EF4-FFF2-40B4-BE49-F238E27FC236}">
                <a16:creationId xmlns:a16="http://schemas.microsoft.com/office/drawing/2014/main" id="{EE26A4F6-307A-0F48-B402-598DFC00CD10}"/>
              </a:ext>
            </a:extLst>
          </p:cNvPr>
          <p:cNvSpPr txBox="1"/>
          <p:nvPr/>
        </p:nvSpPr>
        <p:spPr>
          <a:xfrm>
            <a:off x="6456040" y="4429561"/>
            <a:ext cx="5507870" cy="1015663"/>
          </a:xfrm>
          <a:prstGeom prst="rect">
            <a:avLst/>
          </a:prstGeom>
          <a:solidFill>
            <a:schemeClr val="accent5"/>
          </a:solidFill>
        </p:spPr>
        <p:txBody>
          <a:bodyPr wrap="square" rtlCol="0">
            <a:spAutoFit/>
          </a:bodyPr>
          <a:lstStyle/>
          <a:p>
            <a:pPr marL="179388" lvl="0" indent="-179388">
              <a:buNone/>
            </a:pPr>
            <a:r>
              <a:rPr lang="ja-JP" altLang="en-US" sz="1200" b="1" dirty="0">
                <a:solidFill>
                  <a:schemeClr val="tx1"/>
                </a:solidFill>
                <a:latin typeface="+mn-ea"/>
                <a:ea typeface="+mn-ea"/>
              </a:rPr>
              <a:t>■ 制御する（例示）</a:t>
            </a:r>
            <a:endParaRPr lang="en-US" altLang="ja-JP" sz="1200" b="1" dirty="0">
              <a:solidFill>
                <a:schemeClr val="tx1"/>
              </a:solidFill>
              <a:latin typeface="+mn-ea"/>
              <a:ea typeface="+mn-ea"/>
            </a:endParaRPr>
          </a:p>
          <a:p>
            <a:pPr marL="85725" lvl="0" indent="-85725">
              <a:buNone/>
            </a:pPr>
            <a:r>
              <a:rPr lang="ja-JP" altLang="en-US" sz="1200" b="0" dirty="0">
                <a:solidFill>
                  <a:schemeClr val="tx1"/>
                </a:solidFill>
                <a:latin typeface="+mn-ea"/>
                <a:ea typeface="+mn-ea"/>
              </a:rPr>
              <a:t>・意図的（研究対象者のリスクや負担で判断しない）な治療法の変更や選択の制限</a:t>
            </a:r>
            <a:endParaRPr lang="en-US" altLang="ja-JP" sz="1200" b="0"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・ランダム割り付け、群間比較のための割り付け</a:t>
            </a:r>
            <a:endParaRPr lang="en-US" altLang="ja-JP" sz="1200" b="0" dirty="0">
              <a:solidFill>
                <a:schemeClr val="tx1"/>
              </a:solidFill>
              <a:latin typeface="+mn-ea"/>
              <a:ea typeface="+mn-ea"/>
            </a:endParaRPr>
          </a:p>
          <a:p>
            <a:pPr marL="85725" lvl="0" indent="-85725">
              <a:buNone/>
            </a:pPr>
            <a:r>
              <a:rPr lang="ja-JP" altLang="en-US" sz="1200" b="0" dirty="0">
                <a:solidFill>
                  <a:schemeClr val="tx1"/>
                </a:solidFill>
                <a:latin typeface="+mn-ea"/>
                <a:ea typeface="+mn-ea"/>
              </a:rPr>
              <a:t>・対照群を設けず単一群（シングルアーム）に特定の治療法等を割り付ける</a:t>
            </a:r>
            <a:endParaRPr lang="en-US" altLang="ja-JP" sz="1200" b="0" dirty="0">
              <a:solidFill>
                <a:schemeClr val="tx1"/>
              </a:solidFill>
              <a:latin typeface="+mn-ea"/>
              <a:ea typeface="+mn-ea"/>
            </a:endParaRPr>
          </a:p>
          <a:p>
            <a:pPr marL="85725" lvl="0" indent="-85725">
              <a:buNone/>
            </a:pPr>
            <a:r>
              <a:rPr kumimoji="1" lang="ja-JP" altLang="en-US" sz="1200" dirty="0">
                <a:latin typeface="+mn-ea"/>
                <a:ea typeface="+mn-ea"/>
              </a:rPr>
              <a:t>・食事療法、運動療法</a:t>
            </a:r>
            <a:endParaRPr kumimoji="1" lang="ja-JP" altLang="en-US" sz="1600" b="0" dirty="0">
              <a:solidFill>
                <a:srgbClr val="0000CC"/>
              </a:solidFill>
              <a:latin typeface="+mn-ea"/>
              <a:ea typeface="+mn-ea"/>
            </a:endParaRPr>
          </a:p>
        </p:txBody>
      </p:sp>
      <p:sp>
        <p:nvSpPr>
          <p:cNvPr id="25" name="テキスト ボックス 24">
            <a:extLst>
              <a:ext uri="{FF2B5EF4-FFF2-40B4-BE49-F238E27FC236}">
                <a16:creationId xmlns:a16="http://schemas.microsoft.com/office/drawing/2014/main" id="{5DA453F3-E4B8-188C-501D-291DEF2AD134}"/>
              </a:ext>
            </a:extLst>
          </p:cNvPr>
          <p:cNvSpPr txBox="1"/>
          <p:nvPr/>
        </p:nvSpPr>
        <p:spPr>
          <a:xfrm>
            <a:off x="6473408" y="5724545"/>
            <a:ext cx="5507870" cy="584775"/>
          </a:xfrm>
          <a:prstGeom prst="rect">
            <a:avLst/>
          </a:prstGeom>
          <a:solidFill>
            <a:srgbClr val="FFE7FF"/>
          </a:solidFill>
        </p:spPr>
        <p:txBody>
          <a:bodyPr wrap="square" rtlCol="0">
            <a:spAutoFit/>
          </a:bodyPr>
          <a:lstStyle/>
          <a:p>
            <a:r>
              <a:rPr kumimoji="1" lang="ja-JP" altLang="en-US" sz="1600" b="1" dirty="0">
                <a:solidFill>
                  <a:schemeClr val="bg1"/>
                </a:solidFill>
                <a:highlight>
                  <a:srgbClr val="FF0000"/>
                </a:highlight>
                <a:latin typeface="+mn-ea"/>
                <a:ea typeface="+mn-ea"/>
              </a:rPr>
              <a:t>「侵襲」</a:t>
            </a:r>
            <a:r>
              <a:rPr kumimoji="1" lang="ja-JP" altLang="en-US" sz="1600" b="1" dirty="0">
                <a:solidFill>
                  <a:schemeClr val="bg1"/>
                </a:solidFill>
                <a:latin typeface="+mn-ea"/>
                <a:ea typeface="+mn-ea"/>
              </a:rPr>
              <a:t> </a:t>
            </a:r>
            <a:r>
              <a:rPr kumimoji="1" lang="ja-JP" altLang="en-US" sz="1600" dirty="0">
                <a:latin typeface="+mn-ea"/>
                <a:ea typeface="+mn-ea"/>
              </a:rPr>
              <a:t>と </a:t>
            </a:r>
            <a:r>
              <a:rPr kumimoji="1" lang="ja-JP" altLang="en-US" sz="1600" b="1" dirty="0">
                <a:solidFill>
                  <a:schemeClr val="bg1"/>
                </a:solidFill>
                <a:highlight>
                  <a:srgbClr val="0000FF"/>
                </a:highlight>
                <a:latin typeface="+mn-ea"/>
                <a:ea typeface="+mn-ea"/>
              </a:rPr>
              <a:t>「介入」</a:t>
            </a:r>
            <a:r>
              <a:rPr kumimoji="1" lang="ja-JP" altLang="en-US" sz="1600" b="1" dirty="0">
                <a:solidFill>
                  <a:schemeClr val="bg1"/>
                </a:solidFill>
                <a:latin typeface="+mn-ea"/>
                <a:ea typeface="+mn-ea"/>
              </a:rPr>
              <a:t> </a:t>
            </a:r>
            <a:r>
              <a:rPr kumimoji="1" lang="ja-JP" altLang="en-US" sz="1600" dirty="0">
                <a:latin typeface="+mn-ea"/>
                <a:ea typeface="+mn-ea"/>
              </a:rPr>
              <a:t>は</a:t>
            </a:r>
            <a:r>
              <a:rPr lang="ja-JP" altLang="en-US" sz="1600" dirty="0">
                <a:solidFill>
                  <a:srgbClr val="000000"/>
                </a:solidFill>
                <a:latin typeface="+mn-ea"/>
                <a:ea typeface="+mn-ea"/>
              </a:rPr>
              <a:t>図のような適用関係（イメージ） であり、侵襲があるからといって、必ずしも介入があるとは限らない</a:t>
            </a:r>
            <a:endParaRPr lang="en-US" altLang="ja-JP" sz="1600" dirty="0">
              <a:solidFill>
                <a:srgbClr val="000000"/>
              </a:solidFill>
              <a:latin typeface="+mn-ea"/>
              <a:ea typeface="+mn-ea"/>
            </a:endParaRPr>
          </a:p>
        </p:txBody>
      </p:sp>
      <p:sp>
        <p:nvSpPr>
          <p:cNvPr id="6" name="四角形: 角を丸くする 5">
            <a:extLst>
              <a:ext uri="{FF2B5EF4-FFF2-40B4-BE49-F238E27FC236}">
                <a16:creationId xmlns:a16="http://schemas.microsoft.com/office/drawing/2014/main" id="{CF9E718A-FFC0-EBE7-9FF2-C6DCD89FB82B}"/>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１</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E144F4F6-A65E-0F9E-F4BD-681A83F5241E}"/>
              </a:ext>
            </a:extLst>
          </p:cNvPr>
          <p:cNvPicPr>
            <a:picLocks noChangeAspect="1"/>
          </p:cNvPicPr>
          <p:nvPr/>
        </p:nvPicPr>
        <p:blipFill>
          <a:blip r:embed="rId6"/>
          <a:stretch>
            <a:fillRect/>
          </a:stretch>
        </p:blipFill>
        <p:spPr>
          <a:xfrm>
            <a:off x="5825336" y="5663801"/>
            <a:ext cx="627594" cy="576064"/>
          </a:xfrm>
          <a:prstGeom prst="rect">
            <a:avLst/>
          </a:prstGeom>
        </p:spPr>
      </p:pic>
      <p:sp>
        <p:nvSpPr>
          <p:cNvPr id="8" name="スライド番号プレースホルダー 7">
            <a:extLst>
              <a:ext uri="{FF2B5EF4-FFF2-40B4-BE49-F238E27FC236}">
                <a16:creationId xmlns:a16="http://schemas.microsoft.com/office/drawing/2014/main" id="{ED42EC43-27A3-847C-7D26-03FDE1D08CED}"/>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17</a:t>
            </a:fld>
            <a:endParaRPr lang="en-US" altLang="ja-JP" dirty="0">
              <a:solidFill>
                <a:schemeClr val="tx1"/>
              </a:solidFill>
            </a:endParaRPr>
          </a:p>
        </p:txBody>
      </p:sp>
      <p:sp>
        <p:nvSpPr>
          <p:cNvPr id="4" name="日付プレースホルダー 3">
            <a:extLst>
              <a:ext uri="{FF2B5EF4-FFF2-40B4-BE49-F238E27FC236}">
                <a16:creationId xmlns:a16="http://schemas.microsoft.com/office/drawing/2014/main" id="{B03C6ACD-B93C-E514-298D-32606F75A728}"/>
              </a:ext>
            </a:extLst>
          </p:cNvPr>
          <p:cNvSpPr>
            <a:spLocks noGrp="1"/>
          </p:cNvSpPr>
          <p:nvPr>
            <p:ph type="dt" sz="half" idx="10"/>
          </p:nvPr>
        </p:nvSpPr>
        <p:spPr/>
        <p:txBody>
          <a:bodyPr/>
          <a:lstStyle/>
          <a:p>
            <a:pPr>
              <a:defRPr/>
            </a:pPr>
            <a:r>
              <a:rPr lang="en-US" altLang="ja-JP" dirty="0"/>
              <a:t>2024/6/26</a:t>
            </a:r>
          </a:p>
        </p:txBody>
      </p:sp>
      <p:sp>
        <p:nvSpPr>
          <p:cNvPr id="5" name="object 8">
            <a:extLst>
              <a:ext uri="{FF2B5EF4-FFF2-40B4-BE49-F238E27FC236}">
                <a16:creationId xmlns:a16="http://schemas.microsoft.com/office/drawing/2014/main" id="{82D5AE18-437B-9645-7C72-9A448D854CA1}"/>
              </a:ext>
            </a:extLst>
          </p:cNvPr>
          <p:cNvSpPr txBox="1">
            <a:spLocks noChangeArrowheads="1"/>
          </p:cNvSpPr>
          <p:nvPr/>
        </p:nvSpPr>
        <p:spPr bwMode="auto">
          <a:xfrm>
            <a:off x="4943872" y="6669106"/>
            <a:ext cx="674407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2" name="テキスト ボックス 1">
            <a:extLst>
              <a:ext uri="{FF2B5EF4-FFF2-40B4-BE49-F238E27FC236}">
                <a16:creationId xmlns:a16="http://schemas.microsoft.com/office/drawing/2014/main" id="{E4B815EF-BB83-BD28-038C-91E3D5CD0487}"/>
              </a:ext>
            </a:extLst>
          </p:cNvPr>
          <p:cNvSpPr txBox="1"/>
          <p:nvPr/>
        </p:nvSpPr>
        <p:spPr>
          <a:xfrm>
            <a:off x="6456040" y="3140968"/>
            <a:ext cx="5472000" cy="1200329"/>
          </a:xfrm>
          <a:prstGeom prst="rect">
            <a:avLst/>
          </a:prstGeom>
          <a:solidFill>
            <a:schemeClr val="accent5"/>
          </a:solidFill>
        </p:spPr>
        <p:txBody>
          <a:bodyPr wrap="square" rtlCol="0">
            <a:spAutoFit/>
          </a:bodyPr>
          <a:lstStyle/>
          <a:p>
            <a:pPr marL="179388" lvl="0" indent="-179388">
              <a:buNone/>
            </a:pPr>
            <a:r>
              <a:rPr lang="ja-JP" altLang="en-US" sz="1200" b="1" dirty="0">
                <a:solidFill>
                  <a:schemeClr val="tx1"/>
                </a:solidFill>
                <a:latin typeface="+mn-ea"/>
                <a:ea typeface="+mn-ea"/>
              </a:rPr>
              <a:t>■ </a:t>
            </a:r>
            <a:r>
              <a:rPr lang="ja-JP" altLang="en-US" sz="1200" b="1" dirty="0">
                <a:latin typeface="+mn-ea"/>
                <a:ea typeface="+mn-ea"/>
              </a:rPr>
              <a:t>介入</a:t>
            </a:r>
            <a:r>
              <a:rPr lang="ja-JP" altLang="en-US" sz="1200" b="1" dirty="0">
                <a:solidFill>
                  <a:schemeClr val="tx1"/>
                </a:solidFill>
                <a:latin typeface="+mn-ea"/>
                <a:ea typeface="+mn-ea"/>
              </a:rPr>
              <a:t>あり （例示）</a:t>
            </a:r>
            <a:endParaRPr lang="en-US" altLang="ja-JP" sz="1200" b="1" dirty="0">
              <a:solidFill>
                <a:schemeClr val="tx1"/>
              </a:solidFill>
              <a:latin typeface="+mn-ea"/>
              <a:ea typeface="+mn-ea"/>
            </a:endParaRPr>
          </a:p>
          <a:p>
            <a:pPr marL="179388" lvl="0" indent="-179388">
              <a:buNone/>
            </a:pPr>
            <a:r>
              <a:rPr lang="ja-JP" altLang="en-US" sz="1200" b="0" dirty="0">
                <a:solidFill>
                  <a:schemeClr val="tx1"/>
                </a:solidFill>
                <a:latin typeface="+mn-ea"/>
                <a:ea typeface="+mn-ea"/>
              </a:rPr>
              <a:t>・未承認医薬品・医療機器の使用</a:t>
            </a:r>
            <a:endParaRPr lang="en-US" altLang="ja-JP" sz="1200" b="0" dirty="0">
              <a:solidFill>
                <a:schemeClr val="tx1"/>
              </a:solidFill>
              <a:latin typeface="+mn-ea"/>
              <a:ea typeface="+mn-ea"/>
            </a:endParaRPr>
          </a:p>
          <a:p>
            <a:pPr marL="92075" lvl="0" indent="-92075">
              <a:buNone/>
            </a:pPr>
            <a:r>
              <a:rPr lang="ja-JP" altLang="en-US" sz="1200" b="0" dirty="0">
                <a:solidFill>
                  <a:schemeClr val="tx1"/>
                </a:solidFill>
                <a:latin typeface="+mn-ea"/>
                <a:ea typeface="+mn-ea"/>
              </a:rPr>
              <a:t>・既承認医薬品・医療機器の承認等の範囲（用法・用量、使用方法、効能・効果・性能）を超える使用</a:t>
            </a:r>
            <a:endParaRPr lang="en-US" altLang="ja-JP" sz="1200" b="0" dirty="0">
              <a:solidFill>
                <a:schemeClr val="tx1"/>
              </a:solidFill>
              <a:latin typeface="+mn-ea"/>
              <a:ea typeface="+mn-ea"/>
            </a:endParaRPr>
          </a:p>
          <a:p>
            <a:pPr marL="92075" lvl="0" indent="-92075">
              <a:buNone/>
            </a:pPr>
            <a:r>
              <a:rPr kumimoji="1" lang="ja-JP" altLang="en-US" sz="1200" dirty="0">
                <a:latin typeface="+mn-ea"/>
                <a:ea typeface="+mn-ea"/>
              </a:rPr>
              <a:t>・その他新規の医療技術による医療行為であって、臨床研究法に規定する特定臨床研究に該当しないもの</a:t>
            </a:r>
            <a:endParaRPr kumimoji="1" lang="ja-JP" altLang="en-US" sz="1200" b="0" dirty="0">
              <a:solidFill>
                <a:srgbClr val="0000CC"/>
              </a:solidFill>
              <a:latin typeface="+mn-ea"/>
              <a:ea typeface="+mn-ea"/>
            </a:endParaRPr>
          </a:p>
        </p:txBody>
      </p:sp>
      <p:sp>
        <p:nvSpPr>
          <p:cNvPr id="9" name="テキスト ボックス 8">
            <a:extLst>
              <a:ext uri="{FF2B5EF4-FFF2-40B4-BE49-F238E27FC236}">
                <a16:creationId xmlns:a16="http://schemas.microsoft.com/office/drawing/2014/main" id="{EED1B25B-A93E-1273-DD93-6A31AD5DA8D8}"/>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0" name="テキスト ボックス 9">
            <a:extLst>
              <a:ext uri="{FF2B5EF4-FFF2-40B4-BE49-F238E27FC236}">
                <a16:creationId xmlns:a16="http://schemas.microsoft.com/office/drawing/2014/main" id="{289ED760-D4F0-2AD4-0811-5A26FE46E678}"/>
              </a:ext>
            </a:extLst>
          </p:cNvPr>
          <p:cNvSpPr txBox="1"/>
          <p:nvPr/>
        </p:nvSpPr>
        <p:spPr>
          <a:xfrm>
            <a:off x="7872000" y="935142"/>
            <a:ext cx="4320000" cy="246221"/>
          </a:xfrm>
          <a:prstGeom prst="rect">
            <a:avLst/>
          </a:prstGeom>
          <a:noFill/>
        </p:spPr>
        <p:txBody>
          <a:bodyPr wrap="square">
            <a:spAutoFit/>
          </a:bodyPr>
          <a:lstStyle/>
          <a:p>
            <a:r>
              <a:rPr lang="ja-JP" altLang="en-US" sz="1000" dirty="0">
                <a:solidFill>
                  <a:srgbClr val="000000"/>
                </a:solidFill>
                <a:latin typeface="ＭＳ Ｐゴシック"/>
                <a:ea typeface="ＭＳ Ｐゴシック"/>
              </a:rPr>
              <a:t>各用語は、</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000" dirty="0">
                <a:solidFill>
                  <a:srgbClr val="000000"/>
                </a:solidFill>
                <a:latin typeface="ＭＳ Ｐゴシック"/>
                <a:ea typeface="ＭＳ Ｐゴシック"/>
              </a:rPr>
              <a:t>１</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000" dirty="0">
                <a:solidFill>
                  <a:srgbClr val="000000"/>
                </a:solidFill>
                <a:latin typeface="ＭＳ Ｐゴシック"/>
                <a:ea typeface="ＭＳ Ｐゴシック"/>
              </a:rPr>
              <a:t>２　用語の定義での付番を記載しています</a:t>
            </a:r>
            <a:endParaRPr lang="ja-JP" alt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F617854-016E-7C5B-892F-F94AB5CE9D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8" name="think-cell data - do not delete" hidden="1">
                        <a:extLst>
                          <a:ext uri="{FF2B5EF4-FFF2-40B4-BE49-F238E27FC236}">
                            <a16:creationId xmlns:a16="http://schemas.microsoft.com/office/drawing/2014/main" id="{4F617854-016E-7C5B-892F-F94AB5CE9D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290" name="タイトル 1">
            <a:extLst>
              <a:ext uri="{FF2B5EF4-FFF2-40B4-BE49-F238E27FC236}">
                <a16:creationId xmlns:a16="http://schemas.microsoft.com/office/drawing/2014/main" id="{7DDE0F79-D114-856B-FFB2-9BA4CFEAB181}"/>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試料・情報</a:t>
            </a:r>
            <a:endParaRPr lang="ja-JP" altLang="en-US" sz="3200" dirty="0">
              <a:solidFill>
                <a:schemeClr val="accent2"/>
              </a:solidFill>
              <a:latin typeface="+mn-ea"/>
              <a:ea typeface="+mn-ea"/>
            </a:endParaRPr>
          </a:p>
        </p:txBody>
      </p:sp>
      <p:sp>
        <p:nvSpPr>
          <p:cNvPr id="5" name="スライド番号プレースホルダー 4">
            <a:extLst>
              <a:ext uri="{FF2B5EF4-FFF2-40B4-BE49-F238E27FC236}">
                <a16:creationId xmlns:a16="http://schemas.microsoft.com/office/drawing/2014/main" id="{0F83D412-2A9F-C4F0-E40C-981FB247098F}"/>
              </a:ext>
            </a:extLst>
          </p:cNvPr>
          <p:cNvSpPr>
            <a:spLocks noGrp="1"/>
          </p:cNvSpPr>
          <p:nvPr>
            <p:ph type="sldNum" sz="quarter" idx="4"/>
          </p:nvPr>
        </p:nvSpPr>
        <p:spPr>
          <a:xfrm>
            <a:off x="11784632" y="6561138"/>
            <a:ext cx="407368" cy="252412"/>
          </a:xfrm>
        </p:spPr>
        <p:txBody>
          <a:bodyPr/>
          <a:lstStyle/>
          <a:p>
            <a:pPr>
              <a:defRPr/>
            </a:pPr>
            <a:fld id="{64FFC25B-5B21-4FCC-9A95-5517D72AA4AE}" type="slidenum">
              <a:rPr lang="en-US" altLang="ja-JP" smtClean="0">
                <a:solidFill>
                  <a:schemeClr val="tx1"/>
                </a:solidFill>
              </a:rPr>
              <a:pPr>
                <a:defRPr/>
              </a:pPr>
              <a:t>18</a:t>
            </a:fld>
            <a:endParaRPr lang="en-US" altLang="ja-JP" dirty="0">
              <a:solidFill>
                <a:schemeClr val="tx1"/>
              </a:solidFill>
            </a:endParaRPr>
          </a:p>
        </p:txBody>
      </p:sp>
      <p:pic>
        <p:nvPicPr>
          <p:cNvPr id="9" name="図 8">
            <a:extLst>
              <a:ext uri="{FF2B5EF4-FFF2-40B4-BE49-F238E27FC236}">
                <a16:creationId xmlns:a16="http://schemas.microsoft.com/office/drawing/2014/main" id="{6C928593-C4A8-CA18-6305-149B6D3442C8}"/>
              </a:ext>
            </a:extLst>
          </p:cNvPr>
          <p:cNvPicPr>
            <a:picLocks noChangeAspect="1"/>
          </p:cNvPicPr>
          <p:nvPr/>
        </p:nvPicPr>
        <p:blipFill>
          <a:blip r:embed="rId6"/>
          <a:stretch>
            <a:fillRect/>
          </a:stretch>
        </p:blipFill>
        <p:spPr>
          <a:xfrm>
            <a:off x="9831715" y="1502439"/>
            <a:ext cx="903933" cy="815800"/>
          </a:xfrm>
          <a:prstGeom prst="rect">
            <a:avLst/>
          </a:prstGeom>
        </p:spPr>
      </p:pic>
      <p:pic>
        <p:nvPicPr>
          <p:cNvPr id="10" name="図 9">
            <a:extLst>
              <a:ext uri="{FF2B5EF4-FFF2-40B4-BE49-F238E27FC236}">
                <a16:creationId xmlns:a16="http://schemas.microsoft.com/office/drawing/2014/main" id="{2B4D86F2-94EA-9E74-48E9-984CD47E7E0E}"/>
              </a:ext>
            </a:extLst>
          </p:cNvPr>
          <p:cNvPicPr>
            <a:picLocks noChangeAspect="1"/>
          </p:cNvPicPr>
          <p:nvPr/>
        </p:nvPicPr>
        <p:blipFill>
          <a:blip r:embed="rId7"/>
          <a:stretch>
            <a:fillRect/>
          </a:stretch>
        </p:blipFill>
        <p:spPr>
          <a:xfrm>
            <a:off x="10901332" y="1983169"/>
            <a:ext cx="845707" cy="918054"/>
          </a:xfrm>
          <a:prstGeom prst="rect">
            <a:avLst/>
          </a:prstGeom>
        </p:spPr>
      </p:pic>
      <p:grpSp>
        <p:nvGrpSpPr>
          <p:cNvPr id="13" name="グループ化 12">
            <a:extLst>
              <a:ext uri="{FF2B5EF4-FFF2-40B4-BE49-F238E27FC236}">
                <a16:creationId xmlns:a16="http://schemas.microsoft.com/office/drawing/2014/main" id="{2DD28903-0EB1-7979-C527-04FFFF1A6337}"/>
              </a:ext>
            </a:extLst>
          </p:cNvPr>
          <p:cNvGrpSpPr/>
          <p:nvPr/>
        </p:nvGrpSpPr>
        <p:grpSpPr>
          <a:xfrm>
            <a:off x="9916930" y="3800031"/>
            <a:ext cx="878252" cy="686693"/>
            <a:chOff x="8184232" y="2087958"/>
            <a:chExt cx="647897" cy="418173"/>
          </a:xfrm>
          <a:solidFill>
            <a:schemeClr val="bg1"/>
          </a:solidFill>
        </p:grpSpPr>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F00F0C03-BABA-6AC4-FD0B-8E787549E7F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84232" y="2126399"/>
              <a:ext cx="189866" cy="379732"/>
            </a:xfrm>
            <a:prstGeom prst="rect">
              <a:avLst/>
            </a:prstGeom>
            <a:grpFill/>
          </p:spPr>
        </p:pic>
        <p:pic>
          <p:nvPicPr>
            <p:cNvPr id="15" name="Picture 4" descr="カルテのイラスト">
              <a:extLst>
                <a:ext uri="{FF2B5EF4-FFF2-40B4-BE49-F238E27FC236}">
                  <a16:creationId xmlns:a16="http://schemas.microsoft.com/office/drawing/2014/main" id="{5A4CDF9A-8C1A-0CE9-02B2-B15BC41FC0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15377" y="2087958"/>
              <a:ext cx="416752" cy="416752"/>
            </a:xfrm>
            <a:prstGeom prst="rect">
              <a:avLst/>
            </a:prstGeom>
            <a:grpFill/>
          </p:spPr>
        </p:pic>
      </p:grpSp>
      <p:sp>
        <p:nvSpPr>
          <p:cNvPr id="16" name="テキスト ボックス 15">
            <a:extLst>
              <a:ext uri="{FF2B5EF4-FFF2-40B4-BE49-F238E27FC236}">
                <a16:creationId xmlns:a16="http://schemas.microsoft.com/office/drawing/2014/main" id="{A820743D-16F0-3B59-4FE2-D7397B1123E3}"/>
              </a:ext>
            </a:extLst>
          </p:cNvPr>
          <p:cNvSpPr txBox="1"/>
          <p:nvPr/>
        </p:nvSpPr>
        <p:spPr>
          <a:xfrm>
            <a:off x="720557" y="1273544"/>
            <a:ext cx="8361027" cy="3947234"/>
          </a:xfrm>
          <a:prstGeom prst="rect">
            <a:avLst/>
          </a:prstGeom>
          <a:noFill/>
        </p:spPr>
        <p:txBody>
          <a:bodyPr wrap="square" lIns="91440" tIns="45720" rIns="91440" bIns="45720" rtlCol="0" anchor="t">
            <a:spAutoFit/>
          </a:bodyPr>
          <a:lstStyle/>
          <a:p>
            <a:pPr marL="0" indent="0">
              <a:spcBef>
                <a:spcPts val="300"/>
              </a:spcBef>
              <a:buNone/>
            </a:pPr>
            <a:r>
              <a:rPr lang="ja-JP" altLang="en-US" sz="1600" b="1" dirty="0">
                <a:latin typeface="+mn-ea"/>
                <a:ea typeface="+mn-ea"/>
              </a:rPr>
              <a:t>（</a:t>
            </a:r>
            <a:r>
              <a:rPr lang="en-US" altLang="ja-JP" sz="1600" b="1" dirty="0">
                <a:latin typeface="+mn-ea"/>
                <a:ea typeface="+mn-ea"/>
              </a:rPr>
              <a:t>4</a:t>
            </a:r>
            <a:r>
              <a:rPr lang="ja-JP" altLang="en-US" sz="1600" b="1" dirty="0">
                <a:latin typeface="+mn-ea"/>
                <a:ea typeface="+mn-ea"/>
              </a:rPr>
              <a:t>） 試料</a:t>
            </a:r>
            <a:endParaRPr lang="ja-JP" altLang="en-US" sz="1600" dirty="0">
              <a:latin typeface="+mn-ea"/>
              <a:ea typeface="+mn-ea"/>
            </a:endParaRPr>
          </a:p>
          <a:p>
            <a:pPr marL="92075" indent="0">
              <a:spcBef>
                <a:spcPts val="300"/>
              </a:spcBef>
              <a:buNone/>
            </a:pPr>
            <a:r>
              <a:rPr lang="ja-JP" altLang="en-US" sz="1400" dirty="0">
                <a:latin typeface="+mn-ea"/>
                <a:ea typeface="+mn-ea"/>
              </a:rPr>
              <a:t>血液、体液、組織、細胞、排泄物及びこれらから抽出したＤＮＡ等、人の体から取得されたものであって研究に用いられるもの（</a:t>
            </a:r>
            <a:r>
              <a:rPr lang="ja-JP" altLang="en-US" sz="1400" dirty="0">
                <a:solidFill>
                  <a:srgbClr val="0000FF"/>
                </a:solidFill>
                <a:latin typeface="+mn-ea"/>
                <a:ea typeface="+mn-ea"/>
              </a:rPr>
              <a:t>死者に係るものを含む。</a:t>
            </a:r>
            <a:r>
              <a:rPr lang="ja-JP" altLang="en-US" sz="1400" dirty="0">
                <a:latin typeface="+mn-ea"/>
                <a:ea typeface="+mn-ea"/>
              </a:rPr>
              <a:t>）をいう。</a:t>
            </a:r>
            <a:endParaRPr lang="en-US" altLang="ja-JP" sz="1400" dirty="0">
              <a:latin typeface="+mn-ea"/>
              <a:ea typeface="+mn-ea"/>
            </a:endParaRPr>
          </a:p>
          <a:p>
            <a:pPr marL="92075" indent="0">
              <a:spcBef>
                <a:spcPts val="300"/>
              </a:spcBef>
              <a:buNone/>
            </a:pPr>
            <a:endParaRPr lang="en-US" altLang="ja-JP" sz="300" dirty="0">
              <a:latin typeface="+mn-ea"/>
              <a:ea typeface="+mn-ea"/>
            </a:endParaRPr>
          </a:p>
          <a:p>
            <a:pPr marL="0" lvl="1" indent="0">
              <a:spcBef>
                <a:spcPts val="300"/>
              </a:spcBef>
              <a:buNone/>
            </a:pPr>
            <a:r>
              <a:rPr lang="ja-JP" altLang="en-US" sz="1600" b="1" dirty="0">
                <a:latin typeface="+mn-ea"/>
                <a:ea typeface="+mn-ea"/>
              </a:rPr>
              <a:t>（</a:t>
            </a:r>
            <a:r>
              <a:rPr lang="en-US" altLang="ja-JP" sz="1600" b="1" dirty="0">
                <a:latin typeface="+mn-ea"/>
                <a:ea typeface="+mn-ea"/>
              </a:rPr>
              <a:t>5</a:t>
            </a:r>
            <a:r>
              <a:rPr lang="ja-JP" altLang="en-US" sz="1600" b="1" dirty="0">
                <a:latin typeface="+mn-ea"/>
                <a:ea typeface="+mn-ea"/>
              </a:rPr>
              <a:t>） 研究に用いられる情報</a:t>
            </a:r>
          </a:p>
          <a:p>
            <a:pPr marL="92075" indent="0">
              <a:spcBef>
                <a:spcPts val="300"/>
              </a:spcBef>
              <a:buNone/>
            </a:pPr>
            <a:r>
              <a:rPr lang="ja-JP" altLang="en-US" sz="1400" dirty="0">
                <a:latin typeface="+mn-ea"/>
                <a:ea typeface="+mn-ea"/>
              </a:rPr>
              <a:t>研究対象者の診断及び治療を通じて得られた傷病名、投薬内容、検査又は測定の結果等、人の健康に関する情報その他の情報であって研究に用いられるもの（</a:t>
            </a:r>
            <a:r>
              <a:rPr lang="ja-JP" altLang="en-US" sz="1400" dirty="0">
                <a:solidFill>
                  <a:srgbClr val="0000FF"/>
                </a:solidFill>
                <a:latin typeface="+mn-ea"/>
                <a:ea typeface="+mn-ea"/>
              </a:rPr>
              <a:t>死者に係るものを含む。</a:t>
            </a:r>
            <a:r>
              <a:rPr lang="ja-JP" altLang="en-US" sz="1400" dirty="0">
                <a:latin typeface="+mn-ea"/>
                <a:ea typeface="+mn-ea"/>
              </a:rPr>
              <a:t>）をいう。</a:t>
            </a:r>
            <a:endParaRPr lang="en-US" altLang="ja-JP" sz="1400" dirty="0">
              <a:latin typeface="+mn-ea"/>
              <a:ea typeface="+mn-ea"/>
            </a:endParaRPr>
          </a:p>
          <a:p>
            <a:pPr marL="92075" indent="0">
              <a:spcBef>
                <a:spcPts val="300"/>
              </a:spcBef>
              <a:buNone/>
            </a:pPr>
            <a:endParaRPr lang="en-US" altLang="ja-JP" sz="300" dirty="0">
              <a:latin typeface="+mn-ea"/>
              <a:ea typeface="+mn-ea"/>
            </a:endParaRPr>
          </a:p>
          <a:p>
            <a:pPr marL="0" lvl="1" indent="0">
              <a:spcBef>
                <a:spcPts val="300"/>
              </a:spcBef>
              <a:buNone/>
            </a:pPr>
            <a:r>
              <a:rPr lang="ja-JP" altLang="en-US" sz="1600" b="1" dirty="0">
                <a:latin typeface="+mn-ea"/>
                <a:ea typeface="+mn-ea"/>
              </a:rPr>
              <a:t>（</a:t>
            </a:r>
            <a:r>
              <a:rPr lang="en-US" altLang="ja-JP" sz="1600" b="1" dirty="0">
                <a:latin typeface="+mn-ea"/>
                <a:ea typeface="+mn-ea"/>
              </a:rPr>
              <a:t>6</a:t>
            </a:r>
            <a:r>
              <a:rPr lang="ja-JP" altLang="en-US" sz="1600" b="1" dirty="0">
                <a:latin typeface="+mn-ea"/>
                <a:ea typeface="+mn-ea"/>
              </a:rPr>
              <a:t>）試料・情報</a:t>
            </a:r>
          </a:p>
          <a:p>
            <a:pPr marL="92075" indent="0">
              <a:spcBef>
                <a:spcPts val="300"/>
              </a:spcBef>
              <a:buNone/>
            </a:pPr>
            <a:r>
              <a:rPr lang="ja-JP" altLang="en-US" sz="1400" dirty="0">
                <a:latin typeface="+mn-ea"/>
                <a:ea typeface="+mn-ea"/>
              </a:rPr>
              <a:t>試料及び研究に用いられる情報をいう。</a:t>
            </a:r>
            <a:endParaRPr lang="en-US" altLang="ja-JP" sz="1400" dirty="0">
              <a:latin typeface="+mn-ea"/>
              <a:ea typeface="+mn-ea"/>
            </a:endParaRPr>
          </a:p>
          <a:p>
            <a:pPr marL="92075" indent="0">
              <a:spcBef>
                <a:spcPts val="300"/>
              </a:spcBef>
              <a:buNone/>
            </a:pPr>
            <a:endParaRPr lang="en-US" altLang="ja-JP" sz="300" dirty="0">
              <a:latin typeface="+mn-ea"/>
              <a:ea typeface="+mn-ea"/>
            </a:endParaRPr>
          </a:p>
          <a:p>
            <a:pPr marL="0" lvl="1" indent="0">
              <a:spcBef>
                <a:spcPts val="300"/>
              </a:spcBef>
              <a:buNone/>
            </a:pPr>
            <a:r>
              <a:rPr lang="ja-JP" altLang="en-US" sz="1600" b="1" dirty="0">
                <a:latin typeface="+mn-ea"/>
                <a:ea typeface="+mn-ea"/>
              </a:rPr>
              <a:t>（</a:t>
            </a:r>
            <a:r>
              <a:rPr lang="en-US" altLang="ja-JP" sz="1600" b="1" dirty="0">
                <a:latin typeface="+mn-ea"/>
                <a:ea typeface="+mn-ea"/>
              </a:rPr>
              <a:t>7</a:t>
            </a:r>
            <a:r>
              <a:rPr lang="ja-JP" altLang="en-US" sz="1600" b="1" dirty="0">
                <a:latin typeface="+mn-ea"/>
                <a:ea typeface="+mn-ea"/>
              </a:rPr>
              <a:t>） 既存試料・情報</a:t>
            </a:r>
          </a:p>
          <a:p>
            <a:pPr marL="92075" indent="0">
              <a:spcBef>
                <a:spcPts val="300"/>
              </a:spcBef>
              <a:buNone/>
            </a:pPr>
            <a:r>
              <a:rPr lang="ja-JP" altLang="en-US" sz="1400" dirty="0">
                <a:latin typeface="+mn-ea"/>
                <a:ea typeface="+mn-ea"/>
              </a:rPr>
              <a:t>①研究計画書が作成されるまでに既に存在する試料・情報、②研究計画書の作成以降に取得された試料・情報であって、取得の時点においては当該研究計画書の研究に用いられることを目的としていなかったもの。</a:t>
            </a:r>
            <a:endParaRPr lang="en-US" altLang="ja-JP" sz="1400" dirty="0">
              <a:latin typeface="+mn-ea"/>
              <a:ea typeface="+mn-ea"/>
            </a:endParaRPr>
          </a:p>
          <a:p>
            <a:pPr marL="92075" indent="0">
              <a:spcBef>
                <a:spcPts val="300"/>
              </a:spcBef>
              <a:buNone/>
            </a:pPr>
            <a:endParaRPr lang="en-US" altLang="ja-JP" sz="300" dirty="0">
              <a:latin typeface="+mn-ea"/>
              <a:ea typeface="+mn-ea"/>
            </a:endParaRPr>
          </a:p>
          <a:p>
            <a:pPr marL="0" indent="0">
              <a:spcBef>
                <a:spcPts val="300"/>
              </a:spcBef>
              <a:buNone/>
            </a:pPr>
            <a:r>
              <a:rPr lang="ja-JP" altLang="en-US" sz="1600" b="1" dirty="0">
                <a:latin typeface="+mn-ea"/>
                <a:ea typeface="+mn-ea"/>
              </a:rPr>
              <a:t>（</a:t>
            </a:r>
            <a:r>
              <a:rPr lang="en-US" altLang="ja-JP" sz="1600" b="1" dirty="0">
                <a:latin typeface="+mn-ea"/>
                <a:ea typeface="+mn-ea"/>
              </a:rPr>
              <a:t>8</a:t>
            </a:r>
            <a:r>
              <a:rPr lang="ja-JP" altLang="en-US" sz="1600" b="1" dirty="0">
                <a:latin typeface="+mn-ea"/>
                <a:ea typeface="+mn-ea"/>
              </a:rPr>
              <a:t>） 遺伝情報</a:t>
            </a:r>
            <a:endParaRPr lang="ja-JP" altLang="en-US" sz="1600" dirty="0">
              <a:latin typeface="+mn-ea"/>
              <a:ea typeface="+mn-ea"/>
            </a:endParaRPr>
          </a:p>
          <a:p>
            <a:pPr marL="92075" indent="0">
              <a:spcBef>
                <a:spcPts val="300"/>
              </a:spcBef>
              <a:buNone/>
            </a:pPr>
            <a:r>
              <a:rPr lang="ja-JP" altLang="en-US" sz="1400" dirty="0">
                <a:latin typeface="+mn-ea"/>
                <a:ea typeface="+mn-ea"/>
              </a:rPr>
              <a:t>試料・情報を用いて実施される研究の過程を通じて得られ、又は既に資料・情報に付随している子孫に受け継がれ得る情報で、個人の遺伝的特徴及び体質を示すものをいう。</a:t>
            </a:r>
            <a:endParaRPr lang="en-US" altLang="ja-JP" sz="1400" dirty="0">
              <a:latin typeface="+mn-ea"/>
              <a:ea typeface="+mn-ea"/>
            </a:endParaRPr>
          </a:p>
        </p:txBody>
      </p:sp>
      <p:sp>
        <p:nvSpPr>
          <p:cNvPr id="17" name="テキスト ボックス 16">
            <a:extLst>
              <a:ext uri="{FF2B5EF4-FFF2-40B4-BE49-F238E27FC236}">
                <a16:creationId xmlns:a16="http://schemas.microsoft.com/office/drawing/2014/main" id="{8B94DA1F-5275-4024-2FE7-00B34F96F134}"/>
              </a:ext>
            </a:extLst>
          </p:cNvPr>
          <p:cNvSpPr txBox="1"/>
          <p:nvPr/>
        </p:nvSpPr>
        <p:spPr>
          <a:xfrm>
            <a:off x="5616278" y="3069221"/>
            <a:ext cx="6307584" cy="584775"/>
          </a:xfrm>
          <a:prstGeom prst="rect">
            <a:avLst/>
          </a:prstGeom>
          <a:solidFill>
            <a:srgbClr val="FFE7FF"/>
          </a:solidFill>
          <a:ln>
            <a:noFill/>
          </a:ln>
        </p:spPr>
        <p:txBody>
          <a:bodyPr wrap="square" rtlCol="0">
            <a:spAutoFit/>
          </a:bodyPr>
          <a:lstStyle/>
          <a:p>
            <a:r>
              <a:rPr lang="ja-JP" altLang="en-US" sz="1600" b="0" dirty="0">
                <a:solidFill>
                  <a:schemeClr val="tx1"/>
                </a:solidFill>
                <a:latin typeface="+mn-ea"/>
                <a:ea typeface="+mn-ea"/>
              </a:rPr>
              <a:t>情報には、診療録や看護記録等に記載されるもの、公表されている人口動態調査、国民健康・栄養調査、感染症発生動向調査等も含まれる</a:t>
            </a:r>
            <a:endParaRPr kumimoji="1" lang="ja-JP" altLang="en-US" sz="2000" b="0" dirty="0">
              <a:solidFill>
                <a:srgbClr val="0000CC"/>
              </a:solidFill>
              <a:latin typeface="+mn-ea"/>
              <a:ea typeface="+mn-ea"/>
            </a:endParaRPr>
          </a:p>
        </p:txBody>
      </p:sp>
      <p:pic>
        <p:nvPicPr>
          <p:cNvPr id="19" name="Picture 2">
            <a:extLst>
              <a:ext uri="{FF2B5EF4-FFF2-40B4-BE49-F238E27FC236}">
                <a16:creationId xmlns:a16="http://schemas.microsoft.com/office/drawing/2014/main" id="{B6562CA0-9954-7848-DFF1-D617127770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44050" y="4149080"/>
            <a:ext cx="878251" cy="8782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表 19">
            <a:extLst>
              <a:ext uri="{FF2B5EF4-FFF2-40B4-BE49-F238E27FC236}">
                <a16:creationId xmlns:a16="http://schemas.microsoft.com/office/drawing/2014/main" id="{410A991F-9BDF-14FF-2642-6CA30920DF00}"/>
              </a:ext>
            </a:extLst>
          </p:cNvPr>
          <p:cNvGraphicFramePr>
            <a:graphicFrameLocks noGrp="1"/>
          </p:cNvGraphicFramePr>
          <p:nvPr>
            <p:extLst>
              <p:ext uri="{D42A27DB-BD31-4B8C-83A1-F6EECF244321}">
                <p14:modId xmlns:p14="http://schemas.microsoft.com/office/powerpoint/2010/main" val="1064530996"/>
              </p:ext>
            </p:extLst>
          </p:nvPr>
        </p:nvGraphicFramePr>
        <p:xfrm>
          <a:off x="720557" y="5229200"/>
          <a:ext cx="11032574" cy="1302240"/>
        </p:xfrm>
        <a:graphic>
          <a:graphicData uri="http://schemas.openxmlformats.org/drawingml/2006/table">
            <a:tbl>
              <a:tblPr firstRow="1" bandRow="1">
                <a:tableStyleId>{5C22544A-7EE6-4342-B048-85BDC9FD1C3A}</a:tableStyleId>
              </a:tblPr>
              <a:tblGrid>
                <a:gridCol w="5516287">
                  <a:extLst>
                    <a:ext uri="{9D8B030D-6E8A-4147-A177-3AD203B41FA5}">
                      <a16:colId xmlns:a16="http://schemas.microsoft.com/office/drawing/2014/main" val="1150142768"/>
                    </a:ext>
                  </a:extLst>
                </a:gridCol>
                <a:gridCol w="5516287">
                  <a:extLst>
                    <a:ext uri="{9D8B030D-6E8A-4147-A177-3AD203B41FA5}">
                      <a16:colId xmlns:a16="http://schemas.microsoft.com/office/drawing/2014/main" val="2730941023"/>
                    </a:ext>
                  </a:extLst>
                </a:gridCol>
              </a:tblGrid>
              <a:tr h="415844">
                <a:tc>
                  <a:txBody>
                    <a:bodyPr/>
                    <a:lstStyle/>
                    <a:p>
                      <a:pPr algn="ctr"/>
                      <a:r>
                        <a:rPr kumimoji="1" lang="ja-JP" altLang="en-US" sz="1400" b="1" dirty="0">
                          <a:solidFill>
                            <a:schemeClr val="tx1"/>
                          </a:solidFill>
                        </a:rPr>
                        <a:t>既存試料・情報の例示</a:t>
                      </a:r>
                      <a:endParaRPr kumimoji="1" lang="en-US" altLang="ja-JP"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00CC"/>
                          </a:solidFill>
                        </a:rPr>
                        <a:t>当該研究とは異なる目的で研究対象者から取得された試料・情報</a:t>
                      </a:r>
                      <a:endParaRPr kumimoji="1" lang="ja-JP" altLang="en-US" sz="1400" b="1" dirty="0"/>
                    </a:p>
                  </a:txBody>
                  <a:tcPr marL="72000" marR="72000" marT="36000" marB="36000">
                    <a:solidFill>
                      <a:schemeClr val="accent5"/>
                    </a:solidFill>
                  </a:tcPr>
                </a:tc>
                <a:tc>
                  <a:txBody>
                    <a:bodyPr/>
                    <a:lstStyle/>
                    <a:p>
                      <a:pPr algn="ctr"/>
                      <a:r>
                        <a:rPr kumimoji="1" lang="ja-JP" altLang="en-US" sz="1400" b="1" dirty="0">
                          <a:solidFill>
                            <a:schemeClr val="tx1"/>
                          </a:solidFill>
                        </a:rPr>
                        <a:t>左記以外の試料・情報（新たに取得する試料・情報）の例示</a:t>
                      </a:r>
                      <a:endParaRPr kumimoji="1" lang="en-US" altLang="ja-JP"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00CC"/>
                          </a:solidFill>
                        </a:rPr>
                        <a:t>当該研究に用いるため研究対象者から取得する試料・情報</a:t>
                      </a:r>
                    </a:p>
                  </a:txBody>
                  <a:tcPr marL="72000" marR="72000" marT="36000" marB="36000">
                    <a:solidFill>
                      <a:schemeClr val="accent5"/>
                    </a:solidFill>
                  </a:tcPr>
                </a:tc>
                <a:extLst>
                  <a:ext uri="{0D108BD9-81ED-4DB2-BD59-A6C34878D82A}">
                    <a16:rowId xmlns:a16="http://schemas.microsoft.com/office/drawing/2014/main" val="60528559"/>
                  </a:ext>
                </a:extLst>
              </a:tr>
              <a:tr h="664276">
                <a:tc>
                  <a:txBody>
                    <a:bodyPr/>
                    <a:lstStyle/>
                    <a:p>
                      <a:pPr marL="171450" indent="-171450">
                        <a:buFont typeface="Arial" panose="020B0604020202020204" pitchFamily="34" charset="0"/>
                        <a:buChar char="•"/>
                      </a:pPr>
                      <a:r>
                        <a:rPr kumimoji="1" lang="ja-JP" altLang="en-US" sz="1200" dirty="0"/>
                        <a:t>医療のため取得した試料の残余検体、診療記録、診療時の検査データ</a:t>
                      </a:r>
                    </a:p>
                    <a:p>
                      <a:pPr marL="171450" indent="-171450">
                        <a:buFont typeface="Arial" panose="020B0604020202020204" pitchFamily="34" charset="0"/>
                        <a:buChar char="•"/>
                      </a:pPr>
                      <a:r>
                        <a:rPr kumimoji="1" lang="ja-JP" altLang="en-US" sz="1200" dirty="0"/>
                        <a:t>当該研究とは異なる研究で研究対象者から取得された試料・情報</a:t>
                      </a:r>
                      <a:endParaRPr kumimoji="1" lang="en-US" altLang="ja-JP" sz="1200" dirty="0"/>
                    </a:p>
                    <a:p>
                      <a:pPr marL="171450" indent="-171450">
                        <a:buFont typeface="Arial" panose="020B0604020202020204" pitchFamily="34" charset="0"/>
                        <a:buChar char="•"/>
                      </a:pPr>
                      <a:r>
                        <a:rPr kumimoji="1" lang="ja-JP" altLang="en-US" sz="1200" dirty="0"/>
                        <a:t>既存試料を当該研究とは異なる目的でゲノム解析して得られたゲノムデータ</a:t>
                      </a:r>
                    </a:p>
                  </a:txBody>
                  <a:tcPr marL="72000" marR="72000" marT="36000" marB="36000">
                    <a:solidFill>
                      <a:srgbClr val="E7FFFF"/>
                    </a:solidFill>
                  </a:tcPr>
                </a:tc>
                <a:tc>
                  <a:txBody>
                    <a:bodyPr/>
                    <a:lstStyle/>
                    <a:p>
                      <a:pPr marL="171450" indent="-171450">
                        <a:buFont typeface="Arial" panose="020B0604020202020204" pitchFamily="34" charset="0"/>
                        <a:buChar char="•"/>
                      </a:pPr>
                      <a:r>
                        <a:rPr kumimoji="1" lang="ja-JP" altLang="en-US" sz="1200" dirty="0"/>
                        <a:t>研究目的でない医療の際に上乗せして、研究に用いられることを目的として患者（研究対象者）から取得する試料・情報</a:t>
                      </a:r>
                    </a:p>
                    <a:p>
                      <a:pPr marL="171450" indent="-171450">
                        <a:buFont typeface="Arial" panose="020B0604020202020204" pitchFamily="34" charset="0"/>
                        <a:buChar char="•"/>
                      </a:pPr>
                      <a:r>
                        <a:rPr kumimoji="1" lang="ja-JP" altLang="en-US" sz="1200" dirty="0"/>
                        <a:t>通常の診療において取得する試料・情報であって、取得する時点で、研究に用いることも目的として患者（研究対象者）から取得するもの</a:t>
                      </a:r>
                    </a:p>
                  </a:txBody>
                  <a:tcPr marL="72000" marR="72000" marT="36000" marB="36000">
                    <a:solidFill>
                      <a:srgbClr val="E7FFFF"/>
                    </a:solidFill>
                  </a:tcPr>
                </a:tc>
                <a:extLst>
                  <a:ext uri="{0D108BD9-81ED-4DB2-BD59-A6C34878D82A}">
                    <a16:rowId xmlns:a16="http://schemas.microsoft.com/office/drawing/2014/main" val="671977847"/>
                  </a:ext>
                </a:extLst>
              </a:tr>
            </a:tbl>
          </a:graphicData>
        </a:graphic>
      </p:graphicFrame>
      <p:sp>
        <p:nvSpPr>
          <p:cNvPr id="3" name="四角形: 角を丸くする 2">
            <a:extLst>
              <a:ext uri="{FF2B5EF4-FFF2-40B4-BE49-F238E27FC236}">
                <a16:creationId xmlns:a16="http://schemas.microsoft.com/office/drawing/2014/main" id="{EB55253D-BBDC-E3C4-7D83-2E8FC6198167}"/>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１</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6" name="図 5">
            <a:extLst>
              <a:ext uri="{FF2B5EF4-FFF2-40B4-BE49-F238E27FC236}">
                <a16:creationId xmlns:a16="http://schemas.microsoft.com/office/drawing/2014/main" id="{0DF8925D-17D5-D097-5DE8-8068E8B67B04}"/>
              </a:ext>
            </a:extLst>
          </p:cNvPr>
          <p:cNvPicPr>
            <a:picLocks noChangeAspect="1"/>
          </p:cNvPicPr>
          <p:nvPr/>
        </p:nvPicPr>
        <p:blipFill>
          <a:blip r:embed="rId12"/>
          <a:stretch>
            <a:fillRect/>
          </a:stretch>
        </p:blipFill>
        <p:spPr>
          <a:xfrm>
            <a:off x="4866147" y="3069221"/>
            <a:ext cx="672406" cy="617192"/>
          </a:xfrm>
          <a:prstGeom prst="rect">
            <a:avLst/>
          </a:prstGeom>
        </p:spPr>
      </p:pic>
      <p:sp>
        <p:nvSpPr>
          <p:cNvPr id="7" name="日付プレースホルダー 6">
            <a:extLst>
              <a:ext uri="{FF2B5EF4-FFF2-40B4-BE49-F238E27FC236}">
                <a16:creationId xmlns:a16="http://schemas.microsoft.com/office/drawing/2014/main" id="{21B7BD71-BD2C-FA0D-DA58-7037B346EAF4}"/>
              </a:ext>
            </a:extLst>
          </p:cNvPr>
          <p:cNvSpPr>
            <a:spLocks noGrp="1"/>
          </p:cNvSpPr>
          <p:nvPr>
            <p:ph type="dt" sz="half" idx="10"/>
          </p:nvPr>
        </p:nvSpPr>
        <p:spPr/>
        <p:txBody>
          <a:bodyPr/>
          <a:lstStyle/>
          <a:p>
            <a:pPr>
              <a:defRPr/>
            </a:pPr>
            <a:r>
              <a:rPr lang="en-US" altLang="ja-JP" dirty="0"/>
              <a:t>2024/6/26</a:t>
            </a:r>
          </a:p>
        </p:txBody>
      </p:sp>
      <p:sp>
        <p:nvSpPr>
          <p:cNvPr id="4" name="object 8">
            <a:extLst>
              <a:ext uri="{FF2B5EF4-FFF2-40B4-BE49-F238E27FC236}">
                <a16:creationId xmlns:a16="http://schemas.microsoft.com/office/drawing/2014/main" id="{E0C0FBC6-4512-C5DD-F5EA-28E5DDBF9E23}"/>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2" name="テキスト ボックス 1">
            <a:extLst>
              <a:ext uri="{FF2B5EF4-FFF2-40B4-BE49-F238E27FC236}">
                <a16:creationId xmlns:a16="http://schemas.microsoft.com/office/drawing/2014/main" id="{29246DDF-0101-B7E7-B97F-E714A2E16D90}"/>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3"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1" name="テキスト ボックス 10">
            <a:extLst>
              <a:ext uri="{FF2B5EF4-FFF2-40B4-BE49-F238E27FC236}">
                <a16:creationId xmlns:a16="http://schemas.microsoft.com/office/drawing/2014/main" id="{DB78ADA0-2DC6-156B-0C31-131C929D2888}"/>
              </a:ext>
            </a:extLst>
          </p:cNvPr>
          <p:cNvSpPr txBox="1"/>
          <p:nvPr/>
        </p:nvSpPr>
        <p:spPr>
          <a:xfrm>
            <a:off x="7872000" y="935142"/>
            <a:ext cx="4320000" cy="246221"/>
          </a:xfrm>
          <a:prstGeom prst="rect">
            <a:avLst/>
          </a:prstGeom>
          <a:noFill/>
        </p:spPr>
        <p:txBody>
          <a:bodyPr wrap="square">
            <a:spAutoFit/>
          </a:bodyPr>
          <a:lstStyle/>
          <a:p>
            <a:r>
              <a:rPr lang="ja-JP" altLang="en-US" sz="1000" dirty="0">
                <a:solidFill>
                  <a:srgbClr val="000000"/>
                </a:solidFill>
                <a:latin typeface="ＭＳ Ｐゴシック"/>
                <a:ea typeface="ＭＳ Ｐゴシック"/>
              </a:rPr>
              <a:t>各用語は、</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000" dirty="0">
                <a:solidFill>
                  <a:srgbClr val="000000"/>
                </a:solidFill>
                <a:latin typeface="ＭＳ Ｐゴシック"/>
                <a:ea typeface="ＭＳ Ｐゴシック"/>
              </a:rPr>
              <a:t>１</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000" dirty="0">
                <a:solidFill>
                  <a:srgbClr val="000000"/>
                </a:solidFill>
                <a:latin typeface="ＭＳ Ｐゴシック"/>
                <a:ea typeface="ＭＳ Ｐゴシック"/>
              </a:rPr>
              <a:t>２　用語の定義での付番を記載しています</a:t>
            </a:r>
            <a:endParaRPr lang="ja-JP" altLang="en-US" sz="1000" dirty="0"/>
          </a:p>
        </p:txBody>
      </p:sp>
    </p:spTree>
    <p:extLst>
      <p:ext uri="{BB962C8B-B14F-4D97-AF65-F5344CB8AC3E}">
        <p14:creationId xmlns:p14="http://schemas.microsoft.com/office/powerpoint/2010/main" val="84649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F99E32DA-62EB-96C6-4C2D-54FB54107878}"/>
              </a:ext>
            </a:extLst>
          </p:cNvPr>
          <p:cNvSpPr txBox="1"/>
          <p:nvPr/>
        </p:nvSpPr>
        <p:spPr>
          <a:xfrm>
            <a:off x="7441836" y="3707493"/>
            <a:ext cx="4621203" cy="738664"/>
          </a:xfrm>
          <a:prstGeom prst="rect">
            <a:avLst/>
          </a:prstGeom>
          <a:solidFill>
            <a:srgbClr val="E7FFFF"/>
          </a:solidFill>
        </p:spPr>
        <p:txBody>
          <a:bodyPr wrap="square" lIns="72000" rIns="0" rtlCol="0">
            <a:spAutoFit/>
          </a:bodyPr>
          <a:lstStyle/>
          <a:p>
            <a:pPr marL="0" lvl="0" indent="0">
              <a:buNone/>
            </a:pPr>
            <a:r>
              <a:rPr lang="ja-JP" altLang="en-US" sz="1400" b="0" dirty="0">
                <a:solidFill>
                  <a:schemeClr val="tx1"/>
                </a:solidFill>
                <a:latin typeface="+mn-ea"/>
                <a:ea typeface="+mn-ea"/>
              </a:rPr>
              <a:t>研究協力機関は、研究機関の研究者等が</a:t>
            </a:r>
            <a:r>
              <a:rPr lang="en-US" altLang="ja-JP" sz="1400" b="0" dirty="0">
                <a:solidFill>
                  <a:schemeClr val="tx1"/>
                </a:solidFill>
                <a:latin typeface="+mn-ea"/>
                <a:ea typeface="+mn-ea"/>
              </a:rPr>
              <a:t>IC</a:t>
            </a:r>
            <a:r>
              <a:rPr lang="ja-JP" altLang="en-US" sz="1400" b="0" dirty="0">
                <a:solidFill>
                  <a:schemeClr val="tx1"/>
                </a:solidFill>
                <a:latin typeface="+mn-ea"/>
                <a:ea typeface="+mn-ea"/>
              </a:rPr>
              <a:t>を取得していることを確認しなければならない</a:t>
            </a:r>
            <a:endParaRPr lang="en-US" altLang="ja-JP" sz="1400" b="0" dirty="0">
              <a:solidFill>
                <a:schemeClr val="tx1"/>
              </a:solidFill>
              <a:latin typeface="+mn-ea"/>
              <a:ea typeface="+mn-ea"/>
            </a:endParaRPr>
          </a:p>
          <a:p>
            <a:pPr marL="0" lvl="0" indent="0">
              <a:buNone/>
            </a:pPr>
            <a:r>
              <a:rPr lang="ja-JP" altLang="en-US" sz="1400" b="0" dirty="0">
                <a:solidFill>
                  <a:schemeClr val="tx1"/>
                </a:solidFill>
                <a:latin typeface="+mn-ea"/>
                <a:ea typeface="+mn-ea"/>
              </a:rPr>
              <a:t>又、安全性情報について研究機関と情報の共有が必要</a:t>
            </a:r>
            <a:endParaRPr kumimoji="1" lang="ja-JP" altLang="en-US" sz="1800" b="0" dirty="0">
              <a:solidFill>
                <a:srgbClr val="0000CC"/>
              </a:solidFill>
              <a:latin typeface="+mn-ea"/>
              <a:ea typeface="+mn-ea"/>
            </a:endParaRPr>
          </a:p>
        </p:txBody>
      </p:sp>
      <p:graphicFrame>
        <p:nvGraphicFramePr>
          <p:cNvPr id="12" name="think-cell data - do not delete" hidden="1">
            <a:extLst>
              <a:ext uri="{FF2B5EF4-FFF2-40B4-BE49-F238E27FC236}">
                <a16:creationId xmlns:a16="http://schemas.microsoft.com/office/drawing/2014/main" id="{08B5806C-9CBE-E63D-7D4D-56BC3DA753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12" name="think-cell data - do not delete" hidden="1">
                        <a:extLst>
                          <a:ext uri="{FF2B5EF4-FFF2-40B4-BE49-F238E27FC236}">
                            <a16:creationId xmlns:a16="http://schemas.microsoft.com/office/drawing/2014/main" id="{08B5806C-9CBE-E63D-7D4D-56BC3DA753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314" name="タイトル 1">
            <a:extLst>
              <a:ext uri="{FF2B5EF4-FFF2-40B4-BE49-F238E27FC236}">
                <a16:creationId xmlns:a16="http://schemas.microsoft.com/office/drawing/2014/main" id="{2083BF82-B9D0-BA3E-2F03-F0172586E374}"/>
              </a:ext>
            </a:extLst>
          </p:cNvPr>
          <p:cNvSpPr>
            <a:spLocks noGrp="1" noChangeArrowheads="1"/>
          </p:cNvSpPr>
          <p:nvPr>
            <p:ph type="title"/>
          </p:nvPr>
        </p:nvSpPr>
        <p:spPr>
          <a:xfrm>
            <a:off x="609600" y="338502"/>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dirty="0">
                <a:latin typeface="+mn-ea"/>
                <a:ea typeface="+mn-ea"/>
              </a:rPr>
              <a:t>研究機関等</a:t>
            </a:r>
            <a:endParaRPr lang="ja-JP" altLang="en-US" sz="1600" dirty="0">
              <a:latin typeface="+mn-ea"/>
              <a:ea typeface="+mn-ea"/>
            </a:endParaRPr>
          </a:p>
        </p:txBody>
      </p:sp>
      <p:sp>
        <p:nvSpPr>
          <p:cNvPr id="5" name="スライド番号プレースホルダー 4">
            <a:extLst>
              <a:ext uri="{FF2B5EF4-FFF2-40B4-BE49-F238E27FC236}">
                <a16:creationId xmlns:a16="http://schemas.microsoft.com/office/drawing/2014/main" id="{D3A4F32B-49EE-5BDD-6BA4-5B3D2B1FDF53}"/>
              </a:ext>
            </a:extLst>
          </p:cNvPr>
          <p:cNvSpPr>
            <a:spLocks noGrp="1"/>
          </p:cNvSpPr>
          <p:nvPr>
            <p:ph type="sldNum" sz="quarter" idx="4"/>
          </p:nvPr>
        </p:nvSpPr>
        <p:spPr>
          <a:xfrm>
            <a:off x="11784632" y="6561138"/>
            <a:ext cx="407368" cy="252412"/>
          </a:xfrm>
        </p:spPr>
        <p:txBody>
          <a:bodyPr/>
          <a:lstStyle/>
          <a:p>
            <a:pPr>
              <a:defRPr/>
            </a:pPr>
            <a:fld id="{8A0B31F6-7F6A-4B39-9694-FCE6B2C9D0E8}" type="slidenum">
              <a:rPr lang="en-US" altLang="ja-JP" smtClean="0">
                <a:solidFill>
                  <a:schemeClr val="tx1"/>
                </a:solidFill>
              </a:rPr>
              <a:pPr>
                <a:defRPr/>
              </a:pPr>
              <a:t>19</a:t>
            </a:fld>
            <a:endParaRPr lang="en-US" altLang="ja-JP" dirty="0">
              <a:solidFill>
                <a:schemeClr val="tx1"/>
              </a:solidFill>
            </a:endParaRPr>
          </a:p>
        </p:txBody>
      </p:sp>
      <p:cxnSp>
        <p:nvCxnSpPr>
          <p:cNvPr id="25" name="直線矢印コネクタ 24">
            <a:extLst>
              <a:ext uri="{FF2B5EF4-FFF2-40B4-BE49-F238E27FC236}">
                <a16:creationId xmlns:a16="http://schemas.microsoft.com/office/drawing/2014/main" id="{D29A7C88-A8AD-0885-DF61-B5F448186E71}"/>
              </a:ext>
            </a:extLst>
          </p:cNvPr>
          <p:cNvCxnSpPr>
            <a:cxnSpLocks/>
          </p:cNvCxnSpPr>
          <p:nvPr/>
        </p:nvCxnSpPr>
        <p:spPr>
          <a:xfrm flipV="1">
            <a:off x="2892168" y="2730135"/>
            <a:ext cx="1153427" cy="580772"/>
          </a:xfrm>
          <a:prstGeom prst="straightConnector1">
            <a:avLst/>
          </a:prstGeom>
          <a:ln w="57150">
            <a:tailEnd type="triangle" w="med" len="med"/>
          </a:ln>
        </p:spPr>
        <p:style>
          <a:lnRef idx="1">
            <a:schemeClr val="accent2"/>
          </a:lnRef>
          <a:fillRef idx="0">
            <a:schemeClr val="accent2"/>
          </a:fillRef>
          <a:effectRef idx="0">
            <a:schemeClr val="accent2"/>
          </a:effectRef>
          <a:fontRef idx="minor">
            <a:schemeClr val="tx1"/>
          </a:fontRef>
        </p:style>
      </p:cxnSp>
      <p:sp>
        <p:nvSpPr>
          <p:cNvPr id="26" name="テキスト ボックス 25">
            <a:extLst>
              <a:ext uri="{FF2B5EF4-FFF2-40B4-BE49-F238E27FC236}">
                <a16:creationId xmlns:a16="http://schemas.microsoft.com/office/drawing/2014/main" id="{56D9DEEC-E58C-0298-6F79-87D0810CFA2C}"/>
              </a:ext>
            </a:extLst>
          </p:cNvPr>
          <p:cNvSpPr txBox="1"/>
          <p:nvPr/>
        </p:nvSpPr>
        <p:spPr>
          <a:xfrm>
            <a:off x="220384" y="4077072"/>
            <a:ext cx="2520000" cy="1384995"/>
          </a:xfrm>
          <a:prstGeom prst="rect">
            <a:avLst/>
          </a:prstGeom>
          <a:noFill/>
        </p:spPr>
        <p:txBody>
          <a:bodyPr wrap="square" rtlCol="0">
            <a:spAutoFit/>
          </a:bodyPr>
          <a:lstStyle/>
          <a:p>
            <a:r>
              <a:rPr lang="ja-JP" altLang="en-US" sz="1400" dirty="0">
                <a:latin typeface="+mn-ea"/>
                <a:ea typeface="+mn-ea"/>
              </a:rPr>
              <a:t>試料・情報を研究対象者から取得し、又は他の機関から提供を受けて保管し、</a:t>
            </a:r>
            <a:r>
              <a:rPr lang="ja-JP" altLang="en-US" sz="1400" b="1" dirty="0">
                <a:solidFill>
                  <a:srgbClr val="0000FF"/>
                </a:solidFill>
                <a:latin typeface="+mn-ea"/>
                <a:ea typeface="+mn-ea"/>
              </a:rPr>
              <a:t>反復継続</a:t>
            </a:r>
            <a:r>
              <a:rPr lang="ja-JP" altLang="en-US" sz="1400" dirty="0">
                <a:latin typeface="+mn-ea"/>
                <a:ea typeface="+mn-ea"/>
              </a:rPr>
              <a:t>して他の研究機関に提供を行う業務（以下「収集・提供」という）を実施するものをいう。</a:t>
            </a:r>
            <a:endParaRPr kumimoji="1" lang="ja-JP" altLang="en-US" sz="1400" dirty="0">
              <a:latin typeface="+mn-ea"/>
              <a:ea typeface="+mn-ea"/>
            </a:endParaRPr>
          </a:p>
        </p:txBody>
      </p:sp>
      <p:cxnSp>
        <p:nvCxnSpPr>
          <p:cNvPr id="30" name="直線矢印コネクタ 29">
            <a:extLst>
              <a:ext uri="{FF2B5EF4-FFF2-40B4-BE49-F238E27FC236}">
                <a16:creationId xmlns:a16="http://schemas.microsoft.com/office/drawing/2014/main" id="{1EA2B7C5-A8DB-BCA7-22BD-4C1FF8C6FE06}"/>
              </a:ext>
            </a:extLst>
          </p:cNvPr>
          <p:cNvCxnSpPr>
            <a:cxnSpLocks/>
          </p:cNvCxnSpPr>
          <p:nvPr/>
        </p:nvCxnSpPr>
        <p:spPr>
          <a:xfrm>
            <a:off x="2879985" y="3999344"/>
            <a:ext cx="1154968" cy="550676"/>
          </a:xfrm>
          <a:prstGeom prst="straightConnector1">
            <a:avLst/>
          </a:prstGeom>
          <a:ln w="57150">
            <a:tailEnd type="triangle" w="med" len="med"/>
          </a:ln>
        </p:spPr>
        <p:style>
          <a:lnRef idx="1">
            <a:schemeClr val="accent2"/>
          </a:lnRef>
          <a:fillRef idx="0">
            <a:schemeClr val="accent2"/>
          </a:fillRef>
          <a:effectRef idx="0">
            <a:schemeClr val="accent2"/>
          </a:effectRef>
          <a:fontRef idx="minor">
            <a:schemeClr val="tx1"/>
          </a:fontRef>
        </p:style>
      </p:cxnSp>
      <p:sp>
        <p:nvSpPr>
          <p:cNvPr id="40" name="テキスト ボックス 39">
            <a:extLst>
              <a:ext uri="{FF2B5EF4-FFF2-40B4-BE49-F238E27FC236}">
                <a16:creationId xmlns:a16="http://schemas.microsoft.com/office/drawing/2014/main" id="{C262FB3C-B64D-0BFD-2155-3F985A03FFC3}"/>
              </a:ext>
            </a:extLst>
          </p:cNvPr>
          <p:cNvSpPr txBox="1"/>
          <p:nvPr/>
        </p:nvSpPr>
        <p:spPr>
          <a:xfrm>
            <a:off x="7446218" y="3180517"/>
            <a:ext cx="1962150" cy="523220"/>
          </a:xfrm>
          <a:prstGeom prst="rect">
            <a:avLst/>
          </a:prstGeom>
          <a:noFill/>
        </p:spPr>
        <p:txBody>
          <a:bodyPr wrap="square" rtlCol="0">
            <a:spAutoFit/>
          </a:bodyPr>
          <a:lstStyle/>
          <a:p>
            <a:pPr algn="ctr"/>
            <a:r>
              <a:rPr kumimoji="1" lang="ja-JP" altLang="en-US" sz="1400" b="1" dirty="0">
                <a:solidFill>
                  <a:srgbClr val="0000FF"/>
                </a:solidFill>
                <a:latin typeface="+mn-ea"/>
                <a:ea typeface="+mn-ea"/>
              </a:rPr>
              <a:t>新たな</a:t>
            </a:r>
            <a:r>
              <a:rPr kumimoji="1" lang="ja-JP" altLang="en-US" sz="1400" dirty="0">
                <a:solidFill>
                  <a:srgbClr val="0000FF"/>
                </a:solidFill>
                <a:latin typeface="+mn-ea"/>
                <a:ea typeface="+mn-ea"/>
              </a:rPr>
              <a:t>試料・情報</a:t>
            </a:r>
            <a:endParaRPr kumimoji="1" lang="en-US" altLang="ja-JP" sz="1400" dirty="0">
              <a:solidFill>
                <a:srgbClr val="0000FF"/>
              </a:solidFill>
              <a:latin typeface="+mn-ea"/>
              <a:ea typeface="+mn-ea"/>
            </a:endParaRPr>
          </a:p>
          <a:p>
            <a:pPr algn="ctr"/>
            <a:r>
              <a:rPr lang="en-US" altLang="ja-JP" sz="1400" b="1" dirty="0">
                <a:solidFill>
                  <a:srgbClr val="FF0000"/>
                </a:solidFill>
                <a:latin typeface="+mn-ea"/>
                <a:ea typeface="+mn-ea"/>
              </a:rPr>
              <a:t>(</a:t>
            </a:r>
            <a:r>
              <a:rPr lang="ja-JP" altLang="en-US" sz="1400" b="1" dirty="0">
                <a:solidFill>
                  <a:srgbClr val="FF0000"/>
                </a:solidFill>
                <a:latin typeface="+mn-ea"/>
                <a:ea typeface="+mn-ea"/>
              </a:rPr>
              <a:t>軽微侵襲・侵襲なし</a:t>
            </a:r>
            <a:r>
              <a:rPr lang="en-US" altLang="ja-JP" sz="1400" b="1" dirty="0">
                <a:solidFill>
                  <a:srgbClr val="FF0000"/>
                </a:solidFill>
                <a:latin typeface="+mn-ea"/>
                <a:ea typeface="+mn-ea"/>
              </a:rPr>
              <a:t>)</a:t>
            </a:r>
            <a:endParaRPr kumimoji="1" lang="ja-JP" altLang="en-US" sz="1400" b="1" dirty="0">
              <a:solidFill>
                <a:srgbClr val="FF0000"/>
              </a:solidFill>
              <a:latin typeface="+mn-ea"/>
              <a:ea typeface="+mn-ea"/>
            </a:endParaRPr>
          </a:p>
        </p:txBody>
      </p:sp>
      <p:grpSp>
        <p:nvGrpSpPr>
          <p:cNvPr id="28" name="グループ化 27">
            <a:extLst>
              <a:ext uri="{FF2B5EF4-FFF2-40B4-BE49-F238E27FC236}">
                <a16:creationId xmlns:a16="http://schemas.microsoft.com/office/drawing/2014/main" id="{006E5493-ACA9-645B-195A-CF772B5EE0BE}"/>
              </a:ext>
            </a:extLst>
          </p:cNvPr>
          <p:cNvGrpSpPr/>
          <p:nvPr/>
        </p:nvGrpSpPr>
        <p:grpSpPr>
          <a:xfrm>
            <a:off x="8072870" y="2636912"/>
            <a:ext cx="647897" cy="418173"/>
            <a:chOff x="8184232" y="2087958"/>
            <a:chExt cx="647897" cy="418173"/>
          </a:xfrm>
          <a:solidFill>
            <a:schemeClr val="bg1"/>
          </a:solidFill>
        </p:grpSpPr>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7827F262-BDE2-AB7E-09A3-61D2D982E97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84232" y="2126399"/>
              <a:ext cx="189866" cy="379732"/>
            </a:xfrm>
            <a:prstGeom prst="rect">
              <a:avLst/>
            </a:prstGeom>
            <a:grpFill/>
          </p:spPr>
        </p:pic>
        <p:pic>
          <p:nvPicPr>
            <p:cNvPr id="22" name="Picture 4" descr="カルテのイラスト">
              <a:extLst>
                <a:ext uri="{FF2B5EF4-FFF2-40B4-BE49-F238E27FC236}">
                  <a16:creationId xmlns:a16="http://schemas.microsoft.com/office/drawing/2014/main" id="{7898A887-E6A3-8083-2023-A3F43E236F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77" y="2087958"/>
              <a:ext cx="416752" cy="416752"/>
            </a:xfrm>
            <a:prstGeom prst="rect">
              <a:avLst/>
            </a:prstGeom>
            <a:grpFill/>
          </p:spPr>
        </p:pic>
      </p:grpSp>
      <p:cxnSp>
        <p:nvCxnSpPr>
          <p:cNvPr id="36" name="直線矢印コネクタ 35">
            <a:extLst>
              <a:ext uri="{FF2B5EF4-FFF2-40B4-BE49-F238E27FC236}">
                <a16:creationId xmlns:a16="http://schemas.microsoft.com/office/drawing/2014/main" id="{51EFCD14-B169-2F23-4391-B5C00070DD25}"/>
              </a:ext>
            </a:extLst>
          </p:cNvPr>
          <p:cNvCxnSpPr>
            <a:cxnSpLocks/>
          </p:cNvCxnSpPr>
          <p:nvPr/>
        </p:nvCxnSpPr>
        <p:spPr>
          <a:xfrm>
            <a:off x="5718336" y="3393056"/>
            <a:ext cx="18037" cy="540000"/>
          </a:xfrm>
          <a:prstGeom prst="straightConnector1">
            <a:avLst/>
          </a:prstGeom>
          <a:ln w="5715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49" name="グループ化 48">
            <a:extLst>
              <a:ext uri="{FF2B5EF4-FFF2-40B4-BE49-F238E27FC236}">
                <a16:creationId xmlns:a16="http://schemas.microsoft.com/office/drawing/2014/main" id="{6B436CB8-B6C1-A265-4D5E-8E3E51BD303E}"/>
              </a:ext>
            </a:extLst>
          </p:cNvPr>
          <p:cNvGrpSpPr/>
          <p:nvPr/>
        </p:nvGrpSpPr>
        <p:grpSpPr>
          <a:xfrm>
            <a:off x="3408230" y="3140968"/>
            <a:ext cx="647897" cy="418173"/>
            <a:chOff x="8184232" y="2087958"/>
            <a:chExt cx="647897" cy="418173"/>
          </a:xfrm>
          <a:solidFill>
            <a:schemeClr val="bg1"/>
          </a:solidFill>
        </p:grpSpPr>
        <p:pic>
          <p:nvPicPr>
            <p:cNvPr id="50" name="図 49" descr="グラフィカル ユーザー インターフェイス, アプリケーション&#10;&#10;自動的に生成された説明">
              <a:extLst>
                <a:ext uri="{FF2B5EF4-FFF2-40B4-BE49-F238E27FC236}">
                  <a16:creationId xmlns:a16="http://schemas.microsoft.com/office/drawing/2014/main" id="{FE951CD3-8E7A-CA47-B15A-E6B9975746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84232" y="2126399"/>
              <a:ext cx="189866" cy="379732"/>
            </a:xfrm>
            <a:prstGeom prst="rect">
              <a:avLst/>
            </a:prstGeom>
            <a:grpFill/>
          </p:spPr>
        </p:pic>
        <p:pic>
          <p:nvPicPr>
            <p:cNvPr id="51" name="Picture 4" descr="カルテのイラスト">
              <a:extLst>
                <a:ext uri="{FF2B5EF4-FFF2-40B4-BE49-F238E27FC236}">
                  <a16:creationId xmlns:a16="http://schemas.microsoft.com/office/drawing/2014/main" id="{2C8F53BC-491F-93D9-760A-8ED0F07EF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77" y="2087958"/>
              <a:ext cx="416752" cy="416752"/>
            </a:xfrm>
            <a:prstGeom prst="rect">
              <a:avLst/>
            </a:prstGeom>
            <a:grpFill/>
          </p:spPr>
        </p:pic>
      </p:grpSp>
      <p:sp>
        <p:nvSpPr>
          <p:cNvPr id="62" name="コンテンツ プレースホルダー 1">
            <a:extLst>
              <a:ext uri="{FF2B5EF4-FFF2-40B4-BE49-F238E27FC236}">
                <a16:creationId xmlns:a16="http://schemas.microsoft.com/office/drawing/2014/main" id="{9FCBF56D-0EAF-4BD8-FCA2-BDC497CFFD2C}"/>
              </a:ext>
            </a:extLst>
          </p:cNvPr>
          <p:cNvSpPr txBox="1">
            <a:spLocks/>
          </p:cNvSpPr>
          <p:nvPr/>
        </p:nvSpPr>
        <p:spPr bwMode="auto">
          <a:xfrm>
            <a:off x="3647727" y="4581128"/>
            <a:ext cx="3348000" cy="3683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600" b="1" u="sng" kern="0" dirty="0">
                <a:ln w="0">
                  <a:noFill/>
                </a:ln>
                <a:solidFill>
                  <a:schemeClr val="tx1"/>
                </a:solidFill>
                <a:latin typeface="+mn-ea"/>
              </a:rPr>
              <a:t>（</a:t>
            </a:r>
            <a:r>
              <a:rPr lang="en-US" altLang="ja-JP" sz="1600" b="1" u="sng" kern="0" dirty="0">
                <a:ln w="0">
                  <a:noFill/>
                </a:ln>
                <a:solidFill>
                  <a:schemeClr val="tx1"/>
                </a:solidFill>
                <a:latin typeface="+mn-ea"/>
              </a:rPr>
              <a:t>12</a:t>
            </a:r>
            <a:r>
              <a:rPr lang="ja-JP" altLang="en-US" sz="1600" b="1" u="sng" kern="0" dirty="0">
                <a:ln w="0">
                  <a:noFill/>
                </a:ln>
                <a:solidFill>
                  <a:schemeClr val="tx1"/>
                </a:solidFill>
                <a:latin typeface="+mn-ea"/>
              </a:rPr>
              <a:t>）</a:t>
            </a:r>
            <a:r>
              <a:rPr lang="zh-TW" altLang="en-US" sz="1600" b="1" u="sng" kern="0" dirty="0">
                <a:ln w="0">
                  <a:noFill/>
                </a:ln>
                <a:solidFill>
                  <a:schemeClr val="tx1"/>
                </a:solidFill>
                <a:latin typeface="+mn-ea"/>
              </a:rPr>
              <a:t>共同研究機関（各研究責任者）</a:t>
            </a:r>
            <a:endParaRPr lang="ja-JP" altLang="en-US" sz="1600" b="1" u="sng" kern="0" dirty="0">
              <a:ln w="0">
                <a:noFill/>
              </a:ln>
              <a:solidFill>
                <a:schemeClr val="tx1"/>
              </a:solidFill>
              <a:latin typeface="+mn-ea"/>
            </a:endParaRPr>
          </a:p>
        </p:txBody>
      </p:sp>
      <p:sp>
        <p:nvSpPr>
          <p:cNvPr id="13312" name="コンテンツ プレースホルダー 1">
            <a:extLst>
              <a:ext uri="{FF2B5EF4-FFF2-40B4-BE49-F238E27FC236}">
                <a16:creationId xmlns:a16="http://schemas.microsoft.com/office/drawing/2014/main" id="{74958FD3-5E35-5D7D-3E8F-A4261947B6E9}"/>
              </a:ext>
            </a:extLst>
          </p:cNvPr>
          <p:cNvSpPr txBox="1">
            <a:spLocks/>
          </p:cNvSpPr>
          <p:nvPr/>
        </p:nvSpPr>
        <p:spPr bwMode="auto">
          <a:xfrm>
            <a:off x="85642" y="3588163"/>
            <a:ext cx="2339917" cy="509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600" b="1" u="sng" kern="0" dirty="0">
                <a:ln w="0">
                  <a:noFill/>
                </a:ln>
                <a:solidFill>
                  <a:schemeClr val="tx1"/>
                </a:solidFill>
                <a:latin typeface="+mn-ea"/>
              </a:rPr>
              <a:t>（</a:t>
            </a:r>
            <a:r>
              <a:rPr lang="en-US" altLang="ja-JP" sz="1600" b="1" u="sng" kern="0" dirty="0">
                <a:ln w="0">
                  <a:noFill/>
                </a:ln>
                <a:solidFill>
                  <a:schemeClr val="tx1"/>
                </a:solidFill>
                <a:latin typeface="+mn-ea"/>
              </a:rPr>
              <a:t>14</a:t>
            </a:r>
            <a:r>
              <a:rPr lang="ja-JP" altLang="en-US" sz="1600" b="1" u="sng" kern="0" dirty="0">
                <a:ln w="0">
                  <a:noFill/>
                </a:ln>
                <a:solidFill>
                  <a:schemeClr val="tx1"/>
                </a:solidFill>
                <a:latin typeface="+mn-ea"/>
              </a:rPr>
              <a:t>）試料・情報の収集・提供を行う機関</a:t>
            </a:r>
          </a:p>
        </p:txBody>
      </p:sp>
      <p:sp>
        <p:nvSpPr>
          <p:cNvPr id="13316" name="正方形/長方形 13315">
            <a:extLst>
              <a:ext uri="{FF2B5EF4-FFF2-40B4-BE49-F238E27FC236}">
                <a16:creationId xmlns:a16="http://schemas.microsoft.com/office/drawing/2014/main" id="{E176552D-1DE4-A45C-6F87-12ED2D969584}"/>
              </a:ext>
            </a:extLst>
          </p:cNvPr>
          <p:cNvSpPr/>
          <p:nvPr/>
        </p:nvSpPr>
        <p:spPr bwMode="auto">
          <a:xfrm>
            <a:off x="156620" y="1482294"/>
            <a:ext cx="6887578" cy="4970892"/>
          </a:xfrm>
          <a:prstGeom prst="rect">
            <a:avLst/>
          </a:prstGeom>
          <a:noFill/>
          <a:ln w="57150">
            <a:solidFill>
              <a:schemeClr val="accent2">
                <a:lumMod val="40000"/>
                <a:lumOff val="60000"/>
              </a:schemeClr>
            </a:solidFill>
            <a:miter lim="800000"/>
            <a:headEnd/>
            <a:tailEnd/>
          </a:ln>
        </p:spPr>
        <p:txBody>
          <a:bodyPr wrap="none" rtlCol="0" anchor="ctr"/>
          <a:lstStyle/>
          <a:p>
            <a:pPr algn="ctr"/>
            <a:endParaRPr kumimoji="1" lang="ja-JP" altLang="en-US" dirty="0">
              <a:solidFill>
                <a:srgbClr val="0000CC"/>
              </a:solidFill>
            </a:endParaRPr>
          </a:p>
        </p:txBody>
      </p:sp>
      <p:sp>
        <p:nvSpPr>
          <p:cNvPr id="2" name="コンテンツ プレースホルダー 1">
            <a:extLst>
              <a:ext uri="{FF2B5EF4-FFF2-40B4-BE49-F238E27FC236}">
                <a16:creationId xmlns:a16="http://schemas.microsoft.com/office/drawing/2014/main" id="{5162AEA1-E53F-9771-0BFD-A441C7E08093}"/>
              </a:ext>
            </a:extLst>
          </p:cNvPr>
          <p:cNvSpPr>
            <a:spLocks noGrp="1"/>
          </p:cNvSpPr>
          <p:nvPr>
            <p:ph idx="1"/>
          </p:nvPr>
        </p:nvSpPr>
        <p:spPr>
          <a:xfrm>
            <a:off x="2686002" y="1313141"/>
            <a:ext cx="1930407" cy="348922"/>
          </a:xfrm>
        </p:spPr>
        <p:style>
          <a:lnRef idx="0">
            <a:schemeClr val="accent2"/>
          </a:lnRef>
          <a:fillRef idx="3">
            <a:schemeClr val="accent2"/>
          </a:fillRef>
          <a:effectRef idx="3">
            <a:schemeClr val="accent2"/>
          </a:effectRef>
          <a:fontRef idx="minor">
            <a:schemeClr val="lt1"/>
          </a:fontRef>
        </p:style>
        <p:txBody>
          <a:bodyPr anchor="ctr"/>
          <a:lstStyle/>
          <a:p>
            <a:pPr marL="0" indent="0" algn="ctr">
              <a:buNone/>
            </a:pPr>
            <a:r>
              <a:rPr kumimoji="1" lang="ja-JP" altLang="en-US" sz="2000" b="1" dirty="0">
                <a:latin typeface="+mn-ea"/>
              </a:rPr>
              <a:t>（</a:t>
            </a:r>
            <a:r>
              <a:rPr kumimoji="1" lang="en-US" altLang="ja-JP" sz="2000" b="1" dirty="0">
                <a:latin typeface="+mn-ea"/>
              </a:rPr>
              <a:t>11</a:t>
            </a:r>
            <a:r>
              <a:rPr kumimoji="1" lang="ja-JP" altLang="en-US" sz="2000" b="1" dirty="0">
                <a:latin typeface="+mn-ea"/>
              </a:rPr>
              <a:t>）研究機関  </a:t>
            </a:r>
          </a:p>
        </p:txBody>
      </p:sp>
      <p:cxnSp>
        <p:nvCxnSpPr>
          <p:cNvPr id="13325" name="直線矢印コネクタ 13324">
            <a:extLst>
              <a:ext uri="{FF2B5EF4-FFF2-40B4-BE49-F238E27FC236}">
                <a16:creationId xmlns:a16="http://schemas.microsoft.com/office/drawing/2014/main" id="{D530B141-A572-F6A1-40A7-A0BA2AB5DE0C}"/>
              </a:ext>
            </a:extLst>
          </p:cNvPr>
          <p:cNvCxnSpPr>
            <a:cxnSpLocks/>
          </p:cNvCxnSpPr>
          <p:nvPr/>
        </p:nvCxnSpPr>
        <p:spPr>
          <a:xfrm>
            <a:off x="5574320" y="3393056"/>
            <a:ext cx="18037" cy="540000"/>
          </a:xfrm>
          <a:prstGeom prst="straightConnector1">
            <a:avLst/>
          </a:prstGeom>
          <a:ln w="57150">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52" name="グループ化 51">
            <a:extLst>
              <a:ext uri="{FF2B5EF4-FFF2-40B4-BE49-F238E27FC236}">
                <a16:creationId xmlns:a16="http://schemas.microsoft.com/office/drawing/2014/main" id="{A52CAFDD-50B8-1DEC-37F4-B02CD8F8A0BC}"/>
              </a:ext>
            </a:extLst>
          </p:cNvPr>
          <p:cNvGrpSpPr/>
          <p:nvPr/>
        </p:nvGrpSpPr>
        <p:grpSpPr>
          <a:xfrm>
            <a:off x="5880151" y="3442875"/>
            <a:ext cx="647897" cy="418173"/>
            <a:chOff x="8184232" y="2087958"/>
            <a:chExt cx="647897" cy="418173"/>
          </a:xfrm>
          <a:solidFill>
            <a:schemeClr val="bg1"/>
          </a:solidFill>
        </p:grpSpPr>
        <p:pic>
          <p:nvPicPr>
            <p:cNvPr id="53" name="図 52" descr="グラフィカル ユーザー インターフェイス, アプリケーション&#10;&#10;自動的に生成された説明">
              <a:extLst>
                <a:ext uri="{FF2B5EF4-FFF2-40B4-BE49-F238E27FC236}">
                  <a16:creationId xmlns:a16="http://schemas.microsoft.com/office/drawing/2014/main" id="{05559392-99EB-6360-81C7-6DBB953F8A6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84232" y="2126399"/>
              <a:ext cx="189866" cy="379732"/>
            </a:xfrm>
            <a:prstGeom prst="rect">
              <a:avLst/>
            </a:prstGeom>
            <a:grpFill/>
          </p:spPr>
        </p:pic>
        <p:pic>
          <p:nvPicPr>
            <p:cNvPr id="54" name="Picture 4" descr="カルテのイラスト">
              <a:extLst>
                <a:ext uri="{FF2B5EF4-FFF2-40B4-BE49-F238E27FC236}">
                  <a16:creationId xmlns:a16="http://schemas.microsoft.com/office/drawing/2014/main" id="{0A04270D-5D2E-196F-3CFA-9D65C0C9A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77" y="2087958"/>
              <a:ext cx="416752" cy="416752"/>
            </a:xfrm>
            <a:prstGeom prst="rect">
              <a:avLst/>
            </a:prstGeom>
            <a:grpFill/>
          </p:spPr>
        </p:pic>
      </p:grpSp>
      <p:sp>
        <p:nvSpPr>
          <p:cNvPr id="13327" name="テキスト ボックス 13326">
            <a:extLst>
              <a:ext uri="{FF2B5EF4-FFF2-40B4-BE49-F238E27FC236}">
                <a16:creationId xmlns:a16="http://schemas.microsoft.com/office/drawing/2014/main" id="{7E14DED2-3913-F026-8AC2-7D9A18A0CB02}"/>
              </a:ext>
            </a:extLst>
          </p:cNvPr>
          <p:cNvSpPr txBox="1"/>
          <p:nvPr/>
        </p:nvSpPr>
        <p:spPr>
          <a:xfrm>
            <a:off x="228628" y="1682224"/>
            <a:ext cx="6875484" cy="738664"/>
          </a:xfrm>
          <a:prstGeom prst="rect">
            <a:avLst/>
          </a:prstGeom>
          <a:noFill/>
        </p:spPr>
        <p:txBody>
          <a:bodyPr wrap="square">
            <a:spAutoFit/>
          </a:bodyPr>
          <a:lstStyle/>
          <a:p>
            <a:pPr marL="0" lvl="1">
              <a:buNone/>
            </a:pPr>
            <a:r>
              <a:rPr lang="ja-JP" altLang="en-US" sz="1400" dirty="0">
                <a:latin typeface="+mn-ea"/>
                <a:ea typeface="+mn-ea"/>
              </a:rPr>
              <a:t>研究が実施される法人若しくは行政機関又は研究を実施する個人事業主をいう。ただし、試料・情報の保管、統計処理その他の研究に関する</a:t>
            </a:r>
            <a:r>
              <a:rPr lang="ja-JP" altLang="en-US" sz="1400" b="1" dirty="0">
                <a:latin typeface="+mn-ea"/>
                <a:ea typeface="+mn-ea"/>
              </a:rPr>
              <a:t>業務の一部についてのみ委託を受けて行われる場合を除く。</a:t>
            </a:r>
            <a:endParaRPr lang="en-US" altLang="ja-JP" sz="1400" dirty="0">
              <a:latin typeface="+mn-ea"/>
              <a:ea typeface="+mn-ea"/>
            </a:endParaRPr>
          </a:p>
        </p:txBody>
      </p:sp>
      <p:sp>
        <p:nvSpPr>
          <p:cNvPr id="13329" name="テキスト ボックス 13328">
            <a:extLst>
              <a:ext uri="{FF2B5EF4-FFF2-40B4-BE49-F238E27FC236}">
                <a16:creationId xmlns:a16="http://schemas.microsoft.com/office/drawing/2014/main" id="{0B0269A1-571A-A8EE-DD0D-646BD4105859}"/>
              </a:ext>
            </a:extLst>
          </p:cNvPr>
          <p:cNvSpPr txBox="1"/>
          <p:nvPr/>
        </p:nvSpPr>
        <p:spPr>
          <a:xfrm>
            <a:off x="2711624" y="4941168"/>
            <a:ext cx="4284000" cy="954107"/>
          </a:xfrm>
          <a:prstGeom prst="rect">
            <a:avLst/>
          </a:prstGeom>
          <a:noFill/>
        </p:spPr>
        <p:txBody>
          <a:bodyPr wrap="square">
            <a:spAutoFit/>
          </a:bodyPr>
          <a:lstStyle/>
          <a:p>
            <a:r>
              <a:rPr lang="ja-JP" altLang="en-US" sz="1400" dirty="0">
                <a:latin typeface="+mn-ea"/>
                <a:ea typeface="+mn-ea"/>
              </a:rPr>
              <a:t>研究計画書に基づいて</a:t>
            </a:r>
            <a:r>
              <a:rPr lang="ja-JP" altLang="en-US" sz="1400" b="1" dirty="0">
                <a:solidFill>
                  <a:srgbClr val="0000FF"/>
                </a:solidFill>
                <a:latin typeface="+mn-ea"/>
                <a:ea typeface="+mn-ea"/>
              </a:rPr>
              <a:t>共同して研究が実施される研究機関</a:t>
            </a:r>
            <a:r>
              <a:rPr lang="ja-JP" altLang="en-US" sz="1400" dirty="0">
                <a:latin typeface="+mn-ea"/>
                <a:ea typeface="+mn-ea"/>
              </a:rPr>
              <a:t>（当該研究のために研究対象者から新たに試料・情報を取得し、他の研究機関に提供を行う研究機関を含む）をいう。</a:t>
            </a:r>
          </a:p>
        </p:txBody>
      </p:sp>
      <p:sp>
        <p:nvSpPr>
          <p:cNvPr id="13331" name="テキスト ボックス 13330">
            <a:extLst>
              <a:ext uri="{FF2B5EF4-FFF2-40B4-BE49-F238E27FC236}">
                <a16:creationId xmlns:a16="http://schemas.microsoft.com/office/drawing/2014/main" id="{667DBDA4-373D-E651-87D8-6E28807780DD}"/>
              </a:ext>
            </a:extLst>
          </p:cNvPr>
          <p:cNvSpPr txBox="1"/>
          <p:nvPr/>
        </p:nvSpPr>
        <p:spPr>
          <a:xfrm>
            <a:off x="7298467" y="1682805"/>
            <a:ext cx="4774197" cy="954107"/>
          </a:xfrm>
          <a:prstGeom prst="rect">
            <a:avLst/>
          </a:prstGeom>
          <a:noFill/>
        </p:spPr>
        <p:txBody>
          <a:bodyPr wrap="square">
            <a:spAutoFit/>
          </a:bodyPr>
          <a:lstStyle/>
          <a:p>
            <a:pPr marL="92075" indent="0">
              <a:buNone/>
            </a:pPr>
            <a:r>
              <a:rPr lang="ja-JP" altLang="en-US" sz="1400" dirty="0">
                <a:latin typeface="+mn-ea"/>
                <a:ea typeface="+mn-ea"/>
              </a:rPr>
              <a:t>研究計画書に基づいて研究が実施される研究機関以外であって、当該研究のために研究対象者から</a:t>
            </a:r>
            <a:r>
              <a:rPr lang="ja-JP" altLang="en-US" sz="1400" b="1" dirty="0">
                <a:solidFill>
                  <a:srgbClr val="0000FF"/>
                </a:solidFill>
                <a:latin typeface="+mn-ea"/>
                <a:ea typeface="+mn-ea"/>
              </a:rPr>
              <a:t>新たに試料・情報を取得</a:t>
            </a:r>
            <a:r>
              <a:rPr lang="ja-JP" altLang="en-US" sz="1400" dirty="0">
                <a:latin typeface="+mn-ea"/>
                <a:ea typeface="+mn-ea"/>
              </a:rPr>
              <a:t>し（侵襲（軽微な侵襲を除く）を伴う試料の取得は除く）、研究機関に提供のみを行う機関をいう。</a:t>
            </a:r>
            <a:endParaRPr lang="en-US" altLang="ja-JP" sz="1400" dirty="0">
              <a:latin typeface="+mn-ea"/>
              <a:ea typeface="+mn-ea"/>
            </a:endParaRPr>
          </a:p>
        </p:txBody>
      </p:sp>
      <p:sp>
        <p:nvSpPr>
          <p:cNvPr id="19" name="テキスト ボックス 18">
            <a:extLst>
              <a:ext uri="{FF2B5EF4-FFF2-40B4-BE49-F238E27FC236}">
                <a16:creationId xmlns:a16="http://schemas.microsoft.com/office/drawing/2014/main" id="{892882B8-28D9-CF6C-C663-D89322FA2A82}"/>
              </a:ext>
            </a:extLst>
          </p:cNvPr>
          <p:cNvSpPr txBox="1"/>
          <p:nvPr/>
        </p:nvSpPr>
        <p:spPr>
          <a:xfrm>
            <a:off x="3071664" y="3527462"/>
            <a:ext cx="1617638" cy="738664"/>
          </a:xfrm>
          <a:prstGeom prst="rect">
            <a:avLst/>
          </a:prstGeom>
          <a:noFill/>
        </p:spPr>
        <p:txBody>
          <a:bodyPr wrap="square" rtlCol="0">
            <a:spAutoFit/>
          </a:bodyPr>
          <a:lstStyle/>
          <a:p>
            <a:r>
              <a:rPr kumimoji="1" lang="ja-JP" altLang="en-US" sz="1400" b="1" dirty="0">
                <a:solidFill>
                  <a:srgbClr val="0000FF"/>
                </a:solidFill>
                <a:latin typeface="+mn-ea"/>
                <a:ea typeface="+mn-ea"/>
              </a:rPr>
              <a:t>反復継続した</a:t>
            </a:r>
            <a:endParaRPr lang="en-US" altLang="ja-JP" sz="1400" b="1" dirty="0">
              <a:solidFill>
                <a:srgbClr val="0000FF"/>
              </a:solidFill>
              <a:latin typeface="+mn-ea"/>
              <a:ea typeface="+mn-ea"/>
            </a:endParaRPr>
          </a:p>
          <a:p>
            <a:r>
              <a:rPr kumimoji="1" lang="ja-JP" altLang="en-US" sz="1400" dirty="0">
                <a:latin typeface="+mn-ea"/>
                <a:ea typeface="+mn-ea"/>
              </a:rPr>
              <a:t>試料</a:t>
            </a:r>
            <a:r>
              <a:rPr lang="ja-JP" altLang="en-US" sz="1400" dirty="0">
                <a:latin typeface="+mn-ea"/>
                <a:ea typeface="+mn-ea"/>
              </a:rPr>
              <a:t> </a:t>
            </a:r>
            <a:r>
              <a:rPr kumimoji="1" lang="ja-JP" altLang="en-US" sz="1400" dirty="0">
                <a:latin typeface="+mn-ea"/>
                <a:ea typeface="+mn-ea"/>
              </a:rPr>
              <a:t>・情報の</a:t>
            </a:r>
            <a:br>
              <a:rPr kumimoji="1" lang="en-US" altLang="ja-JP" sz="1400" dirty="0">
                <a:latin typeface="+mn-ea"/>
                <a:ea typeface="+mn-ea"/>
              </a:rPr>
            </a:br>
            <a:r>
              <a:rPr kumimoji="1" lang="ja-JP" altLang="en-US" sz="1400" dirty="0">
                <a:latin typeface="+mn-ea"/>
                <a:ea typeface="+mn-ea"/>
              </a:rPr>
              <a:t>          提供</a:t>
            </a:r>
          </a:p>
        </p:txBody>
      </p:sp>
      <p:sp>
        <p:nvSpPr>
          <p:cNvPr id="24" name="テキスト ボックス 23">
            <a:extLst>
              <a:ext uri="{FF2B5EF4-FFF2-40B4-BE49-F238E27FC236}">
                <a16:creationId xmlns:a16="http://schemas.microsoft.com/office/drawing/2014/main" id="{C6C5FD6B-46E9-B861-971E-A98770E8DE5E}"/>
              </a:ext>
            </a:extLst>
          </p:cNvPr>
          <p:cNvSpPr txBox="1"/>
          <p:nvPr/>
        </p:nvSpPr>
        <p:spPr>
          <a:xfrm>
            <a:off x="310534" y="5447335"/>
            <a:ext cx="2138727" cy="307777"/>
          </a:xfrm>
          <a:prstGeom prst="rect">
            <a:avLst/>
          </a:prstGeom>
          <a:solidFill>
            <a:srgbClr val="E7FFFF"/>
          </a:solidFill>
        </p:spPr>
        <p:txBody>
          <a:bodyPr wrap="none" rtlCol="0">
            <a:spAutoFit/>
          </a:bodyPr>
          <a:lstStyle/>
          <a:p>
            <a:r>
              <a:rPr kumimoji="1" lang="ja-JP" altLang="en-US" sz="1400" dirty="0"/>
              <a:t>バンクやアーカイブを指す</a:t>
            </a:r>
          </a:p>
        </p:txBody>
      </p:sp>
      <p:sp>
        <p:nvSpPr>
          <p:cNvPr id="27" name="テキスト ボックス 26">
            <a:extLst>
              <a:ext uri="{FF2B5EF4-FFF2-40B4-BE49-F238E27FC236}">
                <a16:creationId xmlns:a16="http://schemas.microsoft.com/office/drawing/2014/main" id="{AF945F43-AAF6-DC0D-8651-FA40A7D4B509}"/>
              </a:ext>
            </a:extLst>
          </p:cNvPr>
          <p:cNvSpPr txBox="1"/>
          <p:nvPr/>
        </p:nvSpPr>
        <p:spPr>
          <a:xfrm>
            <a:off x="3071664" y="5840153"/>
            <a:ext cx="3816000" cy="541175"/>
          </a:xfrm>
          <a:prstGeom prst="rect">
            <a:avLst/>
          </a:prstGeom>
          <a:solidFill>
            <a:srgbClr val="E7FFFF"/>
          </a:solidFill>
        </p:spPr>
        <p:txBody>
          <a:bodyPr wrap="square" rtlCol="0">
            <a:spAutoFit/>
          </a:bodyPr>
          <a:lstStyle/>
          <a:p>
            <a:pPr marL="0" lvl="0" indent="0">
              <a:buNone/>
            </a:pPr>
            <a:r>
              <a:rPr lang="ja-JP" altLang="en-US" sz="1400" b="0" dirty="0">
                <a:solidFill>
                  <a:schemeClr val="tx1"/>
                </a:solidFill>
                <a:latin typeface="+mn-ea"/>
                <a:ea typeface="+mn-ea"/>
              </a:rPr>
              <a:t>侵襲</a:t>
            </a:r>
            <a:r>
              <a:rPr lang="en-US" altLang="ja-JP" sz="1400" b="0" dirty="0">
                <a:solidFill>
                  <a:schemeClr val="tx1"/>
                </a:solidFill>
                <a:latin typeface="+mn-ea"/>
                <a:ea typeface="+mn-ea"/>
              </a:rPr>
              <a:t>(</a:t>
            </a:r>
            <a:r>
              <a:rPr lang="ja-JP" altLang="en-US" sz="1400" b="0" dirty="0">
                <a:solidFill>
                  <a:schemeClr val="tx1"/>
                </a:solidFill>
                <a:latin typeface="+mn-ea"/>
                <a:ea typeface="+mn-ea"/>
              </a:rPr>
              <a:t>軽微な侵襲を除く</a:t>
            </a:r>
            <a:r>
              <a:rPr lang="en-US" altLang="ja-JP" sz="1400" b="0" dirty="0">
                <a:solidFill>
                  <a:schemeClr val="tx1"/>
                </a:solidFill>
                <a:latin typeface="+mn-ea"/>
                <a:ea typeface="+mn-ea"/>
              </a:rPr>
              <a:t>)</a:t>
            </a:r>
            <a:r>
              <a:rPr lang="ja-JP" altLang="en-US" sz="1400" b="0" dirty="0">
                <a:solidFill>
                  <a:schemeClr val="tx1"/>
                </a:solidFill>
                <a:latin typeface="+mn-ea"/>
                <a:ea typeface="+mn-ea"/>
              </a:rPr>
              <a:t>を伴う新規試料の取得を行う際には共同研究機関となる</a:t>
            </a:r>
            <a:endParaRPr kumimoji="1" lang="ja-JP" altLang="en-US" sz="1800" b="0" dirty="0">
              <a:solidFill>
                <a:srgbClr val="0000CC"/>
              </a:solidFill>
              <a:latin typeface="+mn-ea"/>
              <a:ea typeface="+mn-ea"/>
            </a:endParaRPr>
          </a:p>
        </p:txBody>
      </p:sp>
      <p:sp>
        <p:nvSpPr>
          <p:cNvPr id="9" name="四角形: 角を丸くする 8">
            <a:extLst>
              <a:ext uri="{FF2B5EF4-FFF2-40B4-BE49-F238E27FC236}">
                <a16:creationId xmlns:a16="http://schemas.microsoft.com/office/drawing/2014/main" id="{C4E8899E-617B-8C15-8478-557C10587FF4}"/>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１</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コンテンツ プレースホルダー 1">
            <a:extLst>
              <a:ext uri="{FF2B5EF4-FFF2-40B4-BE49-F238E27FC236}">
                <a16:creationId xmlns:a16="http://schemas.microsoft.com/office/drawing/2014/main" id="{206C48EB-42D7-8ED5-C135-4E2C1763722D}"/>
              </a:ext>
            </a:extLst>
          </p:cNvPr>
          <p:cNvSpPr txBox="1">
            <a:spLocks/>
          </p:cNvSpPr>
          <p:nvPr/>
        </p:nvSpPr>
        <p:spPr bwMode="auto">
          <a:xfrm>
            <a:off x="4655840" y="2924944"/>
            <a:ext cx="2268000" cy="3600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spcBef>
                <a:spcPts val="0"/>
              </a:spcBef>
              <a:buFontTx/>
              <a:buNone/>
            </a:pPr>
            <a:r>
              <a:rPr lang="zh-TW" altLang="en-US" sz="1600" b="1" kern="0" dirty="0">
                <a:ln w="0">
                  <a:noFill/>
                </a:ln>
                <a:solidFill>
                  <a:schemeClr val="tx1"/>
                </a:solidFill>
                <a:latin typeface="+mn-ea"/>
              </a:rPr>
              <a:t>研究機関（研究代表者）</a:t>
            </a:r>
            <a:endParaRPr lang="ja-JP" altLang="en-US" sz="1600" b="1" kern="0" dirty="0">
              <a:ln w="0">
                <a:noFill/>
              </a:ln>
              <a:solidFill>
                <a:schemeClr val="tx1"/>
              </a:solidFill>
              <a:latin typeface="+mn-ea"/>
            </a:endParaRPr>
          </a:p>
        </p:txBody>
      </p:sp>
      <p:sp>
        <p:nvSpPr>
          <p:cNvPr id="10" name="日付プレースホルダー 9">
            <a:extLst>
              <a:ext uri="{FF2B5EF4-FFF2-40B4-BE49-F238E27FC236}">
                <a16:creationId xmlns:a16="http://schemas.microsoft.com/office/drawing/2014/main" id="{03611721-B2C8-45AF-ECFB-386F49AB0287}"/>
              </a:ext>
            </a:extLst>
          </p:cNvPr>
          <p:cNvSpPr>
            <a:spLocks noGrp="1"/>
          </p:cNvSpPr>
          <p:nvPr>
            <p:ph type="dt" sz="half" idx="10"/>
          </p:nvPr>
        </p:nvSpPr>
        <p:spPr/>
        <p:txBody>
          <a:bodyPr/>
          <a:lstStyle/>
          <a:p>
            <a:pPr>
              <a:defRPr/>
            </a:pPr>
            <a:r>
              <a:rPr lang="en-US" altLang="ja-JP" dirty="0"/>
              <a:t>2024/6/26</a:t>
            </a:r>
          </a:p>
        </p:txBody>
      </p:sp>
      <p:sp>
        <p:nvSpPr>
          <p:cNvPr id="18" name="object 8">
            <a:extLst>
              <a:ext uri="{FF2B5EF4-FFF2-40B4-BE49-F238E27FC236}">
                <a16:creationId xmlns:a16="http://schemas.microsoft.com/office/drawing/2014/main" id="{9B7CA610-2C44-37CB-A621-3A632DD47981}"/>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33" name="正方形/長方形 32">
            <a:extLst>
              <a:ext uri="{FF2B5EF4-FFF2-40B4-BE49-F238E27FC236}">
                <a16:creationId xmlns:a16="http://schemas.microsoft.com/office/drawing/2014/main" id="{4F5FA1B0-312D-6E42-60D7-A6DEE872E5C8}"/>
              </a:ext>
            </a:extLst>
          </p:cNvPr>
          <p:cNvSpPr/>
          <p:nvPr/>
        </p:nvSpPr>
        <p:spPr bwMode="auto">
          <a:xfrm>
            <a:off x="7403335" y="1482284"/>
            <a:ext cx="4683097" cy="3024000"/>
          </a:xfrm>
          <a:prstGeom prst="rect">
            <a:avLst/>
          </a:prstGeom>
          <a:noFill/>
          <a:ln w="57150">
            <a:solidFill>
              <a:schemeClr val="accent2">
                <a:lumMod val="40000"/>
                <a:lumOff val="60000"/>
              </a:schemeClr>
            </a:solidFill>
            <a:miter lim="800000"/>
            <a:headEnd/>
            <a:tailEnd/>
          </a:ln>
        </p:spPr>
        <p:txBody>
          <a:bodyPr wrap="none" rtlCol="0" anchor="ctr"/>
          <a:lstStyle/>
          <a:p>
            <a:pPr algn="ctr"/>
            <a:endParaRPr kumimoji="1" lang="ja-JP" altLang="en-US" dirty="0">
              <a:solidFill>
                <a:srgbClr val="0000CC"/>
              </a:solidFill>
            </a:endParaRPr>
          </a:p>
        </p:txBody>
      </p:sp>
      <p:sp>
        <p:nvSpPr>
          <p:cNvPr id="3" name="コンテンツ プレースホルダー 1">
            <a:extLst>
              <a:ext uri="{FF2B5EF4-FFF2-40B4-BE49-F238E27FC236}">
                <a16:creationId xmlns:a16="http://schemas.microsoft.com/office/drawing/2014/main" id="{3879B138-4FBD-3E0C-0C8F-921B076D9169}"/>
              </a:ext>
            </a:extLst>
          </p:cNvPr>
          <p:cNvSpPr txBox="1">
            <a:spLocks/>
          </p:cNvSpPr>
          <p:nvPr/>
        </p:nvSpPr>
        <p:spPr bwMode="auto">
          <a:xfrm>
            <a:off x="9120336" y="1318474"/>
            <a:ext cx="2112864" cy="343589"/>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800" b="1" kern="0" dirty="0">
                <a:solidFill>
                  <a:schemeClr val="bg1"/>
                </a:solidFill>
                <a:latin typeface="+mn-ea"/>
              </a:rPr>
              <a:t>（</a:t>
            </a:r>
            <a:r>
              <a:rPr lang="en-US" altLang="ja-JP" sz="1800" b="1" kern="0" dirty="0">
                <a:solidFill>
                  <a:schemeClr val="bg1"/>
                </a:solidFill>
                <a:latin typeface="+mn-ea"/>
              </a:rPr>
              <a:t>13</a:t>
            </a:r>
            <a:r>
              <a:rPr lang="ja-JP" altLang="en-US" sz="1800" b="1" kern="0" dirty="0">
                <a:solidFill>
                  <a:schemeClr val="bg1"/>
                </a:solidFill>
                <a:latin typeface="+mn-ea"/>
              </a:rPr>
              <a:t>）研究協力機関</a:t>
            </a:r>
          </a:p>
        </p:txBody>
      </p:sp>
      <p:cxnSp>
        <p:nvCxnSpPr>
          <p:cNvPr id="35" name="直線矢印コネクタ 34">
            <a:extLst>
              <a:ext uri="{FF2B5EF4-FFF2-40B4-BE49-F238E27FC236}">
                <a16:creationId xmlns:a16="http://schemas.microsoft.com/office/drawing/2014/main" id="{5B01C7C7-C8F8-55B3-9929-AB12513BDFA9}"/>
              </a:ext>
            </a:extLst>
          </p:cNvPr>
          <p:cNvCxnSpPr>
            <a:cxnSpLocks/>
          </p:cNvCxnSpPr>
          <p:nvPr/>
        </p:nvCxnSpPr>
        <p:spPr>
          <a:xfrm flipH="1">
            <a:off x="7068392" y="3127093"/>
            <a:ext cx="2268000" cy="0"/>
          </a:xfrm>
          <a:prstGeom prst="straightConnector1">
            <a:avLst/>
          </a:prstGeom>
          <a:ln w="57150">
            <a:tailEnd type="triangle" w="med" len="med"/>
          </a:ln>
        </p:spPr>
        <p:style>
          <a:lnRef idx="1">
            <a:schemeClr val="accent2"/>
          </a:lnRef>
          <a:fillRef idx="0">
            <a:schemeClr val="accent2"/>
          </a:fillRef>
          <a:effectRef idx="0">
            <a:schemeClr val="accent2"/>
          </a:effectRef>
          <a:fontRef idx="minor">
            <a:schemeClr val="tx1"/>
          </a:fontRef>
        </p:style>
      </p:cxnSp>
      <p:grpSp>
        <p:nvGrpSpPr>
          <p:cNvPr id="6" name="グループ化 5">
            <a:extLst>
              <a:ext uri="{FF2B5EF4-FFF2-40B4-BE49-F238E27FC236}">
                <a16:creationId xmlns:a16="http://schemas.microsoft.com/office/drawing/2014/main" id="{5C0C2CFC-82D3-2E72-79DF-5F523971B0BE}"/>
              </a:ext>
            </a:extLst>
          </p:cNvPr>
          <p:cNvGrpSpPr/>
          <p:nvPr/>
        </p:nvGrpSpPr>
        <p:grpSpPr>
          <a:xfrm>
            <a:off x="7838912" y="5229200"/>
            <a:ext cx="647897" cy="418173"/>
            <a:chOff x="8184232" y="2087958"/>
            <a:chExt cx="647897" cy="418173"/>
          </a:xfrm>
          <a:solidFill>
            <a:schemeClr val="bg1"/>
          </a:solidFill>
        </p:grpSpPr>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CD249DCE-B412-70C5-29BE-6B232BC743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84232" y="2126399"/>
              <a:ext cx="189866" cy="379732"/>
            </a:xfrm>
            <a:prstGeom prst="rect">
              <a:avLst/>
            </a:prstGeom>
            <a:grpFill/>
          </p:spPr>
        </p:pic>
        <p:pic>
          <p:nvPicPr>
            <p:cNvPr id="34" name="Picture 4" descr="カルテのイラスト">
              <a:extLst>
                <a:ext uri="{FF2B5EF4-FFF2-40B4-BE49-F238E27FC236}">
                  <a16:creationId xmlns:a16="http://schemas.microsoft.com/office/drawing/2014/main" id="{E12B91F4-D7C6-CD73-D61A-B22FA2CFE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377" y="2087958"/>
              <a:ext cx="416752" cy="416752"/>
            </a:xfrm>
            <a:prstGeom prst="rect">
              <a:avLst/>
            </a:prstGeom>
            <a:grpFill/>
          </p:spPr>
        </p:pic>
      </p:grpSp>
      <p:sp>
        <p:nvSpPr>
          <p:cNvPr id="39" name="正方形/長方形 38">
            <a:extLst>
              <a:ext uri="{FF2B5EF4-FFF2-40B4-BE49-F238E27FC236}">
                <a16:creationId xmlns:a16="http://schemas.microsoft.com/office/drawing/2014/main" id="{A4B2BDDE-B503-F748-35FE-20A5F78152D4}"/>
              </a:ext>
            </a:extLst>
          </p:cNvPr>
          <p:cNvSpPr/>
          <p:nvPr/>
        </p:nvSpPr>
        <p:spPr bwMode="auto">
          <a:xfrm>
            <a:off x="7410888" y="4797152"/>
            <a:ext cx="4683097" cy="1656034"/>
          </a:xfrm>
          <a:prstGeom prst="rect">
            <a:avLst/>
          </a:prstGeom>
          <a:noFill/>
          <a:ln w="57150">
            <a:solidFill>
              <a:schemeClr val="accent2">
                <a:lumMod val="40000"/>
                <a:lumOff val="60000"/>
              </a:schemeClr>
            </a:solidFill>
            <a:miter lim="800000"/>
            <a:headEnd/>
            <a:tailEnd/>
          </a:ln>
        </p:spPr>
        <p:txBody>
          <a:bodyPr wrap="none" rtlCol="0" anchor="ctr"/>
          <a:lstStyle/>
          <a:p>
            <a:pPr algn="ctr"/>
            <a:endParaRPr kumimoji="1" lang="ja-JP" altLang="en-US" dirty="0">
              <a:solidFill>
                <a:srgbClr val="0000CC"/>
              </a:solidFill>
            </a:endParaRPr>
          </a:p>
        </p:txBody>
      </p:sp>
      <p:sp>
        <p:nvSpPr>
          <p:cNvPr id="38" name="コンテンツ プレースホルダー 1">
            <a:extLst>
              <a:ext uri="{FF2B5EF4-FFF2-40B4-BE49-F238E27FC236}">
                <a16:creationId xmlns:a16="http://schemas.microsoft.com/office/drawing/2014/main" id="{C9EAFC3A-5D74-7F51-A33B-4A6A8192394B}"/>
              </a:ext>
            </a:extLst>
          </p:cNvPr>
          <p:cNvSpPr txBox="1">
            <a:spLocks/>
          </p:cNvSpPr>
          <p:nvPr/>
        </p:nvSpPr>
        <p:spPr bwMode="auto">
          <a:xfrm>
            <a:off x="7664334" y="4626756"/>
            <a:ext cx="4120297" cy="365920"/>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800" b="1" kern="0" dirty="0">
                <a:solidFill>
                  <a:schemeClr val="bg1"/>
                </a:solidFill>
                <a:latin typeface="+mn-ea"/>
              </a:rPr>
              <a:t>既存試料・情報の提供のみを行う者</a:t>
            </a:r>
          </a:p>
        </p:txBody>
      </p:sp>
      <p:sp>
        <p:nvSpPr>
          <p:cNvPr id="41" name="テキスト ボックス 40">
            <a:extLst>
              <a:ext uri="{FF2B5EF4-FFF2-40B4-BE49-F238E27FC236}">
                <a16:creationId xmlns:a16="http://schemas.microsoft.com/office/drawing/2014/main" id="{02734DB3-8649-502C-A5A5-2B68C7A51952}"/>
              </a:ext>
            </a:extLst>
          </p:cNvPr>
          <p:cNvSpPr txBox="1"/>
          <p:nvPr/>
        </p:nvSpPr>
        <p:spPr>
          <a:xfrm>
            <a:off x="7395188" y="5842377"/>
            <a:ext cx="1476234" cy="307777"/>
          </a:xfrm>
          <a:prstGeom prst="rect">
            <a:avLst/>
          </a:prstGeom>
          <a:noFill/>
        </p:spPr>
        <p:txBody>
          <a:bodyPr wrap="square" rtlCol="0">
            <a:spAutoFit/>
          </a:bodyPr>
          <a:lstStyle/>
          <a:p>
            <a:pPr algn="ctr"/>
            <a:r>
              <a:rPr kumimoji="1" lang="ja-JP" altLang="en-US" sz="1400" b="1" dirty="0">
                <a:solidFill>
                  <a:srgbClr val="0000FF"/>
                </a:solidFill>
                <a:latin typeface="+mn-ea"/>
                <a:ea typeface="+mn-ea"/>
              </a:rPr>
              <a:t>既存</a:t>
            </a:r>
            <a:r>
              <a:rPr kumimoji="1" lang="ja-JP" altLang="en-US" sz="1400" dirty="0">
                <a:solidFill>
                  <a:srgbClr val="0000FF"/>
                </a:solidFill>
                <a:latin typeface="+mn-ea"/>
                <a:ea typeface="+mn-ea"/>
              </a:rPr>
              <a:t>試料・情報</a:t>
            </a:r>
            <a:endParaRPr kumimoji="1" lang="ja-JP" altLang="en-US" sz="1400" b="1" dirty="0">
              <a:solidFill>
                <a:srgbClr val="0000FF"/>
              </a:solidFill>
              <a:latin typeface="+mn-ea"/>
              <a:ea typeface="+mn-ea"/>
            </a:endParaRPr>
          </a:p>
        </p:txBody>
      </p:sp>
      <p:cxnSp>
        <p:nvCxnSpPr>
          <p:cNvPr id="13338" name="直線矢印コネクタ 13337">
            <a:extLst>
              <a:ext uri="{FF2B5EF4-FFF2-40B4-BE49-F238E27FC236}">
                <a16:creationId xmlns:a16="http://schemas.microsoft.com/office/drawing/2014/main" id="{ED63C715-8CE6-3F47-2BC7-30A8C2C9ED76}"/>
              </a:ext>
            </a:extLst>
          </p:cNvPr>
          <p:cNvCxnSpPr>
            <a:cxnSpLocks/>
          </p:cNvCxnSpPr>
          <p:nvPr/>
        </p:nvCxnSpPr>
        <p:spPr>
          <a:xfrm flipH="1">
            <a:off x="7104112" y="5734425"/>
            <a:ext cx="1616655" cy="0"/>
          </a:xfrm>
          <a:prstGeom prst="straightConnector1">
            <a:avLst/>
          </a:prstGeom>
          <a:ln w="57150">
            <a:tailEnd type="triangle" w="med" len="med"/>
          </a:ln>
        </p:spPr>
        <p:style>
          <a:lnRef idx="1">
            <a:schemeClr val="accent2"/>
          </a:lnRef>
          <a:fillRef idx="0">
            <a:schemeClr val="accent2"/>
          </a:fillRef>
          <a:effectRef idx="0">
            <a:schemeClr val="accent2"/>
          </a:effectRef>
          <a:fontRef idx="minor">
            <a:schemeClr val="tx1"/>
          </a:fontRef>
        </p:style>
      </p:cxnSp>
      <p:sp>
        <p:nvSpPr>
          <p:cNvPr id="45" name="テキスト ボックス 44">
            <a:extLst>
              <a:ext uri="{FF2B5EF4-FFF2-40B4-BE49-F238E27FC236}">
                <a16:creationId xmlns:a16="http://schemas.microsoft.com/office/drawing/2014/main" id="{C1974ACE-B4FE-961B-3D71-0BFBD5E2BE33}"/>
              </a:ext>
            </a:extLst>
          </p:cNvPr>
          <p:cNvSpPr txBox="1"/>
          <p:nvPr/>
        </p:nvSpPr>
        <p:spPr>
          <a:xfrm>
            <a:off x="9832365" y="5079728"/>
            <a:ext cx="2139251" cy="1169551"/>
          </a:xfrm>
          <a:prstGeom prst="rect">
            <a:avLst/>
          </a:prstGeom>
          <a:solidFill>
            <a:srgbClr val="E7FFFF"/>
          </a:solidFill>
        </p:spPr>
        <p:txBody>
          <a:bodyPr wrap="square" lIns="72000" rIns="0" rtlCol="0">
            <a:spAutoFit/>
          </a:bodyPr>
          <a:lstStyle/>
          <a:p>
            <a:pPr marL="0" lvl="0" indent="0">
              <a:buNone/>
            </a:pPr>
            <a:r>
              <a:rPr lang="ja-JP" altLang="en-US" sz="1400" b="0" dirty="0">
                <a:solidFill>
                  <a:schemeClr val="tx1"/>
                </a:solidFill>
                <a:latin typeface="+mn-ea"/>
                <a:ea typeface="+mn-ea"/>
              </a:rPr>
              <a:t>既存試料・情報の提供のみを行う者は、研究者等には該当しない</a:t>
            </a:r>
            <a:endParaRPr lang="en-US" altLang="ja-JP" sz="1400" b="0" dirty="0">
              <a:solidFill>
                <a:schemeClr val="tx1"/>
              </a:solidFill>
              <a:latin typeface="+mn-ea"/>
              <a:ea typeface="+mn-ea"/>
            </a:endParaRPr>
          </a:p>
          <a:p>
            <a:pPr marL="0" lvl="0" indent="0">
              <a:buNone/>
            </a:pPr>
            <a:r>
              <a:rPr lang="ja-JP" altLang="en-US" sz="1400" dirty="0">
                <a:latin typeface="+mn-ea"/>
                <a:ea typeface="+mn-ea"/>
              </a:rPr>
              <a:t>既存試料・情報の提供に係る</a:t>
            </a:r>
            <a:r>
              <a:rPr lang="en-US" altLang="ja-JP" sz="1400" b="0" dirty="0">
                <a:solidFill>
                  <a:schemeClr val="tx1"/>
                </a:solidFill>
                <a:latin typeface="+mn-ea"/>
                <a:ea typeface="+mn-ea"/>
              </a:rPr>
              <a:t>IC</a:t>
            </a:r>
            <a:r>
              <a:rPr lang="ja-JP" altLang="en-US" sz="1400" dirty="0">
                <a:latin typeface="+mn-ea"/>
                <a:ea typeface="+mn-ea"/>
              </a:rPr>
              <a:t>手続き</a:t>
            </a:r>
            <a:r>
              <a:rPr lang="ja-JP" altLang="en-US" sz="1400" b="0" dirty="0">
                <a:solidFill>
                  <a:schemeClr val="tx1"/>
                </a:solidFill>
                <a:latin typeface="+mn-ea"/>
                <a:ea typeface="+mn-ea"/>
              </a:rPr>
              <a:t>が必須</a:t>
            </a:r>
            <a:endParaRPr lang="en-US" altLang="ja-JP" sz="1400" b="0" dirty="0">
              <a:solidFill>
                <a:schemeClr val="tx1"/>
              </a:solidFill>
              <a:latin typeface="+mn-ea"/>
              <a:ea typeface="+mn-ea"/>
            </a:endParaRPr>
          </a:p>
        </p:txBody>
      </p:sp>
      <p:sp>
        <p:nvSpPr>
          <p:cNvPr id="8" name="四角形: 角を丸くする 7">
            <a:extLst>
              <a:ext uri="{FF2B5EF4-FFF2-40B4-BE49-F238E27FC236}">
                <a16:creationId xmlns:a16="http://schemas.microsoft.com/office/drawing/2014/main" id="{521C5A27-5F9A-32FA-415E-5A05A7FBA27D}"/>
              </a:ext>
            </a:extLst>
          </p:cNvPr>
          <p:cNvSpPr/>
          <p:nvPr/>
        </p:nvSpPr>
        <p:spPr>
          <a:xfrm>
            <a:off x="8819564" y="5244750"/>
            <a:ext cx="956362" cy="956362"/>
          </a:xfrm>
          <a:prstGeom prst="roundRect">
            <a:avLst>
              <a:gd name="adj" fmla="val 10000"/>
            </a:avLst>
          </a:prstGeom>
          <a:blipFill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pic>
        <p:nvPicPr>
          <p:cNvPr id="16" name="図 15" descr="ダイアグラム&#10;&#10;自動的に生成された説明">
            <a:extLst>
              <a:ext uri="{FF2B5EF4-FFF2-40B4-BE49-F238E27FC236}">
                <a16:creationId xmlns:a16="http://schemas.microsoft.com/office/drawing/2014/main" id="{4954F19C-F0B6-9A12-5671-6462660C51F2}"/>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7408" y="2564904"/>
            <a:ext cx="900000" cy="900000"/>
          </a:xfrm>
          <a:prstGeom prst="rect">
            <a:avLst/>
          </a:prstGeom>
        </p:spPr>
      </p:pic>
      <p:pic>
        <p:nvPicPr>
          <p:cNvPr id="31" name="図 30" descr="ダイアグラム&#10;&#10;自動的に生成された説明">
            <a:extLst>
              <a:ext uri="{FF2B5EF4-FFF2-40B4-BE49-F238E27FC236}">
                <a16:creationId xmlns:a16="http://schemas.microsoft.com/office/drawing/2014/main" id="{5C080F00-E63D-91DB-5E2F-EEA478A66C99}"/>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9896" y="2082248"/>
            <a:ext cx="1058720" cy="1058720"/>
          </a:xfrm>
          <a:prstGeom prst="rect">
            <a:avLst/>
          </a:prstGeom>
        </p:spPr>
      </p:pic>
      <p:pic>
        <p:nvPicPr>
          <p:cNvPr id="43" name="図 42" descr="ダイアグラム&#10;&#10;自動的に生成された説明">
            <a:extLst>
              <a:ext uri="{FF2B5EF4-FFF2-40B4-BE49-F238E27FC236}">
                <a16:creationId xmlns:a16="http://schemas.microsoft.com/office/drawing/2014/main" id="{F8DE130E-196C-C1F1-C700-EB5052A3964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1784" y="3933056"/>
            <a:ext cx="828510" cy="828510"/>
          </a:xfrm>
          <a:prstGeom prst="rect">
            <a:avLst/>
          </a:prstGeom>
        </p:spPr>
      </p:pic>
      <p:pic>
        <p:nvPicPr>
          <p:cNvPr id="44" name="図 43" descr="ダイアグラム&#10;&#10;自動的に生成された説明">
            <a:extLst>
              <a:ext uri="{FF2B5EF4-FFF2-40B4-BE49-F238E27FC236}">
                <a16:creationId xmlns:a16="http://schemas.microsoft.com/office/drawing/2014/main" id="{CAD04D6E-8A10-27ED-2153-163303D5B60B}"/>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3673" y="3933056"/>
            <a:ext cx="828510" cy="828510"/>
          </a:xfrm>
          <a:prstGeom prst="rect">
            <a:avLst/>
          </a:prstGeom>
        </p:spPr>
      </p:pic>
      <p:pic>
        <p:nvPicPr>
          <p:cNvPr id="46" name="図 45" descr="ダイアグラム&#10;&#10;自動的に生成された説明">
            <a:extLst>
              <a:ext uri="{FF2B5EF4-FFF2-40B4-BE49-F238E27FC236}">
                <a16:creationId xmlns:a16="http://schemas.microsoft.com/office/drawing/2014/main" id="{043FE2BF-A00D-4834-A017-99A82903836A}"/>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5562" y="3933056"/>
            <a:ext cx="828510" cy="828510"/>
          </a:xfrm>
          <a:prstGeom prst="rect">
            <a:avLst/>
          </a:prstGeom>
        </p:spPr>
      </p:pic>
      <p:pic>
        <p:nvPicPr>
          <p:cNvPr id="48" name="図 47" descr="ダイアグラム&#10;&#10;自動的に生成された説明">
            <a:extLst>
              <a:ext uri="{FF2B5EF4-FFF2-40B4-BE49-F238E27FC236}">
                <a16:creationId xmlns:a16="http://schemas.microsoft.com/office/drawing/2014/main" id="{5FEA68A5-CC0B-EEFD-F181-98CB759A7BD1}"/>
              </a:ext>
            </a:extLst>
          </p:cNvPr>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80376" y="2492896"/>
            <a:ext cx="1129482" cy="1129482"/>
          </a:xfrm>
          <a:prstGeom prst="rect">
            <a:avLst/>
          </a:prstGeom>
        </p:spPr>
      </p:pic>
      <p:sp>
        <p:nvSpPr>
          <p:cNvPr id="11" name="テキスト ボックス 10">
            <a:extLst>
              <a:ext uri="{FF2B5EF4-FFF2-40B4-BE49-F238E27FC236}">
                <a16:creationId xmlns:a16="http://schemas.microsoft.com/office/drawing/2014/main" id="{18FDCA51-B9C0-CE90-C4A6-D725652F0A1E}"/>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4"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3" name="テキスト ボックス 12">
            <a:extLst>
              <a:ext uri="{FF2B5EF4-FFF2-40B4-BE49-F238E27FC236}">
                <a16:creationId xmlns:a16="http://schemas.microsoft.com/office/drawing/2014/main" id="{C6A6B95D-F02F-510C-DEAD-364ED089B513}"/>
              </a:ext>
            </a:extLst>
          </p:cNvPr>
          <p:cNvSpPr txBox="1"/>
          <p:nvPr/>
        </p:nvSpPr>
        <p:spPr>
          <a:xfrm>
            <a:off x="7872000" y="935142"/>
            <a:ext cx="4320000" cy="246221"/>
          </a:xfrm>
          <a:prstGeom prst="rect">
            <a:avLst/>
          </a:prstGeom>
          <a:noFill/>
        </p:spPr>
        <p:txBody>
          <a:bodyPr wrap="square">
            <a:spAutoFit/>
          </a:bodyPr>
          <a:lstStyle/>
          <a:p>
            <a:r>
              <a:rPr lang="ja-JP" altLang="en-US" sz="1000" dirty="0">
                <a:solidFill>
                  <a:srgbClr val="000000"/>
                </a:solidFill>
                <a:latin typeface="ＭＳ Ｐゴシック"/>
                <a:ea typeface="ＭＳ Ｐゴシック"/>
              </a:rPr>
              <a:t>各用語は、</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000" dirty="0">
                <a:solidFill>
                  <a:srgbClr val="000000"/>
                </a:solidFill>
                <a:latin typeface="ＭＳ Ｐゴシック"/>
                <a:ea typeface="ＭＳ Ｐゴシック"/>
              </a:rPr>
              <a:t>１</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000" dirty="0">
                <a:solidFill>
                  <a:srgbClr val="000000"/>
                </a:solidFill>
                <a:latin typeface="ＭＳ Ｐゴシック"/>
                <a:ea typeface="ＭＳ Ｐゴシック"/>
              </a:rPr>
              <a:t>２　用語の定義での付番を記載しています</a:t>
            </a:r>
            <a:endParaRPr lang="ja-JP" altLang="en-US" sz="1000" dirty="0"/>
          </a:p>
        </p:txBody>
      </p:sp>
    </p:spTree>
    <p:extLst>
      <p:ext uri="{BB962C8B-B14F-4D97-AF65-F5344CB8AC3E}">
        <p14:creationId xmlns:p14="http://schemas.microsoft.com/office/powerpoint/2010/main" val="213380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6E63B-61F9-8AF0-E623-1088697C27D1}"/>
              </a:ext>
            </a:extLst>
          </p:cNvPr>
          <p:cNvSpPr>
            <a:spLocks noGrp="1"/>
          </p:cNvSpPr>
          <p:nvPr>
            <p:ph type="title"/>
          </p:nvPr>
        </p:nvSpPr>
        <p:spPr/>
        <p:txBody>
          <a:bodyPr/>
          <a:lstStyle/>
          <a:p>
            <a:r>
              <a:rPr kumimoji="1" lang="ja-JP" altLang="en-US" sz="3200" b="1" dirty="0">
                <a:latin typeface="+mj-ea"/>
                <a:ea typeface="+mj-ea"/>
              </a:rPr>
              <a:t>はじめに</a:t>
            </a:r>
          </a:p>
        </p:txBody>
      </p:sp>
      <p:sp>
        <p:nvSpPr>
          <p:cNvPr id="3" name="コンテンツ プレースホルダー 2">
            <a:extLst>
              <a:ext uri="{FF2B5EF4-FFF2-40B4-BE49-F238E27FC236}">
                <a16:creationId xmlns:a16="http://schemas.microsoft.com/office/drawing/2014/main" id="{8485A563-CD33-3602-53CF-690FB6513D6C}"/>
              </a:ext>
            </a:extLst>
          </p:cNvPr>
          <p:cNvSpPr>
            <a:spLocks noGrp="1"/>
          </p:cNvSpPr>
          <p:nvPr>
            <p:ph idx="1"/>
          </p:nvPr>
        </p:nvSpPr>
        <p:spPr>
          <a:xfrm>
            <a:off x="191344" y="1340768"/>
            <a:ext cx="11880000" cy="4525963"/>
          </a:xfrm>
        </p:spPr>
        <p:txBody>
          <a:bodyPr/>
          <a:lstStyle/>
          <a:p>
            <a:pPr marL="0" indent="0" algn="just">
              <a:spcBef>
                <a:spcPts val="600"/>
              </a:spcBef>
              <a:buNone/>
            </a:pPr>
            <a:r>
              <a:rPr lang="ja-JP" altLang="ja-JP" sz="1800" kern="100" dirty="0">
                <a:effectLst/>
                <a:latin typeface="+mn-ea"/>
                <a:ea typeface="+mn-ea"/>
                <a:cs typeface="Times New Roman"/>
              </a:rPr>
              <a:t>「人を対象とする生命科学・医学系研究に関する倫理指針」（以下、倫理指針）は、これまで幾多の統合や改正を経て策定されてきた経緯があり、特に、平成</a:t>
            </a:r>
            <a:r>
              <a:rPr lang="en-US" altLang="ja-JP" sz="1800" kern="100" dirty="0">
                <a:effectLst/>
                <a:latin typeface="+mn-ea"/>
                <a:ea typeface="+mn-ea"/>
                <a:cs typeface="Times New Roman"/>
              </a:rPr>
              <a:t>29</a:t>
            </a:r>
            <a:r>
              <a:rPr lang="ja-JP" altLang="ja-JP" sz="1800" kern="100" dirty="0">
                <a:effectLst/>
                <a:latin typeface="+mn-ea"/>
                <a:ea typeface="+mn-ea"/>
                <a:cs typeface="Times New Roman"/>
              </a:rPr>
              <a:t>（</a:t>
            </a:r>
            <a:r>
              <a:rPr lang="en-US" altLang="ja-JP" sz="1800" kern="100" dirty="0">
                <a:effectLst/>
                <a:latin typeface="+mn-ea"/>
                <a:ea typeface="+mn-ea"/>
                <a:cs typeface="Times New Roman"/>
              </a:rPr>
              <a:t>2017</a:t>
            </a:r>
            <a:r>
              <a:rPr lang="ja-JP" altLang="ja-JP" sz="1800" kern="100" dirty="0">
                <a:effectLst/>
                <a:latin typeface="+mn-ea"/>
                <a:ea typeface="+mn-ea"/>
                <a:cs typeface="Times New Roman"/>
              </a:rPr>
              <a:t>）年</a:t>
            </a:r>
            <a:r>
              <a:rPr lang="en-US" altLang="ja-JP" sz="1800" kern="100" dirty="0">
                <a:effectLst/>
                <a:latin typeface="+mn-ea"/>
                <a:ea typeface="+mn-ea"/>
                <a:cs typeface="Times New Roman"/>
              </a:rPr>
              <a:t>2</a:t>
            </a:r>
            <a:r>
              <a:rPr lang="ja-JP" altLang="ja-JP" sz="1800" kern="100" dirty="0">
                <a:effectLst/>
                <a:latin typeface="+mn-ea"/>
                <a:ea typeface="+mn-ea"/>
                <a:cs typeface="Times New Roman"/>
              </a:rPr>
              <a:t>月の</a:t>
            </a:r>
            <a:r>
              <a:rPr lang="ja-JP" altLang="en-US" sz="1800" kern="100" dirty="0">
                <a:effectLst/>
                <a:latin typeface="+mn-ea"/>
                <a:ea typeface="+mn-ea"/>
                <a:cs typeface="Times New Roman"/>
              </a:rPr>
              <a:t>「個人情報の保護に関する法律」（以下、</a:t>
            </a:r>
            <a:r>
              <a:rPr lang="ja-JP" altLang="ja-JP" sz="1800" kern="100" dirty="0">
                <a:effectLst/>
                <a:latin typeface="+mn-ea"/>
                <a:ea typeface="+mn-ea"/>
                <a:cs typeface="Times New Roman"/>
              </a:rPr>
              <a:t>個人情報保護法</a:t>
            </a:r>
            <a:r>
              <a:rPr lang="ja-JP" altLang="en-US" sz="1800" kern="100" dirty="0">
                <a:effectLst/>
                <a:latin typeface="+mn-ea"/>
                <a:ea typeface="+mn-ea"/>
                <a:cs typeface="Times New Roman"/>
              </a:rPr>
              <a:t>）</a:t>
            </a:r>
            <a:r>
              <a:rPr lang="ja-JP" altLang="ja-JP" sz="1800" kern="100" dirty="0">
                <a:effectLst/>
                <a:latin typeface="+mn-ea"/>
                <a:ea typeface="+mn-ea"/>
                <a:cs typeface="Times New Roman"/>
              </a:rPr>
              <a:t>等の改正に伴う改正やその後の一部改正、令和</a:t>
            </a:r>
            <a:r>
              <a:rPr lang="en-US" altLang="ja-JP" sz="1800" kern="100" dirty="0">
                <a:effectLst/>
                <a:latin typeface="+mn-ea"/>
                <a:ea typeface="+mn-ea"/>
                <a:cs typeface="Times New Roman"/>
              </a:rPr>
              <a:t>3</a:t>
            </a:r>
            <a:r>
              <a:rPr lang="ja-JP" altLang="ja-JP" sz="1800" kern="100" dirty="0">
                <a:effectLst/>
                <a:latin typeface="+mn-ea"/>
                <a:ea typeface="+mn-ea"/>
                <a:cs typeface="Times New Roman"/>
              </a:rPr>
              <a:t>（</a:t>
            </a:r>
            <a:r>
              <a:rPr lang="en-US" altLang="ja-JP" sz="1800" kern="100" dirty="0">
                <a:effectLst/>
                <a:latin typeface="+mn-ea"/>
                <a:ea typeface="+mn-ea"/>
                <a:cs typeface="Times New Roman"/>
              </a:rPr>
              <a:t>2021</a:t>
            </a:r>
            <a:r>
              <a:rPr lang="ja-JP" altLang="ja-JP" sz="1800" kern="100" dirty="0">
                <a:effectLst/>
                <a:latin typeface="+mn-ea"/>
                <a:ea typeface="+mn-ea"/>
                <a:cs typeface="Times New Roman"/>
              </a:rPr>
              <a:t>）年</a:t>
            </a:r>
            <a:r>
              <a:rPr lang="en-US" altLang="ja-JP" sz="1800" kern="100" dirty="0">
                <a:effectLst/>
                <a:latin typeface="+mn-ea"/>
                <a:ea typeface="+mn-ea"/>
                <a:cs typeface="Times New Roman"/>
              </a:rPr>
              <a:t>3</a:t>
            </a:r>
            <a:r>
              <a:rPr lang="ja-JP" altLang="ja-JP" sz="1800" kern="100" dirty="0">
                <a:effectLst/>
                <a:latin typeface="+mn-ea"/>
                <a:ea typeface="+mn-ea"/>
                <a:cs typeface="Times New Roman"/>
              </a:rPr>
              <a:t>月の「ヒトゲノム・遺伝子解析研究に関する倫理指針」との統合等により、適応範囲や考慮すべき内容が複雑化してい</a:t>
            </a:r>
            <a:r>
              <a:rPr lang="ja-JP" altLang="en-US" sz="1800" kern="100" dirty="0">
                <a:effectLst/>
                <a:latin typeface="+mn-ea"/>
                <a:ea typeface="+mn-ea"/>
                <a:cs typeface="Times New Roman"/>
              </a:rPr>
              <a:t>ます</a:t>
            </a:r>
            <a:r>
              <a:rPr lang="ja-JP" altLang="ja-JP" sz="1800" kern="100" dirty="0">
                <a:effectLst/>
                <a:latin typeface="+mn-ea"/>
                <a:ea typeface="+mn-ea"/>
                <a:cs typeface="Times New Roman"/>
              </a:rPr>
              <a:t>。また、平成</a:t>
            </a:r>
            <a:r>
              <a:rPr lang="en-US" altLang="ja-JP" sz="1800" kern="100" dirty="0">
                <a:effectLst/>
                <a:latin typeface="+mn-ea"/>
                <a:ea typeface="+mn-ea"/>
                <a:cs typeface="Times New Roman"/>
              </a:rPr>
              <a:t>30</a:t>
            </a:r>
            <a:r>
              <a:rPr lang="ja-JP" altLang="ja-JP" sz="1800" kern="100" dirty="0">
                <a:effectLst/>
                <a:latin typeface="+mn-ea"/>
                <a:ea typeface="+mn-ea"/>
                <a:cs typeface="Times New Roman"/>
              </a:rPr>
              <a:t>（</a:t>
            </a:r>
            <a:r>
              <a:rPr lang="en-US" altLang="ja-JP" sz="1800" kern="100" dirty="0">
                <a:effectLst/>
                <a:latin typeface="+mn-ea"/>
                <a:ea typeface="+mn-ea"/>
                <a:cs typeface="Times New Roman"/>
              </a:rPr>
              <a:t>2018</a:t>
            </a:r>
            <a:r>
              <a:rPr lang="ja-JP" altLang="ja-JP" sz="1800" kern="100" dirty="0">
                <a:effectLst/>
                <a:latin typeface="+mn-ea"/>
                <a:ea typeface="+mn-ea"/>
                <a:cs typeface="Times New Roman"/>
              </a:rPr>
              <a:t>）年</a:t>
            </a:r>
            <a:r>
              <a:rPr lang="en-US" altLang="ja-JP" sz="1800" kern="100" dirty="0">
                <a:effectLst/>
                <a:latin typeface="+mn-ea"/>
                <a:ea typeface="+mn-ea"/>
                <a:cs typeface="Times New Roman"/>
              </a:rPr>
              <a:t>4</a:t>
            </a:r>
            <a:r>
              <a:rPr lang="ja-JP" altLang="ja-JP" sz="1800" kern="100" dirty="0">
                <a:effectLst/>
                <a:latin typeface="+mn-ea"/>
                <a:ea typeface="+mn-ea"/>
                <a:cs typeface="Times New Roman"/>
              </a:rPr>
              <a:t>月施行の「臨床研究法」との棲み分けについて、その</a:t>
            </a:r>
            <a:r>
              <a:rPr lang="ja-JP" altLang="ja-JP" sz="1800" kern="100" dirty="0">
                <a:latin typeface="+mn-ea"/>
                <a:ea typeface="+mn-ea"/>
                <a:cs typeface="Times New Roman"/>
              </a:rPr>
              <a:t>判断を</a:t>
            </a:r>
            <a:r>
              <a:rPr lang="ja-JP" altLang="ja-JP" sz="1800" kern="100" dirty="0">
                <a:effectLst/>
                <a:latin typeface="+mn-ea"/>
                <a:ea typeface="+mn-ea"/>
                <a:cs typeface="Times New Roman"/>
              </a:rPr>
              <a:t>倫理審査委員会や認定臨床研究審査</a:t>
            </a:r>
            <a:r>
              <a:rPr lang="ja-JP" altLang="en-US" sz="1800" kern="100" dirty="0">
                <a:effectLst/>
                <a:latin typeface="+mn-ea"/>
                <a:ea typeface="+mn-ea"/>
                <a:cs typeface="Times New Roman"/>
              </a:rPr>
              <a:t>委員</a:t>
            </a:r>
            <a:r>
              <a:rPr lang="ja-JP" altLang="ja-JP" sz="1800" kern="100" dirty="0">
                <a:effectLst/>
                <a:latin typeface="+mn-ea"/>
                <a:ea typeface="+mn-ea"/>
                <a:cs typeface="Times New Roman"/>
              </a:rPr>
              <a:t>会に</a:t>
            </a:r>
            <a:r>
              <a:rPr lang="ja-JP" altLang="ja-JP" sz="1800" kern="100" dirty="0">
                <a:latin typeface="+mn-ea"/>
                <a:ea typeface="+mn-ea"/>
                <a:cs typeface="Times New Roman"/>
              </a:rPr>
              <a:t>委ねざるを得ない場合もあります</a:t>
            </a:r>
            <a:r>
              <a:rPr lang="ja-JP" altLang="ja-JP" sz="1800" kern="100" dirty="0">
                <a:effectLst/>
                <a:latin typeface="+mn-ea"/>
                <a:ea typeface="+mn-ea"/>
                <a:cs typeface="Times New Roman"/>
              </a:rPr>
              <a:t>。</a:t>
            </a:r>
          </a:p>
          <a:p>
            <a:pPr marL="0" indent="0" algn="just">
              <a:spcBef>
                <a:spcPts val="600"/>
              </a:spcBef>
              <a:buNone/>
            </a:pPr>
            <a:r>
              <a:rPr lang="ja-JP" altLang="ja-JP" sz="1800" kern="100" dirty="0">
                <a:latin typeface="+mn-ea"/>
                <a:ea typeface="+mn-ea"/>
                <a:cs typeface="Times New Roman"/>
              </a:rPr>
              <a:t>この様な現況を踏まえ</a:t>
            </a:r>
            <a:r>
              <a:rPr lang="ja-JP" altLang="ja-JP" sz="1800" kern="100" dirty="0">
                <a:effectLst/>
                <a:latin typeface="+mn-ea"/>
                <a:ea typeface="+mn-ea"/>
                <a:cs typeface="Times New Roman"/>
              </a:rPr>
              <a:t>、</a:t>
            </a:r>
            <a:r>
              <a:rPr lang="en-US" altLang="ja-JP" sz="1800" kern="100" dirty="0">
                <a:effectLst/>
                <a:latin typeface="+mn-ea"/>
                <a:ea typeface="+mn-ea"/>
                <a:cs typeface="Times New Roman"/>
              </a:rPr>
              <a:t>MA</a:t>
            </a:r>
            <a:r>
              <a:rPr lang="ja-JP" altLang="ja-JP" sz="1800" kern="100" dirty="0">
                <a:effectLst/>
                <a:latin typeface="+mn-ea"/>
                <a:ea typeface="+mn-ea"/>
                <a:cs typeface="Times New Roman"/>
              </a:rPr>
              <a:t>部会</a:t>
            </a:r>
            <a:r>
              <a:rPr lang="ja-JP" altLang="en-US" sz="1800" kern="100" dirty="0">
                <a:effectLst/>
                <a:latin typeface="+mn-ea"/>
                <a:ea typeface="+mn-ea"/>
                <a:cs typeface="Times New Roman"/>
              </a:rPr>
              <a:t>　</a:t>
            </a:r>
            <a:r>
              <a:rPr lang="en-US" altLang="ja-JP" sz="1800" kern="100" dirty="0">
                <a:effectLst/>
                <a:latin typeface="+mn-ea"/>
                <a:ea typeface="+mn-ea"/>
                <a:cs typeface="Times New Roman"/>
              </a:rPr>
              <a:t>2023</a:t>
            </a:r>
            <a:r>
              <a:rPr lang="ja-JP" altLang="en-US" sz="1800" kern="100" dirty="0">
                <a:effectLst/>
                <a:latin typeface="+mn-ea"/>
                <a:ea typeface="+mn-ea"/>
                <a:cs typeface="Times New Roman"/>
              </a:rPr>
              <a:t>年度継続タスクフォース</a:t>
            </a:r>
            <a:r>
              <a:rPr lang="en-US" altLang="ja-JP" sz="1800" kern="100" dirty="0">
                <a:effectLst/>
                <a:latin typeface="+mn-ea"/>
                <a:ea typeface="+mn-ea"/>
                <a:cs typeface="Times New Roman"/>
              </a:rPr>
              <a:t>4</a:t>
            </a:r>
            <a:r>
              <a:rPr lang="ja-JP" altLang="ja-JP" sz="1800" kern="100" dirty="0">
                <a:effectLst/>
                <a:latin typeface="+mn-ea"/>
                <a:ea typeface="+mn-ea"/>
                <a:cs typeface="Times New Roman"/>
              </a:rPr>
              <a:t>（臨床研究における企業対応のあり方の</a:t>
            </a:r>
            <a:r>
              <a:rPr lang="ja-JP" altLang="ja-JP" sz="1800" kern="100" dirty="0">
                <a:latin typeface="+mn-ea"/>
                <a:ea typeface="+mn-ea"/>
                <a:cs typeface="Times New Roman"/>
              </a:rPr>
              <a:t>継続</a:t>
            </a:r>
            <a:r>
              <a:rPr lang="ja-JP" altLang="ja-JP" sz="1800" kern="100" dirty="0">
                <a:effectLst/>
                <a:latin typeface="+mn-ea"/>
                <a:ea typeface="+mn-ea"/>
                <a:cs typeface="Times New Roman"/>
              </a:rPr>
              <a:t>検討タスクフォース）では、倫理指針下で実施する臨床研究に</a:t>
            </a:r>
            <a:r>
              <a:rPr lang="ja-JP" altLang="ja-JP" sz="1800" kern="100" dirty="0">
                <a:latin typeface="+mn-ea"/>
                <a:ea typeface="+mn-ea"/>
                <a:cs typeface="Times New Roman"/>
              </a:rPr>
              <a:t>携わる方々の一助になるような概要</a:t>
            </a:r>
            <a:r>
              <a:rPr lang="ja-JP" altLang="ja-JP" sz="1800" kern="100" dirty="0">
                <a:effectLst/>
                <a:latin typeface="+mn-ea"/>
                <a:ea typeface="+mn-ea"/>
                <a:cs typeface="Times New Roman"/>
              </a:rPr>
              <a:t>説明資料を作成し</a:t>
            </a:r>
            <a:r>
              <a:rPr lang="ja-JP" altLang="en-US" sz="1800" kern="100" dirty="0">
                <a:effectLst/>
                <a:latin typeface="+mn-ea"/>
                <a:ea typeface="+mn-ea"/>
                <a:cs typeface="Times New Roman"/>
              </a:rPr>
              <a:t>ました</a:t>
            </a:r>
            <a:r>
              <a:rPr lang="ja-JP" altLang="ja-JP" sz="1800" kern="100" dirty="0">
                <a:effectLst/>
                <a:latin typeface="+mn-ea"/>
                <a:ea typeface="+mn-ea"/>
                <a:cs typeface="Times New Roman"/>
              </a:rPr>
              <a:t>。</a:t>
            </a:r>
            <a:endParaRPr lang="ja-JP" altLang="ja-JP" sz="1800" kern="100" dirty="0">
              <a:latin typeface="+mn-ea"/>
              <a:ea typeface="+mn-ea"/>
              <a:cs typeface="Times New Roman"/>
            </a:endParaRPr>
          </a:p>
          <a:p>
            <a:pPr marL="0" indent="0" algn="just">
              <a:spcBef>
                <a:spcPts val="600"/>
              </a:spcBef>
              <a:buNone/>
            </a:pPr>
            <a:r>
              <a:rPr lang="ja-JP" altLang="ja-JP" sz="1800" kern="100" dirty="0">
                <a:effectLst/>
                <a:latin typeface="+mn-ea"/>
                <a:ea typeface="+mn-ea"/>
                <a:cs typeface="Times New Roman"/>
              </a:rPr>
              <a:t>本資料は、</a:t>
            </a:r>
            <a:r>
              <a:rPr lang="ja-JP" altLang="ja-JP" sz="1800" kern="100" dirty="0">
                <a:latin typeface="+mn-ea"/>
                <a:ea typeface="+mn-ea"/>
                <a:cs typeface="Times New Roman"/>
              </a:rPr>
              <a:t>倫理指針を網羅した説明</a:t>
            </a:r>
            <a:r>
              <a:rPr lang="ja-JP" altLang="en-US" sz="1800" kern="100" dirty="0">
                <a:latin typeface="+mn-ea"/>
                <a:ea typeface="+mn-ea"/>
                <a:cs typeface="Times New Roman"/>
              </a:rPr>
              <a:t>書</a:t>
            </a:r>
            <a:r>
              <a:rPr lang="ja-JP" altLang="ja-JP" sz="1800" kern="100" dirty="0">
                <a:latin typeface="+mn-ea"/>
                <a:ea typeface="+mn-ea"/>
                <a:cs typeface="Times New Roman"/>
              </a:rPr>
              <a:t>といった意図よりも、</a:t>
            </a:r>
            <a:r>
              <a:rPr lang="ja-JP" altLang="ja-JP" sz="1800" kern="100" dirty="0">
                <a:solidFill>
                  <a:srgbClr val="0000FF"/>
                </a:solidFill>
                <a:latin typeface="+mn-ea"/>
                <a:ea typeface="+mn-ea"/>
                <a:cs typeface="Times New Roman"/>
              </a:rPr>
              <a:t>倫理指針下の臨床研究に製薬企業として関与する際に留意</a:t>
            </a:r>
            <a:r>
              <a:rPr lang="ja-JP" altLang="ja-JP" sz="1800" kern="100" dirty="0">
                <a:solidFill>
                  <a:srgbClr val="0000FF"/>
                </a:solidFill>
                <a:effectLst/>
                <a:latin typeface="+mn-ea"/>
                <a:ea typeface="+mn-ea"/>
                <a:cs typeface="Times New Roman"/>
              </a:rPr>
              <a:t>すべきポイント</a:t>
            </a:r>
            <a:r>
              <a:rPr lang="ja-JP" altLang="ja-JP" sz="1800" kern="100" dirty="0">
                <a:solidFill>
                  <a:srgbClr val="0000FF"/>
                </a:solidFill>
                <a:latin typeface="+mn-ea"/>
                <a:ea typeface="+mn-ea"/>
                <a:cs typeface="Times New Roman"/>
              </a:rPr>
              <a:t>を示すことに</a:t>
            </a:r>
            <a:r>
              <a:rPr lang="ja-JP" altLang="ja-JP" sz="1800" kern="100" dirty="0">
                <a:solidFill>
                  <a:srgbClr val="0000FF"/>
                </a:solidFill>
                <a:effectLst/>
                <a:latin typeface="+mn-ea"/>
                <a:ea typeface="+mn-ea"/>
                <a:cs typeface="Times New Roman"/>
              </a:rPr>
              <a:t>重点を</a:t>
            </a:r>
            <a:r>
              <a:rPr lang="ja-JP" altLang="ja-JP" sz="1800" kern="100" dirty="0">
                <a:solidFill>
                  <a:srgbClr val="0000FF"/>
                </a:solidFill>
                <a:latin typeface="+mn-ea"/>
                <a:ea typeface="+mn-ea"/>
                <a:cs typeface="Times New Roman"/>
              </a:rPr>
              <a:t>置いて作成</a:t>
            </a:r>
            <a:r>
              <a:rPr lang="ja-JP" altLang="ja-JP" sz="1800" kern="100" dirty="0">
                <a:latin typeface="+mn-ea"/>
                <a:ea typeface="+mn-ea"/>
                <a:cs typeface="Times New Roman"/>
              </a:rPr>
              <a:t>しています。</a:t>
            </a:r>
            <a:r>
              <a:rPr lang="ja-JP" altLang="en-US" sz="1800" kern="100" dirty="0">
                <a:latin typeface="MS PGothic"/>
                <a:ea typeface="MS PGothic"/>
                <a:cs typeface="Times New Roman"/>
              </a:rPr>
              <a:t>用途に応じて、スライドの順番を変更、スライドを取捨選択してご活用ください。</a:t>
            </a:r>
            <a:r>
              <a:rPr lang="ja-JP" altLang="ja-JP" sz="1800" kern="100" dirty="0">
                <a:latin typeface="MS PGothic"/>
                <a:ea typeface="MS PGothic"/>
                <a:cs typeface="Times New Roman"/>
              </a:rPr>
              <a:t>詳細については</a:t>
            </a:r>
            <a:r>
              <a:rPr lang="ja-JP" altLang="en-US" sz="1800" kern="100" dirty="0">
                <a:latin typeface="MS PGothic"/>
                <a:ea typeface="MS PGothic"/>
                <a:cs typeface="Times New Roman"/>
              </a:rPr>
              <a:t>、</a:t>
            </a:r>
            <a:r>
              <a:rPr lang="ja-JP" altLang="ja-JP" sz="1800" kern="100" dirty="0">
                <a:latin typeface="MS PGothic"/>
                <a:ea typeface="MS PGothic"/>
                <a:cs typeface="Times New Roman"/>
              </a:rPr>
              <a:t>倫理指針原文、各</a:t>
            </a:r>
            <a:r>
              <a:rPr lang="ja-JP" altLang="en-US" sz="1800" kern="100" dirty="0">
                <a:latin typeface="MS PGothic"/>
                <a:ea typeface="MS PGothic"/>
                <a:cs typeface="Times New Roman"/>
              </a:rPr>
              <a:t>スライ</a:t>
            </a:r>
            <a:r>
              <a:rPr lang="ja-JP" altLang="ja-JP" sz="1800" kern="100" dirty="0">
                <a:latin typeface="MS PGothic"/>
                <a:ea typeface="MS PGothic"/>
                <a:cs typeface="Times New Roman"/>
              </a:rPr>
              <a:t>ド</a:t>
            </a:r>
            <a:r>
              <a:rPr lang="ja-JP" altLang="en-US" sz="1800" kern="100" dirty="0">
                <a:latin typeface="MS PGothic"/>
                <a:ea typeface="MS PGothic"/>
                <a:cs typeface="Times New Roman"/>
              </a:rPr>
              <a:t>の下部</a:t>
            </a:r>
            <a:r>
              <a:rPr lang="ja-JP" altLang="ja-JP" sz="1800" kern="100" dirty="0">
                <a:latin typeface="MS PGothic"/>
                <a:ea typeface="MS PGothic"/>
                <a:cs typeface="Times New Roman"/>
              </a:rPr>
              <a:t>に記載</a:t>
            </a:r>
            <a:r>
              <a:rPr lang="ja-JP" altLang="en-US" sz="1800" kern="100" dirty="0">
                <a:latin typeface="MS PGothic"/>
                <a:ea typeface="MS PGothic"/>
                <a:cs typeface="Times New Roman"/>
              </a:rPr>
              <a:t>の</a:t>
            </a:r>
            <a:r>
              <a:rPr lang="ja-JP" altLang="ja-JP" sz="1800" kern="100" dirty="0">
                <a:latin typeface="MS PGothic"/>
                <a:ea typeface="MS PGothic"/>
                <a:cs typeface="Times New Roman"/>
              </a:rPr>
              <a:t>出所をご確認</a:t>
            </a:r>
            <a:r>
              <a:rPr lang="ja-JP" altLang="en-US" sz="1800" kern="100" dirty="0">
                <a:latin typeface="MS PGothic"/>
                <a:ea typeface="MS PGothic"/>
                <a:cs typeface="Times New Roman"/>
              </a:rPr>
              <a:t>願います。</a:t>
            </a:r>
            <a:r>
              <a:rPr lang="ja-JP" altLang="en-US" sz="1800" kern="100">
                <a:latin typeface="MS PGothic"/>
                <a:ea typeface="MS PGothic"/>
                <a:cs typeface="Times New Roman"/>
              </a:rPr>
              <a:t>また、スライド</a:t>
            </a:r>
            <a:r>
              <a:rPr lang="ja-JP" altLang="en-US" sz="1800" kern="100" dirty="0">
                <a:latin typeface="MS PGothic"/>
                <a:ea typeface="MS PGothic"/>
                <a:cs typeface="Times New Roman"/>
              </a:rPr>
              <a:t>の内容（イラストを含む）の</a:t>
            </a:r>
            <a:r>
              <a:rPr lang="ja-JP" altLang="en-US" sz="1800" kern="100">
                <a:latin typeface="MS PGothic"/>
                <a:ea typeface="MS PGothic"/>
                <a:cs typeface="Times New Roman"/>
              </a:rPr>
              <a:t>改変はご遠慮ください。やむを得ず、改変する場合には</a:t>
            </a:r>
            <a:r>
              <a:rPr lang="ja-JP" altLang="en-US" sz="1800" kern="100" dirty="0">
                <a:latin typeface="MS PGothic"/>
                <a:ea typeface="MS PGothic"/>
                <a:cs typeface="Times New Roman"/>
              </a:rPr>
              <a:t>、引用部分を明確にした上で、</a:t>
            </a:r>
            <a:r>
              <a:rPr lang="ja-JP" altLang="en-US" sz="1800" kern="100">
                <a:latin typeface="MS PGothic"/>
                <a:ea typeface="MS PGothic"/>
                <a:cs typeface="Times New Roman"/>
              </a:rPr>
              <a:t>改変内容（イラストを含む）に応じた許諾の取得が必要になりますので、ご注意ください。なお、本資料</a:t>
            </a:r>
            <a:r>
              <a:rPr lang="ja-JP" altLang="en-US" sz="1800" kern="100" dirty="0">
                <a:latin typeface="MS PGothic"/>
                <a:ea typeface="MS PGothic"/>
                <a:cs typeface="Times New Roman"/>
              </a:rPr>
              <a:t>は、規制当局や外部弁護士等によるレビューは受けておらず、利用により生じた損害については、日本製薬工業協会（製薬協）は一切責任を負いません。</a:t>
            </a:r>
            <a:endParaRPr lang="en-US" altLang="ja-JP" sz="1800" kern="100" dirty="0">
              <a:latin typeface="MS PGothic"/>
              <a:ea typeface="MS PGothic"/>
              <a:cs typeface="Times New Roman"/>
            </a:endParaRPr>
          </a:p>
          <a:p>
            <a:pPr marL="0" indent="0" algn="just">
              <a:spcBef>
                <a:spcPts val="600"/>
              </a:spcBef>
              <a:buNone/>
            </a:pPr>
            <a:r>
              <a:rPr lang="ja-JP" sz="1800" kern="100" dirty="0">
                <a:latin typeface="MS PGothic"/>
                <a:ea typeface="MS PGothic"/>
                <a:cs typeface="Times New Roman"/>
              </a:rPr>
              <a:t>本資料が、</a:t>
            </a:r>
            <a:r>
              <a:rPr lang="ja-JP" altLang="ja-JP" sz="1800" kern="100" dirty="0">
                <a:latin typeface="+mn-ea"/>
                <a:ea typeface="+mn-ea"/>
                <a:cs typeface="Times New Roman"/>
              </a:rPr>
              <a:t>製薬協会員会社以外の企業や研究機関を含め、教育・</a:t>
            </a:r>
            <a:r>
              <a:rPr lang="ja-JP" altLang="ja-JP" sz="1800" kern="100" dirty="0">
                <a:effectLst/>
                <a:latin typeface="+mn-ea"/>
                <a:ea typeface="+mn-ea"/>
                <a:cs typeface="Times New Roman"/>
              </a:rPr>
              <a:t>研修、自己学習、</a:t>
            </a:r>
            <a:r>
              <a:rPr lang="ja-JP" altLang="ja-JP" sz="1800" kern="100" dirty="0">
                <a:latin typeface="+mn-ea"/>
                <a:ea typeface="+mn-ea"/>
                <a:cs typeface="Times New Roman"/>
              </a:rPr>
              <a:t>面談</a:t>
            </a:r>
            <a:r>
              <a:rPr lang="ja-JP" altLang="ja-JP" sz="1800" kern="100" dirty="0">
                <a:effectLst/>
                <a:latin typeface="+mn-ea"/>
                <a:ea typeface="+mn-ea"/>
                <a:cs typeface="Times New Roman"/>
              </a:rPr>
              <a:t>等</a:t>
            </a:r>
            <a:r>
              <a:rPr lang="ja-JP" altLang="ja-JP" sz="1800" kern="100" dirty="0">
                <a:latin typeface="+mn-ea"/>
                <a:ea typeface="+mn-ea"/>
                <a:cs typeface="Times New Roman"/>
              </a:rPr>
              <a:t>、</a:t>
            </a:r>
            <a:r>
              <a:rPr lang="ja-JP" altLang="ja-JP" sz="1800" kern="100" dirty="0">
                <a:effectLst/>
                <a:latin typeface="+mn-ea"/>
                <a:ea typeface="+mn-ea"/>
                <a:cs typeface="Times New Roman"/>
              </a:rPr>
              <a:t>倫理指針下の臨床研究に携わる方々に広く活用されることを期待</a:t>
            </a:r>
            <a:r>
              <a:rPr lang="ja-JP" altLang="en-US" sz="1800" kern="100" dirty="0">
                <a:effectLst/>
                <a:latin typeface="+mn-ea"/>
                <a:ea typeface="+mn-ea"/>
                <a:cs typeface="Times New Roman"/>
              </a:rPr>
              <a:t>します</a:t>
            </a:r>
            <a:r>
              <a:rPr lang="ja-JP" altLang="ja-JP" sz="1800" kern="100" dirty="0">
                <a:effectLst/>
                <a:latin typeface="+mn-ea"/>
                <a:ea typeface="+mn-ea"/>
                <a:cs typeface="Times New Roman"/>
              </a:rPr>
              <a:t>。</a:t>
            </a:r>
            <a:endParaRPr lang="ja-JP" altLang="en-US" sz="1800" kern="100" dirty="0">
              <a:latin typeface="MS PGothic"/>
              <a:ea typeface="MS PGothic"/>
              <a:cs typeface="Times New Roman"/>
            </a:endParaRPr>
          </a:p>
        </p:txBody>
      </p:sp>
      <p:sp>
        <p:nvSpPr>
          <p:cNvPr id="4" name="日付プレースホルダー 3">
            <a:extLst>
              <a:ext uri="{FF2B5EF4-FFF2-40B4-BE49-F238E27FC236}">
                <a16:creationId xmlns:a16="http://schemas.microsoft.com/office/drawing/2014/main" id="{3EFD8186-D863-C905-6A3F-0066F4BACC53}"/>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E40D9FF7-4CE3-9F07-C37C-814ADF6B21CF}"/>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2</a:t>
            </a:fld>
            <a:endParaRPr lang="en-US" altLang="ja-JP" dirty="0">
              <a:solidFill>
                <a:schemeClr val="tx1"/>
              </a:solidFill>
            </a:endParaRPr>
          </a:p>
        </p:txBody>
      </p:sp>
      <p:pic>
        <p:nvPicPr>
          <p:cNvPr id="6" name="図 5">
            <a:extLst>
              <a:ext uri="{FF2B5EF4-FFF2-40B4-BE49-F238E27FC236}">
                <a16:creationId xmlns:a16="http://schemas.microsoft.com/office/drawing/2014/main" id="{572828C5-1279-4A37-399E-B8DF347AA4F8}"/>
              </a:ext>
            </a:extLst>
          </p:cNvPr>
          <p:cNvPicPr>
            <a:picLocks noChangeAspect="1"/>
          </p:cNvPicPr>
          <p:nvPr/>
        </p:nvPicPr>
        <p:blipFill>
          <a:blip r:embed="rId3"/>
          <a:stretch>
            <a:fillRect/>
          </a:stretch>
        </p:blipFill>
        <p:spPr>
          <a:xfrm>
            <a:off x="1889165" y="5841344"/>
            <a:ext cx="607331" cy="576064"/>
          </a:xfrm>
          <a:prstGeom prst="rect">
            <a:avLst/>
          </a:prstGeom>
        </p:spPr>
      </p:pic>
      <p:sp>
        <p:nvSpPr>
          <p:cNvPr id="7" name="四角形: 角を丸くする 6">
            <a:extLst>
              <a:ext uri="{FF2B5EF4-FFF2-40B4-BE49-F238E27FC236}">
                <a16:creationId xmlns:a16="http://schemas.microsoft.com/office/drawing/2014/main" id="{1081198E-3EB7-0F06-14C9-9E175DF91A1F}"/>
              </a:ext>
            </a:extLst>
          </p:cNvPr>
          <p:cNvSpPr/>
          <p:nvPr/>
        </p:nvSpPr>
        <p:spPr bwMode="auto">
          <a:xfrm>
            <a:off x="2496496" y="5769336"/>
            <a:ext cx="8280000" cy="684000"/>
          </a:xfrm>
          <a:prstGeom prst="roundRect">
            <a:avLst/>
          </a:prstGeom>
          <a:solidFill>
            <a:srgbClr val="FFE7FF"/>
          </a:solidFill>
          <a:ln>
            <a:noFill/>
            <a:headEnd/>
            <a:tailEnd/>
          </a:ln>
        </p:spPr>
        <p:style>
          <a:lnRef idx="2">
            <a:schemeClr val="accent6"/>
          </a:lnRef>
          <a:fillRef idx="1">
            <a:schemeClr val="lt1"/>
          </a:fillRef>
          <a:effectRef idx="0">
            <a:schemeClr val="accent6"/>
          </a:effectRef>
          <a:fontRef idx="minor">
            <a:schemeClr val="dk1"/>
          </a:fontRef>
        </p:style>
        <p:txBody>
          <a:bodyPr lIns="36000" tIns="36000" rIns="36000" bIns="36000" anchor="ctr"/>
          <a:lstStyle/>
          <a:p>
            <a:pPr>
              <a:defRPr/>
            </a:pPr>
            <a:r>
              <a:rPr lang="ja-JP" altLang="en-US" sz="2000" dirty="0">
                <a:solidFill>
                  <a:srgbClr val="000000"/>
                </a:solidFill>
                <a:latin typeface="+mn-ea"/>
              </a:rPr>
              <a:t>倫理指針下の臨床研究に製薬企業として関与する際に留意すべきポイントを示す主旨でスライドを構成、作成しています</a:t>
            </a:r>
            <a:endParaRPr lang="en-US" altLang="ja-JP" sz="2000" dirty="0">
              <a:solidFill>
                <a:srgbClr val="000000"/>
              </a:solidFill>
              <a:latin typeface="+mn-ea"/>
            </a:endParaRPr>
          </a:p>
        </p:txBody>
      </p:sp>
    </p:spTree>
    <p:extLst>
      <p:ext uri="{BB962C8B-B14F-4D97-AF65-F5344CB8AC3E}">
        <p14:creationId xmlns:p14="http://schemas.microsoft.com/office/powerpoint/2010/main" val="88626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AAA39D8-5649-C2D7-BF17-7C22A87DCB5A}"/>
              </a:ext>
            </a:extLst>
          </p:cNvPr>
          <p:cNvSpPr/>
          <p:nvPr/>
        </p:nvSpPr>
        <p:spPr bwMode="auto">
          <a:xfrm>
            <a:off x="612552" y="1340768"/>
            <a:ext cx="7056784" cy="2448272"/>
          </a:xfrm>
          <a:prstGeom prst="roundRect">
            <a:avLst>
              <a:gd name="adj" fmla="val 8694"/>
            </a:avLst>
          </a:prstGeom>
          <a:solidFill>
            <a:srgbClr val="E7FFFF"/>
          </a:solidFill>
          <a:ln w="19050">
            <a:solidFill>
              <a:schemeClr val="accent5">
                <a:lumMod val="50000"/>
              </a:schemeClr>
            </a:solidFill>
            <a:miter lim="800000"/>
            <a:headEnd/>
            <a:tailEnd/>
          </a:ln>
        </p:spPr>
        <p:txBody>
          <a:bodyPr wrap="none" rtlCol="0" anchor="ctr"/>
          <a:lstStyle/>
          <a:p>
            <a:pPr algn="ctr"/>
            <a:endParaRPr kumimoji="1" lang="ja-JP" altLang="en-US" dirty="0">
              <a:solidFill>
                <a:srgbClr val="0000CC"/>
              </a:solidFill>
            </a:endParaRPr>
          </a:p>
        </p:txBody>
      </p:sp>
      <p:graphicFrame>
        <p:nvGraphicFramePr>
          <p:cNvPr id="14338" name="think-cell data - do not delete" hidden="1">
            <a:extLst>
              <a:ext uri="{FF2B5EF4-FFF2-40B4-BE49-F238E27FC236}">
                <a16:creationId xmlns:a16="http://schemas.microsoft.com/office/drawing/2014/main" id="{703E9FD6-7088-DBD2-2DF4-D43C58BC53DB}"/>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14338" name="think-cell data - do not delete" hidden="1">
                        <a:extLst>
                          <a:ext uri="{FF2B5EF4-FFF2-40B4-BE49-F238E27FC236}">
                            <a16:creationId xmlns:a16="http://schemas.microsoft.com/office/drawing/2014/main" id="{703E9FD6-7088-DBD2-2DF4-D43C58BC5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タイトル 1">
            <a:extLst>
              <a:ext uri="{FF2B5EF4-FFF2-40B4-BE49-F238E27FC236}">
                <a16:creationId xmlns:a16="http://schemas.microsoft.com/office/drawing/2014/main" id="{170C7E7B-8BD0-B037-58A7-882A6F0940DE}"/>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企業の立ち位置</a:t>
            </a:r>
          </a:p>
        </p:txBody>
      </p:sp>
      <p:sp>
        <p:nvSpPr>
          <p:cNvPr id="4" name="日付プレースホルダー 3">
            <a:extLst>
              <a:ext uri="{FF2B5EF4-FFF2-40B4-BE49-F238E27FC236}">
                <a16:creationId xmlns:a16="http://schemas.microsoft.com/office/drawing/2014/main" id="{3EF24AE7-2CEA-005D-DAB1-5BAAB9FDEDB3}"/>
              </a:ext>
            </a:extLst>
          </p:cNvPr>
          <p:cNvSpPr>
            <a:spLocks noGrp="1"/>
          </p:cNvSpPr>
          <p:nvPr>
            <p:ph type="dt" sz="quarter"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4AC63F83-7871-53E6-F45D-D2A99E6491D5}"/>
              </a:ext>
            </a:extLst>
          </p:cNvPr>
          <p:cNvSpPr>
            <a:spLocks noGrp="1"/>
          </p:cNvSpPr>
          <p:nvPr>
            <p:ph type="sldNum" sz="quarter" idx="12"/>
          </p:nvPr>
        </p:nvSpPr>
        <p:spPr bwMode="auto">
          <a:xfrm>
            <a:off x="9347200" y="6561138"/>
            <a:ext cx="28448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900" kern="1200">
                <a:solidFill>
                  <a:schemeClr val="tx1">
                    <a:lumMod val="50000"/>
                    <a:lumOff val="50000"/>
                  </a:schemeClr>
                </a:solidFill>
                <a:latin typeface="+mn-ea"/>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A77D9E70-999B-4955-A971-C666066844D6}" type="slidenum">
              <a:rPr lang="en-US" altLang="ja-JP" smtClean="0"/>
              <a:pPr>
                <a:defRPr/>
              </a:pPr>
              <a:t>20</a:t>
            </a:fld>
            <a:endParaRPr lang="en-US" altLang="ja-JP" dirty="0"/>
          </a:p>
        </p:txBody>
      </p:sp>
      <p:sp>
        <p:nvSpPr>
          <p:cNvPr id="6" name="四角形: 角を丸くする 5">
            <a:extLst>
              <a:ext uri="{FF2B5EF4-FFF2-40B4-BE49-F238E27FC236}">
                <a16:creationId xmlns:a16="http://schemas.microsoft.com/office/drawing/2014/main" id="{A0F850C7-4DEE-5943-3DF8-FC4BB6888719}"/>
              </a:ext>
            </a:extLst>
          </p:cNvPr>
          <p:cNvSpPr/>
          <p:nvPr/>
        </p:nvSpPr>
        <p:spPr bwMode="auto">
          <a:xfrm>
            <a:off x="1343472" y="1420560"/>
            <a:ext cx="2160240" cy="720725"/>
          </a:xfrm>
          <a:prstGeom prst="roundRect">
            <a:avLst/>
          </a:prstGeom>
          <a:solidFill>
            <a:schemeClr val="accent2">
              <a:lumMod val="75000"/>
            </a:schemeClr>
          </a:solidFill>
          <a:ln w="19050">
            <a:solidFill>
              <a:schemeClr val="accent5">
                <a:lumMod val="50000"/>
              </a:schemeClr>
            </a:solidFill>
            <a:miter lim="800000"/>
            <a:headEnd/>
            <a:tailEnd/>
          </a:ln>
        </p:spPr>
        <p:txBody>
          <a:bodyPr wrap="none" rtlCol="0" anchor="ctr"/>
          <a:lstStyle/>
          <a:p>
            <a:pPr algn="ctr"/>
            <a:r>
              <a:rPr kumimoji="1" lang="ja-JP" altLang="en-US" dirty="0">
                <a:solidFill>
                  <a:schemeClr val="bg1"/>
                </a:solidFill>
              </a:rPr>
              <a:t>企業が「</a:t>
            </a:r>
            <a:r>
              <a:rPr kumimoji="1" lang="ja-JP" altLang="en-US" dirty="0">
                <a:solidFill>
                  <a:srgbClr val="FFFF00"/>
                </a:solidFill>
              </a:rPr>
              <a:t>研究機関</a:t>
            </a:r>
            <a:r>
              <a:rPr kumimoji="1" lang="ja-JP" altLang="en-US" dirty="0">
                <a:solidFill>
                  <a:schemeClr val="bg1"/>
                </a:solidFill>
              </a:rPr>
              <a:t>」</a:t>
            </a:r>
          </a:p>
        </p:txBody>
      </p:sp>
      <p:sp>
        <p:nvSpPr>
          <p:cNvPr id="7" name="四角形: 角を丸くする 6">
            <a:extLst>
              <a:ext uri="{FF2B5EF4-FFF2-40B4-BE49-F238E27FC236}">
                <a16:creationId xmlns:a16="http://schemas.microsoft.com/office/drawing/2014/main" id="{FE0E4F9C-DBE8-00C1-B223-4EA5ADA45827}"/>
              </a:ext>
            </a:extLst>
          </p:cNvPr>
          <p:cNvSpPr/>
          <p:nvPr/>
        </p:nvSpPr>
        <p:spPr bwMode="auto">
          <a:xfrm>
            <a:off x="4789016" y="1412130"/>
            <a:ext cx="2160240" cy="720725"/>
          </a:xfrm>
          <a:prstGeom prst="roundRect">
            <a:avLst/>
          </a:prstGeom>
          <a:solidFill>
            <a:schemeClr val="accent2">
              <a:lumMod val="75000"/>
            </a:schemeClr>
          </a:solidFill>
          <a:ln w="19050">
            <a:solidFill>
              <a:schemeClr val="accent5">
                <a:lumMod val="50000"/>
              </a:schemeClr>
            </a:solidFill>
            <a:miter lim="800000"/>
            <a:headEnd/>
            <a:tailEnd/>
          </a:ln>
        </p:spPr>
        <p:txBody>
          <a:bodyPr wrap="none" rtlCol="0" anchor="ctr"/>
          <a:lstStyle/>
          <a:p>
            <a:pPr algn="ctr"/>
            <a:r>
              <a:rPr kumimoji="1" lang="ja-JP" altLang="en-US" dirty="0">
                <a:solidFill>
                  <a:schemeClr val="bg1"/>
                </a:solidFill>
              </a:rPr>
              <a:t>企業が</a:t>
            </a:r>
            <a:endParaRPr kumimoji="1" lang="en-US" altLang="ja-JP" dirty="0">
              <a:solidFill>
                <a:schemeClr val="bg1"/>
              </a:solidFill>
            </a:endParaRPr>
          </a:p>
          <a:p>
            <a:pPr algn="ctr"/>
            <a:r>
              <a:rPr kumimoji="1" lang="ja-JP" altLang="en-US" dirty="0">
                <a:solidFill>
                  <a:schemeClr val="bg1"/>
                </a:solidFill>
              </a:rPr>
              <a:t>「</a:t>
            </a:r>
            <a:r>
              <a:rPr kumimoji="1" lang="ja-JP" altLang="en-US" dirty="0">
                <a:solidFill>
                  <a:srgbClr val="FFFF00"/>
                </a:solidFill>
              </a:rPr>
              <a:t>共同研究機関</a:t>
            </a:r>
            <a:r>
              <a:rPr kumimoji="1" lang="ja-JP" altLang="en-US" dirty="0">
                <a:solidFill>
                  <a:schemeClr val="bg1"/>
                </a:solidFill>
              </a:rPr>
              <a:t>」</a:t>
            </a:r>
          </a:p>
        </p:txBody>
      </p:sp>
      <p:sp>
        <p:nvSpPr>
          <p:cNvPr id="8" name="四角形: 角を丸くする 7">
            <a:extLst>
              <a:ext uri="{FF2B5EF4-FFF2-40B4-BE49-F238E27FC236}">
                <a16:creationId xmlns:a16="http://schemas.microsoft.com/office/drawing/2014/main" id="{CEF3BF82-E90A-8572-2CBC-572D8A380CD0}"/>
              </a:ext>
            </a:extLst>
          </p:cNvPr>
          <p:cNvSpPr/>
          <p:nvPr/>
        </p:nvSpPr>
        <p:spPr bwMode="auto">
          <a:xfrm>
            <a:off x="8760296" y="1412129"/>
            <a:ext cx="2160240" cy="720725"/>
          </a:xfrm>
          <a:prstGeom prst="roundRect">
            <a:avLst/>
          </a:prstGeom>
          <a:solidFill>
            <a:schemeClr val="accent2">
              <a:lumMod val="75000"/>
            </a:schemeClr>
          </a:solidFill>
          <a:ln w="19050">
            <a:solidFill>
              <a:schemeClr val="accent5">
                <a:lumMod val="50000"/>
              </a:schemeClr>
            </a:solidFill>
            <a:miter lim="800000"/>
            <a:headEnd/>
            <a:tailEnd/>
          </a:ln>
        </p:spPr>
        <p:txBody>
          <a:bodyPr wrap="none" rtlCol="0" anchor="ctr"/>
          <a:lstStyle/>
          <a:p>
            <a:pPr algn="ctr"/>
            <a:r>
              <a:rPr kumimoji="1" lang="ja-JP" altLang="en-US" dirty="0">
                <a:solidFill>
                  <a:schemeClr val="bg1"/>
                </a:solidFill>
              </a:rPr>
              <a:t>企業が「研究機関」</a:t>
            </a:r>
            <a:endParaRPr kumimoji="1" lang="en-US" altLang="ja-JP" dirty="0">
              <a:solidFill>
                <a:schemeClr val="bg1"/>
              </a:solidFill>
            </a:endParaRPr>
          </a:p>
          <a:p>
            <a:pPr algn="ctr"/>
            <a:r>
              <a:rPr lang="ja-JP" altLang="en-US" dirty="0">
                <a:solidFill>
                  <a:srgbClr val="FFFF00"/>
                </a:solidFill>
              </a:rPr>
              <a:t>ではない</a:t>
            </a:r>
            <a:endParaRPr kumimoji="1" lang="ja-JP" altLang="en-US" dirty="0">
              <a:solidFill>
                <a:srgbClr val="FFFF00"/>
              </a:solidFill>
            </a:endParaRPr>
          </a:p>
        </p:txBody>
      </p:sp>
      <p:sp>
        <p:nvSpPr>
          <p:cNvPr id="9" name="正方形/長方形 8">
            <a:extLst>
              <a:ext uri="{FF2B5EF4-FFF2-40B4-BE49-F238E27FC236}">
                <a16:creationId xmlns:a16="http://schemas.microsoft.com/office/drawing/2014/main" id="{C705A888-13FE-0C17-7CE4-2EF0B84B0CBE}"/>
              </a:ext>
            </a:extLst>
          </p:cNvPr>
          <p:cNvSpPr/>
          <p:nvPr/>
        </p:nvSpPr>
        <p:spPr bwMode="auto">
          <a:xfrm>
            <a:off x="828576" y="2276872"/>
            <a:ext cx="3168352" cy="1368152"/>
          </a:xfrm>
          <a:prstGeom prst="rect">
            <a:avLst/>
          </a:prstGeom>
          <a:solidFill>
            <a:schemeClr val="bg1"/>
          </a:solidFill>
          <a:ln w="19050">
            <a:solidFill>
              <a:schemeClr val="tx1"/>
            </a:solidFill>
            <a:miter lim="800000"/>
            <a:headEnd/>
            <a:tailEnd/>
          </a:ln>
        </p:spPr>
        <p:txBody>
          <a:bodyPr wrap="none" rtlCol="0" anchor="ctr"/>
          <a:lstStyle/>
          <a:p>
            <a:r>
              <a:rPr kumimoji="1" lang="ja-JP" altLang="en-US" sz="1600" b="1" dirty="0"/>
              <a:t>企業が研究を実施する</a:t>
            </a:r>
            <a:r>
              <a:rPr kumimoji="1" lang="ja-JP" altLang="en-US" sz="1600" dirty="0"/>
              <a:t>場合</a:t>
            </a:r>
            <a:endParaRPr kumimoji="1" lang="en-US" altLang="ja-JP" sz="1600" dirty="0"/>
          </a:p>
          <a:p>
            <a:pPr marL="285750" indent="-285750">
              <a:buFont typeface="Arial" panose="020B0604020202020204" pitchFamily="34" charset="0"/>
              <a:buChar char="•"/>
            </a:pPr>
            <a:r>
              <a:rPr kumimoji="1" lang="ja-JP" altLang="en-US" sz="1600" dirty="0"/>
              <a:t>研究に関する業務の一部を</a:t>
            </a:r>
            <a:br>
              <a:rPr kumimoji="1" lang="en-US" altLang="ja-JP" sz="1600" dirty="0"/>
            </a:br>
            <a:r>
              <a:rPr kumimoji="1" lang="ja-JP" altLang="en-US" sz="1600" dirty="0"/>
              <a:t>（大学・医療機関等に）</a:t>
            </a:r>
            <a:r>
              <a:rPr kumimoji="1" lang="ja-JP" altLang="en-US" sz="1600" b="1" dirty="0"/>
              <a:t>委託</a:t>
            </a:r>
            <a:br>
              <a:rPr kumimoji="1" lang="en-US" altLang="ja-JP" sz="1600" dirty="0"/>
            </a:br>
            <a:r>
              <a:rPr kumimoji="1" lang="ja-JP" altLang="en-US" sz="1600" dirty="0"/>
              <a:t>して実施する</a:t>
            </a:r>
            <a:endParaRPr kumimoji="1" lang="en-US" altLang="ja-JP" sz="1600" dirty="0"/>
          </a:p>
          <a:p>
            <a:pPr marL="285750" indent="-285750">
              <a:buFont typeface="Arial" panose="020B0604020202020204" pitchFamily="34" charset="0"/>
              <a:buChar char="•"/>
            </a:pPr>
            <a:r>
              <a:rPr lang="ja-JP" altLang="en-US" sz="1600" dirty="0"/>
              <a:t>他の研究機関と</a:t>
            </a:r>
            <a:r>
              <a:rPr lang="ja-JP" altLang="en-US" sz="1600" b="1" dirty="0"/>
              <a:t>共同</a:t>
            </a:r>
            <a:r>
              <a:rPr lang="ja-JP" altLang="en-US" sz="1600" dirty="0"/>
              <a:t>して実施</a:t>
            </a:r>
            <a:endParaRPr kumimoji="1" lang="ja-JP" altLang="en-US" sz="1600" dirty="0"/>
          </a:p>
        </p:txBody>
      </p:sp>
      <p:sp>
        <p:nvSpPr>
          <p:cNvPr id="10" name="正方形/長方形 9">
            <a:extLst>
              <a:ext uri="{FF2B5EF4-FFF2-40B4-BE49-F238E27FC236}">
                <a16:creationId xmlns:a16="http://schemas.microsoft.com/office/drawing/2014/main" id="{C8888F46-8840-73EF-D678-3601AF395CBB}"/>
              </a:ext>
            </a:extLst>
          </p:cNvPr>
          <p:cNvSpPr/>
          <p:nvPr/>
        </p:nvSpPr>
        <p:spPr bwMode="auto">
          <a:xfrm>
            <a:off x="4284960" y="2276872"/>
            <a:ext cx="3168352" cy="1368152"/>
          </a:xfrm>
          <a:prstGeom prst="rect">
            <a:avLst/>
          </a:prstGeom>
          <a:solidFill>
            <a:schemeClr val="bg1"/>
          </a:solidFill>
          <a:ln w="19050">
            <a:solidFill>
              <a:schemeClr val="tx1"/>
            </a:solidFill>
            <a:miter lim="800000"/>
            <a:headEnd/>
            <a:tailEnd/>
          </a:ln>
        </p:spPr>
        <p:txBody>
          <a:bodyPr wrap="none" rtlCol="0" anchor="ctr"/>
          <a:lstStyle/>
          <a:p>
            <a:r>
              <a:rPr kumimoji="1" lang="ja-JP" altLang="en-US" sz="1600" dirty="0"/>
              <a:t>医療機関や大学等における研究</a:t>
            </a:r>
            <a:br>
              <a:rPr kumimoji="1" lang="en-US" altLang="ja-JP" sz="1600" dirty="0"/>
            </a:br>
            <a:r>
              <a:rPr kumimoji="1" lang="ja-JP" altLang="en-US" sz="1600" dirty="0"/>
              <a:t>を</a:t>
            </a:r>
            <a:r>
              <a:rPr kumimoji="1" lang="ja-JP" altLang="en-US" sz="1600" b="1" dirty="0"/>
              <a:t>共同して実施</a:t>
            </a:r>
            <a:r>
              <a:rPr kumimoji="1" lang="ja-JP" altLang="en-US" sz="1600" dirty="0"/>
              <a:t>するために企業が</a:t>
            </a:r>
            <a:br>
              <a:rPr kumimoji="1" lang="en-US" altLang="ja-JP" sz="1600" dirty="0"/>
            </a:br>
            <a:r>
              <a:rPr kumimoji="1" lang="ja-JP" altLang="en-US" sz="1600" dirty="0"/>
              <a:t>参加する場合、「共同研究機関」</a:t>
            </a:r>
            <a:br>
              <a:rPr kumimoji="1" lang="en-US" altLang="ja-JP" sz="1600" dirty="0"/>
            </a:br>
            <a:r>
              <a:rPr kumimoji="1" lang="ja-JP" altLang="en-US" sz="1600" dirty="0"/>
              <a:t>に該当する</a:t>
            </a:r>
            <a:r>
              <a:rPr kumimoji="1" lang="ja-JP" altLang="en-US" sz="1600" b="1" dirty="0"/>
              <a:t>可能性がある。</a:t>
            </a:r>
          </a:p>
        </p:txBody>
      </p:sp>
      <p:sp>
        <p:nvSpPr>
          <p:cNvPr id="11" name="正方形/長方形 10">
            <a:extLst>
              <a:ext uri="{FF2B5EF4-FFF2-40B4-BE49-F238E27FC236}">
                <a16:creationId xmlns:a16="http://schemas.microsoft.com/office/drawing/2014/main" id="{8E4DE518-0C3E-0F52-0BCB-0142CB514AF7}"/>
              </a:ext>
            </a:extLst>
          </p:cNvPr>
          <p:cNvSpPr/>
          <p:nvPr/>
        </p:nvSpPr>
        <p:spPr bwMode="auto">
          <a:xfrm>
            <a:off x="8256240" y="2276872"/>
            <a:ext cx="3168352" cy="1368152"/>
          </a:xfrm>
          <a:prstGeom prst="rect">
            <a:avLst/>
          </a:prstGeom>
          <a:solidFill>
            <a:schemeClr val="bg1"/>
          </a:solidFill>
          <a:ln w="19050">
            <a:solidFill>
              <a:schemeClr val="tx1"/>
            </a:solidFill>
            <a:miter lim="800000"/>
            <a:headEnd/>
            <a:tailEnd/>
          </a:ln>
        </p:spPr>
        <p:txBody>
          <a:bodyPr wrap="none" rtlCol="0" anchor="ctr"/>
          <a:lstStyle/>
          <a:p>
            <a:r>
              <a:rPr lang="ja-JP" altLang="en-US" sz="1600" dirty="0"/>
              <a:t>企業が研究の</a:t>
            </a:r>
            <a:r>
              <a:rPr lang="ja-JP" altLang="en-US" sz="1600" b="1" dirty="0"/>
              <a:t>資金や資材等を提</a:t>
            </a:r>
            <a:br>
              <a:rPr lang="en-US" altLang="ja-JP" sz="1600" b="1" dirty="0"/>
            </a:br>
            <a:r>
              <a:rPr lang="ja-JP" altLang="en-US" sz="1600" b="1" dirty="0"/>
              <a:t>供</a:t>
            </a:r>
            <a:r>
              <a:rPr lang="ja-JP" altLang="en-US" sz="1600" dirty="0"/>
              <a:t>したり、研究を通じて得られた</a:t>
            </a:r>
            <a:br>
              <a:rPr lang="en-US" altLang="ja-JP" sz="1600" dirty="0"/>
            </a:br>
            <a:r>
              <a:rPr lang="ja-JP" altLang="en-US" sz="1600" dirty="0"/>
              <a:t>成果を利用したりするのみで</a:t>
            </a:r>
            <a:r>
              <a:rPr lang="ja-JP" altLang="en-US" sz="1600" b="1" dirty="0">
                <a:solidFill>
                  <a:srgbClr val="0000FF"/>
                </a:solidFill>
              </a:rPr>
              <a:t>研究</a:t>
            </a:r>
            <a:br>
              <a:rPr lang="en-US" altLang="ja-JP" sz="1600" b="1" dirty="0">
                <a:solidFill>
                  <a:srgbClr val="0000FF"/>
                </a:solidFill>
              </a:rPr>
            </a:br>
            <a:r>
              <a:rPr lang="ja-JP" altLang="en-US" sz="1600" b="1" dirty="0">
                <a:solidFill>
                  <a:srgbClr val="0000FF"/>
                </a:solidFill>
              </a:rPr>
              <a:t>の実務を伴わない</a:t>
            </a:r>
            <a:r>
              <a:rPr lang="ja-JP" altLang="en-US" sz="1600" dirty="0"/>
              <a:t>場合</a:t>
            </a:r>
            <a:endParaRPr kumimoji="1" lang="ja-JP" altLang="en-US" sz="1600" dirty="0"/>
          </a:p>
        </p:txBody>
      </p:sp>
      <p:sp>
        <p:nvSpPr>
          <p:cNvPr id="12" name="四角形: 角を丸くする 11">
            <a:extLst>
              <a:ext uri="{FF2B5EF4-FFF2-40B4-BE49-F238E27FC236}">
                <a16:creationId xmlns:a16="http://schemas.microsoft.com/office/drawing/2014/main" id="{5A078FC5-CE0B-620C-EBB1-2BFBF3EC4153}"/>
              </a:ext>
            </a:extLst>
          </p:cNvPr>
          <p:cNvSpPr/>
          <p:nvPr/>
        </p:nvSpPr>
        <p:spPr bwMode="auto">
          <a:xfrm>
            <a:off x="1572444" y="4176985"/>
            <a:ext cx="6732000" cy="792000"/>
          </a:xfrm>
          <a:prstGeom prst="roundRect">
            <a:avLst/>
          </a:prstGeom>
          <a:solidFill>
            <a:srgbClr val="E7FFFF"/>
          </a:solidFill>
          <a:ln w="19050">
            <a:solidFill>
              <a:schemeClr val="accent5">
                <a:lumMod val="50000"/>
              </a:schemeClr>
            </a:solidFill>
            <a:miter lim="800000"/>
            <a:headEnd/>
            <a:tailEnd/>
          </a:ln>
        </p:spPr>
        <p:txBody>
          <a:bodyPr wrap="square" lIns="91440" tIns="45720" rIns="91440" bIns="45720" rtlCol="0" anchor="ctr"/>
          <a:lstStyle/>
          <a:p>
            <a:pPr marL="285750" indent="-285750">
              <a:spcBef>
                <a:spcPts val="0"/>
              </a:spcBef>
              <a:spcAft>
                <a:spcPts val="0"/>
              </a:spcAft>
              <a:buFont typeface="Arial" panose="020B0604020202020204" pitchFamily="34" charset="0"/>
              <a:buChar char="•"/>
            </a:pPr>
            <a:r>
              <a:rPr kumimoji="1" lang="ja-JP" altLang="en-US" b="1" dirty="0"/>
              <a:t>企業は臨床研究を実施できる</a:t>
            </a:r>
            <a:endParaRPr kumimoji="1" lang="en-US" altLang="ja-JP" b="1" dirty="0"/>
          </a:p>
          <a:p>
            <a:pPr marL="285750" indent="-285750">
              <a:spcBef>
                <a:spcPts val="0"/>
              </a:spcBef>
              <a:spcAft>
                <a:spcPts val="0"/>
              </a:spcAft>
              <a:buFont typeface="Arial" panose="020B0604020202020204" pitchFamily="34" charset="0"/>
              <a:buChar char="•"/>
            </a:pPr>
            <a:r>
              <a:rPr lang="ja-JP" altLang="en-US" b="1" dirty="0">
                <a:latin typeface="Arial"/>
                <a:ea typeface="ＭＳ Ｐゴシック"/>
                <a:cs typeface="Arial"/>
              </a:rPr>
              <a:t>企業は倫理指針を遵守する必要がある</a:t>
            </a:r>
          </a:p>
        </p:txBody>
      </p:sp>
      <p:sp>
        <p:nvSpPr>
          <p:cNvPr id="13" name="四角形: 角を丸くする 12">
            <a:extLst>
              <a:ext uri="{FF2B5EF4-FFF2-40B4-BE49-F238E27FC236}">
                <a16:creationId xmlns:a16="http://schemas.microsoft.com/office/drawing/2014/main" id="{6BE56D25-9ABE-36A5-7D97-79D13CD51AEB}"/>
              </a:ext>
            </a:extLst>
          </p:cNvPr>
          <p:cNvSpPr/>
          <p:nvPr/>
        </p:nvSpPr>
        <p:spPr bwMode="auto">
          <a:xfrm>
            <a:off x="1572444" y="5242348"/>
            <a:ext cx="9204076" cy="1080120"/>
          </a:xfrm>
          <a:prstGeom prst="roundRect">
            <a:avLst/>
          </a:prstGeom>
          <a:solidFill>
            <a:srgbClr val="FFE7FF"/>
          </a:solidFill>
          <a:ln w="19050">
            <a:noFill/>
            <a:miter lim="800000"/>
            <a:headEnd/>
            <a:tailEnd/>
          </a:ln>
        </p:spPr>
        <p:txBody>
          <a:bodyPr wrap="square" rtlCol="0" anchor="ctr"/>
          <a:lstStyle/>
          <a:p>
            <a:pPr marL="285750" indent="-285750">
              <a:spcAft>
                <a:spcPts val="600"/>
              </a:spcAft>
              <a:buFont typeface="Wingdings" panose="05000000000000000000" pitchFamily="2" charset="2"/>
              <a:buChar char="ü"/>
            </a:pPr>
            <a:r>
              <a:rPr kumimoji="1" lang="ja-JP" altLang="en-US" b="1" dirty="0"/>
              <a:t>企業は通常主たる設立目的が学術研究ではないため</a:t>
            </a:r>
            <a:r>
              <a:rPr kumimoji="1" lang="ja-JP" altLang="en-US" dirty="0"/>
              <a:t>、一つの主体とみなすことのできる共同研究により学術研究を実施する場合を除き、</a:t>
            </a:r>
            <a:r>
              <a:rPr kumimoji="1" lang="ja-JP" altLang="en-US" b="1" dirty="0"/>
              <a:t>「大学その他学術研究を目的とする機関</a:t>
            </a:r>
            <a:br>
              <a:rPr kumimoji="1" lang="en-US" altLang="ja-JP" b="1" dirty="0"/>
            </a:br>
            <a:r>
              <a:rPr lang="ja-JP" altLang="en-US" b="1" dirty="0"/>
              <a:t>若しくは団体又はそれらに属するもの」には通常の場合</a:t>
            </a:r>
            <a:r>
              <a:rPr lang="ja-JP" altLang="en-US" b="1" dirty="0">
                <a:solidFill>
                  <a:srgbClr val="FF0000"/>
                </a:solidFill>
              </a:rPr>
              <a:t>該当しない</a:t>
            </a:r>
            <a:endParaRPr kumimoji="1" lang="ja-JP" altLang="en-US" dirty="0">
              <a:solidFill>
                <a:srgbClr val="FF0000"/>
              </a:solidFill>
            </a:endParaRPr>
          </a:p>
        </p:txBody>
      </p:sp>
      <p:sp>
        <p:nvSpPr>
          <p:cNvPr id="15" name="二等辺三角形 14">
            <a:extLst>
              <a:ext uri="{FF2B5EF4-FFF2-40B4-BE49-F238E27FC236}">
                <a16:creationId xmlns:a16="http://schemas.microsoft.com/office/drawing/2014/main" id="{9EB41426-6245-5D36-A687-0255E8293161}"/>
              </a:ext>
            </a:extLst>
          </p:cNvPr>
          <p:cNvSpPr/>
          <p:nvPr/>
        </p:nvSpPr>
        <p:spPr bwMode="auto">
          <a:xfrm flipV="1">
            <a:off x="2423592" y="3861048"/>
            <a:ext cx="3456384" cy="244097"/>
          </a:xfrm>
          <a:prstGeom prst="triangle">
            <a:avLst>
              <a:gd name="adj" fmla="val 50297"/>
            </a:avLst>
          </a:prstGeom>
          <a:solidFill>
            <a:srgbClr val="E7FFFF"/>
          </a:solidFill>
          <a:ln w="19050">
            <a:solidFill>
              <a:schemeClr val="accent5">
                <a:lumMod val="50000"/>
              </a:schemeClr>
            </a:solidFill>
            <a:miter lim="800000"/>
            <a:headEnd/>
            <a:tailEnd/>
          </a:ln>
        </p:spPr>
        <p:txBody>
          <a:bodyPr wrap="none" rtlCol="0" anchor="ctr"/>
          <a:lstStyle/>
          <a:p>
            <a:pPr algn="ctr"/>
            <a:endParaRPr kumimoji="1" lang="ja-JP" altLang="en-US" dirty="0">
              <a:solidFill>
                <a:srgbClr val="0000CC"/>
              </a:solidFill>
            </a:endParaRPr>
          </a:p>
        </p:txBody>
      </p:sp>
      <p:sp>
        <p:nvSpPr>
          <p:cNvPr id="3" name="四角形: 角を丸くする 2">
            <a:extLst>
              <a:ext uri="{FF2B5EF4-FFF2-40B4-BE49-F238E27FC236}">
                <a16:creationId xmlns:a16="http://schemas.microsoft.com/office/drawing/2014/main" id="{C0D0042C-F499-56FD-26A7-9ABA9D660B99}"/>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１</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16" name="図 15">
            <a:extLst>
              <a:ext uri="{FF2B5EF4-FFF2-40B4-BE49-F238E27FC236}">
                <a16:creationId xmlns:a16="http://schemas.microsoft.com/office/drawing/2014/main" id="{0080E0DC-3A5A-77DD-30EE-1FF6E48D111F}"/>
              </a:ext>
            </a:extLst>
          </p:cNvPr>
          <p:cNvPicPr>
            <a:picLocks noChangeAspect="1"/>
          </p:cNvPicPr>
          <p:nvPr/>
        </p:nvPicPr>
        <p:blipFill>
          <a:blip r:embed="rId6"/>
          <a:stretch>
            <a:fillRect/>
          </a:stretch>
        </p:blipFill>
        <p:spPr>
          <a:xfrm>
            <a:off x="674720" y="5347377"/>
            <a:ext cx="862850" cy="792000"/>
          </a:xfrm>
          <a:prstGeom prst="rect">
            <a:avLst/>
          </a:prstGeom>
        </p:spPr>
      </p:pic>
      <p:sp>
        <p:nvSpPr>
          <p:cNvPr id="17" name="object 8">
            <a:extLst>
              <a:ext uri="{FF2B5EF4-FFF2-40B4-BE49-F238E27FC236}">
                <a16:creationId xmlns:a16="http://schemas.microsoft.com/office/drawing/2014/main" id="{06120842-3B64-3E5D-E4EA-E19CDE789030}"/>
              </a:ext>
            </a:extLst>
          </p:cNvPr>
          <p:cNvSpPr txBox="1">
            <a:spLocks noChangeArrowheads="1"/>
          </p:cNvSpPr>
          <p:nvPr/>
        </p:nvSpPr>
        <p:spPr bwMode="auto">
          <a:xfrm>
            <a:off x="3287688" y="6669360"/>
            <a:ext cx="842693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「臨床研究ポケット資料集</a:t>
            </a:r>
            <a:r>
              <a:rPr lang="en-US" altLang="ja-JP" sz="800" dirty="0">
                <a:latin typeface="+mn-ea"/>
                <a:ea typeface="+mn-ea"/>
              </a:rPr>
              <a:t>2023</a:t>
            </a:r>
            <a:r>
              <a:rPr lang="ja-JP" altLang="en-US" sz="800" dirty="0">
                <a:latin typeface="+mn-ea"/>
                <a:ea typeface="+mn-ea"/>
              </a:rPr>
              <a:t>年版」を参考に作成</a:t>
            </a:r>
            <a:endParaRPr lang="ja-JP" altLang="ja-JP" sz="800" dirty="0">
              <a:latin typeface="+mn-ea"/>
              <a:ea typeface="+mn-ea"/>
            </a:endParaRPr>
          </a:p>
        </p:txBody>
      </p:sp>
      <p:sp>
        <p:nvSpPr>
          <p:cNvPr id="2" name="テキスト ボックス 1">
            <a:extLst>
              <a:ext uri="{FF2B5EF4-FFF2-40B4-BE49-F238E27FC236}">
                <a16:creationId xmlns:a16="http://schemas.microsoft.com/office/drawing/2014/main" id="{4ABFD38C-F9E7-AB78-4737-742FC9302F45}"/>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5C4F9C0-71AE-BD4A-121E-C55A425A15D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8" name="think-cell data - do not delete" hidden="1">
                        <a:extLst>
                          <a:ext uri="{FF2B5EF4-FFF2-40B4-BE49-F238E27FC236}">
                            <a16:creationId xmlns:a16="http://schemas.microsoft.com/office/drawing/2014/main" id="{D5C4F9C0-71AE-BD4A-121E-C55A425A15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51993F-732B-CE72-8770-191E9DFC8A00}"/>
              </a:ext>
            </a:extLst>
          </p:cNvPr>
          <p:cNvSpPr>
            <a:spLocks noGrp="1"/>
          </p:cNvSpPr>
          <p:nvPr>
            <p:ph type="title"/>
          </p:nvPr>
        </p:nvSpPr>
        <p:spPr/>
        <p:txBody>
          <a:bodyPr vert="horz"/>
          <a:lstStyle/>
          <a:p>
            <a:r>
              <a:rPr kumimoji="1" lang="ja-JP" altLang="en-US" sz="3200" dirty="0">
                <a:latin typeface="+mn-ea"/>
                <a:ea typeface="+mn-ea"/>
              </a:rPr>
              <a:t>研究者等の基本的責務</a:t>
            </a:r>
            <a:endParaRPr kumimoji="1" lang="ja-JP" altLang="en-US" sz="1600" dirty="0">
              <a:latin typeface="+mn-ea"/>
              <a:ea typeface="+mn-ea"/>
            </a:endParaRPr>
          </a:p>
        </p:txBody>
      </p:sp>
      <p:sp>
        <p:nvSpPr>
          <p:cNvPr id="5" name="スライド番号プレースホルダー 4">
            <a:extLst>
              <a:ext uri="{FF2B5EF4-FFF2-40B4-BE49-F238E27FC236}">
                <a16:creationId xmlns:a16="http://schemas.microsoft.com/office/drawing/2014/main" id="{03698EBC-70BE-AAC0-3F96-FB343664653F}"/>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smtClean="0">
                <a:solidFill>
                  <a:schemeClr val="tx1"/>
                </a:solidFill>
              </a:rPr>
              <a:pPr>
                <a:defRPr/>
              </a:pPr>
              <a:t>21</a:t>
            </a:fld>
            <a:endParaRPr lang="en-US" altLang="ja-JP" dirty="0">
              <a:solidFill>
                <a:schemeClr val="tx1"/>
              </a:solidFill>
            </a:endParaRPr>
          </a:p>
        </p:txBody>
      </p:sp>
      <p:sp>
        <p:nvSpPr>
          <p:cNvPr id="12" name="コンテンツ プレースホルダー 2">
            <a:extLst>
              <a:ext uri="{FF2B5EF4-FFF2-40B4-BE49-F238E27FC236}">
                <a16:creationId xmlns:a16="http://schemas.microsoft.com/office/drawing/2014/main" id="{7714098B-4241-A0D9-AC8E-31CAE862B1A1}"/>
              </a:ext>
            </a:extLst>
          </p:cNvPr>
          <p:cNvSpPr>
            <a:spLocks noGrp="1"/>
          </p:cNvSpPr>
          <p:nvPr>
            <p:ph idx="1"/>
          </p:nvPr>
        </p:nvSpPr>
        <p:spPr>
          <a:xfrm>
            <a:off x="609600" y="1340768"/>
            <a:ext cx="10972800" cy="4525963"/>
          </a:xfrm>
        </p:spPr>
        <p:txBody>
          <a:bodyPr/>
          <a:lstStyle/>
          <a:p>
            <a:pPr marL="179388" indent="-179388">
              <a:buNone/>
            </a:pPr>
            <a:r>
              <a:rPr kumimoji="1" lang="ja-JP" altLang="en-US" sz="1600" b="1" dirty="0">
                <a:latin typeface="+mn-ea"/>
                <a:ea typeface="+mn-ea"/>
              </a:rPr>
              <a:t>１ 研究対象者等への配慮</a:t>
            </a:r>
          </a:p>
          <a:p>
            <a:pPr marL="179388" indent="-179388">
              <a:buNone/>
            </a:pPr>
            <a:r>
              <a:rPr lang="ja-JP" altLang="en-US" sz="1600" dirty="0">
                <a:latin typeface="+mn-ea"/>
                <a:ea typeface="+mn-ea"/>
              </a:rPr>
              <a:t>①</a:t>
            </a:r>
            <a:r>
              <a:rPr kumimoji="1" lang="ja-JP" altLang="en-US" sz="1600" dirty="0">
                <a:latin typeface="+mn-ea"/>
                <a:ea typeface="+mn-ea"/>
              </a:rPr>
              <a:t>研究対象者の生命、健康及び人権を尊重して、研究を実施</a:t>
            </a:r>
          </a:p>
          <a:p>
            <a:pPr marL="179388" indent="-179388">
              <a:buNone/>
            </a:pPr>
            <a:r>
              <a:rPr kumimoji="1" lang="ja-JP" altLang="en-US" sz="1600" dirty="0">
                <a:latin typeface="+mn-ea"/>
                <a:ea typeface="+mn-ea"/>
              </a:rPr>
              <a:t>②法令、指針等を遵守し、倫理審査委員会の審査及び研究機関の長の許可を受けた研究計画書に従って研究を実施</a:t>
            </a:r>
          </a:p>
          <a:p>
            <a:pPr marL="179388" indent="-179388">
              <a:buNone/>
            </a:pPr>
            <a:r>
              <a:rPr kumimoji="1" lang="ja-JP" altLang="en-US" sz="1600" dirty="0">
                <a:latin typeface="+mn-ea"/>
                <a:ea typeface="+mn-ea"/>
              </a:rPr>
              <a:t>③原則として、あらかじめインフォームド・コンセントを受ける</a:t>
            </a:r>
          </a:p>
          <a:p>
            <a:pPr marL="179388" indent="-179388">
              <a:buNone/>
            </a:pPr>
            <a:r>
              <a:rPr kumimoji="1" lang="ja-JP" altLang="en-US" sz="1600" dirty="0">
                <a:latin typeface="+mn-ea"/>
                <a:ea typeface="+mn-ea"/>
              </a:rPr>
              <a:t>④研究対象者等及びその関係者からの相談、問合せ、苦情等に適切かつ迅速に対応</a:t>
            </a:r>
          </a:p>
          <a:p>
            <a:pPr marL="179388" indent="-179388">
              <a:buNone/>
            </a:pPr>
            <a:r>
              <a:rPr kumimoji="1" lang="ja-JP" altLang="en-US" sz="1600" dirty="0">
                <a:latin typeface="+mn-ea"/>
                <a:ea typeface="+mn-ea"/>
              </a:rPr>
              <a:t>⑤知り得た情報を正当な理由なく漏らさない、研究の実施に携わらなくなった後も同様</a:t>
            </a:r>
          </a:p>
          <a:p>
            <a:pPr marL="179388" indent="-179388">
              <a:buNone/>
            </a:pPr>
            <a:r>
              <a:rPr kumimoji="1" lang="ja-JP" altLang="en-US" sz="1600" dirty="0">
                <a:latin typeface="+mn-ea"/>
                <a:ea typeface="+mn-ea"/>
              </a:rPr>
              <a:t>⑥地域住民固有の特質等の研究は、当該住民に研究内容・意義を説明し、理解を得るよう努める</a:t>
            </a:r>
          </a:p>
          <a:p>
            <a:pPr marL="179388" indent="-179388">
              <a:buNone/>
            </a:pPr>
            <a:endParaRPr kumimoji="1" lang="en-US" altLang="ja-JP" sz="1600" dirty="0">
              <a:latin typeface="+mn-ea"/>
              <a:ea typeface="+mn-ea"/>
            </a:endParaRPr>
          </a:p>
          <a:p>
            <a:pPr marL="179388" indent="-179388">
              <a:buNone/>
            </a:pPr>
            <a:endParaRPr lang="en-US" altLang="ja-JP" sz="1600" dirty="0">
              <a:latin typeface="+mn-ea"/>
              <a:ea typeface="+mn-ea"/>
            </a:endParaRPr>
          </a:p>
          <a:p>
            <a:pPr marL="179388" indent="-179388">
              <a:buNone/>
            </a:pPr>
            <a:endParaRPr kumimoji="1" lang="en-US" altLang="ja-JP" sz="1000" b="1" dirty="0">
              <a:latin typeface="+mn-ea"/>
              <a:ea typeface="+mn-ea"/>
            </a:endParaRPr>
          </a:p>
          <a:p>
            <a:pPr marL="179388" indent="-179388">
              <a:buNone/>
            </a:pPr>
            <a:r>
              <a:rPr kumimoji="1" lang="ja-JP" altLang="en-US" sz="1600" b="1" dirty="0">
                <a:latin typeface="+mn-ea"/>
                <a:ea typeface="+mn-ea"/>
              </a:rPr>
              <a:t>２ 教育・研修</a:t>
            </a:r>
            <a:endParaRPr kumimoji="1" lang="en-US" altLang="ja-JP" sz="1600" b="1" dirty="0">
              <a:latin typeface="+mn-ea"/>
              <a:ea typeface="+mn-ea"/>
            </a:endParaRPr>
          </a:p>
          <a:p>
            <a:pPr marL="179388" indent="-179388">
              <a:buNone/>
            </a:pPr>
            <a:r>
              <a:rPr kumimoji="1" lang="ja-JP" altLang="en-US" sz="1600" dirty="0">
                <a:latin typeface="+mn-ea"/>
                <a:ea typeface="+mn-ea"/>
              </a:rPr>
              <a:t>・研究の実施に先立ち、研究に関する倫理並びに当該研究の実施に必要な知識及び技術に関する教育・研修を受ける</a:t>
            </a:r>
            <a:endParaRPr kumimoji="1" lang="en-US" altLang="ja-JP" sz="1600" dirty="0">
              <a:latin typeface="+mn-ea"/>
              <a:ea typeface="+mn-ea"/>
            </a:endParaRPr>
          </a:p>
          <a:p>
            <a:pPr marL="179388" indent="-179388">
              <a:buNone/>
            </a:pPr>
            <a:r>
              <a:rPr lang="ja-JP" altLang="en-US" sz="1600" dirty="0">
                <a:latin typeface="+mn-ea"/>
                <a:ea typeface="+mn-ea"/>
              </a:rPr>
              <a:t>・</a:t>
            </a:r>
            <a:r>
              <a:rPr kumimoji="1" lang="ja-JP" altLang="en-US" sz="1600" dirty="0">
                <a:latin typeface="+mn-ea"/>
                <a:ea typeface="+mn-ea"/>
              </a:rPr>
              <a:t>研究期間中も適宜継続して、教育・研修を受ける</a:t>
            </a:r>
          </a:p>
        </p:txBody>
      </p:sp>
      <p:graphicFrame>
        <p:nvGraphicFramePr>
          <p:cNvPr id="13" name="表 12">
            <a:extLst>
              <a:ext uri="{FF2B5EF4-FFF2-40B4-BE49-F238E27FC236}">
                <a16:creationId xmlns:a16="http://schemas.microsoft.com/office/drawing/2014/main" id="{7FEB0367-3493-EBC2-C9E4-690DA374AE56}"/>
              </a:ext>
            </a:extLst>
          </p:cNvPr>
          <p:cNvGraphicFramePr>
            <a:graphicFrameLocks noGrp="1"/>
          </p:cNvGraphicFramePr>
          <p:nvPr>
            <p:extLst>
              <p:ext uri="{D42A27DB-BD31-4B8C-83A1-F6EECF244321}">
                <p14:modId xmlns:p14="http://schemas.microsoft.com/office/powerpoint/2010/main" val="1345323456"/>
              </p:ext>
            </p:extLst>
          </p:nvPr>
        </p:nvGraphicFramePr>
        <p:xfrm>
          <a:off x="1308608" y="5214704"/>
          <a:ext cx="10620040" cy="1310640"/>
        </p:xfrm>
        <a:graphic>
          <a:graphicData uri="http://schemas.openxmlformats.org/drawingml/2006/table">
            <a:tbl>
              <a:tblPr firstRow="1" bandRow="1">
                <a:tableStyleId>{5C22544A-7EE6-4342-B048-85BDC9FD1C3A}</a:tableStyleId>
              </a:tblPr>
              <a:tblGrid>
                <a:gridCol w="10620040">
                  <a:extLst>
                    <a:ext uri="{9D8B030D-6E8A-4147-A177-3AD203B41FA5}">
                      <a16:colId xmlns:a16="http://schemas.microsoft.com/office/drawing/2014/main" val="1172288107"/>
                    </a:ext>
                  </a:extLst>
                </a:gridCol>
              </a:tblGrid>
              <a:tr h="164798">
                <a:tc>
                  <a:txBody>
                    <a:bodyPr/>
                    <a:lstStyle/>
                    <a:p>
                      <a:pPr marL="285750" lvl="0" indent="-285750">
                        <a:buFont typeface="Wingdings" panose="05000000000000000000" pitchFamily="2" charset="2"/>
                        <a:buChar char="ü"/>
                      </a:pPr>
                      <a:r>
                        <a:rPr lang="ja-JP" altLang="en-US" sz="1600" b="0" dirty="0">
                          <a:solidFill>
                            <a:schemeClr val="tx1"/>
                          </a:solidFill>
                          <a:latin typeface="MS PGothic"/>
                          <a:ea typeface="MS PGothic"/>
                        </a:rPr>
                        <a:t>形態として、各々の機関内や学会等の他の機関で開催される</a:t>
                      </a:r>
                      <a:r>
                        <a:rPr lang="ja-JP" altLang="en-US" sz="1600" b="0" dirty="0">
                          <a:solidFill>
                            <a:srgbClr val="0000CC"/>
                          </a:solidFill>
                          <a:latin typeface="MS PGothic"/>
                          <a:ea typeface="MS PGothic"/>
                        </a:rPr>
                        <a:t>研修会の受講</a:t>
                      </a:r>
                      <a:r>
                        <a:rPr lang="ja-JP" altLang="en-US" sz="1600" b="0" dirty="0">
                          <a:solidFill>
                            <a:schemeClr val="tx1"/>
                          </a:solidFill>
                          <a:latin typeface="MS PGothic"/>
                          <a:ea typeface="MS PGothic"/>
                        </a:rPr>
                        <a:t>、</a:t>
                      </a:r>
                      <a:r>
                        <a:rPr lang="en-US" altLang="ja-JP" sz="1600" b="0" dirty="0">
                          <a:solidFill>
                            <a:schemeClr val="tx1"/>
                          </a:solidFill>
                          <a:latin typeface="MS PGothic"/>
                          <a:ea typeface="+mn-ea"/>
                        </a:rPr>
                        <a:t>ICRweb</a:t>
                      </a:r>
                      <a:r>
                        <a:rPr lang="ja-JP" altLang="en-US" sz="1600" b="0" dirty="0">
                          <a:solidFill>
                            <a:schemeClr val="tx1"/>
                          </a:solidFill>
                          <a:latin typeface="MS PGothic"/>
                          <a:ea typeface="MS PGothic"/>
                        </a:rPr>
                        <a:t>等の</a:t>
                      </a:r>
                      <a:r>
                        <a:rPr lang="en-US" altLang="ja-JP" sz="1600" b="0" dirty="0">
                          <a:solidFill>
                            <a:srgbClr val="0000CC"/>
                          </a:solidFill>
                          <a:latin typeface="MS PGothic"/>
                          <a:ea typeface="+mn-ea"/>
                        </a:rPr>
                        <a:t>e-learning</a:t>
                      </a:r>
                      <a:r>
                        <a:rPr lang="ja-JP" altLang="en-US" sz="1600" b="0" dirty="0">
                          <a:solidFill>
                            <a:schemeClr val="tx1"/>
                          </a:solidFill>
                          <a:latin typeface="MS PGothic"/>
                          <a:ea typeface="MS PGothic"/>
                        </a:rPr>
                        <a:t>などが想定される</a:t>
                      </a:r>
                      <a:endParaRPr lang="en-US" altLang="ja-JP" sz="1600" b="0" dirty="0">
                        <a:solidFill>
                          <a:schemeClr val="tx1"/>
                        </a:solidFill>
                        <a:latin typeface="MS PGothic"/>
                        <a:ea typeface="MS PGothic"/>
                      </a:endParaRPr>
                    </a:p>
                    <a:p>
                      <a:pPr marL="285750" lvl="0" indent="-285750">
                        <a:buFont typeface="Wingdings" panose="05000000000000000000" pitchFamily="2" charset="2"/>
                        <a:buChar char="ü"/>
                      </a:pPr>
                      <a:r>
                        <a:rPr lang="ja-JP" altLang="en-US" sz="1600" b="0" dirty="0">
                          <a:solidFill>
                            <a:schemeClr val="tx1"/>
                          </a:solidFill>
                          <a:latin typeface="MS PGothic"/>
                          <a:ea typeface="MS PGothic"/>
                        </a:rPr>
                        <a:t>教育・研修は、研究を実施する際の</a:t>
                      </a:r>
                      <a:r>
                        <a:rPr lang="ja-JP" altLang="en-US" sz="1600" b="0" dirty="0">
                          <a:solidFill>
                            <a:srgbClr val="0000CC"/>
                          </a:solidFill>
                          <a:latin typeface="MS PGothic"/>
                          <a:ea typeface="MS PGothic"/>
                        </a:rPr>
                        <a:t>事務に従事する者や研究者の補助業務</a:t>
                      </a:r>
                      <a:r>
                        <a:rPr lang="ja-JP" altLang="en-US" sz="1600" b="0" dirty="0">
                          <a:solidFill>
                            <a:schemeClr val="tx1"/>
                          </a:solidFill>
                          <a:latin typeface="MS PGothic"/>
                          <a:ea typeface="MS PGothic"/>
                        </a:rPr>
                        <a:t>にあたる者等も含まれる</a:t>
                      </a:r>
                      <a:endParaRPr lang="en-US" altLang="ja-JP" sz="1600" b="0" dirty="0">
                        <a:solidFill>
                          <a:schemeClr val="tx1"/>
                        </a:solidFill>
                        <a:latin typeface="MS PGothic"/>
                        <a:ea typeface="MS PGothic"/>
                      </a:endParaRPr>
                    </a:p>
                    <a:p>
                      <a:pPr marL="285750" lvl="0" indent="-285750">
                        <a:buFont typeface="Wingdings" panose="05000000000000000000" pitchFamily="2" charset="2"/>
                        <a:buChar char="ü"/>
                      </a:pPr>
                      <a:r>
                        <a:rPr lang="ja-JP" altLang="en-US" sz="1600" b="0" dirty="0">
                          <a:solidFill>
                            <a:schemeClr val="tx1"/>
                          </a:solidFill>
                          <a:latin typeface="MS PGothic"/>
                          <a:ea typeface="MS PGothic"/>
                        </a:rPr>
                        <a:t>委託を受けて研究に関する業務の一部についてのみ従事する者は、研究者等に含まれないため、教育・研修を受けることを必ずしも要しないが、委託を受ける業務の内容等に応じて適宜、委託契約において教育・研修の受講を規定する</a:t>
                      </a:r>
                      <a:endParaRPr lang="en-US" altLang="ja-JP" sz="1600" b="0" dirty="0">
                        <a:solidFill>
                          <a:schemeClr val="tx1"/>
                        </a:solidFill>
                        <a:latin typeface="MS PGothic"/>
                        <a:ea typeface="MS PGothic"/>
                      </a:endParaRPr>
                    </a:p>
                    <a:p>
                      <a:pPr marL="285750" lvl="0" indent="-285750">
                        <a:buFont typeface="Wingdings" panose="05000000000000000000" pitchFamily="2" charset="2"/>
                        <a:buChar char="ü"/>
                      </a:pPr>
                      <a:r>
                        <a:rPr lang="ja-JP" altLang="en-US" sz="1600" b="0" dirty="0">
                          <a:solidFill>
                            <a:schemeClr val="tx1"/>
                          </a:solidFill>
                          <a:latin typeface="MS PGothic"/>
                          <a:ea typeface="MS PGothic"/>
                        </a:rPr>
                        <a:t>少なくとも</a:t>
                      </a:r>
                      <a:r>
                        <a:rPr lang="ja-JP" altLang="en-US" sz="1600" b="0" dirty="0">
                          <a:solidFill>
                            <a:srgbClr val="0000CC"/>
                          </a:solidFill>
                          <a:latin typeface="MS PGothic"/>
                          <a:ea typeface="MS PGothic"/>
                        </a:rPr>
                        <a:t>年に </a:t>
                      </a:r>
                      <a:r>
                        <a:rPr lang="en-US" altLang="ja-JP" sz="1600" b="0" dirty="0">
                          <a:solidFill>
                            <a:srgbClr val="0000CC"/>
                          </a:solidFill>
                          <a:latin typeface="MS PGothic"/>
                          <a:ea typeface="+mn-ea"/>
                        </a:rPr>
                        <a:t>1 </a:t>
                      </a:r>
                      <a:r>
                        <a:rPr lang="ja-JP" altLang="en-US" sz="1600" b="0" dirty="0">
                          <a:solidFill>
                            <a:srgbClr val="0000CC"/>
                          </a:solidFill>
                          <a:latin typeface="MS PGothic"/>
                          <a:ea typeface="MS PGothic"/>
                        </a:rPr>
                        <a:t>回程度</a:t>
                      </a:r>
                      <a:r>
                        <a:rPr lang="ja-JP" altLang="en-US" sz="1600" b="0" dirty="0">
                          <a:solidFill>
                            <a:schemeClr val="tx1"/>
                          </a:solidFill>
                          <a:latin typeface="MS PGothic"/>
                          <a:ea typeface="MS PGothic"/>
                        </a:rPr>
                        <a:t>は教育・研修を受けていくことが望ましい</a:t>
                      </a:r>
                      <a:endParaRPr kumimoji="1" lang="ja-JP" altLang="en-US" sz="2000" b="0" dirty="0">
                        <a:solidFill>
                          <a:srgbClr val="0000CC"/>
                        </a:solidFill>
                        <a:latin typeface="MS PGothic"/>
                        <a:ea typeface="MS PGothic"/>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14" name="図 13">
            <a:extLst>
              <a:ext uri="{FF2B5EF4-FFF2-40B4-BE49-F238E27FC236}">
                <a16:creationId xmlns:a16="http://schemas.microsoft.com/office/drawing/2014/main" id="{28F93F68-D864-B652-1840-39151F922915}"/>
              </a:ext>
            </a:extLst>
          </p:cNvPr>
          <p:cNvPicPr>
            <a:picLocks noChangeAspect="1"/>
          </p:cNvPicPr>
          <p:nvPr/>
        </p:nvPicPr>
        <p:blipFill>
          <a:blip r:embed="rId5"/>
          <a:stretch>
            <a:fillRect/>
          </a:stretch>
        </p:blipFill>
        <p:spPr>
          <a:xfrm>
            <a:off x="496396" y="5487116"/>
            <a:ext cx="704180" cy="646361"/>
          </a:xfrm>
          <a:prstGeom prst="rect">
            <a:avLst/>
          </a:prstGeom>
        </p:spPr>
      </p:pic>
      <p:graphicFrame>
        <p:nvGraphicFramePr>
          <p:cNvPr id="15" name="表 14">
            <a:extLst>
              <a:ext uri="{FF2B5EF4-FFF2-40B4-BE49-F238E27FC236}">
                <a16:creationId xmlns:a16="http://schemas.microsoft.com/office/drawing/2014/main" id="{859F467D-0506-8CAC-337F-721B63ECCE21}"/>
              </a:ext>
            </a:extLst>
          </p:cNvPr>
          <p:cNvGraphicFramePr>
            <a:graphicFrameLocks noGrp="1"/>
          </p:cNvGraphicFramePr>
          <p:nvPr>
            <p:extLst>
              <p:ext uri="{D42A27DB-BD31-4B8C-83A1-F6EECF244321}">
                <p14:modId xmlns:p14="http://schemas.microsoft.com/office/powerpoint/2010/main" val="3709240274"/>
              </p:ext>
            </p:extLst>
          </p:nvPr>
        </p:nvGraphicFramePr>
        <p:xfrm>
          <a:off x="1271464" y="3501008"/>
          <a:ext cx="10260000" cy="579120"/>
        </p:xfrm>
        <a:graphic>
          <a:graphicData uri="http://schemas.openxmlformats.org/drawingml/2006/table">
            <a:tbl>
              <a:tblPr firstRow="1" bandRow="1">
                <a:tableStyleId>{5C22544A-7EE6-4342-B048-85BDC9FD1C3A}</a:tableStyleId>
              </a:tblPr>
              <a:tblGrid>
                <a:gridCol w="10260000">
                  <a:extLst>
                    <a:ext uri="{9D8B030D-6E8A-4147-A177-3AD203B41FA5}">
                      <a16:colId xmlns:a16="http://schemas.microsoft.com/office/drawing/2014/main" val="1172288107"/>
                    </a:ext>
                  </a:extLst>
                </a:gridCol>
              </a:tblGrid>
              <a:tr h="16479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600" b="0" dirty="0">
                          <a:solidFill>
                            <a:schemeClr val="tx1"/>
                          </a:solidFill>
                          <a:latin typeface="MS PGothic"/>
                          <a:ea typeface="MS PGothic"/>
                        </a:rPr>
                        <a:t>②法令、指針等には、研究機関の長が整備する</a:t>
                      </a:r>
                      <a:r>
                        <a:rPr lang="ja-JP" altLang="en-US" sz="1600" b="0" dirty="0">
                          <a:solidFill>
                            <a:srgbClr val="0000CC"/>
                          </a:solidFill>
                          <a:latin typeface="MS PGothic"/>
                          <a:ea typeface="MS PGothic"/>
                        </a:rPr>
                        <a:t>自主規範</a:t>
                      </a:r>
                      <a:r>
                        <a:rPr lang="ja-JP" altLang="en-US" sz="1600" b="0" dirty="0">
                          <a:solidFill>
                            <a:schemeClr val="tx1"/>
                          </a:solidFill>
                          <a:latin typeface="MS PGothic"/>
                          <a:ea typeface="MS PGothic"/>
                        </a:rPr>
                        <a:t>や</a:t>
                      </a:r>
                      <a:r>
                        <a:rPr lang="ja-JP" altLang="en-US" sz="1600" b="0" dirty="0">
                          <a:solidFill>
                            <a:srgbClr val="0000CC"/>
                          </a:solidFill>
                          <a:latin typeface="MS PGothic"/>
                          <a:ea typeface="MS PGothic"/>
                        </a:rPr>
                        <a:t>規定・手順書</a:t>
                      </a:r>
                      <a:r>
                        <a:rPr lang="ja-JP" altLang="en-US" sz="1600" b="0" dirty="0">
                          <a:solidFill>
                            <a:schemeClr val="tx1"/>
                          </a:solidFill>
                          <a:latin typeface="MS PGothic"/>
                          <a:ea typeface="MS PGothic"/>
                        </a:rPr>
                        <a:t>も含まれる</a:t>
                      </a:r>
                      <a:endParaRPr lang="en-US" altLang="ja-JP" sz="1600" b="0" dirty="0">
                        <a:solidFill>
                          <a:schemeClr val="tx1"/>
                        </a:solidFill>
                        <a:latin typeface="MS PGothic"/>
                        <a:ea typeface="MS PGothic"/>
                      </a:endParaRPr>
                    </a:p>
                    <a:p>
                      <a:pPr marL="285750" lvl="0" indent="-285750">
                        <a:buFont typeface="Wingdings" panose="05000000000000000000" pitchFamily="2" charset="2"/>
                        <a:buChar char="ü"/>
                      </a:pPr>
                      <a:r>
                        <a:rPr lang="ja-JP" altLang="en-US" sz="1600" b="0" dirty="0">
                          <a:solidFill>
                            <a:schemeClr val="tx1"/>
                          </a:solidFill>
                          <a:latin typeface="MS PGothic"/>
                          <a:ea typeface="MS PGothic"/>
                        </a:rPr>
                        <a:t>⑤研究対象者から得た情報のほか、研究の手法やデザイン等研究の独創性に係る情報等も含まれる</a:t>
                      </a:r>
                      <a:endParaRPr lang="en-US" altLang="ja-JP" sz="1600" b="0" dirty="0">
                        <a:solidFill>
                          <a:schemeClr val="tx1"/>
                        </a:solidFill>
                        <a:latin typeface="MS PGothic"/>
                        <a:ea typeface="MS PGothic"/>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16" name="図 15">
            <a:extLst>
              <a:ext uri="{FF2B5EF4-FFF2-40B4-BE49-F238E27FC236}">
                <a16:creationId xmlns:a16="http://schemas.microsoft.com/office/drawing/2014/main" id="{915D6FE3-1924-5B28-DE53-96B8C74C0AB2}"/>
              </a:ext>
            </a:extLst>
          </p:cNvPr>
          <p:cNvPicPr>
            <a:picLocks noChangeAspect="1"/>
          </p:cNvPicPr>
          <p:nvPr/>
        </p:nvPicPr>
        <p:blipFill>
          <a:blip r:embed="rId5"/>
          <a:stretch>
            <a:fillRect/>
          </a:stretch>
        </p:blipFill>
        <p:spPr>
          <a:xfrm>
            <a:off x="496396" y="3501008"/>
            <a:ext cx="704180" cy="646361"/>
          </a:xfrm>
          <a:prstGeom prst="rect">
            <a:avLst/>
          </a:prstGeom>
        </p:spPr>
      </p:pic>
      <p:sp>
        <p:nvSpPr>
          <p:cNvPr id="6" name="四角形: 角を丸くする 5">
            <a:extLst>
              <a:ext uri="{FF2B5EF4-FFF2-40B4-BE49-F238E27FC236}">
                <a16:creationId xmlns:a16="http://schemas.microsoft.com/office/drawing/2014/main" id="{A1A5CD5A-C692-7EEB-306A-3F52049826BA}"/>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第２章 第４</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日付プレースホルダー 6">
            <a:extLst>
              <a:ext uri="{FF2B5EF4-FFF2-40B4-BE49-F238E27FC236}">
                <a16:creationId xmlns:a16="http://schemas.microsoft.com/office/drawing/2014/main" id="{3873FCCA-F167-0ECE-6AC4-26F21C2C7689}"/>
              </a:ext>
            </a:extLst>
          </p:cNvPr>
          <p:cNvSpPr>
            <a:spLocks noGrp="1"/>
          </p:cNvSpPr>
          <p:nvPr>
            <p:ph type="dt" sz="half" idx="10"/>
          </p:nvPr>
        </p:nvSpPr>
        <p:spPr/>
        <p:txBody>
          <a:bodyPr/>
          <a:lstStyle/>
          <a:p>
            <a:pPr>
              <a:defRPr/>
            </a:pPr>
            <a:r>
              <a:rPr lang="en-US" altLang="ja-JP" dirty="0"/>
              <a:t>2024/6/26</a:t>
            </a:r>
          </a:p>
        </p:txBody>
      </p:sp>
      <p:sp>
        <p:nvSpPr>
          <p:cNvPr id="10" name="object 8">
            <a:extLst>
              <a:ext uri="{FF2B5EF4-FFF2-40B4-BE49-F238E27FC236}">
                <a16:creationId xmlns:a16="http://schemas.microsoft.com/office/drawing/2014/main" id="{D3D2BF30-417D-58E2-692D-ADBC0B1F8B69}"/>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3" name="テキスト ボックス 2">
            <a:extLst>
              <a:ext uri="{FF2B5EF4-FFF2-40B4-BE49-F238E27FC236}">
                <a16:creationId xmlns:a16="http://schemas.microsoft.com/office/drawing/2014/main" id="{A7709035-A994-A860-D7C5-C0B9AB1141F7}"/>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40403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B1D3688-56C5-6ECD-A2C3-3EFA8D70A9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9" name="think-cell data - do not delete" hidden="1">
                        <a:extLst>
                          <a:ext uri="{FF2B5EF4-FFF2-40B4-BE49-F238E27FC236}">
                            <a16:creationId xmlns:a16="http://schemas.microsoft.com/office/drawing/2014/main" id="{AB1D3688-56C5-6ECD-A2C3-3EFA8D70A9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51993F-732B-CE72-8770-191E9DFC8A00}"/>
              </a:ext>
            </a:extLst>
          </p:cNvPr>
          <p:cNvSpPr>
            <a:spLocks noGrp="1"/>
          </p:cNvSpPr>
          <p:nvPr>
            <p:ph type="title"/>
          </p:nvPr>
        </p:nvSpPr>
        <p:spPr/>
        <p:txBody>
          <a:bodyPr vert="horz"/>
          <a:lstStyle/>
          <a:p>
            <a:r>
              <a:rPr kumimoji="1" lang="ja-JP" altLang="en-US" sz="3200" dirty="0">
                <a:latin typeface="+mn-ea"/>
                <a:ea typeface="+mn-ea"/>
              </a:rPr>
              <a:t>研究機関の長の責務等</a:t>
            </a:r>
          </a:p>
        </p:txBody>
      </p:sp>
      <p:sp>
        <p:nvSpPr>
          <p:cNvPr id="3" name="コンテンツ プレースホルダー 2">
            <a:extLst>
              <a:ext uri="{FF2B5EF4-FFF2-40B4-BE49-F238E27FC236}">
                <a16:creationId xmlns:a16="http://schemas.microsoft.com/office/drawing/2014/main" id="{60D0FC1B-0E68-AEBC-D16A-2DA9C39A3548}"/>
              </a:ext>
            </a:extLst>
          </p:cNvPr>
          <p:cNvSpPr>
            <a:spLocks noGrp="1"/>
          </p:cNvSpPr>
          <p:nvPr>
            <p:ph idx="1"/>
          </p:nvPr>
        </p:nvSpPr>
        <p:spPr>
          <a:xfrm>
            <a:off x="609600" y="1268840"/>
            <a:ext cx="10972800" cy="5112488"/>
          </a:xfrm>
        </p:spPr>
        <p:txBody>
          <a:bodyPr/>
          <a:lstStyle/>
          <a:p>
            <a:pPr marL="179388" indent="-179388">
              <a:buNone/>
            </a:pPr>
            <a:r>
              <a:rPr kumimoji="1" lang="ja-JP" altLang="en-US" sz="1600" b="1" dirty="0">
                <a:latin typeface="+mn-ea"/>
                <a:ea typeface="+mn-ea"/>
              </a:rPr>
              <a:t>１ 研究に対する総括的な監督</a:t>
            </a:r>
          </a:p>
          <a:p>
            <a:pPr marL="179388" indent="-179388">
              <a:buNone/>
            </a:pPr>
            <a:r>
              <a:rPr lang="ja-JP" altLang="en-US" sz="1600" dirty="0">
                <a:latin typeface="+mn-ea"/>
                <a:ea typeface="+mn-ea"/>
              </a:rPr>
              <a:t>① </a:t>
            </a:r>
            <a:r>
              <a:rPr kumimoji="1" lang="ja-JP" altLang="en-US" sz="1600" dirty="0">
                <a:latin typeface="+mn-ea"/>
                <a:ea typeface="+mn-ea"/>
              </a:rPr>
              <a:t>研究の監督責任</a:t>
            </a:r>
          </a:p>
          <a:p>
            <a:pPr marL="179388" indent="-179388">
              <a:buNone/>
            </a:pPr>
            <a:r>
              <a:rPr lang="ja-JP" altLang="en-US" sz="1600" dirty="0">
                <a:latin typeface="+mn-ea"/>
                <a:ea typeface="+mn-ea"/>
              </a:rPr>
              <a:t>② 研究の適正実施の確認と</a:t>
            </a:r>
            <a:r>
              <a:rPr kumimoji="1" lang="ja-JP" altLang="en-US" sz="1600" dirty="0">
                <a:latin typeface="+mn-ea"/>
                <a:ea typeface="+mn-ea"/>
              </a:rPr>
              <a:t>必要な措置（下記２①～⑦</a:t>
            </a:r>
            <a:r>
              <a:rPr lang="ja-JP" altLang="en-US" sz="1600" dirty="0">
                <a:latin typeface="+mn-ea"/>
                <a:ea typeface="+mn-ea"/>
              </a:rPr>
              <a:t>）</a:t>
            </a:r>
            <a:endParaRPr kumimoji="1" lang="en-US" altLang="ja-JP" sz="1600" dirty="0">
              <a:latin typeface="+mn-ea"/>
              <a:ea typeface="+mn-ea"/>
            </a:endParaRPr>
          </a:p>
          <a:p>
            <a:pPr marL="179388" indent="-179388">
              <a:buNone/>
            </a:pPr>
            <a:r>
              <a:rPr lang="ja-JP" altLang="en-US" sz="1600" dirty="0">
                <a:latin typeface="+mn-ea"/>
                <a:ea typeface="+mn-ea"/>
              </a:rPr>
              <a:t>③ </a:t>
            </a:r>
            <a:r>
              <a:rPr kumimoji="1" lang="ja-JP" altLang="en-US" sz="1600" dirty="0">
                <a:latin typeface="+mn-ea"/>
                <a:ea typeface="+mn-ea"/>
              </a:rPr>
              <a:t>研究対象者の生命、健康、人権尊重を周知徹底</a:t>
            </a:r>
            <a:endParaRPr kumimoji="1" lang="en-US" altLang="ja-JP" sz="1600" dirty="0">
              <a:latin typeface="+mn-ea"/>
              <a:ea typeface="+mn-ea"/>
            </a:endParaRPr>
          </a:p>
          <a:p>
            <a:pPr marL="179388" indent="-179388">
              <a:buNone/>
            </a:pPr>
            <a:r>
              <a:rPr lang="ja-JP" altLang="en-US" sz="1600" dirty="0">
                <a:latin typeface="+mn-ea"/>
                <a:ea typeface="+mn-ea"/>
              </a:rPr>
              <a:t>④ </a:t>
            </a:r>
            <a:r>
              <a:rPr kumimoji="1" lang="ja-JP" altLang="en-US" sz="1600" dirty="0">
                <a:latin typeface="+mn-ea"/>
                <a:ea typeface="+mn-ea"/>
              </a:rPr>
              <a:t>守秘義務</a:t>
            </a:r>
          </a:p>
          <a:p>
            <a:pPr marL="179388" indent="-179388">
              <a:buNone/>
            </a:pPr>
            <a:endParaRPr kumimoji="1" lang="ja-JP" altLang="en-US" sz="1600" dirty="0">
              <a:latin typeface="+mn-ea"/>
              <a:ea typeface="+mn-ea"/>
            </a:endParaRPr>
          </a:p>
          <a:p>
            <a:pPr marL="179388" indent="-179388">
              <a:buNone/>
            </a:pPr>
            <a:r>
              <a:rPr kumimoji="1" lang="ja-JP" altLang="en-US" sz="1600" b="1" dirty="0">
                <a:latin typeface="+mn-ea"/>
                <a:ea typeface="+mn-ea"/>
              </a:rPr>
              <a:t>２ 研究の実施のための体制・規程の整備等</a:t>
            </a:r>
          </a:p>
          <a:p>
            <a:pPr marL="179388" indent="-179388">
              <a:buNone/>
            </a:pPr>
            <a:r>
              <a:rPr kumimoji="1" lang="ja-JP" altLang="en-US" sz="1600" dirty="0">
                <a:latin typeface="+mn-ea"/>
                <a:ea typeface="+mn-ea"/>
              </a:rPr>
              <a:t>① </a:t>
            </a:r>
            <a:r>
              <a:rPr kumimoji="1" lang="ja-JP" altLang="en-US" sz="1600" dirty="0">
                <a:solidFill>
                  <a:srgbClr val="0000FF"/>
                </a:solidFill>
                <a:latin typeface="+mn-ea"/>
                <a:ea typeface="+mn-ea"/>
              </a:rPr>
              <a:t>必要な体制・規程</a:t>
            </a:r>
            <a:r>
              <a:rPr kumimoji="1" lang="ja-JP" altLang="en-US" sz="1600" dirty="0">
                <a:latin typeface="+mn-ea"/>
                <a:ea typeface="+mn-ea"/>
              </a:rPr>
              <a:t>を整備</a:t>
            </a:r>
          </a:p>
          <a:p>
            <a:pPr marL="179388" indent="-179388">
              <a:buNone/>
            </a:pPr>
            <a:r>
              <a:rPr kumimoji="1" lang="ja-JP" altLang="en-US" sz="1600" dirty="0">
                <a:latin typeface="+mn-ea"/>
                <a:ea typeface="+mn-ea"/>
              </a:rPr>
              <a:t>② 補償等の措置を確保</a:t>
            </a:r>
          </a:p>
          <a:p>
            <a:pPr marL="179388" indent="-179388">
              <a:buNone/>
            </a:pPr>
            <a:r>
              <a:rPr kumimoji="1" lang="ja-JP" altLang="en-US" sz="1600" dirty="0">
                <a:latin typeface="+mn-ea"/>
                <a:ea typeface="+mn-ea"/>
              </a:rPr>
              <a:t>③ 情報の通知、容易なアクセス（オプトアウト等）を確保</a:t>
            </a:r>
          </a:p>
          <a:p>
            <a:pPr marL="179388" indent="-179388">
              <a:buNone/>
            </a:pPr>
            <a:r>
              <a:rPr kumimoji="1" lang="ja-JP" altLang="en-US" sz="1600" dirty="0">
                <a:latin typeface="+mn-ea"/>
                <a:ea typeface="+mn-ea"/>
              </a:rPr>
              <a:t>④ 研究結果等の適切な公表の確保</a:t>
            </a:r>
          </a:p>
          <a:p>
            <a:pPr marL="179388" indent="-179388">
              <a:buNone/>
            </a:pPr>
            <a:r>
              <a:rPr kumimoji="1" lang="ja-JP" altLang="en-US" sz="1600" dirty="0">
                <a:latin typeface="+mn-ea"/>
                <a:ea typeface="+mn-ea"/>
              </a:rPr>
              <a:t>⑤ 研究の指針への適合に関する点検・評価</a:t>
            </a:r>
          </a:p>
          <a:p>
            <a:pPr marL="179388" indent="-179388">
              <a:buNone/>
            </a:pPr>
            <a:r>
              <a:rPr kumimoji="1" lang="ja-JP" altLang="en-US" sz="1600" dirty="0">
                <a:latin typeface="+mn-ea"/>
                <a:ea typeface="+mn-ea"/>
              </a:rPr>
              <a:t>⑥ 倫理審査委員会の調査協力</a:t>
            </a:r>
          </a:p>
          <a:p>
            <a:pPr marL="179388" indent="-179388">
              <a:buNone/>
            </a:pPr>
            <a:r>
              <a:rPr lang="ja-JP" altLang="en-US" sz="1600" dirty="0">
                <a:latin typeface="+mn-ea"/>
                <a:ea typeface="+mn-ea"/>
              </a:rPr>
              <a:t>⑦ </a:t>
            </a:r>
            <a:r>
              <a:rPr kumimoji="1" lang="ja-JP" altLang="en-US" sz="1600" dirty="0">
                <a:latin typeface="+mn-ea"/>
                <a:ea typeface="+mn-ea"/>
              </a:rPr>
              <a:t>教育・研修の確保、自らも受講</a:t>
            </a:r>
          </a:p>
          <a:p>
            <a:pPr marL="179388" indent="-179388">
              <a:buNone/>
            </a:pPr>
            <a:r>
              <a:rPr kumimoji="1" lang="ja-JP" altLang="en-US" sz="1600" dirty="0">
                <a:latin typeface="+mn-ea"/>
                <a:ea typeface="+mn-ea"/>
              </a:rPr>
              <a:t>⑧ 権限・事務の委任</a:t>
            </a:r>
            <a:endParaRPr kumimoji="1" lang="en-US" altLang="ja-JP" sz="1800" dirty="0">
              <a:latin typeface="+mn-ea"/>
              <a:ea typeface="+mn-ea"/>
            </a:endParaRPr>
          </a:p>
        </p:txBody>
      </p:sp>
      <p:graphicFrame>
        <p:nvGraphicFramePr>
          <p:cNvPr id="7" name="表 6">
            <a:extLst>
              <a:ext uri="{FF2B5EF4-FFF2-40B4-BE49-F238E27FC236}">
                <a16:creationId xmlns:a16="http://schemas.microsoft.com/office/drawing/2014/main" id="{022F626C-D157-BC3B-9074-FC17C11B752E}"/>
              </a:ext>
            </a:extLst>
          </p:cNvPr>
          <p:cNvGraphicFramePr>
            <a:graphicFrameLocks noGrp="1"/>
          </p:cNvGraphicFramePr>
          <p:nvPr>
            <p:extLst>
              <p:ext uri="{D42A27DB-BD31-4B8C-83A1-F6EECF244321}">
                <p14:modId xmlns:p14="http://schemas.microsoft.com/office/powerpoint/2010/main" val="673907714"/>
              </p:ext>
            </p:extLst>
          </p:nvPr>
        </p:nvGraphicFramePr>
        <p:xfrm>
          <a:off x="6023992" y="3212976"/>
          <a:ext cx="5688632" cy="179832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1172288107"/>
                    </a:ext>
                  </a:extLst>
                </a:gridCol>
              </a:tblGrid>
              <a:tr h="0">
                <a:tc>
                  <a:txBody>
                    <a:bodyPr/>
                    <a:lstStyle/>
                    <a:p>
                      <a:pPr marL="179388" lvl="0" indent="-179388">
                        <a:buNone/>
                      </a:pPr>
                      <a:r>
                        <a:rPr lang="ja-JP" altLang="en-US" sz="1400" b="1" dirty="0">
                          <a:solidFill>
                            <a:schemeClr val="tx1"/>
                          </a:solidFill>
                          <a:latin typeface="+mn-ea"/>
                          <a:ea typeface="+mn-ea"/>
                        </a:rPr>
                        <a:t>■ 左記の</a:t>
                      </a:r>
                      <a:r>
                        <a:rPr lang="ja-JP" altLang="en-US" sz="1400" b="1" dirty="0">
                          <a:solidFill>
                            <a:srgbClr val="0000FF"/>
                          </a:solidFill>
                          <a:latin typeface="+mn-ea"/>
                          <a:ea typeface="+mn-ea"/>
                        </a:rPr>
                        <a:t>必要な体制・規程の整備</a:t>
                      </a:r>
                      <a:r>
                        <a:rPr lang="ja-JP" altLang="en-US" sz="1400" b="1" dirty="0">
                          <a:solidFill>
                            <a:schemeClr val="tx1"/>
                          </a:solidFill>
                          <a:latin typeface="+mn-ea"/>
                          <a:ea typeface="+mn-ea"/>
                        </a:rPr>
                        <a:t>の具体事例</a:t>
                      </a:r>
                      <a:endParaRPr lang="en-US" altLang="ja-JP" sz="1400" b="1" dirty="0">
                        <a:solidFill>
                          <a:schemeClr val="tx1"/>
                        </a:solidFill>
                        <a:latin typeface="+mn-ea"/>
                        <a:ea typeface="+mn-ea"/>
                      </a:endParaRPr>
                    </a:p>
                    <a:p>
                      <a:pPr marL="285750" lvl="0" indent="-285750">
                        <a:buFont typeface="Wingdings" panose="05000000000000000000" pitchFamily="2" charset="2"/>
                        <a:buChar char="ü"/>
                      </a:pPr>
                      <a:r>
                        <a:rPr lang="ja-JP" altLang="en-US" sz="1400" b="0" dirty="0">
                          <a:solidFill>
                            <a:schemeClr val="tx1"/>
                          </a:solidFill>
                          <a:latin typeface="+mn-ea"/>
                          <a:ea typeface="+mn-ea"/>
                        </a:rPr>
                        <a:t>倫理審査委員会への付議、研究機関の長の許可に関する手順書</a:t>
                      </a:r>
                    </a:p>
                    <a:p>
                      <a:pPr marL="285750" lvl="0" indent="-285750">
                        <a:buFont typeface="Wingdings" panose="05000000000000000000" pitchFamily="2" charset="2"/>
                        <a:buChar char="ü"/>
                      </a:pPr>
                      <a:r>
                        <a:rPr lang="ja-JP" altLang="en-US" sz="1400" b="0" dirty="0">
                          <a:solidFill>
                            <a:schemeClr val="tx1"/>
                          </a:solidFill>
                          <a:latin typeface="+mn-ea"/>
                          <a:ea typeface="+mn-ea"/>
                        </a:rPr>
                        <a:t>重篤な有害事象への対応に関する手順書</a:t>
                      </a:r>
                    </a:p>
                    <a:p>
                      <a:pPr marL="285750" lvl="0" indent="-285750">
                        <a:buFont typeface="Wingdings" panose="05000000000000000000" pitchFamily="2" charset="2"/>
                        <a:buChar char="ü"/>
                      </a:pPr>
                      <a:r>
                        <a:rPr lang="ja-JP" altLang="en-US" sz="1400" b="0" dirty="0">
                          <a:solidFill>
                            <a:schemeClr val="tx1"/>
                          </a:solidFill>
                          <a:latin typeface="+mn-ea"/>
                          <a:ea typeface="+mn-ea"/>
                        </a:rPr>
                        <a:t>情報漏えいを防ぐ組織・体制の構築</a:t>
                      </a:r>
                    </a:p>
                    <a:p>
                      <a:pPr marL="285750" lvl="0" indent="-285750">
                        <a:buFont typeface="Wingdings" panose="05000000000000000000" pitchFamily="2" charset="2"/>
                        <a:buChar char="ü"/>
                      </a:pPr>
                      <a:r>
                        <a:rPr lang="ja-JP" altLang="en-US" sz="1400" b="0" dirty="0">
                          <a:solidFill>
                            <a:schemeClr val="tx1"/>
                          </a:solidFill>
                          <a:latin typeface="+mn-ea"/>
                          <a:ea typeface="+mn-ea"/>
                        </a:rPr>
                        <a:t>相談窓口の設置</a:t>
                      </a:r>
                    </a:p>
                    <a:p>
                      <a:pPr marL="285750" lvl="0" indent="-285750">
                        <a:buFont typeface="Wingdings" panose="05000000000000000000" pitchFamily="2" charset="2"/>
                        <a:buChar char="ü"/>
                      </a:pPr>
                      <a:r>
                        <a:rPr lang="ja-JP" altLang="en-US" sz="1400" b="0" dirty="0">
                          <a:solidFill>
                            <a:schemeClr val="tx1"/>
                          </a:solidFill>
                          <a:latin typeface="+mn-ea"/>
                          <a:ea typeface="+mn-ea"/>
                        </a:rPr>
                        <a:t>個人情報管理責任者（設置する場合）の選定・運用方針</a:t>
                      </a:r>
                      <a:endParaRPr lang="en-US" altLang="ja-JP" sz="1400" b="0" dirty="0">
                        <a:solidFill>
                          <a:schemeClr val="tx1"/>
                        </a:solidFill>
                        <a:latin typeface="+mn-ea"/>
                        <a:ea typeface="+mn-ea"/>
                      </a:endParaRPr>
                    </a:p>
                    <a:p>
                      <a:pPr marL="285750" lvl="0" indent="-285750">
                        <a:buFont typeface="Wingdings" panose="05000000000000000000" pitchFamily="2" charset="2"/>
                        <a:buChar char="ü"/>
                      </a:pPr>
                      <a:r>
                        <a:rPr kumimoji="1" lang="ja-JP" altLang="en-US" sz="1400" b="0" dirty="0">
                          <a:solidFill>
                            <a:schemeClr val="tx1"/>
                          </a:solidFill>
                          <a:latin typeface="+mn-ea"/>
                          <a:ea typeface="+mn-ea"/>
                        </a:rPr>
                        <a:t>オプトアウト又は</a:t>
                      </a:r>
                      <a:r>
                        <a:rPr kumimoji="1" lang="en-US" altLang="ja-JP" sz="1400" b="0" dirty="0">
                          <a:solidFill>
                            <a:schemeClr val="tx1"/>
                          </a:solidFill>
                          <a:latin typeface="+mn-ea"/>
                          <a:ea typeface="+mn-ea"/>
                        </a:rPr>
                        <a:t>IC</a:t>
                      </a:r>
                      <a:r>
                        <a:rPr kumimoji="1" lang="ja-JP" altLang="en-US" sz="1400" b="0" dirty="0">
                          <a:solidFill>
                            <a:schemeClr val="tx1"/>
                          </a:solidFill>
                          <a:latin typeface="+mn-ea"/>
                          <a:ea typeface="+mn-ea"/>
                        </a:rPr>
                        <a:t>手続き等の簡略化が許容される場合の研究対象者への通知に関する規程や掲載場所（</a:t>
                      </a:r>
                      <a:r>
                        <a:rPr kumimoji="1" lang="en-US" altLang="ja-JP" sz="1400" b="0" dirty="0">
                          <a:solidFill>
                            <a:schemeClr val="tx1"/>
                          </a:solidFill>
                          <a:latin typeface="+mn-ea"/>
                          <a:ea typeface="+mn-ea"/>
                        </a:rPr>
                        <a:t>web</a:t>
                      </a:r>
                      <a:r>
                        <a:rPr kumimoji="1" lang="ja-JP" altLang="en-US" sz="1400" b="0" dirty="0">
                          <a:solidFill>
                            <a:schemeClr val="tx1"/>
                          </a:solidFill>
                          <a:latin typeface="+mn-ea"/>
                          <a:ea typeface="+mn-ea"/>
                        </a:rPr>
                        <a:t>掲示等）の確保</a:t>
                      </a:r>
                      <a:endParaRPr kumimoji="1" lang="en-US" altLang="ja-JP" sz="1400" b="0" dirty="0">
                        <a:solidFill>
                          <a:schemeClr val="tx1"/>
                        </a:solidFill>
                        <a:latin typeface="+mn-ea"/>
                        <a:ea typeface="+mn-ea"/>
                      </a:endParaRPr>
                    </a:p>
                  </a:txBody>
                  <a:tcPr>
                    <a:solidFill>
                      <a:srgbClr val="E7FFFF"/>
                    </a:solidFill>
                  </a:tcPr>
                </a:tc>
                <a:extLst>
                  <a:ext uri="{0D108BD9-81ED-4DB2-BD59-A6C34878D82A}">
                    <a16:rowId xmlns:a16="http://schemas.microsoft.com/office/drawing/2014/main" val="1176828543"/>
                  </a:ext>
                </a:extLst>
              </a:tr>
            </a:tbl>
          </a:graphicData>
        </a:graphic>
      </p:graphicFrame>
      <p:graphicFrame>
        <p:nvGraphicFramePr>
          <p:cNvPr id="10" name="表 9">
            <a:extLst>
              <a:ext uri="{FF2B5EF4-FFF2-40B4-BE49-F238E27FC236}">
                <a16:creationId xmlns:a16="http://schemas.microsoft.com/office/drawing/2014/main" id="{EA283901-A401-3706-1622-27B6D2DA1C7A}"/>
              </a:ext>
            </a:extLst>
          </p:cNvPr>
          <p:cNvGraphicFramePr>
            <a:graphicFrameLocks noGrp="1"/>
          </p:cNvGraphicFramePr>
          <p:nvPr>
            <p:extLst>
              <p:ext uri="{D42A27DB-BD31-4B8C-83A1-F6EECF244321}">
                <p14:modId xmlns:p14="http://schemas.microsoft.com/office/powerpoint/2010/main" val="1907446981"/>
              </p:ext>
            </p:extLst>
          </p:nvPr>
        </p:nvGraphicFramePr>
        <p:xfrm>
          <a:off x="8472264" y="1796378"/>
          <a:ext cx="3240360" cy="106680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172288107"/>
                    </a:ext>
                  </a:extLst>
                </a:gridCol>
              </a:tblGrid>
              <a:tr h="421421">
                <a:tc>
                  <a:txBody>
                    <a:bodyPr/>
                    <a:lstStyle/>
                    <a:p>
                      <a:pPr marL="0" lvl="0" indent="0">
                        <a:buNone/>
                      </a:pPr>
                      <a:r>
                        <a:rPr kumimoji="1" lang="ja-JP" altLang="en-US" sz="1600" b="1" dirty="0">
                          <a:solidFill>
                            <a:schemeClr val="tx1"/>
                          </a:solidFill>
                          <a:latin typeface="MS PGothic"/>
                          <a:ea typeface="MS PGothic"/>
                        </a:rPr>
                        <a:t>研究機関の長の責務として、研究に対する</a:t>
                      </a:r>
                      <a:r>
                        <a:rPr kumimoji="1" lang="ja-JP" altLang="en-US" sz="1600" b="1" dirty="0">
                          <a:solidFill>
                            <a:srgbClr val="FF0000"/>
                          </a:solidFill>
                          <a:latin typeface="MS PGothic"/>
                          <a:ea typeface="MS PGothic"/>
                        </a:rPr>
                        <a:t>総括的な監督</a:t>
                      </a:r>
                      <a:r>
                        <a:rPr kumimoji="1" lang="ja-JP" altLang="en-US" sz="1600" b="1" dirty="0">
                          <a:solidFill>
                            <a:schemeClr val="tx1"/>
                          </a:solidFill>
                          <a:latin typeface="MS PGothic"/>
                          <a:ea typeface="MS PGothic"/>
                        </a:rPr>
                        <a:t>と研究の実施のための</a:t>
                      </a:r>
                      <a:r>
                        <a:rPr kumimoji="1" lang="ja-JP" altLang="en-US" sz="1600" b="1" dirty="0">
                          <a:solidFill>
                            <a:srgbClr val="FF0000"/>
                          </a:solidFill>
                          <a:latin typeface="MS PGothic"/>
                          <a:ea typeface="MS PGothic"/>
                        </a:rPr>
                        <a:t>体制・規程の整備</a:t>
                      </a:r>
                      <a:r>
                        <a:rPr kumimoji="1" lang="ja-JP" altLang="en-US" sz="1600" b="1" dirty="0">
                          <a:solidFill>
                            <a:schemeClr val="tx1"/>
                          </a:solidFill>
                          <a:latin typeface="MS PGothic"/>
                          <a:ea typeface="MS PGothic"/>
                        </a:rPr>
                        <a:t>等が求められている</a:t>
                      </a:r>
                      <a:endParaRPr kumimoji="1" lang="ja-JP" altLang="en-US" sz="2000" b="0" dirty="0">
                        <a:solidFill>
                          <a:srgbClr val="0000CC"/>
                        </a:solidFill>
                        <a:latin typeface="MS PGothic"/>
                        <a:ea typeface="MS PGothic"/>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12" name="図 11">
            <a:extLst>
              <a:ext uri="{FF2B5EF4-FFF2-40B4-BE49-F238E27FC236}">
                <a16:creationId xmlns:a16="http://schemas.microsoft.com/office/drawing/2014/main" id="{28DE8106-BE1B-AF7B-0FB7-729A5C2CBDAF}"/>
              </a:ext>
            </a:extLst>
          </p:cNvPr>
          <p:cNvPicPr>
            <a:picLocks noChangeAspect="1"/>
          </p:cNvPicPr>
          <p:nvPr/>
        </p:nvPicPr>
        <p:blipFill>
          <a:blip r:embed="rId5"/>
          <a:stretch>
            <a:fillRect/>
          </a:stretch>
        </p:blipFill>
        <p:spPr>
          <a:xfrm>
            <a:off x="7968208" y="1473198"/>
            <a:ext cx="704180" cy="646361"/>
          </a:xfrm>
          <a:prstGeom prst="rect">
            <a:avLst/>
          </a:prstGeom>
        </p:spPr>
      </p:pic>
      <p:pic>
        <p:nvPicPr>
          <p:cNvPr id="13" name="Picture 12" descr="社長のイラスト（男性）">
            <a:extLst>
              <a:ext uri="{FF2B5EF4-FFF2-40B4-BE49-F238E27FC236}">
                <a16:creationId xmlns:a16="http://schemas.microsoft.com/office/drawing/2014/main" id="{A4FD4EBB-05AA-6ED0-698B-57DD47B9B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016" y="1371190"/>
            <a:ext cx="1383035" cy="1383035"/>
          </a:xfrm>
          <a:prstGeom prst="rect">
            <a:avLst/>
          </a:prstGeom>
          <a:noFill/>
          <a:extLst>
            <a:ext uri="{909E8E84-426E-40DD-AFC4-6F175D3DCCD1}">
              <a14:hiddenFill xmlns:a14="http://schemas.microsoft.com/office/drawing/2010/main">
                <a:solidFill>
                  <a:srgbClr val="FFFFFF"/>
                </a:solidFill>
              </a14:hiddenFill>
            </a:ext>
          </a:extLst>
        </p:spPr>
      </p:pic>
      <p:sp>
        <p:nvSpPr>
          <p:cNvPr id="15" name="フリーフォーム: 図形 14">
            <a:extLst>
              <a:ext uri="{FF2B5EF4-FFF2-40B4-BE49-F238E27FC236}">
                <a16:creationId xmlns:a16="http://schemas.microsoft.com/office/drawing/2014/main" id="{54381928-5714-5F78-9024-522D5BD96D13}"/>
              </a:ext>
            </a:extLst>
          </p:cNvPr>
          <p:cNvSpPr/>
          <p:nvPr/>
        </p:nvSpPr>
        <p:spPr>
          <a:xfrm>
            <a:off x="6289762" y="2780928"/>
            <a:ext cx="1333289" cy="632079"/>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研究機関の長</a:t>
            </a:r>
            <a:endParaRPr kumimoji="1" lang="ja-JP" altLang="en-US" sz="1600" kern="1200" dirty="0">
              <a:latin typeface="+mn-ea"/>
            </a:endParaRPr>
          </a:p>
        </p:txBody>
      </p:sp>
      <p:graphicFrame>
        <p:nvGraphicFramePr>
          <p:cNvPr id="22" name="表 21">
            <a:extLst>
              <a:ext uri="{FF2B5EF4-FFF2-40B4-BE49-F238E27FC236}">
                <a16:creationId xmlns:a16="http://schemas.microsoft.com/office/drawing/2014/main" id="{8A0450F0-EBBD-570D-E067-437C8B7D8A2A}"/>
              </a:ext>
            </a:extLst>
          </p:cNvPr>
          <p:cNvGraphicFramePr>
            <a:graphicFrameLocks noGrp="1"/>
          </p:cNvGraphicFramePr>
          <p:nvPr>
            <p:extLst>
              <p:ext uri="{D42A27DB-BD31-4B8C-83A1-F6EECF244321}">
                <p14:modId xmlns:p14="http://schemas.microsoft.com/office/powerpoint/2010/main" val="1446160151"/>
              </p:ext>
            </p:extLst>
          </p:nvPr>
        </p:nvGraphicFramePr>
        <p:xfrm>
          <a:off x="6023992" y="5145752"/>
          <a:ext cx="5688632" cy="73152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1172288107"/>
                    </a:ext>
                  </a:extLst>
                </a:gridCol>
              </a:tblGrid>
              <a:tr h="0">
                <a:tc>
                  <a:txBody>
                    <a:bodyPr/>
                    <a:lstStyle/>
                    <a:p>
                      <a:pPr marL="0" lvl="0" indent="0">
                        <a:buNone/>
                      </a:pPr>
                      <a:r>
                        <a:rPr kumimoji="1" lang="ja-JP" altLang="en-US" sz="1400" b="0" i="0" u="none" strike="noStrike" kern="1200" cap="none" spc="0" normalizeH="0" baseline="0" noProof="0" dirty="0">
                          <a:ln>
                            <a:noFill/>
                          </a:ln>
                          <a:solidFill>
                            <a:schemeClr val="tx1"/>
                          </a:solidFill>
                          <a:effectLst/>
                          <a:uLnTx/>
                          <a:uFillTx/>
                          <a:latin typeface="ＭＳ Ｐゴシック"/>
                          <a:ea typeface="+mn-ea"/>
                          <a:cs typeface="+mn-cs"/>
                        </a:rPr>
                        <a:t>当該研究機関の規定により、権限又は事務を十分な権限を有する</a:t>
                      </a:r>
                      <a:r>
                        <a:rPr kumimoji="1" lang="ja-JP" altLang="en-US" sz="1400" b="0" i="0" u="none" strike="noStrike" kern="1200" cap="none" spc="0" normalizeH="0" baseline="0" noProof="0" dirty="0">
                          <a:ln>
                            <a:noFill/>
                          </a:ln>
                          <a:solidFill>
                            <a:srgbClr val="FF0000"/>
                          </a:solidFill>
                          <a:effectLst/>
                          <a:uLnTx/>
                          <a:uFillTx/>
                          <a:latin typeface="ＭＳ Ｐゴシック"/>
                          <a:ea typeface="+mn-ea"/>
                          <a:cs typeface="+mn-cs"/>
                        </a:rPr>
                        <a:t>適当な者に委任することができる</a:t>
                      </a:r>
                      <a:r>
                        <a:rPr kumimoji="1" lang="ja-JP" altLang="en-US" sz="1400" b="0" i="0" u="none" strike="noStrike" kern="1200" cap="none" spc="0" normalizeH="0" baseline="0" noProof="0" dirty="0">
                          <a:ln>
                            <a:noFill/>
                          </a:ln>
                          <a:solidFill>
                            <a:schemeClr val="tx1"/>
                          </a:solidFill>
                          <a:effectLst/>
                          <a:uLnTx/>
                          <a:uFillTx/>
                          <a:latin typeface="ＭＳ Ｐゴシック"/>
                          <a:ea typeface="+mn-ea"/>
                          <a:cs typeface="+mn-cs"/>
                        </a:rPr>
                        <a:t>が、重大な不適合等の</a:t>
                      </a:r>
                      <a:r>
                        <a:rPr kumimoji="1" lang="ja-JP" altLang="en-US" sz="1400" b="0" i="0" u="none" strike="noStrike" kern="1200" cap="none" spc="0" normalizeH="0" baseline="0" noProof="0" dirty="0">
                          <a:ln>
                            <a:noFill/>
                          </a:ln>
                          <a:solidFill>
                            <a:srgbClr val="FF0000"/>
                          </a:solidFill>
                          <a:effectLst/>
                          <a:uLnTx/>
                          <a:uFillTx/>
                          <a:latin typeface="ＭＳ Ｐゴシック"/>
                          <a:ea typeface="+mn-ea"/>
                          <a:cs typeface="+mn-cs"/>
                        </a:rPr>
                        <a:t>厚生労働大臣への報告等は、委任はできず</a:t>
                      </a:r>
                      <a:r>
                        <a:rPr kumimoji="1" lang="ja-JP" altLang="en-US" sz="1400" b="0" i="0" u="none" strike="noStrike" kern="1200" cap="none" spc="0" normalizeH="0" baseline="0" noProof="0" dirty="0">
                          <a:ln>
                            <a:noFill/>
                          </a:ln>
                          <a:solidFill>
                            <a:schemeClr val="tx1"/>
                          </a:solidFill>
                          <a:effectLst/>
                          <a:uLnTx/>
                          <a:uFillTx/>
                          <a:latin typeface="ＭＳ Ｐゴシック"/>
                          <a:ea typeface="+mn-ea"/>
                          <a:cs typeface="+mn-cs"/>
                        </a:rPr>
                        <a:t>、報告書名義</a:t>
                      </a:r>
                      <a:r>
                        <a:rPr kumimoji="1" lang="ja-JP" altLang="en-US" sz="1400" b="0" i="0" u="none" strike="noStrike" kern="1200" cap="none" spc="0" normalizeH="0" baseline="0" noProof="0" dirty="0">
                          <a:ln>
                            <a:noFill/>
                          </a:ln>
                          <a:solidFill>
                            <a:srgbClr val="000000"/>
                          </a:solidFill>
                          <a:effectLst/>
                          <a:uLnTx/>
                          <a:uFillTx/>
                          <a:latin typeface="ＭＳ Ｐゴシック"/>
                          <a:ea typeface="+mn-ea"/>
                          <a:cs typeface="+mn-cs"/>
                        </a:rPr>
                        <a:t>は研究機関の長となる</a:t>
                      </a:r>
                      <a:endParaRPr kumimoji="1" lang="ja-JP" altLang="en-US" sz="1800" b="0" dirty="0">
                        <a:solidFill>
                          <a:srgbClr val="0000CC"/>
                        </a:solidFill>
                        <a:latin typeface="+mn-ea"/>
                        <a:ea typeface="+mn-ea"/>
                      </a:endParaRPr>
                    </a:p>
                  </a:txBody>
                  <a:tcPr>
                    <a:solidFill>
                      <a:srgbClr val="E7FFFF"/>
                    </a:solidFill>
                  </a:tcPr>
                </a:tc>
                <a:extLst>
                  <a:ext uri="{0D108BD9-81ED-4DB2-BD59-A6C34878D82A}">
                    <a16:rowId xmlns:a16="http://schemas.microsoft.com/office/drawing/2014/main" val="1176828543"/>
                  </a:ext>
                </a:extLst>
              </a:tr>
            </a:tbl>
          </a:graphicData>
        </a:graphic>
      </p:graphicFrame>
      <p:sp>
        <p:nvSpPr>
          <p:cNvPr id="14" name="四角形: 角を丸くする 13">
            <a:extLst>
              <a:ext uri="{FF2B5EF4-FFF2-40B4-BE49-F238E27FC236}">
                <a16:creationId xmlns:a16="http://schemas.microsoft.com/office/drawing/2014/main" id="{15B2793B-9051-1BB3-AC20-639E7E78A808}"/>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第２章 第</a:t>
            </a:r>
            <a:r>
              <a:rPr lang="ja-JP" altLang="en-US" sz="1600" b="1" dirty="0">
                <a:solidFill>
                  <a:srgbClr val="000000"/>
                </a:solidFill>
                <a:latin typeface="ＭＳ Ｐゴシック"/>
                <a:ea typeface="ＭＳ Ｐゴシック"/>
              </a:rPr>
              <a:t>５</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日付プレースホルダー 7">
            <a:extLst>
              <a:ext uri="{FF2B5EF4-FFF2-40B4-BE49-F238E27FC236}">
                <a16:creationId xmlns:a16="http://schemas.microsoft.com/office/drawing/2014/main" id="{321A5E50-11C8-892D-3742-826F0F3C3F10}"/>
              </a:ext>
            </a:extLst>
          </p:cNvPr>
          <p:cNvSpPr>
            <a:spLocks noGrp="1"/>
          </p:cNvSpPr>
          <p:nvPr>
            <p:ph type="dt" sz="half" idx="10"/>
          </p:nvPr>
        </p:nvSpPr>
        <p:spPr/>
        <p:txBody>
          <a:bodyPr/>
          <a:lstStyle/>
          <a:p>
            <a:pPr>
              <a:defRPr/>
            </a:pPr>
            <a:r>
              <a:rPr lang="en-US" altLang="ja-JP" dirty="0"/>
              <a:t>2024/6/26</a:t>
            </a:r>
          </a:p>
        </p:txBody>
      </p:sp>
      <p:sp>
        <p:nvSpPr>
          <p:cNvPr id="16" name="スライド番号プレースホルダー 5">
            <a:extLst>
              <a:ext uri="{FF2B5EF4-FFF2-40B4-BE49-F238E27FC236}">
                <a16:creationId xmlns:a16="http://schemas.microsoft.com/office/drawing/2014/main" id="{3B593447-A139-58B0-E768-07FCE439C3D5}"/>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dirty="0" smtClean="0">
                <a:solidFill>
                  <a:schemeClr val="tx1"/>
                </a:solidFill>
              </a:rPr>
              <a:pPr>
                <a:defRPr/>
              </a:pPr>
              <a:t>22</a:t>
            </a:fld>
            <a:endParaRPr lang="en-US" altLang="ja-JP" dirty="0">
              <a:solidFill>
                <a:schemeClr val="tx1"/>
              </a:solidFill>
            </a:endParaRPr>
          </a:p>
        </p:txBody>
      </p:sp>
      <p:sp>
        <p:nvSpPr>
          <p:cNvPr id="11" name="object 8">
            <a:extLst>
              <a:ext uri="{FF2B5EF4-FFF2-40B4-BE49-F238E27FC236}">
                <a16:creationId xmlns:a16="http://schemas.microsoft.com/office/drawing/2014/main" id="{212C1B1F-1F6D-4AD8-A28D-86038C24AC3E}"/>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5" name="テキスト ボックス 4">
            <a:extLst>
              <a:ext uri="{FF2B5EF4-FFF2-40B4-BE49-F238E27FC236}">
                <a16:creationId xmlns:a16="http://schemas.microsoft.com/office/drawing/2014/main" id="{BFB8870F-AA6E-BEF6-5632-EAC5871E8DFA}"/>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64654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440AA7-93C6-0DAB-8B13-032A297BF5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6" name="think-cell data - do not delete" hidden="1">
                        <a:extLst>
                          <a:ext uri="{FF2B5EF4-FFF2-40B4-BE49-F238E27FC236}">
                            <a16:creationId xmlns:a16="http://schemas.microsoft.com/office/drawing/2014/main" id="{E1440AA7-93C6-0DAB-8B13-032A297BF5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D6F0DE1-D085-ED00-03D5-BC41A9FC92E4}"/>
              </a:ext>
            </a:extLst>
          </p:cNvPr>
          <p:cNvSpPr>
            <a:spLocks noGrp="1"/>
          </p:cNvSpPr>
          <p:nvPr>
            <p:ph type="title"/>
          </p:nvPr>
        </p:nvSpPr>
        <p:spPr/>
        <p:txBody>
          <a:bodyPr vert="horz"/>
          <a:lstStyle/>
          <a:p>
            <a:r>
              <a:rPr kumimoji="1" lang="ja-JP" altLang="en-US" sz="3200" dirty="0">
                <a:latin typeface="+mn-ea"/>
                <a:ea typeface="+mn-ea"/>
              </a:rPr>
              <a:t>研究計画書に関する手続き</a:t>
            </a:r>
          </a:p>
        </p:txBody>
      </p:sp>
      <p:sp>
        <p:nvSpPr>
          <p:cNvPr id="7" name="四角形: 角を丸くする 6">
            <a:extLst>
              <a:ext uri="{FF2B5EF4-FFF2-40B4-BE49-F238E27FC236}">
                <a16:creationId xmlns:a16="http://schemas.microsoft.com/office/drawing/2014/main" id="{01FD575E-B570-8501-2D63-C22093D58D31}"/>
              </a:ext>
            </a:extLst>
          </p:cNvPr>
          <p:cNvSpPr/>
          <p:nvPr/>
        </p:nvSpPr>
        <p:spPr>
          <a:xfrm>
            <a:off x="404179" y="1479091"/>
            <a:ext cx="1417188" cy="1417188"/>
          </a:xfrm>
          <a:prstGeom prst="roundRect">
            <a:avLst>
              <a:gd name="adj" fmla="val 10000"/>
            </a:avLst>
          </a:prstGeom>
          <a:blipFill dpi="0" rotWithShape="1">
            <a:blip r:embed="rId6">
              <a:extLst>
                <a:ext uri="{28A0092B-C50C-407E-A947-70E740481C1C}">
                  <a14:useLocalDpi xmlns:a14="http://schemas.microsoft.com/office/drawing/2010/main" val="0"/>
                </a:ext>
              </a:extLst>
            </a:blip>
            <a:srcRect/>
            <a:stretch>
              <a:fillRect l="1717" t="6107" r="1717" b="6107"/>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8" name="フリーフォーム: 図形 7">
            <a:extLst>
              <a:ext uri="{FF2B5EF4-FFF2-40B4-BE49-F238E27FC236}">
                <a16:creationId xmlns:a16="http://schemas.microsoft.com/office/drawing/2014/main" id="{077049AD-E1AF-39F9-4228-3F6B649D2F19}"/>
              </a:ext>
            </a:extLst>
          </p:cNvPr>
          <p:cNvSpPr/>
          <p:nvPr/>
        </p:nvSpPr>
        <p:spPr>
          <a:xfrm>
            <a:off x="494675" y="2970174"/>
            <a:ext cx="1210485" cy="632079"/>
          </a:xfrm>
          <a:custGeom>
            <a:avLst/>
            <a:gdLst>
              <a:gd name="connsiteX0" fmla="*/ 0 w 1210485"/>
              <a:gd name="connsiteY0" fmla="*/ 63208 h 632079"/>
              <a:gd name="connsiteX1" fmla="*/ 63208 w 1210485"/>
              <a:gd name="connsiteY1" fmla="*/ 0 h 632079"/>
              <a:gd name="connsiteX2" fmla="*/ 1147277 w 1210485"/>
              <a:gd name="connsiteY2" fmla="*/ 0 h 632079"/>
              <a:gd name="connsiteX3" fmla="*/ 1210485 w 1210485"/>
              <a:gd name="connsiteY3" fmla="*/ 63208 h 632079"/>
              <a:gd name="connsiteX4" fmla="*/ 1210485 w 1210485"/>
              <a:gd name="connsiteY4" fmla="*/ 568871 h 632079"/>
              <a:gd name="connsiteX5" fmla="*/ 1147277 w 1210485"/>
              <a:gd name="connsiteY5" fmla="*/ 632079 h 632079"/>
              <a:gd name="connsiteX6" fmla="*/ 63208 w 1210485"/>
              <a:gd name="connsiteY6" fmla="*/ 632079 h 632079"/>
              <a:gd name="connsiteX7" fmla="*/ 0 w 1210485"/>
              <a:gd name="connsiteY7" fmla="*/ 568871 h 632079"/>
              <a:gd name="connsiteX8" fmla="*/ 0 w 1210485"/>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485" h="632079">
                <a:moveTo>
                  <a:pt x="0" y="63208"/>
                </a:moveTo>
                <a:cubicBezTo>
                  <a:pt x="0" y="28299"/>
                  <a:pt x="28299" y="0"/>
                  <a:pt x="63208" y="0"/>
                </a:cubicBezTo>
                <a:lnTo>
                  <a:pt x="1147277" y="0"/>
                </a:lnTo>
                <a:cubicBezTo>
                  <a:pt x="1182186" y="0"/>
                  <a:pt x="1210485" y="28299"/>
                  <a:pt x="1210485" y="63208"/>
                </a:cubicBezTo>
                <a:lnTo>
                  <a:pt x="1210485" y="568871"/>
                </a:lnTo>
                <a:cubicBezTo>
                  <a:pt x="1210485" y="603780"/>
                  <a:pt x="1182186" y="632079"/>
                  <a:pt x="1147277"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研究計画書の作成・変更</a:t>
            </a:r>
            <a:endParaRPr kumimoji="1" lang="ja-JP" altLang="en-US" sz="1600" kern="1200" dirty="0">
              <a:latin typeface="+mn-ea"/>
            </a:endParaRPr>
          </a:p>
        </p:txBody>
      </p:sp>
      <p:sp>
        <p:nvSpPr>
          <p:cNvPr id="10" name="フリーフォーム: 図形 9">
            <a:extLst>
              <a:ext uri="{FF2B5EF4-FFF2-40B4-BE49-F238E27FC236}">
                <a16:creationId xmlns:a16="http://schemas.microsoft.com/office/drawing/2014/main" id="{707C708C-1EDB-DF1C-FC83-08C01A7C46D4}"/>
              </a:ext>
            </a:extLst>
          </p:cNvPr>
          <p:cNvSpPr/>
          <p:nvPr/>
        </p:nvSpPr>
        <p:spPr>
          <a:xfrm>
            <a:off x="2018361" y="2042254"/>
            <a:ext cx="196993" cy="290862"/>
          </a:xfrm>
          <a:custGeom>
            <a:avLst/>
            <a:gdLst>
              <a:gd name="connsiteX0" fmla="*/ 0 w 196993"/>
              <a:gd name="connsiteY0" fmla="*/ 58172 h 290862"/>
              <a:gd name="connsiteX1" fmla="*/ 98497 w 196993"/>
              <a:gd name="connsiteY1" fmla="*/ 58172 h 290862"/>
              <a:gd name="connsiteX2" fmla="*/ 98497 w 196993"/>
              <a:gd name="connsiteY2" fmla="*/ 0 h 290862"/>
              <a:gd name="connsiteX3" fmla="*/ 196993 w 196993"/>
              <a:gd name="connsiteY3" fmla="*/ 145431 h 290862"/>
              <a:gd name="connsiteX4" fmla="*/ 98497 w 196993"/>
              <a:gd name="connsiteY4" fmla="*/ 290862 h 290862"/>
              <a:gd name="connsiteX5" fmla="*/ 98497 w 196993"/>
              <a:gd name="connsiteY5" fmla="*/ 232690 h 290862"/>
              <a:gd name="connsiteX6" fmla="*/ 0 w 196993"/>
              <a:gd name="connsiteY6" fmla="*/ 232690 h 290862"/>
              <a:gd name="connsiteX7" fmla="*/ 0 w 196993"/>
              <a:gd name="connsiteY7" fmla="*/ 58172 h 2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93" h="290862">
                <a:moveTo>
                  <a:pt x="0" y="58172"/>
                </a:moveTo>
                <a:lnTo>
                  <a:pt x="98497" y="58172"/>
                </a:lnTo>
                <a:lnTo>
                  <a:pt x="98497" y="0"/>
                </a:lnTo>
                <a:lnTo>
                  <a:pt x="196993" y="145431"/>
                </a:lnTo>
                <a:lnTo>
                  <a:pt x="98497" y="290862"/>
                </a:lnTo>
                <a:lnTo>
                  <a:pt x="98497" y="232690"/>
                </a:lnTo>
                <a:lnTo>
                  <a:pt x="0" y="232690"/>
                </a:lnTo>
                <a:lnTo>
                  <a:pt x="0" y="58172"/>
                </a:lnTo>
                <a:close/>
              </a:path>
            </a:pathLst>
          </a:custGeom>
          <a:ln>
            <a:solidFill>
              <a:schemeClr val="accent2"/>
            </a:solidFill>
          </a:ln>
        </p:spPr>
        <p:style>
          <a:lnRef idx="0">
            <a:scrgbClr r="0" g="0" b="0"/>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8172" rIns="59098" bIns="58172"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latin typeface="+mn-ea"/>
            </a:endParaRPr>
          </a:p>
        </p:txBody>
      </p:sp>
      <p:sp>
        <p:nvSpPr>
          <p:cNvPr id="16" name="四角形: 角を丸くする 15">
            <a:extLst>
              <a:ext uri="{FF2B5EF4-FFF2-40B4-BE49-F238E27FC236}">
                <a16:creationId xmlns:a16="http://schemas.microsoft.com/office/drawing/2014/main" id="{DEB5B4AE-0D79-819A-EEEF-CAFAE5A15E8E}"/>
              </a:ext>
            </a:extLst>
          </p:cNvPr>
          <p:cNvSpPr/>
          <p:nvPr/>
        </p:nvSpPr>
        <p:spPr>
          <a:xfrm>
            <a:off x="2384205" y="1479091"/>
            <a:ext cx="1417188" cy="1417188"/>
          </a:xfrm>
          <a:prstGeom prst="roundRect">
            <a:avLst>
              <a:gd name="adj" fmla="val 10000"/>
            </a:avLst>
          </a:prstGeom>
          <a:blipFill rotWithShape="1">
            <a:blip r:embed="rId7">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17" name="フリーフォーム: 図形 16">
            <a:extLst>
              <a:ext uri="{FF2B5EF4-FFF2-40B4-BE49-F238E27FC236}">
                <a16:creationId xmlns:a16="http://schemas.microsoft.com/office/drawing/2014/main" id="{C4930E01-9511-A6FA-A472-3103B6FFD726}"/>
              </a:ext>
            </a:extLst>
          </p:cNvPr>
          <p:cNvSpPr/>
          <p:nvPr/>
        </p:nvSpPr>
        <p:spPr>
          <a:xfrm>
            <a:off x="2397195" y="2970174"/>
            <a:ext cx="1365500" cy="632079"/>
          </a:xfrm>
          <a:custGeom>
            <a:avLst/>
            <a:gdLst>
              <a:gd name="connsiteX0" fmla="*/ 0 w 1365500"/>
              <a:gd name="connsiteY0" fmla="*/ 63208 h 632079"/>
              <a:gd name="connsiteX1" fmla="*/ 63208 w 1365500"/>
              <a:gd name="connsiteY1" fmla="*/ 0 h 632079"/>
              <a:gd name="connsiteX2" fmla="*/ 1302292 w 1365500"/>
              <a:gd name="connsiteY2" fmla="*/ 0 h 632079"/>
              <a:gd name="connsiteX3" fmla="*/ 1365500 w 1365500"/>
              <a:gd name="connsiteY3" fmla="*/ 63208 h 632079"/>
              <a:gd name="connsiteX4" fmla="*/ 1365500 w 1365500"/>
              <a:gd name="connsiteY4" fmla="*/ 568871 h 632079"/>
              <a:gd name="connsiteX5" fmla="*/ 1302292 w 1365500"/>
              <a:gd name="connsiteY5" fmla="*/ 632079 h 632079"/>
              <a:gd name="connsiteX6" fmla="*/ 63208 w 1365500"/>
              <a:gd name="connsiteY6" fmla="*/ 632079 h 632079"/>
              <a:gd name="connsiteX7" fmla="*/ 0 w 1365500"/>
              <a:gd name="connsiteY7" fmla="*/ 568871 h 632079"/>
              <a:gd name="connsiteX8" fmla="*/ 0 w 1365500"/>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00" h="632079">
                <a:moveTo>
                  <a:pt x="0" y="63208"/>
                </a:moveTo>
                <a:cubicBezTo>
                  <a:pt x="0" y="28299"/>
                  <a:pt x="28299" y="0"/>
                  <a:pt x="63208" y="0"/>
                </a:cubicBezTo>
                <a:lnTo>
                  <a:pt x="1302292" y="0"/>
                </a:lnTo>
                <a:cubicBezTo>
                  <a:pt x="1337201" y="0"/>
                  <a:pt x="1365500" y="28299"/>
                  <a:pt x="1365500" y="63208"/>
                </a:cubicBezTo>
                <a:lnTo>
                  <a:pt x="1365500" y="568871"/>
                </a:lnTo>
                <a:cubicBezTo>
                  <a:pt x="1365500" y="603780"/>
                  <a:pt x="1337201" y="632079"/>
                  <a:pt x="1302292"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倫理審査委員会への付議</a:t>
            </a:r>
            <a:endParaRPr kumimoji="1" lang="ja-JP" altLang="en-US" sz="1600" kern="1200" dirty="0">
              <a:latin typeface="+mn-ea"/>
            </a:endParaRPr>
          </a:p>
        </p:txBody>
      </p:sp>
      <p:sp>
        <p:nvSpPr>
          <p:cNvPr id="18" name="フリーフォーム: 図形 17">
            <a:extLst>
              <a:ext uri="{FF2B5EF4-FFF2-40B4-BE49-F238E27FC236}">
                <a16:creationId xmlns:a16="http://schemas.microsoft.com/office/drawing/2014/main" id="{85E41B79-8046-D569-41E5-74595CFCC52C}"/>
              </a:ext>
            </a:extLst>
          </p:cNvPr>
          <p:cNvSpPr/>
          <p:nvPr/>
        </p:nvSpPr>
        <p:spPr>
          <a:xfrm>
            <a:off x="4025515" y="2042254"/>
            <a:ext cx="224120" cy="290862"/>
          </a:xfrm>
          <a:custGeom>
            <a:avLst/>
            <a:gdLst>
              <a:gd name="connsiteX0" fmla="*/ 0 w 224120"/>
              <a:gd name="connsiteY0" fmla="*/ 58172 h 290862"/>
              <a:gd name="connsiteX1" fmla="*/ 112060 w 224120"/>
              <a:gd name="connsiteY1" fmla="*/ 58172 h 290862"/>
              <a:gd name="connsiteX2" fmla="*/ 112060 w 224120"/>
              <a:gd name="connsiteY2" fmla="*/ 0 h 290862"/>
              <a:gd name="connsiteX3" fmla="*/ 224120 w 224120"/>
              <a:gd name="connsiteY3" fmla="*/ 145431 h 290862"/>
              <a:gd name="connsiteX4" fmla="*/ 112060 w 224120"/>
              <a:gd name="connsiteY4" fmla="*/ 290862 h 290862"/>
              <a:gd name="connsiteX5" fmla="*/ 112060 w 224120"/>
              <a:gd name="connsiteY5" fmla="*/ 232690 h 290862"/>
              <a:gd name="connsiteX6" fmla="*/ 0 w 224120"/>
              <a:gd name="connsiteY6" fmla="*/ 232690 h 290862"/>
              <a:gd name="connsiteX7" fmla="*/ 0 w 224120"/>
              <a:gd name="connsiteY7" fmla="*/ 58172 h 2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20" h="290862">
                <a:moveTo>
                  <a:pt x="0" y="58172"/>
                </a:moveTo>
                <a:lnTo>
                  <a:pt x="112060" y="58172"/>
                </a:lnTo>
                <a:lnTo>
                  <a:pt x="112060" y="0"/>
                </a:lnTo>
                <a:lnTo>
                  <a:pt x="224120" y="145431"/>
                </a:lnTo>
                <a:lnTo>
                  <a:pt x="112060" y="290862"/>
                </a:lnTo>
                <a:lnTo>
                  <a:pt x="112060" y="232690"/>
                </a:lnTo>
                <a:lnTo>
                  <a:pt x="0" y="232690"/>
                </a:lnTo>
                <a:lnTo>
                  <a:pt x="0" y="58172"/>
                </a:lnTo>
                <a:close/>
              </a:path>
            </a:pathLst>
          </a:custGeom>
          <a:ln>
            <a:solidFill>
              <a:schemeClr val="accent2"/>
            </a:solidFill>
          </a:ln>
        </p:spPr>
        <p:style>
          <a:lnRef idx="0">
            <a:scrgbClr r="0" g="0" b="0"/>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8172" rIns="67236" bIns="58172"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latin typeface="+mn-ea"/>
            </a:endParaRPr>
          </a:p>
        </p:txBody>
      </p:sp>
      <p:sp>
        <p:nvSpPr>
          <p:cNvPr id="19" name="四角形: 角を丸くする 18">
            <a:extLst>
              <a:ext uri="{FF2B5EF4-FFF2-40B4-BE49-F238E27FC236}">
                <a16:creationId xmlns:a16="http://schemas.microsoft.com/office/drawing/2014/main" id="{70B553E1-4E36-C7D3-858E-0E660FDB1A97}"/>
              </a:ext>
            </a:extLst>
          </p:cNvPr>
          <p:cNvSpPr/>
          <p:nvPr/>
        </p:nvSpPr>
        <p:spPr>
          <a:xfrm>
            <a:off x="4441740" y="1479091"/>
            <a:ext cx="1417188" cy="1417188"/>
          </a:xfrm>
          <a:prstGeom prst="roundRect">
            <a:avLst>
              <a:gd name="adj" fmla="val 10000"/>
            </a:avLst>
          </a:prstGeom>
          <a:blipFill rotWithShape="1">
            <a:blip r:embed="rId8">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20" name="フリーフォーム: 図形 19">
            <a:extLst>
              <a:ext uri="{FF2B5EF4-FFF2-40B4-BE49-F238E27FC236}">
                <a16:creationId xmlns:a16="http://schemas.microsoft.com/office/drawing/2014/main" id="{9AB1C27B-3C1A-4719-DAC4-04A422C8573D}"/>
              </a:ext>
            </a:extLst>
          </p:cNvPr>
          <p:cNvSpPr/>
          <p:nvPr/>
        </p:nvSpPr>
        <p:spPr>
          <a:xfrm>
            <a:off x="4470835" y="2970174"/>
            <a:ext cx="1333289" cy="632079"/>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研究機関の長による許可</a:t>
            </a:r>
            <a:endParaRPr kumimoji="1" lang="ja-JP" altLang="en-US" sz="1600" kern="1200" dirty="0">
              <a:latin typeface="+mn-ea"/>
            </a:endParaRPr>
          </a:p>
        </p:txBody>
      </p:sp>
      <p:sp>
        <p:nvSpPr>
          <p:cNvPr id="21" name="フリーフォーム: 図形 20">
            <a:extLst>
              <a:ext uri="{FF2B5EF4-FFF2-40B4-BE49-F238E27FC236}">
                <a16:creationId xmlns:a16="http://schemas.microsoft.com/office/drawing/2014/main" id="{A09BC29A-7FA9-359D-B4DE-F3DA45B927C4}"/>
              </a:ext>
            </a:extLst>
          </p:cNvPr>
          <p:cNvSpPr/>
          <p:nvPr/>
        </p:nvSpPr>
        <p:spPr>
          <a:xfrm>
            <a:off x="6077412" y="2042254"/>
            <a:ext cx="218484" cy="290862"/>
          </a:xfrm>
          <a:custGeom>
            <a:avLst/>
            <a:gdLst>
              <a:gd name="connsiteX0" fmla="*/ 0 w 218484"/>
              <a:gd name="connsiteY0" fmla="*/ 58172 h 290862"/>
              <a:gd name="connsiteX1" fmla="*/ 109242 w 218484"/>
              <a:gd name="connsiteY1" fmla="*/ 58172 h 290862"/>
              <a:gd name="connsiteX2" fmla="*/ 109242 w 218484"/>
              <a:gd name="connsiteY2" fmla="*/ 0 h 290862"/>
              <a:gd name="connsiteX3" fmla="*/ 218484 w 218484"/>
              <a:gd name="connsiteY3" fmla="*/ 145431 h 290862"/>
              <a:gd name="connsiteX4" fmla="*/ 109242 w 218484"/>
              <a:gd name="connsiteY4" fmla="*/ 290862 h 290862"/>
              <a:gd name="connsiteX5" fmla="*/ 109242 w 218484"/>
              <a:gd name="connsiteY5" fmla="*/ 232690 h 290862"/>
              <a:gd name="connsiteX6" fmla="*/ 0 w 218484"/>
              <a:gd name="connsiteY6" fmla="*/ 232690 h 290862"/>
              <a:gd name="connsiteX7" fmla="*/ 0 w 218484"/>
              <a:gd name="connsiteY7" fmla="*/ 58172 h 2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484" h="290862">
                <a:moveTo>
                  <a:pt x="0" y="58172"/>
                </a:moveTo>
                <a:lnTo>
                  <a:pt x="109242" y="58172"/>
                </a:lnTo>
                <a:lnTo>
                  <a:pt x="109242" y="0"/>
                </a:lnTo>
                <a:lnTo>
                  <a:pt x="218484" y="145431"/>
                </a:lnTo>
                <a:lnTo>
                  <a:pt x="109242" y="290862"/>
                </a:lnTo>
                <a:lnTo>
                  <a:pt x="109242" y="232690"/>
                </a:lnTo>
                <a:lnTo>
                  <a:pt x="0" y="232690"/>
                </a:lnTo>
                <a:lnTo>
                  <a:pt x="0" y="58172"/>
                </a:lnTo>
                <a:close/>
              </a:path>
            </a:pathLst>
          </a:custGeom>
          <a:ln>
            <a:solidFill>
              <a:schemeClr val="accent2"/>
            </a:solidFill>
          </a:ln>
        </p:spPr>
        <p:style>
          <a:lnRef idx="0">
            <a:scrgbClr r="0" g="0" b="0"/>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8172" rIns="65545" bIns="58172"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latin typeface="+mn-ea"/>
            </a:endParaRPr>
          </a:p>
        </p:txBody>
      </p:sp>
      <p:sp>
        <p:nvSpPr>
          <p:cNvPr id="22" name="四角形: 角を丸くする 21">
            <a:extLst>
              <a:ext uri="{FF2B5EF4-FFF2-40B4-BE49-F238E27FC236}">
                <a16:creationId xmlns:a16="http://schemas.microsoft.com/office/drawing/2014/main" id="{3B904FE4-432B-75B4-2A25-BE234CC9FD06}"/>
              </a:ext>
            </a:extLst>
          </p:cNvPr>
          <p:cNvSpPr/>
          <p:nvPr/>
        </p:nvSpPr>
        <p:spPr>
          <a:xfrm>
            <a:off x="6483168" y="1479091"/>
            <a:ext cx="1417188" cy="1417188"/>
          </a:xfrm>
          <a:prstGeom prst="roundRect">
            <a:avLst>
              <a:gd name="adj" fmla="val 10000"/>
            </a:avLst>
          </a:prstGeom>
          <a:blipFill dpi="0" rotWithShape="1">
            <a:blip r:embed="rId9"/>
            <a:srcRect/>
            <a:stretch>
              <a:fillRect l="177" t="19275" r="177" b="19275"/>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23" name="フリーフォーム: 図形 22">
            <a:extLst>
              <a:ext uri="{FF2B5EF4-FFF2-40B4-BE49-F238E27FC236}">
                <a16:creationId xmlns:a16="http://schemas.microsoft.com/office/drawing/2014/main" id="{C4C5B4D7-6FE8-3E23-7A4C-41E89394F518}"/>
              </a:ext>
            </a:extLst>
          </p:cNvPr>
          <p:cNvSpPr/>
          <p:nvPr/>
        </p:nvSpPr>
        <p:spPr>
          <a:xfrm>
            <a:off x="6573665" y="2970174"/>
            <a:ext cx="1210485" cy="632079"/>
          </a:xfrm>
          <a:custGeom>
            <a:avLst/>
            <a:gdLst>
              <a:gd name="connsiteX0" fmla="*/ 0 w 1210485"/>
              <a:gd name="connsiteY0" fmla="*/ 63208 h 632079"/>
              <a:gd name="connsiteX1" fmla="*/ 63208 w 1210485"/>
              <a:gd name="connsiteY1" fmla="*/ 0 h 632079"/>
              <a:gd name="connsiteX2" fmla="*/ 1147277 w 1210485"/>
              <a:gd name="connsiteY2" fmla="*/ 0 h 632079"/>
              <a:gd name="connsiteX3" fmla="*/ 1210485 w 1210485"/>
              <a:gd name="connsiteY3" fmla="*/ 63208 h 632079"/>
              <a:gd name="connsiteX4" fmla="*/ 1210485 w 1210485"/>
              <a:gd name="connsiteY4" fmla="*/ 568871 h 632079"/>
              <a:gd name="connsiteX5" fmla="*/ 1147277 w 1210485"/>
              <a:gd name="connsiteY5" fmla="*/ 632079 h 632079"/>
              <a:gd name="connsiteX6" fmla="*/ 63208 w 1210485"/>
              <a:gd name="connsiteY6" fmla="*/ 632079 h 632079"/>
              <a:gd name="connsiteX7" fmla="*/ 0 w 1210485"/>
              <a:gd name="connsiteY7" fmla="*/ 568871 h 632079"/>
              <a:gd name="connsiteX8" fmla="*/ 0 w 1210485"/>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485" h="632079">
                <a:moveTo>
                  <a:pt x="0" y="63208"/>
                </a:moveTo>
                <a:cubicBezTo>
                  <a:pt x="0" y="28299"/>
                  <a:pt x="28299" y="0"/>
                  <a:pt x="63208" y="0"/>
                </a:cubicBezTo>
                <a:lnTo>
                  <a:pt x="1147277" y="0"/>
                </a:lnTo>
                <a:cubicBezTo>
                  <a:pt x="1182186" y="0"/>
                  <a:pt x="1210485" y="28299"/>
                  <a:pt x="1210485" y="63208"/>
                </a:cubicBezTo>
                <a:lnTo>
                  <a:pt x="1210485" y="568871"/>
                </a:lnTo>
                <a:cubicBezTo>
                  <a:pt x="1210485" y="603780"/>
                  <a:pt x="1182186" y="632079"/>
                  <a:pt x="1147277"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研究の概要の登録</a:t>
            </a:r>
            <a:endParaRPr kumimoji="1" lang="ja-JP" altLang="en-US" sz="1600" kern="1200" dirty="0">
              <a:latin typeface="+mn-ea"/>
            </a:endParaRPr>
          </a:p>
        </p:txBody>
      </p:sp>
      <p:sp>
        <p:nvSpPr>
          <p:cNvPr id="24" name="フリーフォーム: 図形 23">
            <a:extLst>
              <a:ext uri="{FF2B5EF4-FFF2-40B4-BE49-F238E27FC236}">
                <a16:creationId xmlns:a16="http://schemas.microsoft.com/office/drawing/2014/main" id="{6B38AB51-F832-554D-AB46-A746C42E0A38}"/>
              </a:ext>
            </a:extLst>
          </p:cNvPr>
          <p:cNvSpPr/>
          <p:nvPr/>
        </p:nvSpPr>
        <p:spPr>
          <a:xfrm>
            <a:off x="8097350" y="2042254"/>
            <a:ext cx="196993" cy="290862"/>
          </a:xfrm>
          <a:custGeom>
            <a:avLst/>
            <a:gdLst>
              <a:gd name="connsiteX0" fmla="*/ 0 w 196993"/>
              <a:gd name="connsiteY0" fmla="*/ 58172 h 290862"/>
              <a:gd name="connsiteX1" fmla="*/ 98497 w 196993"/>
              <a:gd name="connsiteY1" fmla="*/ 58172 h 290862"/>
              <a:gd name="connsiteX2" fmla="*/ 98497 w 196993"/>
              <a:gd name="connsiteY2" fmla="*/ 0 h 290862"/>
              <a:gd name="connsiteX3" fmla="*/ 196993 w 196993"/>
              <a:gd name="connsiteY3" fmla="*/ 145431 h 290862"/>
              <a:gd name="connsiteX4" fmla="*/ 98497 w 196993"/>
              <a:gd name="connsiteY4" fmla="*/ 290862 h 290862"/>
              <a:gd name="connsiteX5" fmla="*/ 98497 w 196993"/>
              <a:gd name="connsiteY5" fmla="*/ 232690 h 290862"/>
              <a:gd name="connsiteX6" fmla="*/ 0 w 196993"/>
              <a:gd name="connsiteY6" fmla="*/ 232690 h 290862"/>
              <a:gd name="connsiteX7" fmla="*/ 0 w 196993"/>
              <a:gd name="connsiteY7" fmla="*/ 58172 h 2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993" h="290862">
                <a:moveTo>
                  <a:pt x="0" y="58172"/>
                </a:moveTo>
                <a:lnTo>
                  <a:pt x="98497" y="58172"/>
                </a:lnTo>
                <a:lnTo>
                  <a:pt x="98497" y="0"/>
                </a:lnTo>
                <a:lnTo>
                  <a:pt x="196993" y="145431"/>
                </a:lnTo>
                <a:lnTo>
                  <a:pt x="98497" y="290862"/>
                </a:lnTo>
                <a:lnTo>
                  <a:pt x="98497" y="232690"/>
                </a:lnTo>
                <a:lnTo>
                  <a:pt x="0" y="232690"/>
                </a:lnTo>
                <a:lnTo>
                  <a:pt x="0" y="58172"/>
                </a:lnTo>
                <a:close/>
              </a:path>
            </a:pathLst>
          </a:custGeom>
          <a:ln>
            <a:solidFill>
              <a:schemeClr val="accent2"/>
            </a:solidFill>
          </a:ln>
        </p:spPr>
        <p:style>
          <a:lnRef idx="0">
            <a:scrgbClr r="0" g="0" b="0"/>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8172" rIns="59098" bIns="58172"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latin typeface="+mn-ea"/>
            </a:endParaRPr>
          </a:p>
        </p:txBody>
      </p:sp>
      <p:sp>
        <p:nvSpPr>
          <p:cNvPr id="25" name="四角形: 角を丸くする 24">
            <a:extLst>
              <a:ext uri="{FF2B5EF4-FFF2-40B4-BE49-F238E27FC236}">
                <a16:creationId xmlns:a16="http://schemas.microsoft.com/office/drawing/2014/main" id="{5A0ED8FE-ACB4-C797-F280-02E0649AFD74}"/>
              </a:ext>
            </a:extLst>
          </p:cNvPr>
          <p:cNvSpPr/>
          <p:nvPr/>
        </p:nvSpPr>
        <p:spPr>
          <a:xfrm>
            <a:off x="8463195" y="1479091"/>
            <a:ext cx="1417188" cy="1417188"/>
          </a:xfrm>
          <a:prstGeom prst="roundRect">
            <a:avLst>
              <a:gd name="adj" fmla="val 10000"/>
            </a:avLst>
          </a:prstGeom>
          <a:blipFill rotWithShape="1">
            <a:blip r:embed="rId10">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26" name="フリーフォーム: 図形 25">
            <a:extLst>
              <a:ext uri="{FF2B5EF4-FFF2-40B4-BE49-F238E27FC236}">
                <a16:creationId xmlns:a16="http://schemas.microsoft.com/office/drawing/2014/main" id="{A6C18DFC-6685-2AD4-4CB9-8A161F6E8EC8}"/>
              </a:ext>
            </a:extLst>
          </p:cNvPr>
          <p:cNvSpPr/>
          <p:nvPr/>
        </p:nvSpPr>
        <p:spPr>
          <a:xfrm>
            <a:off x="8510859" y="2970174"/>
            <a:ext cx="1296152" cy="632079"/>
          </a:xfrm>
          <a:custGeom>
            <a:avLst/>
            <a:gdLst>
              <a:gd name="connsiteX0" fmla="*/ 0 w 1296152"/>
              <a:gd name="connsiteY0" fmla="*/ 63208 h 632079"/>
              <a:gd name="connsiteX1" fmla="*/ 63208 w 1296152"/>
              <a:gd name="connsiteY1" fmla="*/ 0 h 632079"/>
              <a:gd name="connsiteX2" fmla="*/ 1232944 w 1296152"/>
              <a:gd name="connsiteY2" fmla="*/ 0 h 632079"/>
              <a:gd name="connsiteX3" fmla="*/ 1296152 w 1296152"/>
              <a:gd name="connsiteY3" fmla="*/ 63208 h 632079"/>
              <a:gd name="connsiteX4" fmla="*/ 1296152 w 1296152"/>
              <a:gd name="connsiteY4" fmla="*/ 568871 h 632079"/>
              <a:gd name="connsiteX5" fmla="*/ 1232944 w 1296152"/>
              <a:gd name="connsiteY5" fmla="*/ 632079 h 632079"/>
              <a:gd name="connsiteX6" fmla="*/ 63208 w 1296152"/>
              <a:gd name="connsiteY6" fmla="*/ 632079 h 632079"/>
              <a:gd name="connsiteX7" fmla="*/ 0 w 1296152"/>
              <a:gd name="connsiteY7" fmla="*/ 568871 h 632079"/>
              <a:gd name="connsiteX8" fmla="*/ 0 w 1296152"/>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52" h="632079">
                <a:moveTo>
                  <a:pt x="0" y="63208"/>
                </a:moveTo>
                <a:cubicBezTo>
                  <a:pt x="0" y="28299"/>
                  <a:pt x="28299" y="0"/>
                  <a:pt x="63208" y="0"/>
                </a:cubicBezTo>
                <a:lnTo>
                  <a:pt x="1232944" y="0"/>
                </a:lnTo>
                <a:cubicBezTo>
                  <a:pt x="1267853" y="0"/>
                  <a:pt x="1296152" y="28299"/>
                  <a:pt x="1296152" y="63208"/>
                </a:cubicBezTo>
                <a:lnTo>
                  <a:pt x="1296152" y="568871"/>
                </a:lnTo>
                <a:cubicBezTo>
                  <a:pt x="1296152" y="603780"/>
                  <a:pt x="1267853" y="632079"/>
                  <a:pt x="1232944"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研究の適正な実施の確保</a:t>
            </a:r>
            <a:endParaRPr kumimoji="1" lang="ja-JP" altLang="en-US" sz="1600" kern="1200" dirty="0">
              <a:latin typeface="+mn-ea"/>
            </a:endParaRPr>
          </a:p>
        </p:txBody>
      </p:sp>
      <p:sp>
        <p:nvSpPr>
          <p:cNvPr id="27" name="フリーフォーム: 図形 26">
            <a:extLst>
              <a:ext uri="{FF2B5EF4-FFF2-40B4-BE49-F238E27FC236}">
                <a16:creationId xmlns:a16="http://schemas.microsoft.com/office/drawing/2014/main" id="{2E88AD8D-52C8-F47C-1ED5-09104D7B1E44}"/>
              </a:ext>
            </a:extLst>
          </p:cNvPr>
          <p:cNvSpPr/>
          <p:nvPr/>
        </p:nvSpPr>
        <p:spPr>
          <a:xfrm>
            <a:off x="10092369" y="2042254"/>
            <a:ext cx="211984" cy="290862"/>
          </a:xfrm>
          <a:custGeom>
            <a:avLst/>
            <a:gdLst>
              <a:gd name="connsiteX0" fmla="*/ 0 w 211984"/>
              <a:gd name="connsiteY0" fmla="*/ 58172 h 290862"/>
              <a:gd name="connsiteX1" fmla="*/ 105992 w 211984"/>
              <a:gd name="connsiteY1" fmla="*/ 58172 h 290862"/>
              <a:gd name="connsiteX2" fmla="*/ 105992 w 211984"/>
              <a:gd name="connsiteY2" fmla="*/ 0 h 290862"/>
              <a:gd name="connsiteX3" fmla="*/ 211984 w 211984"/>
              <a:gd name="connsiteY3" fmla="*/ 145431 h 290862"/>
              <a:gd name="connsiteX4" fmla="*/ 105992 w 211984"/>
              <a:gd name="connsiteY4" fmla="*/ 290862 h 290862"/>
              <a:gd name="connsiteX5" fmla="*/ 105992 w 211984"/>
              <a:gd name="connsiteY5" fmla="*/ 232690 h 290862"/>
              <a:gd name="connsiteX6" fmla="*/ 0 w 211984"/>
              <a:gd name="connsiteY6" fmla="*/ 232690 h 290862"/>
              <a:gd name="connsiteX7" fmla="*/ 0 w 211984"/>
              <a:gd name="connsiteY7" fmla="*/ 58172 h 2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84" h="290862">
                <a:moveTo>
                  <a:pt x="0" y="58172"/>
                </a:moveTo>
                <a:lnTo>
                  <a:pt x="105992" y="58172"/>
                </a:lnTo>
                <a:lnTo>
                  <a:pt x="105992" y="0"/>
                </a:lnTo>
                <a:lnTo>
                  <a:pt x="211984" y="145431"/>
                </a:lnTo>
                <a:lnTo>
                  <a:pt x="105992" y="290862"/>
                </a:lnTo>
                <a:lnTo>
                  <a:pt x="105992" y="232690"/>
                </a:lnTo>
                <a:lnTo>
                  <a:pt x="0" y="232690"/>
                </a:lnTo>
                <a:lnTo>
                  <a:pt x="0" y="58172"/>
                </a:lnTo>
                <a:close/>
              </a:path>
            </a:pathLst>
          </a:custGeom>
          <a:ln>
            <a:solidFill>
              <a:schemeClr val="accent2"/>
            </a:solidFill>
          </a:ln>
        </p:spPr>
        <p:style>
          <a:lnRef idx="0">
            <a:scrgbClr r="0" g="0" b="0"/>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58172" rIns="63595" bIns="58172"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latin typeface="+mn-ea"/>
            </a:endParaRPr>
          </a:p>
        </p:txBody>
      </p:sp>
      <p:sp>
        <p:nvSpPr>
          <p:cNvPr id="28" name="四角形: 角を丸くする 27">
            <a:extLst>
              <a:ext uri="{FF2B5EF4-FFF2-40B4-BE49-F238E27FC236}">
                <a16:creationId xmlns:a16="http://schemas.microsoft.com/office/drawing/2014/main" id="{3148E1C5-E4BF-9E50-297B-A42BB60999B8}"/>
              </a:ext>
            </a:extLst>
          </p:cNvPr>
          <p:cNvSpPr/>
          <p:nvPr/>
        </p:nvSpPr>
        <p:spPr>
          <a:xfrm>
            <a:off x="10486055" y="1479091"/>
            <a:ext cx="1417188" cy="1417188"/>
          </a:xfrm>
          <a:prstGeom prst="roundRect">
            <a:avLst>
              <a:gd name="adj" fmla="val 10000"/>
            </a:avLst>
          </a:prstGeom>
          <a:blipFill rotWithShape="1">
            <a:blip r:embed="rId11">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29" name="フリーフォーム: 図形 28">
            <a:extLst>
              <a:ext uri="{FF2B5EF4-FFF2-40B4-BE49-F238E27FC236}">
                <a16:creationId xmlns:a16="http://schemas.microsoft.com/office/drawing/2014/main" id="{02FAA401-B20A-7513-E34C-092E7D17EEBB}"/>
              </a:ext>
            </a:extLst>
          </p:cNvPr>
          <p:cNvSpPr/>
          <p:nvPr/>
        </p:nvSpPr>
        <p:spPr>
          <a:xfrm>
            <a:off x="10576552" y="2970174"/>
            <a:ext cx="1210485" cy="632079"/>
          </a:xfrm>
          <a:custGeom>
            <a:avLst/>
            <a:gdLst>
              <a:gd name="connsiteX0" fmla="*/ 0 w 1210485"/>
              <a:gd name="connsiteY0" fmla="*/ 63208 h 632079"/>
              <a:gd name="connsiteX1" fmla="*/ 63208 w 1210485"/>
              <a:gd name="connsiteY1" fmla="*/ 0 h 632079"/>
              <a:gd name="connsiteX2" fmla="*/ 1147277 w 1210485"/>
              <a:gd name="connsiteY2" fmla="*/ 0 h 632079"/>
              <a:gd name="connsiteX3" fmla="*/ 1210485 w 1210485"/>
              <a:gd name="connsiteY3" fmla="*/ 63208 h 632079"/>
              <a:gd name="connsiteX4" fmla="*/ 1210485 w 1210485"/>
              <a:gd name="connsiteY4" fmla="*/ 568871 h 632079"/>
              <a:gd name="connsiteX5" fmla="*/ 1147277 w 1210485"/>
              <a:gd name="connsiteY5" fmla="*/ 632079 h 632079"/>
              <a:gd name="connsiteX6" fmla="*/ 63208 w 1210485"/>
              <a:gd name="connsiteY6" fmla="*/ 632079 h 632079"/>
              <a:gd name="connsiteX7" fmla="*/ 0 w 1210485"/>
              <a:gd name="connsiteY7" fmla="*/ 568871 h 632079"/>
              <a:gd name="connsiteX8" fmla="*/ 0 w 1210485"/>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485" h="632079">
                <a:moveTo>
                  <a:pt x="0" y="63208"/>
                </a:moveTo>
                <a:cubicBezTo>
                  <a:pt x="0" y="28299"/>
                  <a:pt x="28299" y="0"/>
                  <a:pt x="63208" y="0"/>
                </a:cubicBezTo>
                <a:lnTo>
                  <a:pt x="1147277" y="0"/>
                </a:lnTo>
                <a:cubicBezTo>
                  <a:pt x="1182186" y="0"/>
                  <a:pt x="1210485" y="28299"/>
                  <a:pt x="1210485" y="63208"/>
                </a:cubicBezTo>
                <a:lnTo>
                  <a:pt x="1210485" y="568871"/>
                </a:lnTo>
                <a:cubicBezTo>
                  <a:pt x="1210485" y="603780"/>
                  <a:pt x="1182186" y="632079"/>
                  <a:pt x="1147277"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研究終了後の対応</a:t>
            </a:r>
            <a:endParaRPr kumimoji="1" lang="ja-JP" altLang="en-US" sz="1600" kern="1200" dirty="0">
              <a:latin typeface="+mn-ea"/>
            </a:endParaRPr>
          </a:p>
        </p:txBody>
      </p:sp>
      <p:sp>
        <p:nvSpPr>
          <p:cNvPr id="5" name="スライド番号プレースホルダー 4">
            <a:extLst>
              <a:ext uri="{FF2B5EF4-FFF2-40B4-BE49-F238E27FC236}">
                <a16:creationId xmlns:a16="http://schemas.microsoft.com/office/drawing/2014/main" id="{FFAD5CDF-14DE-93B9-304C-8CE1C4C9DC85}"/>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smtClean="0">
                <a:solidFill>
                  <a:schemeClr val="tx1"/>
                </a:solidFill>
              </a:rPr>
              <a:pPr>
                <a:defRPr/>
              </a:pPr>
              <a:t>23</a:t>
            </a:fld>
            <a:endParaRPr lang="en-US" altLang="ja-JP" dirty="0">
              <a:solidFill>
                <a:schemeClr val="tx1"/>
              </a:solidFill>
            </a:endParaRPr>
          </a:p>
        </p:txBody>
      </p:sp>
      <p:graphicFrame>
        <p:nvGraphicFramePr>
          <p:cNvPr id="9" name="表 8">
            <a:extLst>
              <a:ext uri="{FF2B5EF4-FFF2-40B4-BE49-F238E27FC236}">
                <a16:creationId xmlns:a16="http://schemas.microsoft.com/office/drawing/2014/main" id="{9F72947A-FBEB-30C1-5A0A-6772D2F9E851}"/>
              </a:ext>
            </a:extLst>
          </p:cNvPr>
          <p:cNvGraphicFramePr>
            <a:graphicFrameLocks noGrp="1"/>
          </p:cNvGraphicFramePr>
          <p:nvPr>
            <p:extLst>
              <p:ext uri="{D42A27DB-BD31-4B8C-83A1-F6EECF244321}">
                <p14:modId xmlns:p14="http://schemas.microsoft.com/office/powerpoint/2010/main" val="33739897"/>
              </p:ext>
            </p:extLst>
          </p:nvPr>
        </p:nvGraphicFramePr>
        <p:xfrm>
          <a:off x="191344" y="3825044"/>
          <a:ext cx="1764000" cy="241896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172288107"/>
                    </a:ext>
                  </a:extLst>
                </a:gridCol>
              </a:tblGrid>
              <a:tr h="1332148">
                <a:tc>
                  <a:txBody>
                    <a:bodyPr/>
                    <a:lstStyle/>
                    <a:p>
                      <a:pPr marL="92075" lvl="0" indent="-92075">
                        <a:buNone/>
                      </a:pPr>
                      <a:r>
                        <a:rPr lang="ja-JP" altLang="en-US" sz="1400" b="0" dirty="0">
                          <a:solidFill>
                            <a:schemeClr val="tx1"/>
                          </a:solidFill>
                          <a:latin typeface="+mn-ea"/>
                          <a:ea typeface="+mn-ea"/>
                        </a:rPr>
                        <a:t>・事前の研究計画書の作成</a:t>
                      </a:r>
                      <a:r>
                        <a:rPr lang="en-US" altLang="ja-JP" sz="1400" b="0" dirty="0">
                          <a:solidFill>
                            <a:schemeClr val="tx1"/>
                          </a:solidFill>
                          <a:latin typeface="+mn-ea"/>
                          <a:ea typeface="+mn-ea"/>
                        </a:rPr>
                        <a:t>/</a:t>
                      </a:r>
                      <a:r>
                        <a:rPr lang="ja-JP" altLang="en-US" sz="1400" b="0" dirty="0">
                          <a:solidFill>
                            <a:schemeClr val="tx1"/>
                          </a:solidFill>
                          <a:latin typeface="+mn-ea"/>
                          <a:ea typeface="+mn-ea"/>
                        </a:rPr>
                        <a:t>変更</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・多機関共同研究は、</a:t>
                      </a:r>
                      <a:r>
                        <a:rPr lang="ja-JP" altLang="en-US" sz="1400" b="0" dirty="0">
                          <a:solidFill>
                            <a:srgbClr val="0000FF"/>
                          </a:solidFill>
                          <a:latin typeface="+mn-ea"/>
                          <a:ea typeface="+mn-ea"/>
                        </a:rPr>
                        <a:t>研究代表者の選任</a:t>
                      </a:r>
                      <a:r>
                        <a:rPr lang="ja-JP" altLang="en-US" sz="1400" b="0" dirty="0">
                          <a:solidFill>
                            <a:schemeClr val="tx1"/>
                          </a:solidFill>
                          <a:latin typeface="+mn-ea"/>
                          <a:ea typeface="+mn-ea"/>
                        </a:rPr>
                        <a:t>と</a:t>
                      </a:r>
                      <a:r>
                        <a:rPr lang="ja-JP" altLang="en-US" sz="1400" b="0" dirty="0">
                          <a:solidFill>
                            <a:srgbClr val="0000FF"/>
                          </a:solidFill>
                          <a:latin typeface="+mn-ea"/>
                          <a:ea typeface="+mn-ea"/>
                        </a:rPr>
                        <a:t>一の研究計画書・同意説明文書</a:t>
                      </a:r>
                      <a:endParaRPr lang="en-US" altLang="ja-JP" sz="1400" b="0" dirty="0">
                        <a:solidFill>
                          <a:srgbClr val="0000FF"/>
                        </a:solidFill>
                        <a:latin typeface="+mn-ea"/>
                        <a:ea typeface="+mn-ea"/>
                      </a:endParaRPr>
                    </a:p>
                    <a:p>
                      <a:pPr marL="92075" lvl="0" indent="-92075">
                        <a:buNone/>
                      </a:pPr>
                      <a:r>
                        <a:rPr lang="ja-JP" altLang="en-US" sz="1400" b="0" dirty="0">
                          <a:solidFill>
                            <a:schemeClr val="tx1"/>
                          </a:solidFill>
                          <a:latin typeface="+mn-ea"/>
                          <a:ea typeface="+mn-ea"/>
                        </a:rPr>
                        <a:t>・業務委託の契約締結、委託先の監督</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・健康被害に対する補償（保険加入）（侵襲・介入の場合）</a:t>
                      </a:r>
                    </a:p>
                  </a:txBody>
                  <a:tcPr marL="72000" marR="0" marT="36000" marB="36000">
                    <a:noFill/>
                  </a:tcPr>
                </a:tc>
                <a:extLst>
                  <a:ext uri="{0D108BD9-81ED-4DB2-BD59-A6C34878D82A}">
                    <a16:rowId xmlns:a16="http://schemas.microsoft.com/office/drawing/2014/main" val="1176828543"/>
                  </a:ext>
                </a:extLst>
              </a:tr>
            </a:tbl>
          </a:graphicData>
        </a:graphic>
      </p:graphicFrame>
      <p:graphicFrame>
        <p:nvGraphicFramePr>
          <p:cNvPr id="11" name="表 10">
            <a:extLst>
              <a:ext uri="{FF2B5EF4-FFF2-40B4-BE49-F238E27FC236}">
                <a16:creationId xmlns:a16="http://schemas.microsoft.com/office/drawing/2014/main" id="{DEDFEEF0-867F-51F8-0C15-74B2AC32D3C4}"/>
              </a:ext>
            </a:extLst>
          </p:cNvPr>
          <p:cNvGraphicFramePr>
            <a:graphicFrameLocks noGrp="1"/>
          </p:cNvGraphicFramePr>
          <p:nvPr>
            <p:extLst>
              <p:ext uri="{D42A27DB-BD31-4B8C-83A1-F6EECF244321}">
                <p14:modId xmlns:p14="http://schemas.microsoft.com/office/powerpoint/2010/main" val="175901990"/>
              </p:ext>
            </p:extLst>
          </p:nvPr>
        </p:nvGraphicFramePr>
        <p:xfrm>
          <a:off x="2193166" y="3825044"/>
          <a:ext cx="1764000" cy="220560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172288107"/>
                    </a:ext>
                  </a:extLst>
                </a:gridCol>
              </a:tblGrid>
              <a:tr h="669392">
                <a:tc>
                  <a:txBody>
                    <a:bodyPr/>
                    <a:lstStyle/>
                    <a:p>
                      <a:pPr marL="92075" lvl="0" indent="-92075">
                        <a:buNone/>
                      </a:pPr>
                      <a:r>
                        <a:rPr lang="ja-JP" altLang="en-US" sz="1400" b="0" dirty="0">
                          <a:solidFill>
                            <a:schemeClr val="tx1"/>
                          </a:solidFill>
                          <a:latin typeface="+mn-ea"/>
                          <a:ea typeface="+mn-ea"/>
                        </a:rPr>
                        <a:t>・研究代表（責任）者から付議</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・多機関共同研究は、原則、一の倫理審査委員会による</a:t>
                      </a:r>
                      <a:r>
                        <a:rPr lang="ja-JP" altLang="en-US" sz="1400" b="0" dirty="0">
                          <a:solidFill>
                            <a:srgbClr val="0000FF"/>
                          </a:solidFill>
                          <a:latin typeface="+mn-ea"/>
                          <a:ea typeface="+mn-ea"/>
                        </a:rPr>
                        <a:t>一括審査</a:t>
                      </a:r>
                      <a:r>
                        <a:rPr lang="ja-JP" altLang="en-US" sz="1400" b="0" dirty="0">
                          <a:solidFill>
                            <a:schemeClr val="tx1"/>
                          </a:solidFill>
                          <a:latin typeface="+mn-ea"/>
                          <a:ea typeface="+mn-ea"/>
                        </a:rPr>
                        <a:t>（個別の審査を妨げない）</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・一括審査結果の共有</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・個別審査の結果や情報の共有</a:t>
                      </a:r>
                    </a:p>
                  </a:txBody>
                  <a:tcPr marL="72000" marR="0" marT="36000" marB="36000">
                    <a:noFill/>
                  </a:tcPr>
                </a:tc>
                <a:extLst>
                  <a:ext uri="{0D108BD9-81ED-4DB2-BD59-A6C34878D82A}">
                    <a16:rowId xmlns:a16="http://schemas.microsoft.com/office/drawing/2014/main" val="1176828543"/>
                  </a:ext>
                </a:extLst>
              </a:tr>
            </a:tbl>
          </a:graphicData>
        </a:graphic>
      </p:graphicFrame>
      <p:graphicFrame>
        <p:nvGraphicFramePr>
          <p:cNvPr id="12" name="表 11">
            <a:extLst>
              <a:ext uri="{FF2B5EF4-FFF2-40B4-BE49-F238E27FC236}">
                <a16:creationId xmlns:a16="http://schemas.microsoft.com/office/drawing/2014/main" id="{8B0A0AC0-57C1-8551-FAAA-6B4A1D8F6A74}"/>
              </a:ext>
            </a:extLst>
          </p:cNvPr>
          <p:cNvGraphicFramePr>
            <a:graphicFrameLocks noGrp="1"/>
          </p:cNvGraphicFramePr>
          <p:nvPr>
            <p:extLst>
              <p:ext uri="{D42A27DB-BD31-4B8C-83A1-F6EECF244321}">
                <p14:modId xmlns:p14="http://schemas.microsoft.com/office/powerpoint/2010/main" val="3617211009"/>
              </p:ext>
            </p:extLst>
          </p:nvPr>
        </p:nvGraphicFramePr>
        <p:xfrm>
          <a:off x="4194988" y="3825044"/>
          <a:ext cx="1764000" cy="241896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172288107"/>
                    </a:ext>
                  </a:extLst>
                </a:gridCol>
              </a:tblGrid>
              <a:tr h="1332148">
                <a:tc>
                  <a:txBody>
                    <a:bodyPr/>
                    <a:lstStyle/>
                    <a:p>
                      <a:pPr marL="92075" lvl="0" indent="-92075">
                        <a:buNone/>
                      </a:pPr>
                      <a:r>
                        <a:rPr lang="ja-JP" altLang="en-US" sz="1400" b="0" dirty="0">
                          <a:solidFill>
                            <a:schemeClr val="tx1"/>
                          </a:solidFill>
                          <a:latin typeface="+mn-ea"/>
                          <a:ea typeface="+mn-ea"/>
                        </a:rPr>
                        <a:t>・審査結果、審査資料等を研究機関の長に提出し、研究実施の許可を得る</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・研究機関の長は倫理審査委員会の意見を尊重し、文書により結果を通知</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・多機関共同研究は、各研究機関の長の許可が必要</a:t>
                      </a:r>
                    </a:p>
                  </a:txBody>
                  <a:tcPr marL="72000" marR="0" marT="36000" marB="36000">
                    <a:noFill/>
                  </a:tcPr>
                </a:tc>
                <a:extLst>
                  <a:ext uri="{0D108BD9-81ED-4DB2-BD59-A6C34878D82A}">
                    <a16:rowId xmlns:a16="http://schemas.microsoft.com/office/drawing/2014/main" val="1176828543"/>
                  </a:ext>
                </a:extLst>
              </a:tr>
            </a:tbl>
          </a:graphicData>
        </a:graphic>
      </p:graphicFrame>
      <p:graphicFrame>
        <p:nvGraphicFramePr>
          <p:cNvPr id="13" name="表 12">
            <a:extLst>
              <a:ext uri="{FF2B5EF4-FFF2-40B4-BE49-F238E27FC236}">
                <a16:creationId xmlns:a16="http://schemas.microsoft.com/office/drawing/2014/main" id="{B06E9BFB-0499-697D-7586-BB049AC97045}"/>
              </a:ext>
            </a:extLst>
          </p:cNvPr>
          <p:cNvGraphicFramePr>
            <a:graphicFrameLocks noGrp="1"/>
          </p:cNvGraphicFramePr>
          <p:nvPr>
            <p:extLst>
              <p:ext uri="{D42A27DB-BD31-4B8C-83A1-F6EECF244321}">
                <p14:modId xmlns:p14="http://schemas.microsoft.com/office/powerpoint/2010/main" val="4135897253"/>
              </p:ext>
            </p:extLst>
          </p:nvPr>
        </p:nvGraphicFramePr>
        <p:xfrm>
          <a:off x="6196810" y="3825044"/>
          <a:ext cx="1764000" cy="156552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172288107"/>
                    </a:ext>
                  </a:extLst>
                </a:gridCol>
              </a:tblGrid>
              <a:tr h="1332148">
                <a:tc>
                  <a:txBody>
                    <a:bodyPr/>
                    <a:lstStyle/>
                    <a:p>
                      <a:pPr marL="92075" lvl="0" indent="-92075">
                        <a:buNone/>
                      </a:pPr>
                      <a:r>
                        <a:rPr lang="ja-JP" altLang="en-US" sz="1400" b="0" dirty="0">
                          <a:solidFill>
                            <a:schemeClr val="tx1"/>
                          </a:solidFill>
                          <a:latin typeface="+mn-ea"/>
                          <a:ea typeface="+mn-ea"/>
                        </a:rPr>
                        <a:t>・</a:t>
                      </a:r>
                      <a:r>
                        <a:rPr lang="ja-JP" altLang="en-US" sz="1400" b="0" dirty="0">
                          <a:solidFill>
                            <a:srgbClr val="0000FF"/>
                          </a:solidFill>
                          <a:latin typeface="+mn-ea"/>
                          <a:ea typeface="+mn-ea"/>
                        </a:rPr>
                        <a:t>介入研究</a:t>
                      </a:r>
                      <a:r>
                        <a:rPr lang="ja-JP" altLang="en-US" sz="1400" b="0" dirty="0">
                          <a:solidFill>
                            <a:schemeClr val="tx1"/>
                          </a:solidFill>
                          <a:latin typeface="+mn-ea"/>
                          <a:ea typeface="+mn-ea"/>
                        </a:rPr>
                        <a:t>の場合、研究実施に先立ち、公開データベースに登録、変更・進捗に応じて更新</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・介入研究以外は努力義務</a:t>
                      </a:r>
                      <a:endParaRPr lang="en-US" altLang="ja-JP" sz="1400" b="0" dirty="0">
                        <a:solidFill>
                          <a:schemeClr val="tx1"/>
                        </a:solidFill>
                        <a:latin typeface="+mn-ea"/>
                        <a:ea typeface="+mn-ea"/>
                      </a:endParaRPr>
                    </a:p>
                  </a:txBody>
                  <a:tcPr marL="72000" marR="0" marT="36000" marB="36000">
                    <a:noFill/>
                  </a:tcPr>
                </a:tc>
                <a:extLst>
                  <a:ext uri="{0D108BD9-81ED-4DB2-BD59-A6C34878D82A}">
                    <a16:rowId xmlns:a16="http://schemas.microsoft.com/office/drawing/2014/main" val="1176828543"/>
                  </a:ext>
                </a:extLst>
              </a:tr>
            </a:tbl>
          </a:graphicData>
        </a:graphic>
      </p:graphicFrame>
      <p:graphicFrame>
        <p:nvGraphicFramePr>
          <p:cNvPr id="14" name="表 13">
            <a:extLst>
              <a:ext uri="{FF2B5EF4-FFF2-40B4-BE49-F238E27FC236}">
                <a16:creationId xmlns:a16="http://schemas.microsoft.com/office/drawing/2014/main" id="{1381DBB1-49CF-0593-B9EC-5DD7735DF094}"/>
              </a:ext>
            </a:extLst>
          </p:cNvPr>
          <p:cNvGraphicFramePr>
            <a:graphicFrameLocks noGrp="1"/>
          </p:cNvGraphicFramePr>
          <p:nvPr>
            <p:extLst>
              <p:ext uri="{D42A27DB-BD31-4B8C-83A1-F6EECF244321}">
                <p14:modId xmlns:p14="http://schemas.microsoft.com/office/powerpoint/2010/main" val="2754407679"/>
              </p:ext>
            </p:extLst>
          </p:nvPr>
        </p:nvGraphicFramePr>
        <p:xfrm>
          <a:off x="8198632" y="3825044"/>
          <a:ext cx="1800000" cy="15655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72288107"/>
                    </a:ext>
                  </a:extLst>
                </a:gridCol>
              </a:tblGrid>
              <a:tr h="1332148">
                <a:tc>
                  <a:txBody>
                    <a:bodyPr/>
                    <a:lstStyle/>
                    <a:p>
                      <a:pPr marL="92075" lvl="0" indent="-92075">
                        <a:buNone/>
                      </a:pPr>
                      <a:r>
                        <a:rPr lang="ja-JP" altLang="en-US" sz="1400" b="0" dirty="0">
                          <a:solidFill>
                            <a:schemeClr val="tx1"/>
                          </a:solidFill>
                          <a:latin typeface="+mn-ea"/>
                          <a:ea typeface="+mn-ea"/>
                        </a:rPr>
                        <a:t>・研究の適正な実施、結果の信頼性が確保されるよう指導・監督</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・不適切な行為は研究機関の長に報告</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・重篤な有害事象発生時の必要な措置</a:t>
                      </a:r>
                    </a:p>
                  </a:txBody>
                  <a:tcPr marL="72000" marR="0" marT="36000" marB="36000">
                    <a:noFill/>
                  </a:tcPr>
                </a:tc>
                <a:extLst>
                  <a:ext uri="{0D108BD9-81ED-4DB2-BD59-A6C34878D82A}">
                    <a16:rowId xmlns:a16="http://schemas.microsoft.com/office/drawing/2014/main" val="1176828543"/>
                  </a:ext>
                </a:extLst>
              </a:tr>
            </a:tbl>
          </a:graphicData>
        </a:graphic>
      </p:graphicFrame>
      <p:graphicFrame>
        <p:nvGraphicFramePr>
          <p:cNvPr id="15" name="表 14">
            <a:extLst>
              <a:ext uri="{FF2B5EF4-FFF2-40B4-BE49-F238E27FC236}">
                <a16:creationId xmlns:a16="http://schemas.microsoft.com/office/drawing/2014/main" id="{AD6D228E-845F-A0B2-5C51-E199625572CD}"/>
              </a:ext>
            </a:extLst>
          </p:cNvPr>
          <p:cNvGraphicFramePr>
            <a:graphicFrameLocks noGrp="1"/>
          </p:cNvGraphicFramePr>
          <p:nvPr>
            <p:extLst>
              <p:ext uri="{D42A27DB-BD31-4B8C-83A1-F6EECF244321}">
                <p14:modId xmlns:p14="http://schemas.microsoft.com/office/powerpoint/2010/main" val="3408784022"/>
              </p:ext>
            </p:extLst>
          </p:nvPr>
        </p:nvGraphicFramePr>
        <p:xfrm>
          <a:off x="10200456" y="3825044"/>
          <a:ext cx="1764000" cy="199224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172288107"/>
                    </a:ext>
                  </a:extLst>
                </a:gridCol>
              </a:tblGrid>
              <a:tr h="1332148">
                <a:tc>
                  <a:txBody>
                    <a:bodyPr/>
                    <a:lstStyle/>
                    <a:p>
                      <a:pPr marL="92075" lvl="0" indent="-92075">
                        <a:buNone/>
                      </a:pPr>
                      <a:r>
                        <a:rPr lang="ja-JP" altLang="en-US" sz="1400" b="0" dirty="0">
                          <a:solidFill>
                            <a:schemeClr val="tx1"/>
                          </a:solidFill>
                          <a:latin typeface="+mn-ea"/>
                          <a:ea typeface="+mn-ea"/>
                        </a:rPr>
                        <a:t>・研究結果概要を遅滞なく倫理審査委員会と研究機関の長に文書</a:t>
                      </a:r>
                      <a:r>
                        <a:rPr lang="en-US" altLang="ja-JP" sz="1400" b="0" dirty="0">
                          <a:solidFill>
                            <a:schemeClr val="tx1"/>
                          </a:solidFill>
                          <a:latin typeface="+mn-ea"/>
                          <a:ea typeface="+mn-ea"/>
                        </a:rPr>
                        <a:t>or</a:t>
                      </a:r>
                      <a:r>
                        <a:rPr lang="ja-JP" altLang="en-US" sz="1400" b="0" dirty="0">
                          <a:solidFill>
                            <a:schemeClr val="tx1"/>
                          </a:solidFill>
                          <a:latin typeface="+mn-ea"/>
                          <a:ea typeface="+mn-ea"/>
                        </a:rPr>
                        <a:t>電子にて報告（</a:t>
                      </a:r>
                      <a:r>
                        <a:rPr lang="en-US" altLang="ja-JP" sz="1400" b="0" dirty="0">
                          <a:solidFill>
                            <a:schemeClr val="tx1"/>
                          </a:solidFill>
                          <a:latin typeface="+mn-ea"/>
                          <a:ea typeface="+mn-ea"/>
                        </a:rPr>
                        <a:t>3</a:t>
                      </a:r>
                      <a:r>
                        <a:rPr lang="ja-JP" altLang="en-US" sz="1400" b="0" dirty="0">
                          <a:solidFill>
                            <a:schemeClr val="tx1"/>
                          </a:solidFill>
                          <a:latin typeface="+mn-ea"/>
                          <a:ea typeface="+mn-ea"/>
                        </a:rPr>
                        <a:t>か月以内目安）</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・研究結果の公表</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a:t>
                      </a:r>
                      <a:r>
                        <a:rPr lang="ja-JP" altLang="en-US" sz="1400" b="0" dirty="0">
                          <a:solidFill>
                            <a:srgbClr val="0000FF"/>
                          </a:solidFill>
                          <a:latin typeface="+mn-ea"/>
                          <a:ea typeface="+mn-ea"/>
                        </a:rPr>
                        <a:t>公開データベースに登録（介入研究以外は努力義務）</a:t>
                      </a:r>
                    </a:p>
                  </a:txBody>
                  <a:tcPr marL="72000" marR="0" marT="36000" marB="36000">
                    <a:noFill/>
                  </a:tcPr>
                </a:tc>
                <a:extLst>
                  <a:ext uri="{0D108BD9-81ED-4DB2-BD59-A6C34878D82A}">
                    <a16:rowId xmlns:a16="http://schemas.microsoft.com/office/drawing/2014/main" val="1176828543"/>
                  </a:ext>
                </a:extLst>
              </a:tr>
            </a:tbl>
          </a:graphicData>
        </a:graphic>
      </p:graphicFrame>
      <p:pic>
        <p:nvPicPr>
          <p:cNvPr id="30" name="図 29">
            <a:extLst>
              <a:ext uri="{FF2B5EF4-FFF2-40B4-BE49-F238E27FC236}">
                <a16:creationId xmlns:a16="http://schemas.microsoft.com/office/drawing/2014/main" id="{B9A7DA18-8F7E-E729-11EA-41202245AF30}"/>
              </a:ext>
            </a:extLst>
          </p:cNvPr>
          <p:cNvPicPr>
            <a:picLocks noChangeAspect="1"/>
          </p:cNvPicPr>
          <p:nvPr/>
        </p:nvPicPr>
        <p:blipFill>
          <a:blip r:embed="rId12"/>
          <a:stretch>
            <a:fillRect/>
          </a:stretch>
        </p:blipFill>
        <p:spPr>
          <a:xfrm>
            <a:off x="6573665" y="5775276"/>
            <a:ext cx="704180" cy="646361"/>
          </a:xfrm>
          <a:prstGeom prst="rect">
            <a:avLst/>
          </a:prstGeom>
        </p:spPr>
      </p:pic>
      <p:graphicFrame>
        <p:nvGraphicFramePr>
          <p:cNvPr id="32" name="表 31">
            <a:extLst>
              <a:ext uri="{FF2B5EF4-FFF2-40B4-BE49-F238E27FC236}">
                <a16:creationId xmlns:a16="http://schemas.microsoft.com/office/drawing/2014/main" id="{A1BFC357-1372-035A-4629-89BAF11063F3}"/>
              </a:ext>
            </a:extLst>
          </p:cNvPr>
          <p:cNvGraphicFramePr>
            <a:graphicFrameLocks noGrp="1"/>
          </p:cNvGraphicFramePr>
          <p:nvPr>
            <p:extLst>
              <p:ext uri="{D42A27DB-BD31-4B8C-83A1-F6EECF244321}">
                <p14:modId xmlns:p14="http://schemas.microsoft.com/office/powerpoint/2010/main" val="402433585"/>
              </p:ext>
            </p:extLst>
          </p:nvPr>
        </p:nvGraphicFramePr>
        <p:xfrm>
          <a:off x="7320136" y="5885264"/>
          <a:ext cx="4622990" cy="640080"/>
        </p:xfrm>
        <a:graphic>
          <a:graphicData uri="http://schemas.openxmlformats.org/drawingml/2006/table">
            <a:tbl>
              <a:tblPr firstRow="1" bandRow="1">
                <a:tableStyleId>{5C22544A-7EE6-4342-B048-85BDC9FD1C3A}</a:tableStyleId>
              </a:tblPr>
              <a:tblGrid>
                <a:gridCol w="4622990">
                  <a:extLst>
                    <a:ext uri="{9D8B030D-6E8A-4147-A177-3AD203B41FA5}">
                      <a16:colId xmlns:a16="http://schemas.microsoft.com/office/drawing/2014/main" val="1172288107"/>
                    </a:ext>
                  </a:extLst>
                </a:gridCol>
              </a:tblGrid>
              <a:tr h="51001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mn-ea"/>
                          <a:cs typeface="+mn-cs"/>
                        </a:rPr>
                        <a:t>研究の倫理的妥当性、科学的合理性、透明性及び適正な実施の確保！</a:t>
                      </a:r>
                      <a:endParaRPr kumimoji="1" lang="en-US" altLang="ja-JP" sz="1800" b="0" i="0" u="none" strike="noStrike" kern="1200" cap="none" spc="0" normalizeH="0" baseline="0" noProof="0" dirty="0">
                        <a:ln>
                          <a:noFill/>
                        </a:ln>
                        <a:solidFill>
                          <a:srgbClr val="000000"/>
                        </a:solidFill>
                        <a:effectLst/>
                        <a:uLnTx/>
                        <a:uFillTx/>
                        <a:latin typeface="ＭＳ Ｐゴシック"/>
                        <a:ea typeface="+mn-ea"/>
                        <a:cs typeface="+mn-cs"/>
                      </a:endParaRPr>
                    </a:p>
                  </a:txBody>
                  <a:tcPr anchor="ctr">
                    <a:solidFill>
                      <a:srgbClr val="FFE7FF"/>
                    </a:solidFill>
                  </a:tcPr>
                </a:tc>
                <a:extLst>
                  <a:ext uri="{0D108BD9-81ED-4DB2-BD59-A6C34878D82A}">
                    <a16:rowId xmlns:a16="http://schemas.microsoft.com/office/drawing/2014/main" val="1176828543"/>
                  </a:ext>
                </a:extLst>
              </a:tr>
            </a:tbl>
          </a:graphicData>
        </a:graphic>
      </p:graphicFrame>
      <p:sp>
        <p:nvSpPr>
          <p:cNvPr id="33" name="四角形: 角を丸くする 32">
            <a:extLst>
              <a:ext uri="{FF2B5EF4-FFF2-40B4-BE49-F238E27FC236}">
                <a16:creationId xmlns:a16="http://schemas.microsoft.com/office/drawing/2014/main" id="{F39C069B-DEE8-1F7E-2822-A6B9128B853B}"/>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第３章 第６</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日付プレースホルダー 30">
            <a:extLst>
              <a:ext uri="{FF2B5EF4-FFF2-40B4-BE49-F238E27FC236}">
                <a16:creationId xmlns:a16="http://schemas.microsoft.com/office/drawing/2014/main" id="{44BB7033-C2E3-B605-5B46-DC8672B05AA0}"/>
              </a:ext>
            </a:extLst>
          </p:cNvPr>
          <p:cNvSpPr>
            <a:spLocks noGrp="1"/>
          </p:cNvSpPr>
          <p:nvPr>
            <p:ph type="dt" sz="half" idx="10"/>
          </p:nvPr>
        </p:nvSpPr>
        <p:spPr/>
        <p:txBody>
          <a:bodyPr/>
          <a:lstStyle/>
          <a:p>
            <a:pPr>
              <a:defRPr/>
            </a:pPr>
            <a:r>
              <a:rPr lang="en-US" altLang="ja-JP" dirty="0"/>
              <a:t>2024/6/26</a:t>
            </a:r>
          </a:p>
        </p:txBody>
      </p:sp>
      <p:sp>
        <p:nvSpPr>
          <p:cNvPr id="34" name="object 8">
            <a:extLst>
              <a:ext uri="{FF2B5EF4-FFF2-40B4-BE49-F238E27FC236}">
                <a16:creationId xmlns:a16="http://schemas.microsoft.com/office/drawing/2014/main" id="{4B915CD9-7D8B-9CDA-497D-0BB8B796F4FC}"/>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3" name="テキスト ボックス 2">
            <a:extLst>
              <a:ext uri="{FF2B5EF4-FFF2-40B4-BE49-F238E27FC236}">
                <a16:creationId xmlns:a16="http://schemas.microsoft.com/office/drawing/2014/main" id="{D597900F-26AF-9132-A973-CADAF4C442FE}"/>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3"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80928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17606D-7260-1D00-DBBA-635D0ED197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7" name="think-cell data - do not delete" hidden="1">
                        <a:extLst>
                          <a:ext uri="{FF2B5EF4-FFF2-40B4-BE49-F238E27FC236}">
                            <a16:creationId xmlns:a16="http://schemas.microsoft.com/office/drawing/2014/main" id="{AC17606D-7260-1D00-DBBA-635D0ED197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51993F-732B-CE72-8770-191E9DFC8A00}"/>
              </a:ext>
            </a:extLst>
          </p:cNvPr>
          <p:cNvSpPr>
            <a:spLocks noGrp="1"/>
          </p:cNvSpPr>
          <p:nvPr>
            <p:ph type="title"/>
          </p:nvPr>
        </p:nvSpPr>
        <p:spPr/>
        <p:txBody>
          <a:bodyPr vert="horz"/>
          <a:lstStyle/>
          <a:p>
            <a:r>
              <a:rPr kumimoji="1" lang="ja-JP" altLang="en-US" sz="3200" dirty="0">
                <a:latin typeface="+mn-ea"/>
                <a:ea typeface="+mn-ea"/>
              </a:rPr>
              <a:t>研究計画書の記載事項</a:t>
            </a:r>
            <a:endParaRPr kumimoji="1" lang="ja-JP" altLang="en-US" sz="3200" dirty="0">
              <a:solidFill>
                <a:schemeClr val="accent2"/>
              </a:solidFill>
              <a:latin typeface="+mn-ea"/>
              <a:ea typeface="+mn-ea"/>
            </a:endParaRPr>
          </a:p>
        </p:txBody>
      </p:sp>
      <p:sp>
        <p:nvSpPr>
          <p:cNvPr id="5" name="スライド番号プレースホルダー 4">
            <a:extLst>
              <a:ext uri="{FF2B5EF4-FFF2-40B4-BE49-F238E27FC236}">
                <a16:creationId xmlns:a16="http://schemas.microsoft.com/office/drawing/2014/main" id="{03698EBC-70BE-AAC0-3F96-FB343664653F}"/>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smtClean="0">
                <a:solidFill>
                  <a:schemeClr val="tx1"/>
                </a:solidFill>
              </a:rPr>
              <a:pPr>
                <a:defRPr/>
              </a:pPr>
              <a:t>24</a:t>
            </a:fld>
            <a:endParaRPr lang="en-US" altLang="ja-JP" dirty="0">
              <a:solidFill>
                <a:schemeClr val="tx1"/>
              </a:solidFill>
            </a:endParaRPr>
          </a:p>
        </p:txBody>
      </p:sp>
      <p:graphicFrame>
        <p:nvGraphicFramePr>
          <p:cNvPr id="28" name="表 27">
            <a:extLst>
              <a:ext uri="{FF2B5EF4-FFF2-40B4-BE49-F238E27FC236}">
                <a16:creationId xmlns:a16="http://schemas.microsoft.com/office/drawing/2014/main" id="{43C6AA45-F708-F3EB-8CCF-58719E6B528F}"/>
              </a:ext>
            </a:extLst>
          </p:cNvPr>
          <p:cNvGraphicFramePr>
            <a:graphicFrameLocks noGrp="1"/>
          </p:cNvGraphicFramePr>
          <p:nvPr>
            <p:extLst>
              <p:ext uri="{D42A27DB-BD31-4B8C-83A1-F6EECF244321}">
                <p14:modId xmlns:p14="http://schemas.microsoft.com/office/powerpoint/2010/main" val="4006521186"/>
              </p:ext>
            </p:extLst>
          </p:nvPr>
        </p:nvGraphicFramePr>
        <p:xfrm>
          <a:off x="263352" y="1340768"/>
          <a:ext cx="5688632" cy="4380768"/>
        </p:xfrm>
        <a:graphic>
          <a:graphicData uri="http://schemas.openxmlformats.org/drawingml/2006/table">
            <a:tbl>
              <a:tblPr>
                <a:effectLst>
                  <a:outerShdw blurRad="50800" dist="38100" dir="2700000" algn="tl" rotWithShape="0">
                    <a:prstClr val="black">
                      <a:alpha val="40000"/>
                    </a:prstClr>
                  </a:outerShdw>
                </a:effectLst>
              </a:tblPr>
              <a:tblGrid>
                <a:gridCol w="367193">
                  <a:extLst>
                    <a:ext uri="{9D8B030D-6E8A-4147-A177-3AD203B41FA5}">
                      <a16:colId xmlns:a16="http://schemas.microsoft.com/office/drawing/2014/main" val="1176554236"/>
                    </a:ext>
                  </a:extLst>
                </a:gridCol>
                <a:gridCol w="3377223">
                  <a:extLst>
                    <a:ext uri="{9D8B030D-6E8A-4147-A177-3AD203B41FA5}">
                      <a16:colId xmlns:a16="http://schemas.microsoft.com/office/drawing/2014/main" val="1604535526"/>
                    </a:ext>
                  </a:extLst>
                </a:gridCol>
                <a:gridCol w="648072">
                  <a:extLst>
                    <a:ext uri="{9D8B030D-6E8A-4147-A177-3AD203B41FA5}">
                      <a16:colId xmlns:a16="http://schemas.microsoft.com/office/drawing/2014/main" val="954391527"/>
                    </a:ext>
                  </a:extLst>
                </a:gridCol>
                <a:gridCol w="648072">
                  <a:extLst>
                    <a:ext uri="{9D8B030D-6E8A-4147-A177-3AD203B41FA5}">
                      <a16:colId xmlns:a16="http://schemas.microsoft.com/office/drawing/2014/main" val="1565208783"/>
                    </a:ext>
                  </a:extLst>
                </a:gridCol>
                <a:gridCol w="648072">
                  <a:extLst>
                    <a:ext uri="{9D8B030D-6E8A-4147-A177-3AD203B41FA5}">
                      <a16:colId xmlns:a16="http://schemas.microsoft.com/office/drawing/2014/main" val="4004316056"/>
                    </a:ext>
                  </a:extLst>
                </a:gridCol>
              </a:tblGrid>
              <a:tr h="227664">
                <a:tc rowSpan="2">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ja-JP" altLang="en-US" sz="1100" b="0" i="0" u="none" strike="noStrike">
                          <a:solidFill>
                            <a:srgbClr val="000000"/>
                          </a:solidFill>
                          <a:effectLst/>
                          <a:latin typeface="ＭＳ Ｐゴシック"/>
                          <a:ea typeface="ＭＳ Ｐゴシック"/>
                        </a:rPr>
                        <a:t>第</a:t>
                      </a:r>
                      <a:r>
                        <a:rPr lang="en-US" altLang="ja-JP" sz="1100" b="0" i="0" u="none" strike="noStrike" dirty="0">
                          <a:solidFill>
                            <a:srgbClr val="000000"/>
                          </a:solidFill>
                          <a:effectLst/>
                          <a:latin typeface="ＭＳ Ｐゴシック"/>
                          <a:ea typeface="ＭＳ Ｐゴシック"/>
                        </a:rPr>
                        <a:t>7</a:t>
                      </a:r>
                      <a:r>
                        <a:rPr lang="ja-JP" altLang="en-US" sz="1100" b="0" i="0" u="none" strike="noStrike">
                          <a:solidFill>
                            <a:srgbClr val="000000"/>
                          </a:solidFill>
                          <a:effectLst/>
                          <a:latin typeface="ＭＳ Ｐゴシック"/>
                          <a:ea typeface="ＭＳ Ｐゴシック"/>
                        </a:rPr>
                        <a:t>（</a:t>
                      </a:r>
                      <a:r>
                        <a:rPr lang="en-US" altLang="ja-JP" sz="1100" b="0" i="0" u="none" strike="noStrike" dirty="0">
                          <a:solidFill>
                            <a:srgbClr val="000000"/>
                          </a:solidFill>
                          <a:effectLst/>
                          <a:latin typeface="ＭＳ Ｐゴシック"/>
                          <a:ea typeface="ＭＳ Ｐゴシック"/>
                        </a:rPr>
                        <a:t>1</a:t>
                      </a:r>
                      <a:r>
                        <a:rPr lang="ja-JP" altLang="en-US" sz="1100" b="0" i="0" u="none" strike="noStrike">
                          <a:solidFill>
                            <a:srgbClr val="000000"/>
                          </a:solidFill>
                          <a:effectLst/>
                          <a:latin typeface="ＭＳ Ｐゴシック"/>
                          <a:ea typeface="ＭＳ Ｐゴシック"/>
                        </a:rPr>
                        <a:t>）</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7194569"/>
                  </a:ext>
                </a:extLst>
              </a:tr>
              <a:tr h="491754">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原則記載</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該当する場合記載</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試料・情報の収集・提供の場合原則記載</a:t>
                      </a:r>
                    </a:p>
                  </a:txBody>
                  <a:tcPr marL="9107" marR="9107" marT="9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7682359"/>
                  </a:ext>
                </a:extLst>
              </a:tr>
              <a:tr h="218879">
                <a:tc>
                  <a:txBody>
                    <a:bodyPr/>
                    <a:lstStyle/>
                    <a:p>
                      <a:pPr algn="ctr"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研究の名称</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7881041"/>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2</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実施体制</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9822233"/>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3</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目的及び意義</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2004602"/>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4</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方法及び期間</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5574653"/>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5</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研究対象者の選定方針</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2364938"/>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6</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科学的合理性の根拠</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8158727"/>
                  </a:ext>
                </a:extLst>
              </a:tr>
              <a:tr h="218879">
                <a:tc>
                  <a:txBody>
                    <a:bodyPr/>
                    <a:lstStyle/>
                    <a:p>
                      <a:pPr algn="ctr" fontAlgn="t"/>
                      <a:r>
                        <a:rPr lang="en-US" altLang="ja-JP" sz="1100" b="0" i="0" u="none" strike="noStrike" dirty="0">
                          <a:solidFill>
                            <a:srgbClr val="000000"/>
                          </a:solidFill>
                          <a:effectLst/>
                          <a:latin typeface="ＭＳ Ｐゴシック"/>
                          <a:ea typeface="ＭＳ Ｐゴシック"/>
                        </a:rPr>
                        <a:t>7</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345" indent="0" algn="l" rtl="0" fontAlgn="t"/>
                      <a:r>
                        <a:rPr lang="en-US" sz="1100" b="0" i="0" u="none" strike="noStrike" dirty="0">
                          <a:solidFill>
                            <a:srgbClr val="000000"/>
                          </a:solidFill>
                          <a:effectLst/>
                          <a:latin typeface="ＭＳ Ｐゴシック"/>
                          <a:ea typeface="ＭＳ Ｐゴシック"/>
                        </a:rPr>
                        <a:t>IC</a:t>
                      </a:r>
                      <a:r>
                        <a:rPr lang="ja-JP" altLang="en-US" sz="1100" b="0" i="0" u="none" strike="noStrike">
                          <a:solidFill>
                            <a:srgbClr val="000000"/>
                          </a:solidFill>
                          <a:effectLst/>
                          <a:latin typeface="ＭＳ Ｐゴシック"/>
                          <a:ea typeface="ＭＳ Ｐゴシック"/>
                        </a:rPr>
                        <a:t>の手続</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274823"/>
                  </a:ext>
                </a:extLst>
              </a:tr>
              <a:tr h="418902">
                <a:tc>
                  <a:txBody>
                    <a:bodyPr/>
                    <a:lstStyle/>
                    <a:p>
                      <a:pPr algn="ctr" fontAlgn="t"/>
                      <a:r>
                        <a:rPr lang="en-US" altLang="ja-JP" sz="1100" b="0" i="0" u="none" strike="noStrike" dirty="0">
                          <a:solidFill>
                            <a:srgbClr val="000000"/>
                          </a:solidFill>
                          <a:effectLst/>
                          <a:latin typeface="ＭＳ Ｐゴシック"/>
                          <a:ea typeface="ＭＳ Ｐゴシック"/>
                        </a:rPr>
                        <a:t>8</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個人情報等の取扱い（仮名加工情報又は匿名加工情報を作成する場合にはその旨を含む）</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2304022"/>
                  </a:ext>
                </a:extLst>
              </a:tr>
              <a:tr h="418902">
                <a:tc>
                  <a:txBody>
                    <a:bodyPr/>
                    <a:lstStyle/>
                    <a:p>
                      <a:pPr algn="ctr" fontAlgn="t"/>
                      <a:r>
                        <a:rPr lang="en-US" altLang="ja-JP" sz="1100" b="0" i="0" u="none" strike="noStrike" dirty="0">
                          <a:solidFill>
                            <a:srgbClr val="000000"/>
                          </a:solidFill>
                          <a:effectLst/>
                          <a:latin typeface="ＭＳ Ｐゴシック"/>
                          <a:ea typeface="ＭＳ Ｐゴシック"/>
                        </a:rPr>
                        <a:t>9</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研究対象者の負担・リスク・利益とその総合的評価、負担・リスク最小化対策</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3499368"/>
                  </a:ext>
                </a:extLst>
              </a:tr>
              <a:tr h="220696">
                <a:tc>
                  <a:txBody>
                    <a:bodyPr/>
                    <a:lstStyle/>
                    <a:p>
                      <a:pPr algn="ctr"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試料・情報の保管及び廃棄方法</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9156727"/>
                  </a:ext>
                </a:extLst>
              </a:tr>
              <a:tr h="220696">
                <a:tc>
                  <a:txBody>
                    <a:bodyPr/>
                    <a:lstStyle/>
                    <a:p>
                      <a:pPr algn="ctr" fontAlgn="t"/>
                      <a:r>
                        <a:rPr lang="en-US" altLang="ja-JP" sz="1100" b="0" i="0" u="none" strike="noStrike" dirty="0">
                          <a:solidFill>
                            <a:srgbClr val="000000"/>
                          </a:solidFill>
                          <a:effectLst/>
                          <a:latin typeface="ＭＳ Ｐゴシック"/>
                          <a:ea typeface="ＭＳ Ｐゴシック"/>
                        </a:rPr>
                        <a:t>11</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研究機関の長への報告内容・方法</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0958266"/>
                  </a:ext>
                </a:extLst>
              </a:tr>
              <a:tr h="220696">
                <a:tc>
                  <a:txBody>
                    <a:bodyPr/>
                    <a:lstStyle/>
                    <a:p>
                      <a:pPr algn="ctr" fontAlgn="t"/>
                      <a:r>
                        <a:rPr lang="en-US" altLang="ja-JP" sz="1100" b="0" i="0" u="none" strike="noStrike" dirty="0">
                          <a:solidFill>
                            <a:srgbClr val="000000"/>
                          </a:solidFill>
                          <a:effectLst/>
                          <a:latin typeface="ＭＳ Ｐゴシック"/>
                          <a:ea typeface="ＭＳ Ｐゴシック"/>
                        </a:rPr>
                        <a:t>12</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資金源、研究機関・研究者等の利益相反状況</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8776783"/>
                  </a:ext>
                </a:extLst>
              </a:tr>
              <a:tr h="220696">
                <a:tc>
                  <a:txBody>
                    <a:bodyPr/>
                    <a:lstStyle/>
                    <a:p>
                      <a:pPr algn="ctr" fontAlgn="t"/>
                      <a:r>
                        <a:rPr lang="en-US" altLang="ja-JP" sz="1100" b="0" i="0" u="none" strike="noStrike" dirty="0">
                          <a:solidFill>
                            <a:srgbClr val="000000"/>
                          </a:solidFill>
                          <a:effectLst/>
                          <a:latin typeface="ＭＳ Ｐゴシック"/>
                          <a:ea typeface="ＭＳ Ｐゴシック"/>
                        </a:rPr>
                        <a:t>13</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情報公開の方法</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9004884"/>
                  </a:ext>
                </a:extLst>
              </a:tr>
              <a:tr h="220696">
                <a:tc>
                  <a:txBody>
                    <a:bodyPr/>
                    <a:lstStyle/>
                    <a:p>
                      <a:pPr algn="ctr" fontAlgn="t"/>
                      <a:r>
                        <a:rPr lang="en-US" altLang="ja-JP" sz="1100" b="0" i="0" u="none" strike="noStrike" dirty="0">
                          <a:solidFill>
                            <a:srgbClr val="000000"/>
                          </a:solidFill>
                          <a:effectLst/>
                          <a:latin typeface="ＭＳ Ｐゴシック"/>
                          <a:ea typeface="ＭＳ Ｐゴシック"/>
                        </a:rPr>
                        <a:t>14</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研究結果等の取扱い</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107" marR="9107" marT="9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4741675"/>
                  </a:ext>
                </a:extLst>
              </a:tr>
            </a:tbl>
          </a:graphicData>
        </a:graphic>
      </p:graphicFrame>
      <p:graphicFrame>
        <p:nvGraphicFramePr>
          <p:cNvPr id="29" name="表 28">
            <a:extLst>
              <a:ext uri="{FF2B5EF4-FFF2-40B4-BE49-F238E27FC236}">
                <a16:creationId xmlns:a16="http://schemas.microsoft.com/office/drawing/2014/main" id="{85C0F055-62EB-BFF0-7FA1-D484EDBDEC62}"/>
              </a:ext>
            </a:extLst>
          </p:cNvPr>
          <p:cNvGraphicFramePr>
            <a:graphicFrameLocks noGrp="1"/>
          </p:cNvGraphicFramePr>
          <p:nvPr>
            <p:extLst>
              <p:ext uri="{D42A27DB-BD31-4B8C-83A1-F6EECF244321}">
                <p14:modId xmlns:p14="http://schemas.microsoft.com/office/powerpoint/2010/main" val="2775151874"/>
              </p:ext>
            </p:extLst>
          </p:nvPr>
        </p:nvGraphicFramePr>
        <p:xfrm>
          <a:off x="6240018" y="1340768"/>
          <a:ext cx="5688632" cy="4191720"/>
        </p:xfrm>
        <a:graphic>
          <a:graphicData uri="http://schemas.openxmlformats.org/drawingml/2006/table">
            <a:tbl>
              <a:tblPr>
                <a:effectLst>
                  <a:outerShdw blurRad="50800" dist="38100" dir="2700000" algn="tl" rotWithShape="0">
                    <a:prstClr val="black">
                      <a:alpha val="40000"/>
                    </a:prstClr>
                  </a:outerShdw>
                </a:effectLst>
              </a:tblPr>
              <a:tblGrid>
                <a:gridCol w="367193">
                  <a:extLst>
                    <a:ext uri="{9D8B030D-6E8A-4147-A177-3AD203B41FA5}">
                      <a16:colId xmlns:a16="http://schemas.microsoft.com/office/drawing/2014/main" val="252324920"/>
                    </a:ext>
                  </a:extLst>
                </a:gridCol>
                <a:gridCol w="3377223">
                  <a:extLst>
                    <a:ext uri="{9D8B030D-6E8A-4147-A177-3AD203B41FA5}">
                      <a16:colId xmlns:a16="http://schemas.microsoft.com/office/drawing/2014/main" val="433736676"/>
                    </a:ext>
                  </a:extLst>
                </a:gridCol>
                <a:gridCol w="648072">
                  <a:extLst>
                    <a:ext uri="{9D8B030D-6E8A-4147-A177-3AD203B41FA5}">
                      <a16:colId xmlns:a16="http://schemas.microsoft.com/office/drawing/2014/main" val="2474330520"/>
                    </a:ext>
                  </a:extLst>
                </a:gridCol>
                <a:gridCol w="648072">
                  <a:extLst>
                    <a:ext uri="{9D8B030D-6E8A-4147-A177-3AD203B41FA5}">
                      <a16:colId xmlns:a16="http://schemas.microsoft.com/office/drawing/2014/main" val="153642195"/>
                    </a:ext>
                  </a:extLst>
                </a:gridCol>
                <a:gridCol w="648072">
                  <a:extLst>
                    <a:ext uri="{9D8B030D-6E8A-4147-A177-3AD203B41FA5}">
                      <a16:colId xmlns:a16="http://schemas.microsoft.com/office/drawing/2014/main" val="3439654286"/>
                    </a:ext>
                  </a:extLst>
                </a:gridCol>
              </a:tblGrid>
              <a:tr h="238125">
                <a:tc rowSpan="2">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ja-JP" altLang="en-US" sz="1100" b="0" i="0" u="none" strike="noStrike">
                          <a:solidFill>
                            <a:srgbClr val="000000"/>
                          </a:solidFill>
                          <a:effectLst/>
                          <a:latin typeface="ＭＳ Ｐゴシック"/>
                          <a:ea typeface="ＭＳ Ｐゴシック"/>
                        </a:rPr>
                        <a:t>第</a:t>
                      </a:r>
                      <a:r>
                        <a:rPr lang="en-US" altLang="ja-JP" sz="1100" b="0" i="0" u="none" strike="noStrike" dirty="0">
                          <a:solidFill>
                            <a:srgbClr val="000000"/>
                          </a:solidFill>
                          <a:effectLst/>
                          <a:latin typeface="ＭＳ Ｐゴシック"/>
                          <a:ea typeface="ＭＳ Ｐゴシック"/>
                        </a:rPr>
                        <a:t>7</a:t>
                      </a:r>
                      <a:r>
                        <a:rPr lang="ja-JP" altLang="en-US" sz="1100" b="0" i="0" u="none" strike="noStrike">
                          <a:solidFill>
                            <a:srgbClr val="000000"/>
                          </a:solidFill>
                          <a:effectLst/>
                          <a:latin typeface="ＭＳ Ｐゴシック"/>
                          <a:ea typeface="ＭＳ Ｐゴシック"/>
                        </a:rPr>
                        <a:t>（</a:t>
                      </a:r>
                      <a:r>
                        <a:rPr lang="en-US" altLang="ja-JP" sz="1100" b="0" i="0" u="none" strike="noStrike" dirty="0">
                          <a:solidFill>
                            <a:srgbClr val="000000"/>
                          </a:solidFill>
                          <a:effectLst/>
                          <a:latin typeface="ＭＳ Ｐゴシック"/>
                          <a:ea typeface="ＭＳ Ｐゴシック"/>
                        </a:rPr>
                        <a:t>1</a:t>
                      </a:r>
                      <a:r>
                        <a:rPr lang="ja-JP" altLang="en-US" sz="1100" b="0" i="0" u="none" strike="noStrike">
                          <a:solidFill>
                            <a:srgbClr val="000000"/>
                          </a:solidFill>
                          <a:effectLst/>
                          <a:latin typeface="ＭＳ Ｐゴシック"/>
                          <a:ea typeface="ＭＳ Ｐゴシック"/>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t"/>
                      <a:r>
                        <a:rPr lang="ja-JP" altLang="en-US" sz="1100" b="0" i="0" u="none" strike="noStrike">
                          <a:solidFill>
                            <a:srgbClr val="000000"/>
                          </a:solidFill>
                          <a:effectLst/>
                          <a:latin typeface="ＭＳ Ｐゴシック"/>
                          <a:ea typeface="ＭＳ Ｐゴシック"/>
                        </a:rPr>
                        <a:t>第</a:t>
                      </a:r>
                      <a:r>
                        <a:rPr lang="en-US" altLang="ja-JP" sz="1100" b="0" i="0" u="none" strike="noStrike" dirty="0">
                          <a:solidFill>
                            <a:srgbClr val="000000"/>
                          </a:solidFill>
                          <a:effectLst/>
                          <a:latin typeface="ＭＳ Ｐゴシック"/>
                          <a:ea typeface="ＭＳ Ｐゴシック"/>
                        </a:rPr>
                        <a:t>7</a:t>
                      </a:r>
                      <a:r>
                        <a:rPr lang="ja-JP" altLang="en-US" sz="1100" b="0" i="0" u="none" strike="noStrike">
                          <a:solidFill>
                            <a:srgbClr val="000000"/>
                          </a:solidFill>
                          <a:effectLst/>
                          <a:latin typeface="ＭＳ Ｐゴシック"/>
                          <a:ea typeface="ＭＳ Ｐゴシック"/>
                        </a:rPr>
                        <a:t>（</a:t>
                      </a:r>
                      <a:r>
                        <a:rPr lang="en-US" altLang="ja-JP" sz="1100" b="0" i="0" u="none" strike="noStrike" dirty="0">
                          <a:solidFill>
                            <a:srgbClr val="000000"/>
                          </a:solidFill>
                          <a:effectLst/>
                          <a:latin typeface="ＭＳ Ｐゴシック"/>
                          <a:ea typeface="ＭＳ Ｐゴシック"/>
                        </a:rPr>
                        <a:t>2</a:t>
                      </a:r>
                      <a:r>
                        <a:rPr lang="ja-JP" altLang="en-US" sz="1100" b="0" i="0" u="none" strike="noStrike">
                          <a:solidFill>
                            <a:srgbClr val="000000"/>
                          </a:solidFill>
                          <a:effectLst/>
                          <a:latin typeface="ＭＳ Ｐゴシック"/>
                          <a:ea typeface="ＭＳ Ｐゴシック"/>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2831278"/>
                  </a:ext>
                </a:extLst>
              </a:tr>
              <a:tr h="514350">
                <a:tc vMerge="1">
                  <a:txBody>
                    <a:bodyPr/>
                    <a:lstStyle/>
                    <a:p>
                      <a:endParaRPr kumimoji="1" lang="ja-JP" altLang="en-US"/>
                    </a:p>
                  </a:txBody>
                  <a:tcPr/>
                </a:tc>
                <a:tc vMerge="1">
                  <a:txBody>
                    <a:bodyPr/>
                    <a:lstStyle/>
                    <a:p>
                      <a:endParaRPr kumimoji="1" lang="ja-JP" altLang="en-US"/>
                    </a:p>
                  </a:txBody>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原則記載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該当する場合記載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試料・情報の収集・提供の場合原則記載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2318708"/>
                  </a:ext>
                </a:extLst>
              </a:tr>
              <a:tr h="219075">
                <a:tc>
                  <a:txBody>
                    <a:bodyPr/>
                    <a:lstStyle/>
                    <a:p>
                      <a:pPr algn="ctr"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相談体制及び相談窓口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1504188"/>
                  </a:ext>
                </a:extLst>
              </a:tr>
              <a:tr h="219075">
                <a:tc>
                  <a:txBody>
                    <a:bodyPr/>
                    <a:lstStyle/>
                    <a:p>
                      <a:pPr algn="ctr" fontAlgn="t"/>
                      <a:r>
                        <a:rPr lang="en-US" altLang="ja-JP" sz="1100" b="0" i="0" u="none" strike="noStrike" dirty="0">
                          <a:solidFill>
                            <a:srgbClr val="000000"/>
                          </a:solidFill>
                          <a:effectLst/>
                          <a:latin typeface="ＭＳ Ｐゴシック"/>
                          <a:ea typeface="ＭＳ Ｐゴシック"/>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代諾者等からの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IC</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の手続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630403"/>
                  </a:ext>
                </a:extLst>
              </a:tr>
              <a:tr h="219075">
                <a:tc>
                  <a:txBody>
                    <a:bodyPr/>
                    <a:lstStyle/>
                    <a:p>
                      <a:pPr algn="ctr" fontAlgn="t"/>
                      <a:r>
                        <a:rPr lang="en-US" altLang="ja-JP" sz="1100" b="0" i="0" u="none" strike="noStrike" dirty="0">
                          <a:solidFill>
                            <a:srgbClr val="000000"/>
                          </a:solidFill>
                          <a:effectLst/>
                          <a:latin typeface="ＭＳ Ｐゴシック"/>
                          <a:ea typeface="ＭＳ Ｐゴシック"/>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インフォームド・アセントの手続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0929960"/>
                  </a:ext>
                </a:extLst>
              </a:tr>
              <a:tr h="438150">
                <a:tc>
                  <a:txBody>
                    <a:bodyPr/>
                    <a:lstStyle/>
                    <a:p>
                      <a:pPr algn="ctr" fontAlgn="t"/>
                      <a:r>
                        <a:rPr lang="en-US" altLang="ja-JP" sz="1100" b="0" i="0" u="none" strike="noStrike" dirty="0">
                          <a:solidFill>
                            <a:srgbClr val="000000"/>
                          </a:solidFill>
                          <a:effectLst/>
                          <a:latin typeface="ＭＳ Ｐゴシック"/>
                          <a:ea typeface="ＭＳ Ｐゴシック"/>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研究対象者に緊急かつ明白な生命の危機が生じている状況における研究の同意免除要件の判断方法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1533787"/>
                  </a:ext>
                </a:extLst>
              </a:tr>
              <a:tr h="216552">
                <a:tc>
                  <a:txBody>
                    <a:bodyPr/>
                    <a:lstStyle/>
                    <a:p>
                      <a:pPr algn="ctr"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研究対象者等の経済的負担・謝礼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7335296"/>
                  </a:ext>
                </a:extLst>
              </a:tr>
              <a:tr h="216552">
                <a:tc>
                  <a:txBody>
                    <a:bodyPr/>
                    <a:lstStyle/>
                    <a:p>
                      <a:pPr algn="ctr" fontAlgn="t"/>
                      <a:r>
                        <a:rPr lang="en-US" altLang="ja-JP" sz="1100" b="0" i="0" u="none" strike="noStrike" dirty="0">
                          <a:solidFill>
                            <a:srgbClr val="000000"/>
                          </a:solidFill>
                          <a:effectLst/>
                          <a:latin typeface="ＭＳ Ｐゴシック"/>
                          <a:ea typeface="ＭＳ Ｐゴシック"/>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侵襲を伴う研究での重篤な有害事象の対応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8947332"/>
                  </a:ext>
                </a:extLst>
              </a:tr>
              <a:tr h="216552">
                <a:tc>
                  <a:txBody>
                    <a:bodyPr/>
                    <a:lstStyle/>
                    <a:p>
                      <a:pPr algn="ctr" fontAlgn="t"/>
                      <a:r>
                        <a:rPr lang="en-US" altLang="ja-JP" sz="1100" b="0" i="0" u="none" strike="noStrike" dirty="0">
                          <a:solidFill>
                            <a:srgbClr val="000000"/>
                          </a:solidFill>
                          <a:effectLst/>
                          <a:latin typeface="ＭＳ Ｐゴシック"/>
                          <a:ea typeface="ＭＳ Ｐゴシック"/>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侵襲を伴う研究での健康被害に対する補償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1969516"/>
                  </a:ext>
                </a:extLst>
              </a:tr>
              <a:tr h="216552">
                <a:tc>
                  <a:txBody>
                    <a:bodyPr/>
                    <a:lstStyle/>
                    <a:p>
                      <a:pPr algn="ctr" fontAlgn="t"/>
                      <a:r>
                        <a:rPr lang="en-US" altLang="ja-JP" sz="1100" b="0" i="0" u="none" strike="noStrike" dirty="0">
                          <a:solidFill>
                            <a:srgbClr val="000000"/>
                          </a:solidFill>
                          <a:effectLst/>
                          <a:latin typeface="ＭＳ Ｐゴシック"/>
                          <a:ea typeface="ＭＳ Ｐゴシック"/>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介入を伴う研究での研究実施後の医療の提供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2373099"/>
                  </a:ext>
                </a:extLst>
              </a:tr>
              <a:tr h="216552">
                <a:tc>
                  <a:txBody>
                    <a:bodyPr/>
                    <a:lstStyle/>
                    <a:p>
                      <a:pPr algn="ctr" fontAlgn="t"/>
                      <a:r>
                        <a:rPr lang="en-US" altLang="ja-JP" sz="1100" b="0" i="0" u="none" strike="noStrike" dirty="0">
                          <a:solidFill>
                            <a:srgbClr val="000000"/>
                          </a:solidFill>
                          <a:effectLst/>
                          <a:latin typeface="ＭＳ Ｐゴシック"/>
                          <a:ea typeface="ＭＳ Ｐゴシック"/>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業務委託の内容、委託先の監督方法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5654340"/>
                  </a:ext>
                </a:extLst>
              </a:tr>
              <a:tr h="438150">
                <a:tc>
                  <a:txBody>
                    <a:bodyPr/>
                    <a:lstStyle/>
                    <a:p>
                      <a:pPr algn="ctr" fontAlgn="t"/>
                      <a:r>
                        <a:rPr lang="en-US" altLang="ja-JP" sz="1100" b="0" i="0" u="none" strike="noStrike" dirty="0">
                          <a:solidFill>
                            <a:srgbClr val="000000"/>
                          </a:solidFill>
                          <a:effectLst/>
                          <a:latin typeface="ＭＳ Ｐゴシック"/>
                          <a:ea typeface="ＭＳ Ｐゴシック"/>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試料・情報を将来の研究に用る際の想定される内容、実施される研究、提供先の情報を確認する方法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2081404"/>
                  </a:ext>
                </a:extLst>
              </a:tr>
              <a:tr h="219075">
                <a:tc>
                  <a:txBody>
                    <a:bodyPr/>
                    <a:lstStyle/>
                    <a:p>
                      <a:pPr algn="ctr"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モニタリング・監査の実施体制、実施手順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6041333"/>
                  </a:ext>
                </a:extLst>
              </a:tr>
              <a:tr h="219075">
                <a:tc>
                  <a:txBody>
                    <a:bodyPr/>
                    <a:lstStyle/>
                    <a:p>
                      <a:pPr algn="ctr" fontAlgn="t"/>
                      <a:r>
                        <a:rPr lang="en-US" altLang="ja-JP" sz="1100" b="0" i="0" u="none" strike="noStrike" dirty="0">
                          <a:solidFill>
                            <a:srgbClr val="000000"/>
                          </a:solidFill>
                          <a:effectLst/>
                          <a:latin typeface="ＭＳ Ｐゴシック"/>
                          <a:ea typeface="ＭＳ Ｐゴシック"/>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収集・提供を行う試料・情報の種類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0299476"/>
                  </a:ext>
                </a:extLst>
              </a:tr>
              <a:tr h="219075">
                <a:tc>
                  <a:txBody>
                    <a:bodyPr/>
                    <a:lstStyle/>
                    <a:p>
                      <a:pPr algn="ctr" fontAlgn="t"/>
                      <a:r>
                        <a:rPr lang="en-US" altLang="ja-JP" sz="1100" b="0" i="0" u="none" strike="noStrike" dirty="0">
                          <a:solidFill>
                            <a:srgbClr val="000000"/>
                          </a:solidFill>
                          <a:effectLst/>
                          <a:latin typeface="ＭＳ Ｐゴシック"/>
                          <a:ea typeface="ＭＳ Ｐゴシック"/>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3663" indent="0" algn="l" rtl="0"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収集・提供終了後の試料・情報の取扱い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1720558"/>
                  </a:ext>
                </a:extLst>
              </a:tr>
            </a:tbl>
          </a:graphicData>
        </a:graphic>
      </p:graphicFrame>
      <p:graphicFrame>
        <p:nvGraphicFramePr>
          <p:cNvPr id="11" name="表 10">
            <a:extLst>
              <a:ext uri="{FF2B5EF4-FFF2-40B4-BE49-F238E27FC236}">
                <a16:creationId xmlns:a16="http://schemas.microsoft.com/office/drawing/2014/main" id="{4CDF1E03-9EF5-6DE3-6384-CCAD33A4697C}"/>
              </a:ext>
            </a:extLst>
          </p:cNvPr>
          <p:cNvGraphicFramePr>
            <a:graphicFrameLocks noGrp="1"/>
          </p:cNvGraphicFramePr>
          <p:nvPr>
            <p:extLst>
              <p:ext uri="{D42A27DB-BD31-4B8C-83A1-F6EECF244321}">
                <p14:modId xmlns:p14="http://schemas.microsoft.com/office/powerpoint/2010/main" val="1580697981"/>
              </p:ext>
            </p:extLst>
          </p:nvPr>
        </p:nvGraphicFramePr>
        <p:xfrm>
          <a:off x="1051013" y="5938369"/>
          <a:ext cx="10378009" cy="579120"/>
        </p:xfrm>
        <a:graphic>
          <a:graphicData uri="http://schemas.openxmlformats.org/drawingml/2006/table">
            <a:tbl>
              <a:tblPr firstRow="1" bandRow="1">
                <a:tableStyleId>{5C22544A-7EE6-4342-B048-85BDC9FD1C3A}</a:tableStyleId>
              </a:tblPr>
              <a:tblGrid>
                <a:gridCol w="10378009">
                  <a:extLst>
                    <a:ext uri="{9D8B030D-6E8A-4147-A177-3AD203B41FA5}">
                      <a16:colId xmlns:a16="http://schemas.microsoft.com/office/drawing/2014/main" val="117228810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記載を省略する場合は、倫理審査委員会で審査の上、妥当であるとの意見を受けて研究機関の長の許可を得ること</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また、記載省略項目について、倫理審査委員会の記録を関連付ける、研究計画書に省略理由を記載することが望ましい</a:t>
                      </a:r>
                    </a:p>
                  </a:txBody>
                  <a:tcPr>
                    <a:solidFill>
                      <a:srgbClr val="FFCCFF"/>
                    </a:solidFill>
                  </a:tcPr>
                </a:tc>
                <a:extLst>
                  <a:ext uri="{0D108BD9-81ED-4DB2-BD59-A6C34878D82A}">
                    <a16:rowId xmlns:a16="http://schemas.microsoft.com/office/drawing/2014/main" val="1176828543"/>
                  </a:ext>
                </a:extLst>
              </a:tr>
            </a:tbl>
          </a:graphicData>
        </a:graphic>
      </p:graphicFrame>
      <p:pic>
        <p:nvPicPr>
          <p:cNvPr id="12" name="図 11">
            <a:extLst>
              <a:ext uri="{FF2B5EF4-FFF2-40B4-BE49-F238E27FC236}">
                <a16:creationId xmlns:a16="http://schemas.microsoft.com/office/drawing/2014/main" id="{2A9DD9B5-BE3F-4F22-C935-321D9A48DAE1}"/>
              </a:ext>
            </a:extLst>
          </p:cNvPr>
          <p:cNvPicPr>
            <a:picLocks noChangeAspect="1"/>
          </p:cNvPicPr>
          <p:nvPr/>
        </p:nvPicPr>
        <p:blipFill>
          <a:blip r:embed="rId6"/>
          <a:stretch>
            <a:fillRect/>
          </a:stretch>
        </p:blipFill>
        <p:spPr>
          <a:xfrm>
            <a:off x="320686" y="5850986"/>
            <a:ext cx="704180" cy="646361"/>
          </a:xfrm>
          <a:prstGeom prst="rect">
            <a:avLst/>
          </a:prstGeom>
        </p:spPr>
      </p:pic>
      <p:sp>
        <p:nvSpPr>
          <p:cNvPr id="3" name="四角形: 角を丸くする 2">
            <a:extLst>
              <a:ext uri="{FF2B5EF4-FFF2-40B4-BE49-F238E27FC236}">
                <a16:creationId xmlns:a16="http://schemas.microsoft.com/office/drawing/2014/main" id="{9062E9B3-D789-0320-7E12-F7FB4305F518}"/>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第３章 第</a:t>
            </a:r>
            <a:r>
              <a:rPr lang="ja-JP" altLang="en-US" sz="1600" b="1" dirty="0">
                <a:solidFill>
                  <a:srgbClr val="000000"/>
                </a:solidFill>
                <a:latin typeface="ＭＳ Ｐゴシック"/>
                <a:ea typeface="ＭＳ Ｐゴシック"/>
              </a:rPr>
              <a:t>７</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日付プレースホルダー 7">
            <a:extLst>
              <a:ext uri="{FF2B5EF4-FFF2-40B4-BE49-F238E27FC236}">
                <a16:creationId xmlns:a16="http://schemas.microsoft.com/office/drawing/2014/main" id="{3880EE6C-BBE9-8E38-55B4-80DA61603C54}"/>
              </a:ext>
            </a:extLst>
          </p:cNvPr>
          <p:cNvSpPr>
            <a:spLocks noGrp="1"/>
          </p:cNvSpPr>
          <p:nvPr>
            <p:ph type="dt" sz="half" idx="10"/>
          </p:nvPr>
        </p:nvSpPr>
        <p:spPr/>
        <p:txBody>
          <a:bodyPr/>
          <a:lstStyle/>
          <a:p>
            <a:pPr>
              <a:defRPr/>
            </a:pPr>
            <a:r>
              <a:rPr lang="en-US" altLang="ja-JP" dirty="0"/>
              <a:t>2024/6/26</a:t>
            </a:r>
          </a:p>
        </p:txBody>
      </p:sp>
      <p:sp>
        <p:nvSpPr>
          <p:cNvPr id="9" name="object 8">
            <a:extLst>
              <a:ext uri="{FF2B5EF4-FFF2-40B4-BE49-F238E27FC236}">
                <a16:creationId xmlns:a16="http://schemas.microsoft.com/office/drawing/2014/main" id="{BB4EC9ED-2C65-C522-1DD7-BDAD0C7038AF}"/>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6" name="テキスト ボックス 5">
            <a:extLst>
              <a:ext uri="{FF2B5EF4-FFF2-40B4-BE49-F238E27FC236}">
                <a16:creationId xmlns:a16="http://schemas.microsoft.com/office/drawing/2014/main" id="{4A6B8C60-FD48-3D65-C23A-9211CB70F08D}"/>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55915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think-cell data - do not delete" hidden="1">
            <a:extLst>
              <a:ext uri="{FF2B5EF4-FFF2-40B4-BE49-F238E27FC236}">
                <a16:creationId xmlns:a16="http://schemas.microsoft.com/office/drawing/2014/main" id="{F642BB71-F6E4-0C40-8AF2-F10889E3A4F0}"/>
              </a:ext>
            </a:extLst>
          </p:cNvPr>
          <p:cNvGraphicFramePr>
            <a:graphicFrameLocks noChangeAspect="1"/>
          </p:cNvGraphicFramePr>
          <p:nvPr>
            <p:custDataLst>
              <p:tags r:id="rId1"/>
            </p:custDataLst>
            <p:extLst>
              <p:ext uri="{D42A27DB-BD31-4B8C-83A1-F6EECF244321}">
                <p14:modId xmlns:p14="http://schemas.microsoft.com/office/powerpoint/2010/main" val="23970473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16386" name="think-cell data - do not delete" hidden="1">
                        <a:extLst>
                          <a:ext uri="{FF2B5EF4-FFF2-40B4-BE49-F238E27FC236}">
                            <a16:creationId xmlns:a16="http://schemas.microsoft.com/office/drawing/2014/main" id="{F642BB71-F6E4-0C40-8AF2-F10889E3A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タイトル 1">
            <a:extLst>
              <a:ext uri="{FF2B5EF4-FFF2-40B4-BE49-F238E27FC236}">
                <a16:creationId xmlns:a16="http://schemas.microsoft.com/office/drawing/2014/main" id="{0C92059C-A3D1-F797-38B6-313437AE7FBB}"/>
              </a:ext>
            </a:extLst>
          </p:cNvPr>
          <p:cNvSpPr>
            <a:spLocks noGrp="1" noChangeArrowheads="1"/>
          </p:cNvSpPr>
          <p:nvPr>
            <p:ph type="title"/>
          </p:nvPr>
        </p:nvSpPr>
        <p:spPr>
          <a:xfrm>
            <a:off x="609600" y="332656"/>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インフォームドコンセント（</a:t>
            </a:r>
            <a:r>
              <a:rPr lang="en-US" altLang="ja-JP" sz="3200" dirty="0">
                <a:latin typeface="+mn-ea"/>
                <a:ea typeface="+mn-ea"/>
              </a:rPr>
              <a:t>IC</a:t>
            </a:r>
            <a:r>
              <a:rPr lang="ja-JP" altLang="en-US" sz="3200" dirty="0">
                <a:latin typeface="+mn-ea"/>
                <a:ea typeface="+mn-ea"/>
              </a:rPr>
              <a:t>）と適切な同意</a:t>
            </a:r>
          </a:p>
        </p:txBody>
      </p:sp>
      <p:graphicFrame>
        <p:nvGraphicFramePr>
          <p:cNvPr id="7" name="コンテンツ プレースホルダー 6">
            <a:extLst>
              <a:ext uri="{FF2B5EF4-FFF2-40B4-BE49-F238E27FC236}">
                <a16:creationId xmlns:a16="http://schemas.microsoft.com/office/drawing/2014/main" id="{34BFF0A6-4115-06A0-4B5A-FEC68940D835}"/>
              </a:ext>
            </a:extLst>
          </p:cNvPr>
          <p:cNvGraphicFramePr>
            <a:graphicFrameLocks noGrp="1"/>
          </p:cNvGraphicFramePr>
          <p:nvPr>
            <p:ph idx="1"/>
            <p:extLst>
              <p:ext uri="{D42A27DB-BD31-4B8C-83A1-F6EECF244321}">
                <p14:modId xmlns:p14="http://schemas.microsoft.com/office/powerpoint/2010/main" val="1760338794"/>
              </p:ext>
            </p:extLst>
          </p:nvPr>
        </p:nvGraphicFramePr>
        <p:xfrm>
          <a:off x="609600" y="1341438"/>
          <a:ext cx="10972800" cy="3474804"/>
        </p:xfrm>
        <a:graphic>
          <a:graphicData uri="http://schemas.openxmlformats.org/drawingml/2006/table">
            <a:tbl>
              <a:tblPr firstRow="1" bandRow="1">
                <a:tableStyleId>{BC89EF96-8CEA-46FF-86C4-4CE0E7609802}</a:tableStyleId>
              </a:tblPr>
              <a:tblGrid>
                <a:gridCol w="102190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4766320">
                  <a:extLst>
                    <a:ext uri="{9D8B030D-6E8A-4147-A177-3AD203B41FA5}">
                      <a16:colId xmlns:a16="http://schemas.microsoft.com/office/drawing/2014/main" val="1699504927"/>
                    </a:ext>
                  </a:extLst>
                </a:gridCol>
              </a:tblGrid>
              <a:tr h="173593">
                <a:tc gridSpan="2">
                  <a:txBody>
                    <a:bodyPr/>
                    <a:lstStyle/>
                    <a:p>
                      <a:pPr algn="ctr"/>
                      <a:endParaRPr kumimoji="1" lang="ja-JP" altLang="en-US" sz="1600" b="1" dirty="0">
                        <a:solidFill>
                          <a:schemeClr val="bg1"/>
                        </a:solidFill>
                        <a:latin typeface="+mn-ea"/>
                        <a:ea typeface="+mn-ea"/>
                      </a:endParaRPr>
                    </a:p>
                  </a:txBody>
                  <a:tcPr marL="36000" marR="36000" marT="45727" marB="45727" anchor="ctr">
                    <a:solidFill>
                      <a:srgbClr val="002060"/>
                    </a:solidFill>
                  </a:tcPr>
                </a:tc>
                <a:tc hMerge="1">
                  <a:txBody>
                    <a:bodyPr/>
                    <a:lstStyle/>
                    <a:p>
                      <a:endParaRPr kumimoji="1" lang="ja-JP" altLang="en-US" sz="1800" b="0" dirty="0">
                        <a:latin typeface="Arial Rounded MT Bold" panose="020F0704030504030204" pitchFamily="34" charset="0"/>
                        <a:ea typeface="HGP創英角ｺﾞｼｯｸUB" panose="020B0900000000000000" pitchFamily="50" charset="-128"/>
                      </a:endParaRPr>
                    </a:p>
                  </a:txBody>
                  <a:tcPr marT="45727" marB="45727"/>
                </a:tc>
                <a:tc>
                  <a:txBody>
                    <a:bodyPr/>
                    <a:lstStyle/>
                    <a:p>
                      <a:pPr algn="ctr"/>
                      <a:r>
                        <a:rPr kumimoji="1" lang="en-US" altLang="ja-JP" sz="1600" b="1" dirty="0">
                          <a:solidFill>
                            <a:schemeClr val="bg1"/>
                          </a:solidFill>
                          <a:latin typeface="+mn-ea"/>
                          <a:ea typeface="+mn-ea"/>
                        </a:rPr>
                        <a:t>IC</a:t>
                      </a:r>
                      <a:endParaRPr kumimoji="1" lang="ja-JP" altLang="en-US" sz="1600" b="1" dirty="0">
                        <a:solidFill>
                          <a:schemeClr val="bg1"/>
                        </a:solidFill>
                        <a:latin typeface="+mn-ea"/>
                        <a:ea typeface="+mn-ea"/>
                      </a:endParaRPr>
                    </a:p>
                  </a:txBody>
                  <a:tcPr marL="36000" marR="36000" marT="45727" marB="45727">
                    <a:solidFill>
                      <a:srgbClr val="002060"/>
                    </a:solidFill>
                  </a:tcPr>
                </a:tc>
                <a:tc>
                  <a:txBody>
                    <a:bodyPr/>
                    <a:lstStyle/>
                    <a:p>
                      <a:pPr algn="ctr"/>
                      <a:r>
                        <a:rPr kumimoji="1" lang="ja-JP" altLang="en-US" sz="1600" b="1" dirty="0">
                          <a:solidFill>
                            <a:schemeClr val="bg1"/>
                          </a:solidFill>
                          <a:latin typeface="+mn-ea"/>
                          <a:ea typeface="+mn-ea"/>
                        </a:rPr>
                        <a:t>適切な同意</a:t>
                      </a:r>
                      <a:r>
                        <a:rPr kumimoji="1" lang="ja-JP" altLang="en-US" sz="1600" b="1" baseline="30000" dirty="0">
                          <a:solidFill>
                            <a:schemeClr val="bg1"/>
                          </a:solidFill>
                          <a:latin typeface="+mn-ea"/>
                          <a:ea typeface="+mn-ea"/>
                        </a:rPr>
                        <a:t>＊</a:t>
                      </a:r>
                    </a:p>
                  </a:txBody>
                  <a:tcPr marL="36000" marR="36000" marT="45727" marB="45727">
                    <a:solidFill>
                      <a:srgbClr val="002060"/>
                    </a:solidFill>
                  </a:tcPr>
                </a:tc>
                <a:extLst>
                  <a:ext uri="{0D108BD9-81ED-4DB2-BD59-A6C34878D82A}">
                    <a16:rowId xmlns:a16="http://schemas.microsoft.com/office/drawing/2014/main" val="10000"/>
                  </a:ext>
                </a:extLst>
              </a:tr>
              <a:tr h="552325">
                <a:tc gridSpan="2">
                  <a:txBody>
                    <a:bodyPr/>
                    <a:lstStyle/>
                    <a:p>
                      <a:pPr algn="ctr"/>
                      <a:r>
                        <a:rPr kumimoji="1" lang="ja-JP" altLang="en-US" sz="1600" b="0" dirty="0">
                          <a:latin typeface="+mn-ea"/>
                          <a:ea typeface="+mn-ea"/>
                        </a:rPr>
                        <a:t>同意事項</a:t>
                      </a:r>
                    </a:p>
                  </a:txBody>
                  <a:tcPr marL="36000" marR="36000" marT="45727" marB="45727" anchor="ctr"/>
                </a:tc>
                <a:tc hMerge="1">
                  <a:txBody>
                    <a:bodyPr/>
                    <a:lstStyle/>
                    <a:p>
                      <a:endParaRPr kumimoji="1" lang="ja-JP" altLang="en-US" sz="1800" dirty="0">
                        <a:latin typeface="Arial Rounded MT Bold" panose="020F0704030504030204" pitchFamily="34" charset="0"/>
                        <a:ea typeface="HGP創英角ｺﾞｼｯｸUB" panose="020B0900000000000000" pitchFamily="50" charset="-128"/>
                      </a:endParaRPr>
                    </a:p>
                  </a:txBody>
                  <a:tcPr marT="45727" marB="45727"/>
                </a:tc>
                <a:tc>
                  <a:txBody>
                    <a:bodyPr/>
                    <a:lstStyle/>
                    <a:p>
                      <a:r>
                        <a:rPr kumimoji="1" lang="ja-JP" altLang="en-US" sz="1600" b="0" dirty="0">
                          <a:latin typeface="+mn-ea"/>
                          <a:ea typeface="+mn-ea"/>
                        </a:rPr>
                        <a:t>第８の５に規定する事項</a:t>
                      </a:r>
                      <a:endParaRPr kumimoji="1" lang="en-US" altLang="ja-JP" sz="1600" b="0" dirty="0">
                        <a:latin typeface="+mn-ea"/>
                        <a:ea typeface="+mn-ea"/>
                      </a:endParaRPr>
                    </a:p>
                    <a:p>
                      <a:r>
                        <a:rPr kumimoji="1" lang="ja-JP" altLang="en-US" sz="1600" b="0" dirty="0">
                          <a:latin typeface="+mn-ea"/>
                          <a:ea typeface="+mn-ea"/>
                        </a:rPr>
                        <a:t>（</a:t>
                      </a:r>
                      <a:r>
                        <a:rPr kumimoji="1" lang="en-US" altLang="ja-JP" sz="1600" b="0" dirty="0">
                          <a:latin typeface="+mn-ea"/>
                          <a:ea typeface="+mn-ea"/>
                        </a:rPr>
                        <a:t>22</a:t>
                      </a:r>
                      <a:r>
                        <a:rPr kumimoji="1" lang="ja-JP" altLang="en-US" sz="1600" b="0" dirty="0">
                          <a:latin typeface="+mn-ea"/>
                          <a:ea typeface="+mn-ea"/>
                        </a:rPr>
                        <a:t>項目）</a:t>
                      </a:r>
                      <a:endParaRPr kumimoji="1" lang="en-US" altLang="ja-JP" sz="1600" b="0" dirty="0">
                        <a:latin typeface="+mn-ea"/>
                        <a:ea typeface="+mn-ea"/>
                      </a:endParaRPr>
                    </a:p>
                  </a:txBody>
                  <a:tcPr marL="36000" marR="36000" marT="45727" marB="45727"/>
                </a:tc>
                <a:tc>
                  <a:txBody>
                    <a:bodyPr/>
                    <a:lstStyle/>
                    <a:p>
                      <a:r>
                        <a:rPr kumimoji="1" lang="ja-JP" altLang="en-US" sz="1600" b="0" dirty="0">
                          <a:latin typeface="+mn-ea"/>
                          <a:ea typeface="+mn-ea"/>
                        </a:rPr>
                        <a:t>同意について判断を行うために必要な事項</a:t>
                      </a:r>
                      <a:endParaRPr kumimoji="1" lang="en-US" altLang="ja-JP" sz="1600" b="0" dirty="0">
                        <a:latin typeface="+mn-ea"/>
                        <a:ea typeface="+mn-ea"/>
                      </a:endParaRPr>
                    </a:p>
                    <a:p>
                      <a:r>
                        <a:rPr kumimoji="1" lang="en-US" altLang="ja-JP" sz="1600" b="0" dirty="0">
                          <a:latin typeface="+mn-ea"/>
                          <a:ea typeface="+mn-ea"/>
                        </a:rPr>
                        <a:t>【</a:t>
                      </a:r>
                      <a:r>
                        <a:rPr kumimoji="1" lang="ja-JP" altLang="en-US" sz="1600" b="0" dirty="0">
                          <a:latin typeface="+mn-ea"/>
                          <a:ea typeface="+mn-ea"/>
                        </a:rPr>
                        <a:t>具体例</a:t>
                      </a:r>
                      <a:r>
                        <a:rPr kumimoji="1" lang="en-US" altLang="ja-JP" sz="1600" b="0" dirty="0">
                          <a:latin typeface="+mn-ea"/>
                          <a:ea typeface="+mn-ea"/>
                        </a:rPr>
                        <a:t>】</a:t>
                      </a:r>
                      <a:endParaRPr kumimoji="1" lang="ja-JP" altLang="en-US" sz="1600" b="0" dirty="0">
                        <a:latin typeface="+mn-ea"/>
                        <a:ea typeface="+mn-ea"/>
                      </a:endParaRPr>
                    </a:p>
                    <a:p>
                      <a:pPr marL="180000" indent="-180000">
                        <a:buFont typeface="Arial" panose="020B0604020202020204" pitchFamily="34" charset="0"/>
                        <a:buChar char="•"/>
                      </a:pPr>
                      <a:r>
                        <a:rPr kumimoji="1" lang="ja-JP" altLang="en-US" sz="1600" b="0" dirty="0">
                          <a:latin typeface="+mn-ea"/>
                          <a:ea typeface="+mn-ea"/>
                        </a:rPr>
                        <a:t>試料・情報の利用目的</a:t>
                      </a:r>
                    </a:p>
                    <a:p>
                      <a:pPr marL="180000" indent="-180000">
                        <a:buFont typeface="Arial" panose="020B0604020202020204" pitchFamily="34" charset="0"/>
                        <a:buChar char="•"/>
                      </a:pPr>
                      <a:r>
                        <a:rPr kumimoji="1" lang="ja-JP" altLang="en-US" sz="1600" b="0" dirty="0">
                          <a:latin typeface="+mn-ea"/>
                          <a:ea typeface="+mn-ea"/>
                        </a:rPr>
                        <a:t>同意の撤回が可能である旨等</a:t>
                      </a:r>
                    </a:p>
                  </a:txBody>
                  <a:tcPr marL="36000" marR="36000" marT="45727" marB="45727"/>
                </a:tc>
                <a:extLst>
                  <a:ext uri="{0D108BD9-81ED-4DB2-BD59-A6C34878D82A}">
                    <a16:rowId xmlns:a16="http://schemas.microsoft.com/office/drawing/2014/main" val="10001"/>
                  </a:ext>
                </a:extLst>
              </a:tr>
              <a:tr h="299837">
                <a:tc gridSpan="2">
                  <a:txBody>
                    <a:bodyPr/>
                    <a:lstStyle/>
                    <a:p>
                      <a:pPr algn="ctr"/>
                      <a:r>
                        <a:rPr kumimoji="1" lang="ja-JP" altLang="en-US" sz="1600" b="0" dirty="0">
                          <a:latin typeface="+mn-ea"/>
                          <a:ea typeface="+mn-ea"/>
                        </a:rPr>
                        <a:t>同意の取得方法</a:t>
                      </a:r>
                    </a:p>
                  </a:txBody>
                  <a:tcPr marL="36000" marR="36000" marT="45727" marB="45727" anchor="ctr"/>
                </a:tc>
                <a:tc hMerge="1">
                  <a:txBody>
                    <a:bodyPr/>
                    <a:lstStyle/>
                    <a:p>
                      <a:endParaRPr kumimoji="1" lang="ja-JP" altLang="en-US" sz="1800" dirty="0">
                        <a:latin typeface="Arial Rounded MT Bold" panose="020F0704030504030204" pitchFamily="34" charset="0"/>
                        <a:ea typeface="HGP創英角ｺﾞｼｯｸUB" panose="020B0900000000000000" pitchFamily="50" charset="-128"/>
                      </a:endParaRPr>
                    </a:p>
                  </a:txBody>
                  <a:tcPr marT="45727" marB="45727"/>
                </a:tc>
                <a:tc>
                  <a:txBody>
                    <a:bodyPr/>
                    <a:lstStyle/>
                    <a:p>
                      <a:r>
                        <a:rPr kumimoji="1" lang="ja-JP" altLang="en-US" sz="1600" b="0" dirty="0">
                          <a:latin typeface="+mn-ea"/>
                          <a:ea typeface="+mn-ea"/>
                        </a:rPr>
                        <a:t>十分な説明を行った上で同意を受けることが必要</a:t>
                      </a:r>
                    </a:p>
                  </a:txBody>
                  <a:tcPr marL="36000" marR="36000" marT="45727" marB="45727"/>
                </a:tc>
                <a:tc>
                  <a:txBody>
                    <a:bodyPr/>
                    <a:lstStyle/>
                    <a:p>
                      <a:r>
                        <a:rPr kumimoji="1" lang="ja-JP" altLang="en-US" sz="1600" b="0" dirty="0">
                          <a:latin typeface="+mn-ea"/>
                          <a:ea typeface="+mn-ea"/>
                        </a:rPr>
                        <a:t>合理的かつ適切な方法によって上記事項を明示した上で同意を受けることが必要</a:t>
                      </a:r>
                    </a:p>
                  </a:txBody>
                  <a:tcPr marL="36000" marR="36000" marT="45727" marB="45727"/>
                </a:tc>
                <a:extLst>
                  <a:ext uri="{0D108BD9-81ED-4DB2-BD59-A6C34878D82A}">
                    <a16:rowId xmlns:a16="http://schemas.microsoft.com/office/drawing/2014/main" val="10002"/>
                  </a:ext>
                </a:extLst>
              </a:tr>
              <a:tr h="173593">
                <a:tc rowSpan="2">
                  <a:txBody>
                    <a:bodyPr/>
                    <a:lstStyle/>
                    <a:p>
                      <a:pPr algn="ctr"/>
                      <a:r>
                        <a:rPr kumimoji="1" lang="ja-JP" altLang="en-US" sz="1600" b="0" dirty="0">
                          <a:latin typeface="+mn-ea"/>
                          <a:ea typeface="+mn-ea"/>
                        </a:rPr>
                        <a:t>電磁的な方法</a:t>
                      </a:r>
                    </a:p>
                  </a:txBody>
                  <a:tcPr marL="36000" marR="36000" marT="45727" marB="45727" anchor="ctr"/>
                </a:tc>
                <a:tc>
                  <a:txBody>
                    <a:bodyPr/>
                    <a:lstStyle/>
                    <a:p>
                      <a:pPr algn="ctr"/>
                      <a:r>
                        <a:rPr kumimoji="1" lang="ja-JP" altLang="en-US" sz="1600" b="0" dirty="0">
                          <a:latin typeface="+mn-ea"/>
                          <a:ea typeface="+mn-ea"/>
                        </a:rPr>
                        <a:t>手法</a:t>
                      </a:r>
                    </a:p>
                  </a:txBody>
                  <a:tcPr marL="36000" marR="36000" marT="45727" marB="45727" anchor="ctr"/>
                </a:tc>
                <a:tc gridSpan="2">
                  <a:txBody>
                    <a:bodyPr/>
                    <a:lstStyle/>
                    <a:p>
                      <a:r>
                        <a:rPr kumimoji="1" lang="ja-JP" altLang="en-US" sz="1600" b="0" dirty="0">
                          <a:latin typeface="+mn-ea"/>
                          <a:ea typeface="+mn-ea"/>
                        </a:rPr>
                        <a:t>電子署名・チェックボックス等</a:t>
                      </a:r>
                    </a:p>
                  </a:txBody>
                  <a:tcPr marL="36000" marR="36000" marT="45727" marB="45727"/>
                </a:tc>
                <a:tc hMerge="1">
                  <a:txBody>
                    <a:bodyPr/>
                    <a:lstStyle/>
                    <a:p>
                      <a:endParaRPr kumimoji="1" lang="ja-JP" altLang="en-US" sz="1600" b="0" dirty="0">
                        <a:latin typeface="+mn-ea"/>
                        <a:ea typeface="+mn-ea"/>
                      </a:endParaRPr>
                    </a:p>
                  </a:txBody>
                  <a:tcPr marL="36000" marR="36000" marT="45727" marB="45727"/>
                </a:tc>
                <a:extLst>
                  <a:ext uri="{0D108BD9-81ED-4DB2-BD59-A6C34878D82A}">
                    <a16:rowId xmlns:a16="http://schemas.microsoft.com/office/drawing/2014/main" val="10003"/>
                  </a:ext>
                </a:extLst>
              </a:tr>
              <a:tr h="426081">
                <a:tc vMerge="1">
                  <a:txBody>
                    <a:bodyPr/>
                    <a:lstStyle/>
                    <a:p>
                      <a:pPr algn="ctr"/>
                      <a:endParaRPr kumimoji="1" lang="ja-JP" altLang="en-US" sz="1600" b="0" dirty="0">
                        <a:latin typeface="+mn-ea"/>
                        <a:ea typeface="+mn-ea"/>
                      </a:endParaRPr>
                    </a:p>
                  </a:txBody>
                  <a:tcPr marL="36000" marR="36000" marT="45727" marB="45727" anchor="ctr"/>
                </a:tc>
                <a:tc>
                  <a:txBody>
                    <a:bodyPr/>
                    <a:lstStyle/>
                    <a:p>
                      <a:pPr algn="ctr"/>
                      <a:r>
                        <a:rPr kumimoji="1" lang="ja-JP" altLang="en-US" sz="1600" b="0" dirty="0">
                          <a:latin typeface="+mn-ea"/>
                          <a:ea typeface="+mn-ea"/>
                        </a:rPr>
                        <a:t>本人確認</a:t>
                      </a:r>
                    </a:p>
                  </a:txBody>
                  <a:tcPr marL="36000" marR="36000" marT="45727" marB="45727" anchor="ctr"/>
                </a:tc>
                <a:tc>
                  <a:txBody>
                    <a:bodyPr/>
                    <a:lstStyle/>
                    <a:p>
                      <a:r>
                        <a:rPr kumimoji="1" lang="ja-JP" altLang="en-US" sz="1600" b="1" dirty="0">
                          <a:solidFill>
                            <a:srgbClr val="FF0000"/>
                          </a:solidFill>
                          <a:latin typeface="+mn-ea"/>
                          <a:ea typeface="+mn-ea"/>
                        </a:rPr>
                        <a:t>必要</a:t>
                      </a:r>
                    </a:p>
                    <a:p>
                      <a:r>
                        <a:rPr kumimoji="1" lang="ja-JP" altLang="en-US" sz="1600" b="0" dirty="0">
                          <a:latin typeface="+mn-ea"/>
                          <a:ea typeface="+mn-ea"/>
                        </a:rPr>
                        <a:t>例えば</a:t>
                      </a:r>
                      <a:r>
                        <a:rPr kumimoji="1" lang="en-US" altLang="ja-JP" sz="1600" b="0" dirty="0">
                          <a:latin typeface="+mn-ea"/>
                          <a:ea typeface="+mn-ea"/>
                        </a:rPr>
                        <a:t>web</a:t>
                      </a:r>
                      <a:r>
                        <a:rPr kumimoji="1" lang="ja-JP" altLang="en-US" sz="1600" b="0" dirty="0">
                          <a:latin typeface="+mn-ea"/>
                          <a:ea typeface="+mn-ea"/>
                        </a:rPr>
                        <a:t>を介し</a:t>
                      </a:r>
                      <a:r>
                        <a:rPr kumimoji="1" lang="en-US" altLang="ja-JP" sz="1600" b="0" dirty="0">
                          <a:latin typeface="+mn-ea"/>
                          <a:ea typeface="+mn-ea"/>
                        </a:rPr>
                        <a:t>IC</a:t>
                      </a:r>
                      <a:r>
                        <a:rPr kumimoji="1" lang="ja-JP" altLang="en-US" sz="1600" b="0" dirty="0">
                          <a:latin typeface="+mn-ea"/>
                          <a:ea typeface="+mn-ea"/>
                        </a:rPr>
                        <a:t>を取得する場合、誰がアクセスしているかを把握する必要がある</a:t>
                      </a:r>
                    </a:p>
                  </a:txBody>
                  <a:tcPr marL="36000" marR="36000" marT="45727" marB="45727"/>
                </a:tc>
                <a:tc>
                  <a:txBody>
                    <a:bodyPr/>
                    <a:lstStyle/>
                    <a:p>
                      <a:r>
                        <a:rPr kumimoji="1" lang="ja-JP" altLang="en-US" sz="1600" b="1" dirty="0">
                          <a:latin typeface="+mn-ea"/>
                          <a:ea typeface="+mn-ea"/>
                        </a:rPr>
                        <a:t>不要</a:t>
                      </a:r>
                    </a:p>
                  </a:txBody>
                  <a:tcPr marL="36000" marR="36000" marT="45727" marB="45727"/>
                </a:tc>
                <a:extLst>
                  <a:ext uri="{0D108BD9-81ED-4DB2-BD59-A6C34878D82A}">
                    <a16:rowId xmlns:a16="http://schemas.microsoft.com/office/drawing/2014/main" val="10004"/>
                  </a:ext>
                </a:extLst>
              </a:tr>
              <a:tr h="173593">
                <a:tc gridSpan="2">
                  <a:txBody>
                    <a:bodyPr/>
                    <a:lstStyle/>
                    <a:p>
                      <a:pPr algn="ctr"/>
                      <a:r>
                        <a:rPr kumimoji="1" lang="ja-JP" altLang="en-US" sz="1600" b="0" dirty="0">
                          <a:latin typeface="+mn-ea"/>
                          <a:ea typeface="+mn-ea"/>
                        </a:rPr>
                        <a:t>備考</a:t>
                      </a:r>
                    </a:p>
                  </a:txBody>
                  <a:tcPr marL="36000" marR="36000" marT="45727" marB="45727" anchor="ctr"/>
                </a:tc>
                <a:tc hMerge="1">
                  <a:txBody>
                    <a:bodyPr/>
                    <a:lstStyle/>
                    <a:p>
                      <a:endParaRPr kumimoji="1" lang="ja-JP" altLang="en-US" sz="1800" dirty="0">
                        <a:latin typeface="Arial Rounded MT Bold" panose="020F0704030504030204" pitchFamily="34" charset="0"/>
                        <a:ea typeface="HGP創英角ｺﾞｼｯｸUB" panose="020B0900000000000000" pitchFamily="50" charset="-128"/>
                      </a:endParaRPr>
                    </a:p>
                  </a:txBody>
                  <a:tcPr marT="45727" marB="45727"/>
                </a:tc>
                <a:tc gridSpan="2">
                  <a:txBody>
                    <a:bodyPr/>
                    <a:lstStyle/>
                    <a:p>
                      <a:r>
                        <a:rPr kumimoji="1" lang="ja-JP" altLang="en-US" sz="1600" b="0" dirty="0">
                          <a:latin typeface="+mn-ea"/>
                          <a:ea typeface="+mn-ea"/>
                        </a:rPr>
                        <a:t>個人情報保護法上の同意と異なり、</a:t>
                      </a:r>
                      <a:r>
                        <a:rPr kumimoji="1" lang="ja-JP" altLang="en-US" sz="1600" b="0" dirty="0">
                          <a:solidFill>
                            <a:srgbClr val="3333FF"/>
                          </a:solidFill>
                          <a:latin typeface="+mn-ea"/>
                          <a:ea typeface="+mn-ea"/>
                        </a:rPr>
                        <a:t>黙示の同意は認められない（明示の同意のみ）</a:t>
                      </a:r>
                    </a:p>
                  </a:txBody>
                  <a:tcPr marL="36000" marR="36000" marT="45727" marB="45727"/>
                </a:tc>
                <a:tc hMerge="1">
                  <a:txBody>
                    <a:bodyPr/>
                    <a:lstStyle/>
                    <a:p>
                      <a:endParaRPr kumimoji="1" lang="ja-JP" altLang="en-US" sz="1600" b="0" dirty="0">
                        <a:latin typeface="+mn-ea"/>
                        <a:ea typeface="+mn-ea"/>
                      </a:endParaRPr>
                    </a:p>
                  </a:txBody>
                  <a:tcPr marL="36000" marR="36000" marT="45727" marB="45727"/>
                </a:tc>
                <a:extLst>
                  <a:ext uri="{0D108BD9-81ED-4DB2-BD59-A6C34878D82A}">
                    <a16:rowId xmlns:a16="http://schemas.microsoft.com/office/drawing/2014/main" val="10005"/>
                  </a:ext>
                </a:extLst>
              </a:tr>
            </a:tbl>
          </a:graphicData>
        </a:graphic>
      </p:graphicFrame>
      <p:sp>
        <p:nvSpPr>
          <p:cNvPr id="5" name="スライド番号プレースホルダー 4">
            <a:extLst>
              <a:ext uri="{FF2B5EF4-FFF2-40B4-BE49-F238E27FC236}">
                <a16:creationId xmlns:a16="http://schemas.microsoft.com/office/drawing/2014/main" id="{CC7ED516-9530-AEB9-06B0-76A57C23E943}"/>
              </a:ext>
            </a:extLst>
          </p:cNvPr>
          <p:cNvSpPr>
            <a:spLocks noGrp="1"/>
          </p:cNvSpPr>
          <p:nvPr>
            <p:ph type="sldNum" sz="quarter" idx="4"/>
          </p:nvPr>
        </p:nvSpPr>
        <p:spPr>
          <a:xfrm>
            <a:off x="11784632" y="6561138"/>
            <a:ext cx="407368" cy="252412"/>
          </a:xfrm>
        </p:spPr>
        <p:txBody>
          <a:bodyPr/>
          <a:lstStyle/>
          <a:p>
            <a:pPr>
              <a:defRPr/>
            </a:pPr>
            <a:fld id="{B50780FF-8FC4-4378-B66A-E4C0ACD52E5E}" type="slidenum">
              <a:rPr lang="en-US" altLang="ja-JP" smtClean="0">
                <a:solidFill>
                  <a:schemeClr val="tx1"/>
                </a:solidFill>
              </a:rPr>
              <a:pPr>
                <a:defRPr/>
              </a:pPr>
              <a:t>25</a:t>
            </a:fld>
            <a:endParaRPr lang="en-US" altLang="ja-JP" dirty="0">
              <a:solidFill>
                <a:schemeClr val="tx1"/>
              </a:solidFill>
            </a:endParaRPr>
          </a:p>
        </p:txBody>
      </p:sp>
      <p:sp>
        <p:nvSpPr>
          <p:cNvPr id="16391" name="テキスト ボックス 2">
            <a:extLst>
              <a:ext uri="{FF2B5EF4-FFF2-40B4-BE49-F238E27FC236}">
                <a16:creationId xmlns:a16="http://schemas.microsoft.com/office/drawing/2014/main" id="{C5BA55E0-85CF-7CFB-5059-48F255A5D01E}"/>
              </a:ext>
            </a:extLst>
          </p:cNvPr>
          <p:cNvSpPr txBox="1">
            <a:spLocks noChangeArrowheads="1"/>
          </p:cNvSpPr>
          <p:nvPr/>
        </p:nvSpPr>
        <p:spPr bwMode="auto">
          <a:xfrm>
            <a:off x="623392" y="4941168"/>
            <a:ext cx="7776864" cy="1538883"/>
          </a:xfrm>
          <a:prstGeom prst="rect">
            <a:avLst/>
          </a:prstGeom>
          <a:solidFill>
            <a:srgbClr val="FFE7FF"/>
          </a:solidFill>
          <a:ln>
            <a:noFill/>
          </a:ln>
        </p:spPr>
        <p:txBody>
          <a:bodyPr wrap="square">
            <a:spAutoFit/>
          </a:bodyPr>
          <a:lstStyle>
            <a:lvl1pPr marL="179388" indent="-17938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265113" indent="-265113">
              <a:spcBef>
                <a:spcPts val="600"/>
              </a:spcBef>
              <a:buFont typeface="Wingdings" panose="05000000000000000000" pitchFamily="2" charset="2"/>
              <a:buChar char="ü"/>
            </a:pPr>
            <a:r>
              <a:rPr lang="en-US" altLang="ja-JP" sz="1400" dirty="0">
                <a:latin typeface="+mn-ea"/>
                <a:ea typeface="+mn-ea"/>
              </a:rPr>
              <a:t>IC</a:t>
            </a:r>
            <a:r>
              <a:rPr lang="ja-JP" altLang="en-US" sz="1400" dirty="0">
                <a:latin typeface="+mn-ea"/>
                <a:ea typeface="+mn-ea"/>
              </a:rPr>
              <a:t>を取得する場合、最大</a:t>
            </a:r>
            <a:r>
              <a:rPr lang="en-US" altLang="ja-JP" sz="1400" dirty="0">
                <a:latin typeface="+mn-ea"/>
                <a:ea typeface="+mn-ea"/>
              </a:rPr>
              <a:t>22</a:t>
            </a:r>
            <a:r>
              <a:rPr lang="ja-JP" altLang="en-US" sz="1400" dirty="0">
                <a:latin typeface="+mn-ea"/>
                <a:ea typeface="+mn-ea"/>
              </a:rPr>
              <a:t>項目の事項を説明する必要がある</a:t>
            </a:r>
          </a:p>
          <a:p>
            <a:pPr marL="265113" indent="-265113">
              <a:spcBef>
                <a:spcPts val="600"/>
              </a:spcBef>
              <a:buFont typeface="Wingdings" panose="05000000000000000000" pitchFamily="2" charset="2"/>
              <a:buChar char="ü"/>
            </a:pPr>
            <a:r>
              <a:rPr lang="ja-JP" altLang="en-US" sz="1400" dirty="0">
                <a:latin typeface="+mn-ea"/>
                <a:ea typeface="+mn-ea"/>
              </a:rPr>
              <a:t>研究内容によっては、必ずしも上記のような説明を行う必要がないものも存在するため、一定の場合には、「適切な同意」として、比較的簡易な方法で同意を取得することが認められている</a:t>
            </a:r>
            <a:endParaRPr lang="en-US" altLang="ja-JP" sz="1400" dirty="0">
              <a:latin typeface="+mn-ea"/>
              <a:ea typeface="+mn-ea"/>
            </a:endParaRPr>
          </a:p>
          <a:p>
            <a:pPr marL="265113" indent="-265113">
              <a:spcBef>
                <a:spcPts val="600"/>
              </a:spcBef>
              <a:buFont typeface="Wingdings" panose="05000000000000000000" pitchFamily="2" charset="2"/>
              <a:buChar char="ü"/>
            </a:pPr>
            <a:r>
              <a:rPr lang="ja-JP" altLang="en-US" sz="1400" dirty="0">
                <a:latin typeface="+mn-ea"/>
                <a:ea typeface="+mn-ea"/>
              </a:rPr>
              <a:t>適切な同意の場合には、「同意について判断を行うために必要な事項」について同意を受ける必要があり、 どのような事項について説明を行うことが必要かは、研究内容によっても異なるため、倫理審査委員会の意見を踏まえ適切に対応する</a:t>
            </a:r>
          </a:p>
        </p:txBody>
      </p:sp>
      <p:sp>
        <p:nvSpPr>
          <p:cNvPr id="3" name="四角形: 角を丸くする 2">
            <a:extLst>
              <a:ext uri="{FF2B5EF4-FFF2-40B4-BE49-F238E27FC236}">
                <a16:creationId xmlns:a16="http://schemas.microsoft.com/office/drawing/2014/main" id="{92111AEF-3B1B-85C4-A232-44AFA035E595}"/>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6" name="図 5">
            <a:extLst>
              <a:ext uri="{FF2B5EF4-FFF2-40B4-BE49-F238E27FC236}">
                <a16:creationId xmlns:a16="http://schemas.microsoft.com/office/drawing/2014/main" id="{88BB7A61-6218-101F-27E0-C018139DF0AD}"/>
              </a:ext>
            </a:extLst>
          </p:cNvPr>
          <p:cNvPicPr>
            <a:picLocks noChangeAspect="1"/>
          </p:cNvPicPr>
          <p:nvPr/>
        </p:nvPicPr>
        <p:blipFill>
          <a:blip r:embed="rId5"/>
          <a:stretch>
            <a:fillRect/>
          </a:stretch>
        </p:blipFill>
        <p:spPr>
          <a:xfrm>
            <a:off x="63228" y="5445224"/>
            <a:ext cx="704180" cy="646361"/>
          </a:xfrm>
          <a:prstGeom prst="rect">
            <a:avLst/>
          </a:prstGeom>
        </p:spPr>
      </p:pic>
      <p:sp>
        <p:nvSpPr>
          <p:cNvPr id="8" name="日付プレースホルダー 7">
            <a:extLst>
              <a:ext uri="{FF2B5EF4-FFF2-40B4-BE49-F238E27FC236}">
                <a16:creationId xmlns:a16="http://schemas.microsoft.com/office/drawing/2014/main" id="{E17AE86B-5BB1-8A9C-CA10-1A5ED75812D4}"/>
              </a:ext>
            </a:extLst>
          </p:cNvPr>
          <p:cNvSpPr>
            <a:spLocks noGrp="1"/>
          </p:cNvSpPr>
          <p:nvPr>
            <p:ph type="dt" sz="half" idx="10"/>
          </p:nvPr>
        </p:nvSpPr>
        <p:spPr/>
        <p:txBody>
          <a:bodyPr/>
          <a:lstStyle/>
          <a:p>
            <a:pPr>
              <a:defRPr/>
            </a:pPr>
            <a:r>
              <a:rPr lang="en-US" altLang="ja-JP" dirty="0"/>
              <a:t>2024/6/26</a:t>
            </a:r>
          </a:p>
        </p:txBody>
      </p:sp>
      <p:sp>
        <p:nvSpPr>
          <p:cNvPr id="12" name="object 8">
            <a:extLst>
              <a:ext uri="{FF2B5EF4-FFF2-40B4-BE49-F238E27FC236}">
                <a16:creationId xmlns:a16="http://schemas.microsoft.com/office/drawing/2014/main" id="{E64E1708-CF77-731D-F9EF-AB509574C8AD}"/>
              </a:ext>
            </a:extLst>
          </p:cNvPr>
          <p:cNvSpPr txBox="1">
            <a:spLocks noChangeArrowheads="1"/>
          </p:cNvSpPr>
          <p:nvPr/>
        </p:nvSpPr>
        <p:spPr bwMode="auto">
          <a:xfrm>
            <a:off x="4486187" y="6640783"/>
            <a:ext cx="710254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buNone/>
            </a:pPr>
            <a:r>
              <a:rPr lang="ja-JP" sz="800" dirty="0">
                <a:latin typeface="ＭＳ Ｐゴシック"/>
                <a:ea typeface="ＭＳ Ｐゴシック"/>
              </a:rPr>
              <a:t>出所：「中山 希、八百野 恭子／著，人を対象とする生命科学・医学系研究に関する倫理指針Q＆A，2023年12月発行，56,57頁</a:t>
            </a:r>
            <a:r>
              <a:rPr lang="en-US" altLang="ja-JP" sz="800" dirty="0">
                <a:latin typeface="ＭＳ Ｐゴシック"/>
                <a:ea typeface="ＭＳ Ｐゴシック"/>
              </a:rPr>
              <a:t>,</a:t>
            </a:r>
            <a:r>
              <a:rPr lang="ja-JP" altLang="en-US" sz="800" dirty="0">
                <a:latin typeface="ＭＳ Ｐゴシック"/>
                <a:ea typeface="ＭＳ Ｐゴシック"/>
              </a:rPr>
              <a:t>じほう」より一部改変</a:t>
            </a:r>
            <a:endParaRPr lang="ja-JP" sz="8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D15E671B-87C2-481B-5D3F-BACA79B50D94}"/>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4" name="テキスト ボックス 13">
            <a:extLst>
              <a:ext uri="{FF2B5EF4-FFF2-40B4-BE49-F238E27FC236}">
                <a16:creationId xmlns:a16="http://schemas.microsoft.com/office/drawing/2014/main" id="{EEA37282-B076-DA61-9806-9361CB76F53B}"/>
              </a:ext>
            </a:extLst>
          </p:cNvPr>
          <p:cNvSpPr txBox="1"/>
          <p:nvPr/>
        </p:nvSpPr>
        <p:spPr>
          <a:xfrm>
            <a:off x="8525929" y="4941168"/>
            <a:ext cx="3456384" cy="1461939"/>
          </a:xfrm>
          <a:prstGeom prst="rect">
            <a:avLst/>
          </a:prstGeom>
          <a:noFill/>
        </p:spPr>
        <p:txBody>
          <a:bodyPr wrap="square" lIns="72000" rIns="36000">
            <a:spAutoFit/>
          </a:bodyPr>
          <a:lstStyle/>
          <a:p>
            <a:pPr>
              <a:spcAft>
                <a:spcPts val="600"/>
              </a:spcAft>
            </a:pPr>
            <a:r>
              <a:rPr lang="ja-JP" altLang="en-US" sz="1200" b="1" dirty="0">
                <a:latin typeface="+mn-ea"/>
                <a:ea typeface="+mn-ea"/>
              </a:rPr>
              <a:t>＊（</a:t>
            </a:r>
            <a:r>
              <a:rPr lang="en-US" altLang="ja-JP" sz="1200" b="1" dirty="0">
                <a:latin typeface="+mn-ea"/>
                <a:ea typeface="+mn-ea"/>
              </a:rPr>
              <a:t>23</a:t>
            </a:r>
            <a:r>
              <a:rPr lang="ja-JP" altLang="en-US" sz="1200" b="1" dirty="0">
                <a:latin typeface="+mn-ea"/>
                <a:ea typeface="+mn-ea"/>
              </a:rPr>
              <a:t>）適切な同意（第１章 第２）</a:t>
            </a:r>
            <a:endParaRPr lang="en-US" altLang="ja-JP" sz="1200" b="1" dirty="0">
              <a:latin typeface="+mn-ea"/>
              <a:ea typeface="+mn-ea"/>
            </a:endParaRPr>
          </a:p>
          <a:p>
            <a:pPr>
              <a:spcAft>
                <a:spcPts val="600"/>
              </a:spcAft>
            </a:pPr>
            <a:r>
              <a:rPr lang="ja-JP" altLang="en-US" sz="1200" dirty="0">
                <a:latin typeface="+mn-ea"/>
                <a:ea typeface="+mn-ea"/>
              </a:rPr>
              <a:t>試料・情報の取得及び利用（提供を含む。）に関する研究対象者等の同意であって、研究対象者等がその同意について判断するために必要な事項が合理的かつ適切な方法によって明示された上でなされたもの（この うち個人情報等について は 、個人情報保護法における本人の同意 を満たすもの） をいう。</a:t>
            </a:r>
          </a:p>
        </p:txBody>
      </p:sp>
      <p:sp>
        <p:nvSpPr>
          <p:cNvPr id="15" name="テキスト ボックス 14">
            <a:extLst>
              <a:ext uri="{FF2B5EF4-FFF2-40B4-BE49-F238E27FC236}">
                <a16:creationId xmlns:a16="http://schemas.microsoft.com/office/drawing/2014/main" id="{5C4866CD-6433-84C6-862C-16D3BF1F33C5}"/>
              </a:ext>
            </a:extLst>
          </p:cNvPr>
          <p:cNvSpPr txBox="1"/>
          <p:nvPr/>
        </p:nvSpPr>
        <p:spPr>
          <a:xfrm>
            <a:off x="7872000" y="935142"/>
            <a:ext cx="4320000" cy="246221"/>
          </a:xfrm>
          <a:prstGeom prst="rect">
            <a:avLst/>
          </a:prstGeom>
          <a:noFill/>
        </p:spPr>
        <p:txBody>
          <a:bodyPr wrap="square">
            <a:spAutoFit/>
          </a:bodyPr>
          <a:lstStyle/>
          <a:p>
            <a:r>
              <a:rPr lang="ja-JP" altLang="en-US" sz="1000" dirty="0">
                <a:solidFill>
                  <a:srgbClr val="000000"/>
                </a:solidFill>
                <a:latin typeface="ＭＳ Ｐゴシック"/>
                <a:ea typeface="ＭＳ Ｐゴシック"/>
              </a:rPr>
              <a:t>各用語は、</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000" dirty="0">
                <a:solidFill>
                  <a:srgbClr val="000000"/>
                </a:solidFill>
                <a:latin typeface="ＭＳ Ｐゴシック"/>
                <a:ea typeface="ＭＳ Ｐゴシック"/>
              </a:rPr>
              <a:t>１</a:t>
            </a: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ja-JP" altLang="en-US" sz="1000" dirty="0">
                <a:solidFill>
                  <a:srgbClr val="000000"/>
                </a:solidFill>
                <a:latin typeface="ＭＳ Ｐゴシック"/>
                <a:ea typeface="ＭＳ Ｐゴシック"/>
              </a:rPr>
              <a:t>２　用語の定義での付番を記載しています</a:t>
            </a:r>
            <a:endParaRPr lang="ja-JP" altLang="en-US" sz="1000" dirty="0"/>
          </a:p>
        </p:txBody>
      </p:sp>
    </p:spTree>
    <p:extLst>
      <p:ext uri="{BB962C8B-B14F-4D97-AF65-F5344CB8AC3E}">
        <p14:creationId xmlns:p14="http://schemas.microsoft.com/office/powerpoint/2010/main" val="51297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オブジェクト 5" hidden="1">
            <a:extLst>
              <a:ext uri="{FF2B5EF4-FFF2-40B4-BE49-F238E27FC236}">
                <a16:creationId xmlns:a16="http://schemas.microsoft.com/office/drawing/2014/main" id="{96AA96ED-02AC-4DBF-B3BF-CA71D7C8AF16}"/>
              </a:ext>
            </a:extLst>
          </p:cNvPr>
          <p:cNvGraphicFramePr>
            <a:graphicFrameLocks noChangeAspect="1"/>
          </p:cNvGraphicFramePr>
          <p:nvPr>
            <p:custDataLst>
              <p:tags r:id="rId1"/>
            </p:custDataLst>
            <p:extLst>
              <p:ext uri="{D42A27DB-BD31-4B8C-83A1-F6EECF244321}">
                <p14:modId xmlns:p14="http://schemas.microsoft.com/office/powerpoint/2010/main" val="1987216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40962" name="オブジェクト 5" hidden="1">
                        <a:extLst>
                          <a:ext uri="{FF2B5EF4-FFF2-40B4-BE49-F238E27FC236}">
                            <a16:creationId xmlns:a16="http://schemas.microsoft.com/office/drawing/2014/main" id="{96AA96ED-02AC-4DBF-B3BF-CA71D7C8A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タイトル 1">
            <a:extLst>
              <a:ext uri="{FF2B5EF4-FFF2-40B4-BE49-F238E27FC236}">
                <a16:creationId xmlns:a16="http://schemas.microsoft.com/office/drawing/2014/main" id="{242D8EAF-6D94-4188-87B2-EE50143C63D9}"/>
              </a:ext>
            </a:extLst>
          </p:cNvPr>
          <p:cNvSpPr>
            <a:spLocks noGrp="1" noChangeArrowheads="1"/>
          </p:cNvSpPr>
          <p:nvPr>
            <p:ph type="title"/>
          </p:nvPr>
        </p:nvSpPr>
        <p:spPr/>
        <p:txBody>
          <a:bodyPr vert="horz"/>
          <a:lstStyle/>
          <a:p>
            <a:r>
              <a:rPr lang="zh-TW" altLang="en-US" dirty="0">
                <a:latin typeface="+mn-ea"/>
                <a:ea typeface="+mn-ea"/>
              </a:rPr>
              <a:t>学術研究例外規定</a:t>
            </a:r>
            <a:endParaRPr lang="ja-JP" altLang="en-US" dirty="0">
              <a:latin typeface="+mn-ea"/>
              <a:ea typeface="+mn-ea"/>
            </a:endParaRPr>
          </a:p>
        </p:txBody>
      </p:sp>
      <p:sp>
        <p:nvSpPr>
          <p:cNvPr id="40965" name="スライド番号プレースホルダー 4">
            <a:extLst>
              <a:ext uri="{FF2B5EF4-FFF2-40B4-BE49-F238E27FC236}">
                <a16:creationId xmlns:a16="http://schemas.microsoft.com/office/drawing/2014/main" id="{1EA4D18C-272C-4D04-8200-A5C9065CB956}"/>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49BA09BD-4904-4159-9A0E-54AB37A076C9}" type="slidenum">
              <a:rPr lang="en-US" altLang="ja-JP" sz="900" smtClean="0">
                <a:latin typeface="+mn-ea"/>
                <a:ea typeface="+mn-ea"/>
              </a:rPr>
              <a:pPr>
                <a:spcBef>
                  <a:spcPct val="0"/>
                </a:spcBef>
                <a:buFontTx/>
                <a:buNone/>
              </a:pPr>
              <a:t>26</a:t>
            </a:fld>
            <a:endParaRPr lang="en-US" altLang="ja-JP" sz="900" dirty="0">
              <a:latin typeface="+mn-ea"/>
              <a:ea typeface="+mn-ea"/>
            </a:endParaRPr>
          </a:p>
        </p:txBody>
      </p:sp>
      <p:graphicFrame>
        <p:nvGraphicFramePr>
          <p:cNvPr id="7" name="object 9">
            <a:extLst>
              <a:ext uri="{FF2B5EF4-FFF2-40B4-BE49-F238E27FC236}">
                <a16:creationId xmlns:a16="http://schemas.microsoft.com/office/drawing/2014/main" id="{08D1A7C9-532B-4154-839E-616BCEF7B901}"/>
              </a:ext>
            </a:extLst>
          </p:cNvPr>
          <p:cNvGraphicFramePr>
            <a:graphicFrameLocks noGrp="1"/>
          </p:cNvGraphicFramePr>
          <p:nvPr>
            <p:extLst>
              <p:ext uri="{D42A27DB-BD31-4B8C-83A1-F6EECF244321}">
                <p14:modId xmlns:p14="http://schemas.microsoft.com/office/powerpoint/2010/main" val="3400001806"/>
              </p:ext>
            </p:extLst>
          </p:nvPr>
        </p:nvGraphicFramePr>
        <p:xfrm>
          <a:off x="673100" y="1340768"/>
          <a:ext cx="10961688" cy="3187225"/>
        </p:xfrm>
        <a:graphic>
          <a:graphicData uri="http://schemas.openxmlformats.org/drawingml/2006/table">
            <a:tbl>
              <a:tblPr/>
              <a:tblGrid>
                <a:gridCol w="1822500">
                  <a:extLst>
                    <a:ext uri="{9D8B030D-6E8A-4147-A177-3AD203B41FA5}">
                      <a16:colId xmlns:a16="http://schemas.microsoft.com/office/drawing/2014/main" val="20000"/>
                    </a:ext>
                  </a:extLst>
                </a:gridCol>
                <a:gridCol w="9139188">
                  <a:extLst>
                    <a:ext uri="{9D8B030D-6E8A-4147-A177-3AD203B41FA5}">
                      <a16:colId xmlns:a16="http://schemas.microsoft.com/office/drawing/2014/main" val="20001"/>
                    </a:ext>
                  </a:extLst>
                </a:gridCol>
              </a:tblGrid>
              <a:tr h="369628">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MS PGothic"/>
                        <a:ea typeface="MS PGothic"/>
                        <a:cs typeface="Times New Roman"/>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1" i="0" u="none" strike="noStrike" cap="none" normalizeH="0" baseline="0" dirty="0">
                          <a:ln>
                            <a:noFill/>
                          </a:ln>
                          <a:solidFill>
                            <a:srgbClr val="FFFFFF"/>
                          </a:solidFill>
                          <a:effectLst/>
                          <a:latin typeface="MS PGothic"/>
                          <a:ea typeface="MS PGothic"/>
                        </a:rPr>
                        <a:t>定義</a:t>
                      </a:r>
                      <a:endParaRPr kumimoji="1" lang="ja-JP" altLang="ja-JP" sz="1800" b="1"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313037">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S PGothic"/>
                          <a:ea typeface="MS PGothic"/>
                        </a:rPr>
                        <a:t>学術研究機関等</a:t>
                      </a: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S PGothic"/>
                          <a:ea typeface="MS PGothic"/>
                        </a:rPr>
                        <a:t>（法16⑧、G通 2-18）</a:t>
                      </a:r>
                      <a:endParaRPr kumimoji="1" lang="ja-JP" altLang="ja-JP" sz="1400" b="0"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377825" indent="-285750">
                        <a:spcBef>
                          <a:spcPct val="20000"/>
                        </a:spcBef>
                        <a:tabLst>
                          <a:tab pos="377825" algn="l"/>
                        </a:tabLst>
                        <a:defRPr kumimoji="1" sz="2800">
                          <a:solidFill>
                            <a:schemeClr val="tx1"/>
                          </a:solidFill>
                          <a:latin typeface="Arial Rounded MT Bold" panose="020F0704030504030204" pitchFamily="34" charset="0"/>
                          <a:ea typeface="HGP創英角ｺﾞｼｯｸUB" panose="020B0900000000000000" pitchFamily="50" charset="-128"/>
                        </a:defRPr>
                      </a:lvl1pPr>
                      <a:lvl2pPr marL="835025" indent="-285750">
                        <a:spcBef>
                          <a:spcPct val="20000"/>
                        </a:spcBef>
                        <a:tabLst>
                          <a:tab pos="377825" algn="l"/>
                        </a:tabLst>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tabLst>
                          <a:tab pos="377825" algn="l"/>
                        </a:tabLst>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377825" marR="0" lvl="0" indent="-28575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tab pos="377825" algn="l"/>
                        </a:tabLst>
                      </a:pPr>
                      <a:r>
                        <a:rPr kumimoji="1" lang="ja-JP" altLang="ja-JP" sz="1800" b="0" i="0" u="none" strike="noStrike" cap="none" normalizeH="0" baseline="0" dirty="0">
                          <a:ln>
                            <a:noFill/>
                          </a:ln>
                          <a:solidFill>
                            <a:schemeClr val="tx1"/>
                          </a:solidFill>
                          <a:effectLst/>
                          <a:latin typeface="MS PGothic"/>
                          <a:ea typeface="MS PGothic"/>
                        </a:rPr>
                        <a:t>大学その他の学術研究を目的とする機関若しくは団体又はそれらに属する者</a:t>
                      </a:r>
                    </a:p>
                    <a:p>
                      <a:pPr marL="625475" marR="0" lvl="1" indent="-269875"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1" lang="ja-JP" altLang="ja-JP" sz="1600" b="0" i="0" u="none" strike="noStrike" cap="none" normalizeH="0" baseline="0" dirty="0">
                          <a:ln>
                            <a:noFill/>
                          </a:ln>
                          <a:solidFill>
                            <a:schemeClr val="tx1"/>
                          </a:solidFill>
                          <a:effectLst/>
                          <a:latin typeface="MS PGothic"/>
                          <a:ea typeface="MS PGothic"/>
                        </a:rPr>
                        <a:t>「大学その他の学術研究を目的とする機関若しくは団体」とは、</a:t>
                      </a:r>
                      <a:r>
                        <a:rPr kumimoji="1" lang="ja-JP" altLang="ja-JP" sz="1600" b="0" i="0" u="none" strike="noStrike" cap="none" normalizeH="0" baseline="0" dirty="0">
                          <a:ln>
                            <a:noFill/>
                          </a:ln>
                          <a:solidFill>
                            <a:srgbClr val="FF0000"/>
                          </a:solidFill>
                          <a:effectLst/>
                          <a:latin typeface="MS PGothic"/>
                          <a:ea typeface="MS PGothic"/>
                        </a:rPr>
                        <a:t>国立・私立大学、公益法人等の研究所等</a:t>
                      </a:r>
                      <a:r>
                        <a:rPr kumimoji="1" lang="ja-JP" altLang="ja-JP" sz="1600" b="0" i="0" u="none" strike="noStrike" cap="none" normalizeH="0" baseline="0" dirty="0">
                          <a:ln>
                            <a:noFill/>
                          </a:ln>
                          <a:solidFill>
                            <a:schemeClr val="tx1"/>
                          </a:solidFill>
                          <a:effectLst/>
                          <a:latin typeface="MS PGothic"/>
                          <a:ea typeface="MS PGothic"/>
                        </a:rPr>
                        <a:t>の学術研究を主たる目的として活動する機関や「</a:t>
                      </a:r>
                      <a:r>
                        <a:rPr kumimoji="1" lang="ja-JP" altLang="ja-JP" sz="1600" b="0" i="0" u="none" strike="noStrike" cap="none" normalizeH="0" baseline="0" dirty="0">
                          <a:ln>
                            <a:noFill/>
                          </a:ln>
                          <a:solidFill>
                            <a:srgbClr val="FF0000"/>
                          </a:solidFill>
                          <a:effectLst/>
                          <a:latin typeface="MS PGothic"/>
                          <a:ea typeface="MS PGothic"/>
                        </a:rPr>
                        <a:t>学会</a:t>
                      </a:r>
                      <a:r>
                        <a:rPr kumimoji="1" lang="ja-JP" altLang="ja-JP" sz="1600" b="0" i="0" u="none" strike="noStrike" cap="none" normalizeH="0" baseline="0" dirty="0">
                          <a:ln>
                            <a:noFill/>
                          </a:ln>
                          <a:solidFill>
                            <a:schemeClr val="tx1"/>
                          </a:solidFill>
                          <a:effectLst/>
                          <a:latin typeface="MS PGothic"/>
                          <a:ea typeface="MS PGothic"/>
                        </a:rPr>
                        <a:t>」</a:t>
                      </a:r>
                      <a:endParaRPr kumimoji="1" lang="en-US" altLang="ja-JP" sz="1600" b="0" i="0" u="none" strike="noStrike" cap="none" normalizeH="0" baseline="0" dirty="0">
                        <a:ln>
                          <a:noFill/>
                        </a:ln>
                        <a:solidFill>
                          <a:schemeClr val="tx1"/>
                        </a:solidFill>
                        <a:effectLst/>
                        <a:latin typeface="MS PGothic"/>
                        <a:ea typeface="MS PGothic"/>
                      </a:endParaRPr>
                    </a:p>
                    <a:p>
                      <a:pPr marL="625475" marR="0" lvl="1" indent="-269875"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1" lang="ja-JP" altLang="ja-JP" sz="1600" b="0" i="0" u="none" strike="noStrike" cap="none" normalizeH="0" baseline="0" dirty="0">
                          <a:ln>
                            <a:noFill/>
                          </a:ln>
                          <a:solidFill>
                            <a:schemeClr val="tx1"/>
                          </a:solidFill>
                          <a:effectLst/>
                          <a:latin typeface="MS PGothic"/>
                          <a:ea typeface="MS PGothic"/>
                        </a:rPr>
                        <a:t>「それらに属する者」とは、国立・私立大学の教員、公益法人等の研究所の研究員、学会の会員等</a:t>
                      </a:r>
                      <a:endParaRPr kumimoji="1" lang="ja-JP" altLang="ja-JP" sz="1600" b="0"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1264240">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S PGothic"/>
                          <a:ea typeface="MS PGothic"/>
                        </a:rPr>
                        <a:t>学術研究目的</a:t>
                      </a: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S PGothic"/>
                          <a:ea typeface="MS PGothic"/>
                        </a:rPr>
                        <a:t>（G通 2-19）</a:t>
                      </a:r>
                      <a:endParaRPr kumimoji="1" lang="ja-JP" altLang="ja-JP" sz="1400" b="0"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77825" indent="-285750">
                        <a:spcBef>
                          <a:spcPct val="20000"/>
                        </a:spcBef>
                        <a:tabLst>
                          <a:tab pos="377825" algn="l"/>
                        </a:tabLst>
                        <a:defRPr kumimoji="1" sz="2800">
                          <a:solidFill>
                            <a:schemeClr val="tx1"/>
                          </a:solidFill>
                          <a:latin typeface="Arial Rounded MT Bold" panose="020F0704030504030204" pitchFamily="34" charset="0"/>
                          <a:ea typeface="HGP創英角ｺﾞｼｯｸUB" panose="020B0900000000000000" pitchFamily="50" charset="-128"/>
                        </a:defRPr>
                      </a:lvl1pPr>
                      <a:lvl2pPr marL="835025" indent="-285750">
                        <a:spcBef>
                          <a:spcPct val="20000"/>
                        </a:spcBef>
                        <a:tabLst>
                          <a:tab pos="377825" algn="l"/>
                        </a:tabLst>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tabLst>
                          <a:tab pos="377825" algn="l"/>
                        </a:tabLst>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tabLst>
                          <a:tab pos="377825" algn="l"/>
                        </a:tabLs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377825" marR="0" lvl="0" indent="-28575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tab pos="377825" algn="l"/>
                        </a:tabLst>
                      </a:pPr>
                      <a:r>
                        <a:rPr kumimoji="1" lang="ja-JP" altLang="ja-JP" sz="1800" b="0" i="0" u="none" strike="noStrike" cap="none" normalizeH="0" baseline="0" dirty="0">
                          <a:ln>
                            <a:noFill/>
                          </a:ln>
                          <a:solidFill>
                            <a:schemeClr val="tx1"/>
                          </a:solidFill>
                          <a:effectLst/>
                          <a:latin typeface="MS PGothic"/>
                          <a:ea typeface="MS PGothic"/>
                        </a:rPr>
                        <a:t>具体的活動としての学術研究は、新しい法則や原理の発見、分析や方法論の確立、新しい知識やその応用法の体系化、先端的な学問領域の開拓など</a:t>
                      </a:r>
                      <a:endParaRPr kumimoji="1" lang="en-US" altLang="ja-JP" sz="1800" b="0" i="0" u="none" strike="noStrike" cap="none" normalizeH="0" baseline="0" dirty="0">
                        <a:ln>
                          <a:noFill/>
                        </a:ln>
                        <a:solidFill>
                          <a:schemeClr val="tx1"/>
                        </a:solidFill>
                        <a:effectLst/>
                        <a:latin typeface="MS PGothic"/>
                        <a:ea typeface="MS PGothic"/>
                      </a:endParaRPr>
                    </a:p>
                    <a:p>
                      <a:pPr marL="625475" marR="0" lvl="1" indent="-269875"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1" lang="ja-JP" altLang="ja-JP" sz="1600" b="0" i="0" u="none" strike="noStrike" cap="none" normalizeH="0" baseline="0" dirty="0">
                          <a:ln>
                            <a:noFill/>
                          </a:ln>
                          <a:solidFill>
                            <a:schemeClr val="tx1"/>
                          </a:solidFill>
                          <a:effectLst/>
                          <a:latin typeface="MS PGothic"/>
                          <a:ea typeface="MS PGothic"/>
                        </a:rPr>
                        <a:t>「学術」とは、人文・社会科学及び自然科学並びにそれらの応用の研究であり、あらゆる学問分野における研究活動及びその所産としての知識・方法の体系</a:t>
                      </a:r>
                      <a:endParaRPr kumimoji="1" lang="en-US" altLang="ja-JP" sz="1600" b="0" i="0" u="none" strike="noStrike" cap="none" normalizeH="0" baseline="0" dirty="0">
                        <a:ln>
                          <a:noFill/>
                        </a:ln>
                        <a:solidFill>
                          <a:schemeClr val="tx1"/>
                        </a:solidFill>
                        <a:effectLst/>
                        <a:latin typeface="MS PGothic"/>
                        <a:ea typeface="MS PGothic"/>
                      </a:endParaRPr>
                    </a:p>
                    <a:p>
                      <a:pPr marL="625475" marR="0" lvl="1" indent="-269875"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1" lang="ja-JP" altLang="en-US" sz="1600" b="0" i="0" u="none" strike="noStrike" cap="none" normalizeH="0" baseline="0" dirty="0">
                          <a:ln>
                            <a:noFill/>
                          </a:ln>
                          <a:solidFill>
                            <a:schemeClr val="tx1"/>
                          </a:solidFill>
                          <a:effectLst/>
                          <a:latin typeface="MS PGothic"/>
                          <a:ea typeface="MS PGothic"/>
                          <a:cs typeface="ＭＳ Ｐゴシック" panose="020B0600070205080204" pitchFamily="50" charset="-128"/>
                        </a:rPr>
                        <a:t>「製品開発」を目的として個人情報を取り扱う場合は、当該活動は、学術研究目的とは解されない</a:t>
                      </a:r>
                      <a:endParaRPr kumimoji="1" lang="ja-JP" altLang="ja-JP" sz="1600" b="0"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object 7">
            <a:extLst>
              <a:ext uri="{FF2B5EF4-FFF2-40B4-BE49-F238E27FC236}">
                <a16:creationId xmlns:a16="http://schemas.microsoft.com/office/drawing/2014/main" id="{0378323A-6856-4139-9606-5BA8BC0D1C81}"/>
              </a:ext>
            </a:extLst>
          </p:cNvPr>
          <p:cNvGraphicFramePr>
            <a:graphicFrameLocks noGrp="1"/>
          </p:cNvGraphicFramePr>
          <p:nvPr>
            <p:extLst>
              <p:ext uri="{D42A27DB-BD31-4B8C-83A1-F6EECF244321}">
                <p14:modId xmlns:p14="http://schemas.microsoft.com/office/powerpoint/2010/main" val="3190578672"/>
              </p:ext>
            </p:extLst>
          </p:nvPr>
        </p:nvGraphicFramePr>
        <p:xfrm>
          <a:off x="660400" y="4672009"/>
          <a:ext cx="10972800" cy="1450440"/>
        </p:xfrm>
        <a:graphic>
          <a:graphicData uri="http://schemas.openxmlformats.org/drawingml/2006/table">
            <a:tbl>
              <a:tblPr/>
              <a:tblGrid>
                <a:gridCol w="2542907">
                  <a:extLst>
                    <a:ext uri="{9D8B030D-6E8A-4147-A177-3AD203B41FA5}">
                      <a16:colId xmlns:a16="http://schemas.microsoft.com/office/drawing/2014/main" val="20000"/>
                    </a:ext>
                  </a:extLst>
                </a:gridCol>
                <a:gridCol w="2459587">
                  <a:extLst>
                    <a:ext uri="{9D8B030D-6E8A-4147-A177-3AD203B41FA5}">
                      <a16:colId xmlns:a16="http://schemas.microsoft.com/office/drawing/2014/main" val="20001"/>
                    </a:ext>
                  </a:extLst>
                </a:gridCol>
                <a:gridCol w="3066872">
                  <a:extLst>
                    <a:ext uri="{9D8B030D-6E8A-4147-A177-3AD203B41FA5}">
                      <a16:colId xmlns:a16="http://schemas.microsoft.com/office/drawing/2014/main" val="20002"/>
                    </a:ext>
                  </a:extLst>
                </a:gridCol>
                <a:gridCol w="2903434">
                  <a:extLst>
                    <a:ext uri="{9D8B030D-6E8A-4147-A177-3AD203B41FA5}">
                      <a16:colId xmlns:a16="http://schemas.microsoft.com/office/drawing/2014/main" val="20003"/>
                    </a:ext>
                  </a:extLst>
                </a:gridCol>
              </a:tblGrid>
              <a:tr h="346796">
                <a:tc rowSpan="2">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S PGothic"/>
                        <a:ea typeface="MS PGothic"/>
                        <a:cs typeface="Times New Roman"/>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rowSpan="2">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2000" b="1" i="0" u="none" strike="noStrike" cap="none" normalizeH="0" baseline="0" dirty="0">
                          <a:ln>
                            <a:noFill/>
                          </a:ln>
                          <a:solidFill>
                            <a:schemeClr val="bg1"/>
                          </a:solidFill>
                          <a:effectLst/>
                          <a:latin typeface="MS PGothic"/>
                          <a:ea typeface="MS PGothic"/>
                        </a:rPr>
                        <a:t>製薬企業</a:t>
                      </a:r>
                      <a:endParaRPr kumimoji="1" lang="ja-JP" altLang="ja-JP" sz="2000" b="1" i="0" u="none" strike="noStrike" cap="none" normalizeH="0" baseline="0" dirty="0">
                        <a:ln>
                          <a:noFill/>
                        </a:ln>
                        <a:solidFill>
                          <a:schemeClr val="bg1"/>
                        </a:solidFill>
                        <a:effectLst/>
                        <a:latin typeface="MS PGothic"/>
                        <a:ea typeface="MS PGothic"/>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gridSpan="2">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2000" b="1" i="0" u="none" strike="noStrike" cap="none" normalizeH="0" baseline="0" dirty="0">
                          <a:ln>
                            <a:noFill/>
                          </a:ln>
                          <a:solidFill>
                            <a:srgbClr val="FFFFFF"/>
                          </a:solidFill>
                          <a:effectLst/>
                          <a:latin typeface="MS PGothic"/>
                          <a:ea typeface="MS PGothic"/>
                        </a:rPr>
                        <a:t>学術研究目的の共同研究</a:t>
                      </a:r>
                      <a:endParaRPr kumimoji="1" lang="ja-JP" altLang="ja-JP" sz="2000" b="1"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hMerge="1">
                  <a:txBody>
                    <a:bodyPr/>
                    <a:lstStyle/>
                    <a:p>
                      <a:endParaRPr kumimoji="1" lang="ja-JP" altLang="en-US"/>
                    </a:p>
                  </a:txBody>
                  <a:tcPr/>
                </a:tc>
                <a:extLst>
                  <a:ext uri="{0D108BD9-81ED-4DB2-BD59-A6C34878D82A}">
                    <a16:rowId xmlns:a16="http://schemas.microsoft.com/office/drawing/2014/main" val="10000"/>
                  </a:ext>
                </a:extLst>
              </a:tr>
              <a:tr h="34679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2000" b="1" i="0" u="none" strike="noStrike" cap="none" normalizeH="0" baseline="0" dirty="0">
                          <a:ln>
                            <a:noFill/>
                          </a:ln>
                          <a:solidFill>
                            <a:srgbClr val="FFFFFF"/>
                          </a:solidFill>
                          <a:effectLst/>
                          <a:latin typeface="MS PGothic"/>
                          <a:ea typeface="MS PGothic"/>
                        </a:rPr>
                        <a:t>国内の学術研究機関</a:t>
                      </a:r>
                      <a:endParaRPr kumimoji="1" lang="ja-JP" altLang="ja-JP" sz="2000" b="1"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anchor="ctr" horzOverflow="overflow">
                    <a:lnL w="254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2000" b="1" i="0" u="none" strike="noStrike" cap="none" normalizeH="0" baseline="0" dirty="0">
                          <a:ln>
                            <a:noFill/>
                          </a:ln>
                          <a:solidFill>
                            <a:srgbClr val="FFFFFF"/>
                          </a:solidFill>
                          <a:effectLst/>
                          <a:latin typeface="MS PGothic"/>
                          <a:ea typeface="MS PGothic"/>
                        </a:rPr>
                        <a:t>海外の学術研究機関</a:t>
                      </a:r>
                      <a:endParaRPr kumimoji="1" lang="ja-JP" altLang="ja-JP" sz="2000" b="1" i="0" u="none" strike="noStrike" cap="none" normalizeH="0" baseline="0" dirty="0">
                        <a:ln>
                          <a:noFill/>
                        </a:ln>
                        <a:solidFill>
                          <a:schemeClr val="tx1"/>
                        </a:solidFill>
                        <a:effectLst/>
                        <a:latin typeface="MS PGothic"/>
                        <a:ea typeface="MS PGothic"/>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590696">
                <a:tc>
                  <a:txBody>
                    <a:bodyPr/>
                    <a:lstStyle>
                      <a:lvl1pPr marL="801688" indent="-457200">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801370" marR="0" lvl="0" indent="-457200" algn="l"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n-ea"/>
                          <a:ea typeface="+mn-ea"/>
                        </a:rPr>
                        <a:t>学術研究例外規定の該当性</a:t>
                      </a:r>
                      <a:r>
                        <a:rPr kumimoji="1" lang="ja-JP" altLang="en-US" sz="1800" b="0" i="0" u="none" strike="noStrike" cap="none" normalizeH="0" baseline="0" dirty="0">
                          <a:ln>
                            <a:noFill/>
                          </a:ln>
                          <a:solidFill>
                            <a:schemeClr val="tx1"/>
                          </a:solidFill>
                          <a:effectLst/>
                          <a:latin typeface="+mn-ea"/>
                          <a:ea typeface="+mn-ea"/>
                        </a:rPr>
                        <a:t> </a:t>
                      </a:r>
                      <a:r>
                        <a:rPr kumimoji="1" lang="en-US" altLang="ja-JP" sz="1800" b="0" i="0" u="none" strike="noStrike" cap="none" normalizeH="0" baseline="30000" dirty="0">
                          <a:ln>
                            <a:noFill/>
                          </a:ln>
                          <a:solidFill>
                            <a:schemeClr val="tx1"/>
                          </a:solidFill>
                          <a:effectLst/>
                          <a:latin typeface="+mn-ea"/>
                          <a:ea typeface="+mn-ea"/>
                        </a:rPr>
                        <a:t>1)</a:t>
                      </a:r>
                      <a:endParaRPr kumimoji="1" lang="ja-JP" altLang="ja-JP" sz="1800" b="0" i="0" u="none" strike="noStrike" cap="none" normalizeH="0" baseline="30000" dirty="0">
                        <a:ln>
                          <a:noFill/>
                        </a:ln>
                        <a:solidFill>
                          <a:schemeClr val="tx1"/>
                        </a:solidFill>
                        <a:effectLst/>
                        <a:latin typeface="+mn-ea"/>
                        <a:ea typeface="+mn-ea"/>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n-ea"/>
                          <a:ea typeface="+mn-ea"/>
                        </a:rPr>
                        <a:t>△</a:t>
                      </a: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n-ea"/>
                          <a:ea typeface="+mn-ea"/>
                        </a:rPr>
                        <a:t>（通常は非該当</a:t>
                      </a:r>
                      <a:r>
                        <a:rPr kumimoji="1" lang="ja-JP" altLang="en-US" sz="1800" b="0" i="0" u="none" strike="noStrike" cap="none" normalizeH="0" baseline="0" dirty="0">
                          <a:ln>
                            <a:noFill/>
                          </a:ln>
                          <a:solidFill>
                            <a:schemeClr val="tx1"/>
                          </a:solidFill>
                          <a:effectLst/>
                          <a:latin typeface="+mn-ea"/>
                          <a:ea typeface="+mn-ea"/>
                        </a:rPr>
                        <a:t> </a:t>
                      </a:r>
                      <a:r>
                        <a:rPr kumimoji="1" lang="en-US" altLang="ja-JP" sz="1800" b="0" i="0" u="none" strike="noStrike" cap="none" normalizeH="0" baseline="30000" dirty="0">
                          <a:ln>
                            <a:noFill/>
                          </a:ln>
                          <a:solidFill>
                            <a:schemeClr val="tx1"/>
                          </a:solidFill>
                          <a:effectLst/>
                          <a:latin typeface="+mn-ea"/>
                          <a:ea typeface="+mn-ea"/>
                        </a:rPr>
                        <a:t>2)</a:t>
                      </a:r>
                      <a:r>
                        <a:rPr kumimoji="1" lang="ja-JP" altLang="ja-JP" sz="1800" b="0" i="0" u="none" strike="noStrike" cap="none" normalizeH="0" baseline="0" dirty="0">
                          <a:ln>
                            <a:noFill/>
                          </a:ln>
                          <a:solidFill>
                            <a:schemeClr val="tx1"/>
                          </a:solidFill>
                          <a:effectLst/>
                          <a:latin typeface="+mn-ea"/>
                          <a:ea typeface="+mn-ea"/>
                        </a:rPr>
                        <a:t>）</a:t>
                      </a:r>
                      <a:endParaRPr kumimoji="1" lang="ja-JP" altLang="ja-JP" sz="18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n-ea"/>
                          <a:ea typeface="+mn-ea"/>
                        </a:rPr>
                        <a:t>〇</a:t>
                      </a:r>
                      <a:endParaRPr kumimoji="1" lang="ja-JP" altLang="ja-JP" sz="18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1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3175" marR="0" lvl="0" indent="0" algn="ctr" defTabSz="914400" rtl="0" eaLnBrk="1" fontAlgn="base" latinLnBrk="0" hangingPunct="1">
                        <a:lnSpc>
                          <a:spcPct val="100000"/>
                        </a:lnSpc>
                        <a:spcBef>
                          <a:spcPts val="600"/>
                        </a:spcBef>
                        <a:spcAft>
                          <a:spcPct val="0"/>
                        </a:spcAft>
                        <a:buClrTx/>
                        <a:buSzTx/>
                        <a:buFontTx/>
                        <a:buNone/>
                        <a:tabLst/>
                      </a:pPr>
                      <a:r>
                        <a:rPr kumimoji="1" lang="ja-JP" altLang="ja-JP" sz="1800" b="0" i="0" u="none" strike="noStrike" cap="none" normalizeH="0" baseline="0" dirty="0">
                          <a:ln>
                            <a:noFill/>
                          </a:ln>
                          <a:solidFill>
                            <a:schemeClr val="tx1"/>
                          </a:solidFill>
                          <a:effectLst/>
                          <a:latin typeface="+mn-ea"/>
                          <a:ea typeface="+mn-ea"/>
                        </a:rPr>
                        <a:t>×</a:t>
                      </a:r>
                      <a:endParaRPr kumimoji="1" lang="ja-JP" altLang="ja-JP" sz="1800" b="0" i="0" u="none" strike="noStrike" cap="none" normalizeH="0" baseline="0" dirty="0">
                        <a:ln>
                          <a:noFill/>
                        </a:ln>
                        <a:solidFill>
                          <a:schemeClr val="tx1"/>
                        </a:solidFill>
                        <a:effectLst/>
                        <a:latin typeface="+mn-ea"/>
                        <a:ea typeface="+mn-ea"/>
                        <a:cs typeface="Arial"/>
                      </a:endParaRP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002" name="object 8">
            <a:extLst>
              <a:ext uri="{FF2B5EF4-FFF2-40B4-BE49-F238E27FC236}">
                <a16:creationId xmlns:a16="http://schemas.microsoft.com/office/drawing/2014/main" id="{E15E606A-6077-4A76-B2E7-5889EEE11F9B}"/>
              </a:ext>
            </a:extLst>
          </p:cNvPr>
          <p:cNvSpPr txBox="1">
            <a:spLocks noChangeArrowheads="1"/>
          </p:cNvSpPr>
          <p:nvPr/>
        </p:nvSpPr>
        <p:spPr bwMode="auto">
          <a:xfrm>
            <a:off x="6984462" y="6669280"/>
            <a:ext cx="464343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「医薬品開発における個人情報保護シンポジウム（</a:t>
            </a:r>
            <a:r>
              <a:rPr lang="en-US" altLang="ja-JP" sz="800" dirty="0">
                <a:latin typeface="+mn-ea"/>
                <a:ea typeface="+mn-ea"/>
              </a:rPr>
              <a:t>2022</a:t>
            </a:r>
            <a:r>
              <a:rPr lang="ja-JP" altLang="en-US" sz="800" dirty="0">
                <a:latin typeface="+mn-ea"/>
                <a:ea typeface="+mn-ea"/>
              </a:rPr>
              <a:t>年</a:t>
            </a:r>
            <a:r>
              <a:rPr lang="en-US" altLang="ja-JP" sz="800" dirty="0">
                <a:latin typeface="+mn-ea"/>
                <a:ea typeface="+mn-ea"/>
              </a:rPr>
              <a:t>9</a:t>
            </a:r>
            <a:r>
              <a:rPr lang="ja-JP" altLang="en-US" sz="800" dirty="0">
                <a:latin typeface="+mn-ea"/>
                <a:ea typeface="+mn-ea"/>
              </a:rPr>
              <a:t>月</a:t>
            </a:r>
            <a:r>
              <a:rPr lang="en-US" altLang="ja-JP" sz="800" dirty="0">
                <a:latin typeface="+mn-ea"/>
                <a:ea typeface="+mn-ea"/>
              </a:rPr>
              <a:t>15</a:t>
            </a:r>
            <a:r>
              <a:rPr lang="ja-JP" altLang="en-US" sz="800" dirty="0">
                <a:latin typeface="+mn-ea"/>
                <a:ea typeface="+mn-ea"/>
              </a:rPr>
              <a:t>日開催）説明資料」を参考に作成</a:t>
            </a:r>
            <a:endParaRPr lang="ja-JP" altLang="ja-JP" sz="800" dirty="0">
              <a:latin typeface="+mn-ea"/>
              <a:ea typeface="+mn-ea"/>
            </a:endParaRPr>
          </a:p>
        </p:txBody>
      </p:sp>
      <p:sp>
        <p:nvSpPr>
          <p:cNvPr id="2" name="四角形: 角を丸くする 1">
            <a:extLst>
              <a:ext uri="{FF2B5EF4-FFF2-40B4-BE49-F238E27FC236}">
                <a16:creationId xmlns:a16="http://schemas.microsoft.com/office/drawing/2014/main" id="{2E53E5F9-A662-217D-141D-09FF18769A1F}"/>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日付プレースホルダー 2">
            <a:extLst>
              <a:ext uri="{FF2B5EF4-FFF2-40B4-BE49-F238E27FC236}">
                <a16:creationId xmlns:a16="http://schemas.microsoft.com/office/drawing/2014/main" id="{EE2B6777-09DC-6714-F920-2517605C00EF}"/>
              </a:ext>
            </a:extLst>
          </p:cNvPr>
          <p:cNvSpPr>
            <a:spLocks noGrp="1"/>
          </p:cNvSpPr>
          <p:nvPr>
            <p:ph type="dt" sz="half" idx="10"/>
          </p:nvPr>
        </p:nvSpPr>
        <p:spPr/>
        <p:txBody>
          <a:bodyPr/>
          <a:lstStyle/>
          <a:p>
            <a:pPr>
              <a:defRPr/>
            </a:pPr>
            <a:r>
              <a:rPr lang="en-US" altLang="ja-JP" dirty="0"/>
              <a:t>2024/6/26</a:t>
            </a:r>
          </a:p>
        </p:txBody>
      </p:sp>
      <p:sp>
        <p:nvSpPr>
          <p:cNvPr id="6" name="テキスト ボックス 5">
            <a:extLst>
              <a:ext uri="{FF2B5EF4-FFF2-40B4-BE49-F238E27FC236}">
                <a16:creationId xmlns:a16="http://schemas.microsoft.com/office/drawing/2014/main" id="{E3F84735-B327-CD22-7275-51327565A241}"/>
              </a:ext>
            </a:extLst>
          </p:cNvPr>
          <p:cNvSpPr txBox="1"/>
          <p:nvPr/>
        </p:nvSpPr>
        <p:spPr>
          <a:xfrm>
            <a:off x="673100" y="6165304"/>
            <a:ext cx="4176464" cy="246221"/>
          </a:xfrm>
          <a:prstGeom prst="rect">
            <a:avLst/>
          </a:prstGeom>
          <a:noFill/>
        </p:spPr>
        <p:txBody>
          <a:bodyPr wrap="square">
            <a:spAutoFit/>
          </a:bodyPr>
          <a:lstStyle/>
          <a:p>
            <a:r>
              <a:rPr lang="en-US" altLang="ja-JP" sz="1000" spc="-10" dirty="0">
                <a:effectLst/>
                <a:latin typeface="+mn-ea"/>
                <a:ea typeface="+mn-ea"/>
                <a:cs typeface="ＭＳ ゴシック" panose="020B0609070205080204" pitchFamily="49" charset="-128"/>
              </a:rPr>
              <a:t>1</a:t>
            </a:r>
            <a:r>
              <a:rPr lang="en-US" altLang="ja-JP" sz="1000" spc="-10" dirty="0">
                <a:latin typeface="+mn-ea"/>
                <a:ea typeface="+mn-ea"/>
                <a:cs typeface="ＭＳ ゴシック" panose="020B0609070205080204" pitchFamily="49" charset="-128"/>
              </a:rPr>
              <a:t>)</a:t>
            </a:r>
            <a:r>
              <a:rPr lang="ja-JP" altLang="en-US" sz="1000" spc="-10" dirty="0">
                <a:latin typeface="+mn-ea"/>
                <a:ea typeface="+mn-ea"/>
                <a:cs typeface="ＭＳ ゴシック" panose="020B0609070205080204" pitchFamily="49" charset="-128"/>
              </a:rPr>
              <a:t> </a:t>
            </a:r>
            <a:r>
              <a:rPr lang="ja-JP" altLang="ja-JP" sz="1000" spc="-10" dirty="0">
                <a:effectLst/>
                <a:latin typeface="+mn-ea"/>
                <a:ea typeface="+mn-ea"/>
                <a:cs typeface="ＭＳ ゴシック" panose="020B0609070205080204" pitchFamily="49" charset="-128"/>
              </a:rPr>
              <a:t>学術研究機関等が学術研究目的で個人情報を取り扱う必要が</a:t>
            </a:r>
            <a:r>
              <a:rPr lang="ja-JP" altLang="en-US" sz="1000" spc="-10" dirty="0">
                <a:latin typeface="+mn-ea"/>
                <a:ea typeface="+mn-ea"/>
                <a:cs typeface="ＭＳ ゴシック" panose="020B0609070205080204" pitchFamily="49" charset="-128"/>
              </a:rPr>
              <a:t>ある場合</a:t>
            </a:r>
            <a:endParaRPr lang="ja-JP" altLang="en-US" sz="1000" dirty="0">
              <a:latin typeface="+mn-ea"/>
              <a:ea typeface="+mn-ea"/>
            </a:endParaRPr>
          </a:p>
        </p:txBody>
      </p:sp>
      <p:sp>
        <p:nvSpPr>
          <p:cNvPr id="8" name="テキスト ボックス 7">
            <a:extLst>
              <a:ext uri="{FF2B5EF4-FFF2-40B4-BE49-F238E27FC236}">
                <a16:creationId xmlns:a16="http://schemas.microsoft.com/office/drawing/2014/main" id="{711F6A40-E73C-0D95-3FED-7328DBA49562}"/>
              </a:ext>
            </a:extLst>
          </p:cNvPr>
          <p:cNvSpPr txBox="1"/>
          <p:nvPr/>
        </p:nvSpPr>
        <p:spPr>
          <a:xfrm>
            <a:off x="5040560" y="6165304"/>
            <a:ext cx="6816080" cy="400110"/>
          </a:xfrm>
          <a:prstGeom prst="rect">
            <a:avLst/>
          </a:prstGeom>
          <a:noFill/>
        </p:spPr>
        <p:txBody>
          <a:bodyPr wrap="square">
            <a:spAutoFit/>
          </a:bodyPr>
          <a:lstStyle/>
          <a:p>
            <a:pPr marL="138113" indent="-138113"/>
            <a:r>
              <a:rPr lang="en-US" altLang="ja-JP" sz="1000" spc="-10" dirty="0">
                <a:latin typeface="ＭＳ Ｐゴシック"/>
                <a:cs typeface="ＭＳ Ｐゴシック"/>
              </a:rPr>
              <a:t>2)</a:t>
            </a:r>
            <a:r>
              <a:rPr lang="ja-JP" altLang="en-US" sz="1000" spc="-10" dirty="0">
                <a:latin typeface="ＭＳ Ｐゴシック"/>
                <a:cs typeface="ＭＳ Ｐゴシック"/>
              </a:rPr>
              <a:t> 民間団体付属の研究機関等における研究</a:t>
            </a:r>
            <a:r>
              <a:rPr lang="ja-JP" altLang="en-US" sz="1000" dirty="0">
                <a:latin typeface="ＭＳ Ｐゴシック"/>
                <a:cs typeface="ＭＳ Ｐゴシック"/>
              </a:rPr>
              <a:t>活</a:t>
            </a:r>
            <a:r>
              <a:rPr lang="ja-JP" altLang="en-US" sz="1000" spc="-10" dirty="0">
                <a:latin typeface="ＭＳ Ｐゴシック"/>
                <a:cs typeface="ＭＳ Ｐゴシック"/>
              </a:rPr>
              <a:t>動についても、当該機関</a:t>
            </a:r>
            <a:r>
              <a:rPr lang="ja-JP" altLang="en-US" sz="1000" spc="-5" dirty="0">
                <a:latin typeface="ＭＳ Ｐゴシック"/>
                <a:cs typeface="ＭＳ Ｐゴシック"/>
              </a:rPr>
              <a:t>が学術</a:t>
            </a:r>
            <a:r>
              <a:rPr lang="ja-JP" altLang="en-US" sz="1000" spc="-10" dirty="0">
                <a:latin typeface="ＭＳ Ｐゴシック"/>
                <a:cs typeface="ＭＳ Ｐゴシック"/>
              </a:rPr>
              <a:t>研究を主</a:t>
            </a:r>
            <a:r>
              <a:rPr lang="ja-JP" altLang="en-US" sz="1000" dirty="0">
                <a:latin typeface="ＭＳ Ｐゴシック"/>
                <a:cs typeface="ＭＳ Ｐゴシック"/>
              </a:rPr>
              <a:t>た</a:t>
            </a:r>
            <a:r>
              <a:rPr lang="ja-JP" altLang="en-US" sz="1000" spc="-10" dirty="0">
                <a:latin typeface="ＭＳ Ｐゴシック"/>
                <a:cs typeface="ＭＳ Ｐゴシック"/>
              </a:rPr>
              <a:t>る目的</a:t>
            </a:r>
            <a:r>
              <a:rPr lang="ja-JP" altLang="en-US" sz="1000" spc="-5" dirty="0">
                <a:latin typeface="ＭＳ Ｐゴシック"/>
                <a:cs typeface="ＭＳ Ｐゴシック"/>
              </a:rPr>
              <a:t>とする</a:t>
            </a:r>
            <a:r>
              <a:rPr lang="ja-JP" altLang="en-US" sz="1000" spc="-10" dirty="0">
                <a:latin typeface="ＭＳ Ｐゴシック"/>
                <a:cs typeface="ＭＳ Ｐゴシック"/>
              </a:rPr>
              <a:t>ものである場合</a:t>
            </a:r>
            <a:r>
              <a:rPr lang="ja-JP" altLang="en-US" sz="1000" dirty="0">
                <a:latin typeface="ＭＳ Ｐゴシック"/>
                <a:cs typeface="ＭＳ Ｐゴシック"/>
              </a:rPr>
              <a:t>に</a:t>
            </a:r>
            <a:r>
              <a:rPr lang="ja-JP" altLang="en-US" sz="1000" spc="-10" dirty="0">
                <a:latin typeface="ＭＳ Ｐゴシック"/>
                <a:cs typeface="ＭＳ Ｐゴシック"/>
              </a:rPr>
              <a:t>は、</a:t>
            </a:r>
            <a:r>
              <a:rPr lang="ja-JP" altLang="en-US" sz="1000" dirty="0">
                <a:latin typeface="ＭＳ Ｐゴシック"/>
                <a:cs typeface="ＭＳ Ｐゴシック"/>
              </a:rPr>
              <a:t>「</a:t>
            </a:r>
            <a:r>
              <a:rPr lang="ja-JP" altLang="en-US" sz="1000" spc="-50" dirty="0">
                <a:latin typeface="ＭＳ Ｐゴシック"/>
                <a:cs typeface="ＭＳ Ｐゴシック"/>
              </a:rPr>
              <a:t>学</a:t>
            </a:r>
            <a:r>
              <a:rPr lang="ja-JP" altLang="en-US" sz="1000" spc="-10" dirty="0">
                <a:latin typeface="ＭＳ Ｐゴシック"/>
                <a:cs typeface="ＭＳ Ｐゴシック"/>
              </a:rPr>
              <a:t>術研究機関等</a:t>
            </a:r>
            <a:r>
              <a:rPr lang="ja-JP" altLang="en-US" sz="1000" spc="-20" dirty="0">
                <a:latin typeface="ＭＳ Ｐゴシック"/>
                <a:cs typeface="ＭＳ Ｐゴシック"/>
              </a:rPr>
              <a:t>」に</a:t>
            </a:r>
            <a:r>
              <a:rPr lang="ja-JP" altLang="en-US" sz="1000" spc="-10" dirty="0">
                <a:latin typeface="ＭＳ Ｐゴシック"/>
                <a:cs typeface="ＭＳ Ｐゴシック"/>
              </a:rPr>
              <a:t>該当する</a:t>
            </a:r>
            <a:endParaRPr lang="ja-JP" altLang="en-US" sz="1000" dirty="0"/>
          </a:p>
        </p:txBody>
      </p:sp>
      <p:sp>
        <p:nvSpPr>
          <p:cNvPr id="5" name="テキスト ボックス 4">
            <a:extLst>
              <a:ext uri="{FF2B5EF4-FFF2-40B4-BE49-F238E27FC236}">
                <a16:creationId xmlns:a16="http://schemas.microsoft.com/office/drawing/2014/main" id="{C5F24E01-B45F-E595-6FE1-97E21FEF7E77}"/>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オブジェクト 5" hidden="1">
            <a:extLst>
              <a:ext uri="{FF2B5EF4-FFF2-40B4-BE49-F238E27FC236}">
                <a16:creationId xmlns:a16="http://schemas.microsoft.com/office/drawing/2014/main" id="{D8E25F92-390F-4468-89AD-B55A66A76831}"/>
              </a:ext>
            </a:extLst>
          </p:cNvPr>
          <p:cNvGraphicFramePr>
            <a:graphicFrameLocks noChangeAspect="1"/>
          </p:cNvGraphicFramePr>
          <p:nvPr>
            <p:custDataLst>
              <p:tags r:id="rId1"/>
            </p:custDataLst>
            <p:extLst>
              <p:ext uri="{D42A27DB-BD31-4B8C-83A1-F6EECF244321}">
                <p14:modId xmlns:p14="http://schemas.microsoft.com/office/powerpoint/2010/main" val="3617308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41986" name="オブジェクト 5" hidden="1">
                        <a:extLst>
                          <a:ext uri="{FF2B5EF4-FFF2-40B4-BE49-F238E27FC236}">
                            <a16:creationId xmlns:a16="http://schemas.microsoft.com/office/drawing/2014/main" id="{D8E25F92-390F-4468-89AD-B55A66A768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タイトル 1">
            <a:extLst>
              <a:ext uri="{FF2B5EF4-FFF2-40B4-BE49-F238E27FC236}">
                <a16:creationId xmlns:a16="http://schemas.microsoft.com/office/drawing/2014/main" id="{B39B49C2-C1FF-449E-A27A-9D6FE98C878C}"/>
              </a:ext>
            </a:extLst>
          </p:cNvPr>
          <p:cNvSpPr>
            <a:spLocks noGrp="1" noChangeArrowheads="1"/>
          </p:cNvSpPr>
          <p:nvPr>
            <p:ph type="title"/>
          </p:nvPr>
        </p:nvSpPr>
        <p:spPr/>
        <p:txBody>
          <a:bodyPr vert="horz"/>
          <a:lstStyle/>
          <a:p>
            <a:r>
              <a:rPr lang="ja-JP" altLang="en-US" dirty="0">
                <a:latin typeface="+mn-ea"/>
                <a:ea typeface="+mn-ea"/>
              </a:rPr>
              <a:t>学術研究例外と企業の関係</a:t>
            </a:r>
          </a:p>
        </p:txBody>
      </p:sp>
      <p:sp>
        <p:nvSpPr>
          <p:cNvPr id="41989" name="スライド番号プレースホルダー 4">
            <a:extLst>
              <a:ext uri="{FF2B5EF4-FFF2-40B4-BE49-F238E27FC236}">
                <a16:creationId xmlns:a16="http://schemas.microsoft.com/office/drawing/2014/main" id="{1F8C4699-B54E-4780-9156-F469CFEE9E26}"/>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61680AC4-DFAB-4D4A-A4BC-7D1D1532962A}" type="slidenum">
              <a:rPr lang="en-US" altLang="ja-JP" sz="900" smtClean="0">
                <a:latin typeface="+mn-ea"/>
                <a:ea typeface="+mn-ea"/>
              </a:rPr>
              <a:pPr>
                <a:spcBef>
                  <a:spcPct val="0"/>
                </a:spcBef>
                <a:buFontTx/>
                <a:buNone/>
              </a:pPr>
              <a:t>27</a:t>
            </a:fld>
            <a:endParaRPr lang="en-US" altLang="ja-JP" sz="900" dirty="0">
              <a:latin typeface="+mn-ea"/>
              <a:ea typeface="+mn-ea"/>
            </a:endParaRPr>
          </a:p>
        </p:txBody>
      </p:sp>
      <p:sp>
        <p:nvSpPr>
          <p:cNvPr id="41990" name="object 5">
            <a:extLst>
              <a:ext uri="{FF2B5EF4-FFF2-40B4-BE49-F238E27FC236}">
                <a16:creationId xmlns:a16="http://schemas.microsoft.com/office/drawing/2014/main" id="{E8B691EA-FFBA-47E1-A605-3744D1430CEA}"/>
              </a:ext>
            </a:extLst>
          </p:cNvPr>
          <p:cNvSpPr txBox="1">
            <a:spLocks noChangeArrowheads="1"/>
          </p:cNvSpPr>
          <p:nvPr/>
        </p:nvSpPr>
        <p:spPr bwMode="auto">
          <a:xfrm>
            <a:off x="678545" y="1196752"/>
            <a:ext cx="11052000" cy="3439403"/>
          </a:xfrm>
          <a:prstGeom prst="rect">
            <a:avLst/>
          </a:prstGeom>
          <a:noFill/>
          <a:ln>
            <a:noFill/>
          </a:ln>
        </p:spPr>
        <p:txBody>
          <a:bodyPr lIns="0" tIns="175260"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446088" indent="-180975">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600"/>
              </a:spcBef>
              <a:spcAft>
                <a:spcPts val="0"/>
              </a:spcAft>
              <a:buFontTx/>
              <a:buNone/>
              <a:defRPr/>
            </a:pPr>
            <a:r>
              <a:rPr lang="en-US" altLang="ja-JP" sz="1600" b="1" dirty="0">
                <a:solidFill>
                  <a:srgbClr val="000000"/>
                </a:solidFill>
                <a:latin typeface="+mn-ea"/>
                <a:ea typeface="+mn-ea"/>
              </a:rPr>
              <a:t>【</a:t>
            </a:r>
            <a:r>
              <a:rPr lang="ja-JP" altLang="en-US" sz="1600" b="1" dirty="0">
                <a:solidFill>
                  <a:srgbClr val="000000"/>
                </a:solidFill>
                <a:latin typeface="+mn-ea"/>
                <a:ea typeface="+mn-ea"/>
              </a:rPr>
              <a:t>個人情報保護法</a:t>
            </a:r>
            <a:r>
              <a:rPr lang="en-US" altLang="ja-JP" sz="1600" b="1" dirty="0">
                <a:solidFill>
                  <a:srgbClr val="000000"/>
                </a:solidFill>
                <a:latin typeface="+mn-ea"/>
                <a:ea typeface="+mn-ea"/>
              </a:rPr>
              <a:t>】</a:t>
            </a:r>
          </a:p>
          <a:p>
            <a:pPr>
              <a:spcBef>
                <a:spcPts val="600"/>
              </a:spcBef>
              <a:spcAft>
                <a:spcPts val="0"/>
              </a:spcAft>
              <a:buFontTx/>
              <a:buNone/>
              <a:defRPr/>
            </a:pPr>
            <a:r>
              <a:rPr lang="ja-JP" altLang="en-US" sz="1600" dirty="0">
                <a:solidFill>
                  <a:srgbClr val="000000"/>
                </a:solidFill>
                <a:latin typeface="+mn-ea"/>
                <a:ea typeface="+mn-ea"/>
              </a:rPr>
              <a:t>（第三者提供の制限）</a:t>
            </a:r>
          </a:p>
          <a:p>
            <a:pPr>
              <a:spcBef>
                <a:spcPts val="600"/>
              </a:spcBef>
              <a:spcAft>
                <a:spcPts val="0"/>
              </a:spcAft>
              <a:buFontTx/>
              <a:buNone/>
              <a:defRPr/>
            </a:pPr>
            <a:r>
              <a:rPr lang="ja-JP" altLang="en-US" sz="1600" dirty="0">
                <a:solidFill>
                  <a:srgbClr val="000000"/>
                </a:solidFill>
                <a:latin typeface="+mn-ea"/>
                <a:ea typeface="+mn-ea"/>
              </a:rPr>
              <a:t>第二十七条　個人情報取扱事業者は、次に掲げる場合を除くほか、あらかじめ本人の同意を得ないで、個人データを第三者に提供してはならない。</a:t>
            </a:r>
            <a:endParaRPr lang="en-US" altLang="ja-JP" sz="800" dirty="0">
              <a:solidFill>
                <a:srgbClr val="000000"/>
              </a:solidFill>
              <a:latin typeface="+mn-ea"/>
              <a:ea typeface="+mn-ea"/>
            </a:endParaRPr>
          </a:p>
          <a:p>
            <a:pPr marL="352425" indent="-339725">
              <a:spcBef>
                <a:spcPts val="600"/>
              </a:spcBef>
              <a:spcAft>
                <a:spcPts val="0"/>
              </a:spcAft>
              <a:buFontTx/>
              <a:buNone/>
              <a:defRPr/>
            </a:pPr>
            <a:r>
              <a:rPr lang="ja-JP" altLang="en-US" sz="1600" dirty="0">
                <a:solidFill>
                  <a:srgbClr val="000000"/>
                </a:solidFill>
                <a:latin typeface="+mn-ea"/>
                <a:ea typeface="+mn-ea"/>
              </a:rPr>
              <a:t>五　当該個人情報取扱事業者が学術研究機関等である場合であって、当該個人データの提供が学術研究の成果の公表又は教授のためやむを得ないとき（個人の権利利益を不当に侵害するおそれがある場合を除く。）。</a:t>
            </a:r>
          </a:p>
          <a:p>
            <a:pPr marL="352425" indent="-339725">
              <a:spcBef>
                <a:spcPts val="0"/>
              </a:spcBef>
              <a:spcAft>
                <a:spcPts val="0"/>
              </a:spcAft>
              <a:buFontTx/>
              <a:buNone/>
              <a:defRPr/>
            </a:pPr>
            <a:r>
              <a:rPr lang="ja-JP" altLang="en-US" sz="1600" dirty="0">
                <a:solidFill>
                  <a:srgbClr val="000000"/>
                </a:solidFill>
                <a:latin typeface="+mn-ea"/>
                <a:ea typeface="+mn-ea"/>
              </a:rPr>
              <a:t>六　当該個人情報取扱事業者が学術研究機関等である場合であって、当該個人データを学術研究目的で提供する必要があるとき（当該個人データを提供する</a:t>
            </a:r>
            <a:r>
              <a:rPr lang="ja-JP" altLang="en-US" sz="1600" dirty="0">
                <a:solidFill>
                  <a:srgbClr val="0000FF"/>
                </a:solidFill>
                <a:latin typeface="+mn-ea"/>
                <a:ea typeface="+mn-ea"/>
              </a:rPr>
              <a:t>目的の一部が学術研究目的である場合</a:t>
            </a:r>
            <a:r>
              <a:rPr lang="ja-JP" altLang="en-US" sz="1600" dirty="0">
                <a:solidFill>
                  <a:srgbClr val="000000"/>
                </a:solidFill>
                <a:latin typeface="+mn-ea"/>
                <a:ea typeface="+mn-ea"/>
              </a:rPr>
              <a:t>を含み、個人の権利利益を不当に侵害するおそれがある場合を除く。）（当該個人情報取扱事業者と当該第三者が</a:t>
            </a:r>
            <a:r>
              <a:rPr lang="ja-JP" altLang="en-US" sz="1600" dirty="0">
                <a:solidFill>
                  <a:srgbClr val="0000FF"/>
                </a:solidFill>
                <a:latin typeface="+mn-ea"/>
                <a:ea typeface="+mn-ea"/>
              </a:rPr>
              <a:t>共同して学術研究を行う場合</a:t>
            </a:r>
            <a:r>
              <a:rPr lang="ja-JP" altLang="en-US" sz="1600" dirty="0">
                <a:solidFill>
                  <a:srgbClr val="000000"/>
                </a:solidFill>
                <a:latin typeface="+mn-ea"/>
                <a:ea typeface="+mn-ea"/>
              </a:rPr>
              <a:t>に限る。）。</a:t>
            </a:r>
          </a:p>
          <a:p>
            <a:pPr marL="352425" indent="-339725">
              <a:spcBef>
                <a:spcPts val="600"/>
              </a:spcBef>
              <a:spcAft>
                <a:spcPts val="0"/>
              </a:spcAft>
              <a:buFontTx/>
              <a:buNone/>
              <a:defRPr/>
            </a:pPr>
            <a:r>
              <a:rPr lang="ja-JP" altLang="en-US" sz="1600" dirty="0">
                <a:solidFill>
                  <a:srgbClr val="000000"/>
                </a:solidFill>
                <a:latin typeface="+mn-ea"/>
                <a:ea typeface="+mn-ea"/>
              </a:rPr>
              <a:t>七　当該第三者が学術研究機関等である場合であって、当該第三者が当該個人データを学術研究目的で取り扱う必要があるとき（当該個人データを取り扱う目的の一部が学術研究目的である場合を含み、個人の権利利益を不当に侵害するおそれがある場合を除く。）。</a:t>
            </a:r>
            <a:endParaRPr lang="ja-JP" altLang="ja-JP" sz="1600" dirty="0">
              <a:solidFill>
                <a:srgbClr val="000000"/>
              </a:solidFill>
              <a:latin typeface="+mn-ea"/>
              <a:ea typeface="+mn-ea"/>
            </a:endParaRPr>
          </a:p>
        </p:txBody>
      </p:sp>
      <p:sp>
        <p:nvSpPr>
          <p:cNvPr id="41991" name="object 8">
            <a:extLst>
              <a:ext uri="{FF2B5EF4-FFF2-40B4-BE49-F238E27FC236}">
                <a16:creationId xmlns:a16="http://schemas.microsoft.com/office/drawing/2014/main" id="{1F60D8F8-3A62-49DB-A14C-28F6668DF816}"/>
              </a:ext>
            </a:extLst>
          </p:cNvPr>
          <p:cNvSpPr txBox="1">
            <a:spLocks noChangeArrowheads="1"/>
          </p:cNvSpPr>
          <p:nvPr/>
        </p:nvSpPr>
        <p:spPr bwMode="auto">
          <a:xfrm>
            <a:off x="6600057" y="6651227"/>
            <a:ext cx="4982344"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「医薬品開発及びデータ二次利用における個人情報保護に関する留意点（</a:t>
            </a:r>
            <a:r>
              <a:rPr lang="en-US" altLang="ja-JP" sz="800" dirty="0">
                <a:latin typeface="+mn-ea"/>
                <a:ea typeface="+mn-ea"/>
              </a:rPr>
              <a:t>2022</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8" name="object 5">
            <a:extLst>
              <a:ext uri="{FF2B5EF4-FFF2-40B4-BE49-F238E27FC236}">
                <a16:creationId xmlns:a16="http://schemas.microsoft.com/office/drawing/2014/main" id="{3051C5ED-6542-4EAC-BCEA-BAA5FAA04099}"/>
              </a:ext>
            </a:extLst>
          </p:cNvPr>
          <p:cNvSpPr txBox="1">
            <a:spLocks noChangeArrowheads="1"/>
          </p:cNvSpPr>
          <p:nvPr/>
        </p:nvSpPr>
        <p:spPr bwMode="auto">
          <a:xfrm>
            <a:off x="839416" y="4830717"/>
            <a:ext cx="11124000" cy="1334587"/>
          </a:xfrm>
          <a:prstGeom prst="rect">
            <a:avLst/>
          </a:prstGeom>
          <a:solidFill>
            <a:srgbClr val="FFE7FF"/>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446088" indent="-180975">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355600" indent="-342900">
              <a:spcBef>
                <a:spcPts val="600"/>
              </a:spcBef>
              <a:spcAft>
                <a:spcPts val="0"/>
              </a:spcAft>
              <a:buFont typeface="Wingdings" panose="05000000000000000000" pitchFamily="2" charset="2"/>
              <a:buChar char="ü"/>
              <a:defRPr/>
            </a:pPr>
            <a:r>
              <a:rPr lang="ja-JP" altLang="en-US" sz="1800" dirty="0">
                <a:solidFill>
                  <a:srgbClr val="000000"/>
                </a:solidFill>
                <a:latin typeface="+mn-ea"/>
                <a:ea typeface="+mn-ea"/>
              </a:rPr>
              <a:t>製薬企業が学術研究目的で共同研究をする場合は、学術研究例外規定を適用することが可能である</a:t>
            </a:r>
            <a:endParaRPr lang="en-US" altLang="ja-JP" sz="1800" dirty="0">
              <a:solidFill>
                <a:srgbClr val="000000"/>
              </a:solidFill>
              <a:latin typeface="+mn-ea"/>
              <a:ea typeface="+mn-ea"/>
            </a:endParaRPr>
          </a:p>
          <a:p>
            <a:pPr marL="355600" indent="-342900">
              <a:spcBef>
                <a:spcPts val="600"/>
              </a:spcBef>
              <a:spcAft>
                <a:spcPts val="0"/>
              </a:spcAft>
              <a:buFont typeface="Wingdings" panose="05000000000000000000" pitchFamily="2" charset="2"/>
              <a:buChar char="ü"/>
              <a:defRPr/>
            </a:pPr>
            <a:r>
              <a:rPr lang="ja-JP" altLang="en-US" sz="1800" dirty="0">
                <a:solidFill>
                  <a:srgbClr val="000000"/>
                </a:solidFill>
                <a:latin typeface="+mn-ea"/>
                <a:ea typeface="+mn-ea"/>
              </a:rPr>
              <a:t>しかし、製品開発を目的として個人情報を取り扱う場合は、当該活動は、学術研究目的とは解されない</a:t>
            </a:r>
            <a:endParaRPr lang="en-US" altLang="ja-JP" sz="1800" dirty="0">
              <a:solidFill>
                <a:srgbClr val="000000"/>
              </a:solidFill>
              <a:latin typeface="+mn-ea"/>
              <a:ea typeface="+mn-ea"/>
            </a:endParaRPr>
          </a:p>
          <a:p>
            <a:pPr marL="355600" indent="-342900">
              <a:spcBef>
                <a:spcPts val="600"/>
              </a:spcBef>
              <a:spcAft>
                <a:spcPts val="0"/>
              </a:spcAft>
              <a:buFont typeface="Wingdings" panose="05000000000000000000" pitchFamily="2" charset="2"/>
              <a:buChar char="ü"/>
              <a:defRPr/>
            </a:pPr>
            <a:r>
              <a:rPr lang="ja-JP" altLang="en-US" sz="1800" dirty="0">
                <a:solidFill>
                  <a:srgbClr val="000000"/>
                </a:solidFill>
                <a:latin typeface="+mn-ea"/>
                <a:ea typeface="+mn-ea"/>
              </a:rPr>
              <a:t>また、商用目的との境界が不分明な場合など、学術研究目的に該当するかどうか判断が難しい場合があるが、この判断基準が明確化されていないことに留意が必要である</a:t>
            </a:r>
            <a:endParaRPr lang="ja-JP" altLang="ja-JP" sz="1800" dirty="0">
              <a:solidFill>
                <a:srgbClr val="000000"/>
              </a:solidFill>
              <a:latin typeface="+mn-ea"/>
              <a:ea typeface="+mn-ea"/>
            </a:endParaRPr>
          </a:p>
        </p:txBody>
      </p:sp>
      <p:sp>
        <p:nvSpPr>
          <p:cNvPr id="2" name="四角形: 角を丸くする 1">
            <a:extLst>
              <a:ext uri="{FF2B5EF4-FFF2-40B4-BE49-F238E27FC236}">
                <a16:creationId xmlns:a16="http://schemas.microsoft.com/office/drawing/2014/main" id="{F2D60CB3-26CF-165C-CCEC-7D4704FCE101}"/>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日付プレースホルダー 2">
            <a:extLst>
              <a:ext uri="{FF2B5EF4-FFF2-40B4-BE49-F238E27FC236}">
                <a16:creationId xmlns:a16="http://schemas.microsoft.com/office/drawing/2014/main" id="{6FDE3D1D-42B6-97EC-8764-659FBB32A934}"/>
              </a:ext>
            </a:extLst>
          </p:cNvPr>
          <p:cNvSpPr>
            <a:spLocks noGrp="1"/>
          </p:cNvSpPr>
          <p:nvPr>
            <p:ph type="dt" sz="half" idx="10"/>
          </p:nvPr>
        </p:nvSpPr>
        <p:spPr/>
        <p:txBody>
          <a:bodyPr/>
          <a:lstStyle/>
          <a:p>
            <a:pPr>
              <a:defRPr/>
            </a:pPr>
            <a:r>
              <a:rPr lang="en-US" altLang="ja-JP" dirty="0"/>
              <a:t>2024/6/26</a:t>
            </a:r>
          </a:p>
        </p:txBody>
      </p:sp>
      <p:sp>
        <p:nvSpPr>
          <p:cNvPr id="5" name="テキスト ボックス 4">
            <a:extLst>
              <a:ext uri="{FF2B5EF4-FFF2-40B4-BE49-F238E27FC236}">
                <a16:creationId xmlns:a16="http://schemas.microsoft.com/office/drawing/2014/main" id="{CB0B4FEA-A581-2A06-D5A9-0F2264678846}"/>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pic>
        <p:nvPicPr>
          <p:cNvPr id="6" name="図 5">
            <a:extLst>
              <a:ext uri="{FF2B5EF4-FFF2-40B4-BE49-F238E27FC236}">
                <a16:creationId xmlns:a16="http://schemas.microsoft.com/office/drawing/2014/main" id="{39F8C08B-2490-7323-79AC-36612CB6A642}"/>
              </a:ext>
            </a:extLst>
          </p:cNvPr>
          <p:cNvPicPr>
            <a:picLocks noChangeAspect="1"/>
          </p:cNvPicPr>
          <p:nvPr/>
        </p:nvPicPr>
        <p:blipFill>
          <a:blip r:embed="rId7"/>
          <a:stretch>
            <a:fillRect/>
          </a:stretch>
        </p:blipFill>
        <p:spPr>
          <a:xfrm>
            <a:off x="231332" y="5365509"/>
            <a:ext cx="704180" cy="6463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9F2DE7D-8110-1A46-9505-DF017FCC3957}"/>
              </a:ext>
            </a:extLst>
          </p:cNvPr>
          <p:cNvGraphicFramePr>
            <a:graphicFrameLocks noChangeAspect="1"/>
          </p:cNvGraphicFramePr>
          <p:nvPr>
            <p:custDataLst>
              <p:tags r:id="rId1"/>
            </p:custDataLst>
            <p:extLst>
              <p:ext uri="{D42A27DB-BD31-4B8C-83A1-F6EECF244321}">
                <p14:modId xmlns:p14="http://schemas.microsoft.com/office/powerpoint/2010/main" val="2602671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6" name="think-cell data - do not delete" hidden="1">
                        <a:extLst>
                          <a:ext uri="{FF2B5EF4-FFF2-40B4-BE49-F238E27FC236}">
                            <a16:creationId xmlns:a16="http://schemas.microsoft.com/office/drawing/2014/main" id="{49F2DE7D-8110-1A46-9505-DF017FCC39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四角形: 角を丸くする 7">
            <a:extLst>
              <a:ext uri="{FF2B5EF4-FFF2-40B4-BE49-F238E27FC236}">
                <a16:creationId xmlns:a16="http://schemas.microsoft.com/office/drawing/2014/main" id="{B83CC3B8-13E9-E867-14C0-3328E7F2299C}"/>
              </a:ext>
            </a:extLst>
          </p:cNvPr>
          <p:cNvSpPr/>
          <p:nvPr/>
        </p:nvSpPr>
        <p:spPr bwMode="auto">
          <a:xfrm>
            <a:off x="407368" y="4077071"/>
            <a:ext cx="11449272" cy="2376185"/>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dirty="0">
              <a:solidFill>
                <a:srgbClr val="0000CC"/>
              </a:solidFill>
            </a:endParaRPr>
          </a:p>
        </p:txBody>
      </p:sp>
      <p:sp>
        <p:nvSpPr>
          <p:cNvPr id="2" name="タイトル 1">
            <a:extLst>
              <a:ext uri="{FF2B5EF4-FFF2-40B4-BE49-F238E27FC236}">
                <a16:creationId xmlns:a16="http://schemas.microsoft.com/office/drawing/2014/main" id="{70E45A8D-B4B7-4FE1-AF62-5317D78ED40C}"/>
              </a:ext>
            </a:extLst>
          </p:cNvPr>
          <p:cNvSpPr>
            <a:spLocks noGrp="1"/>
          </p:cNvSpPr>
          <p:nvPr>
            <p:ph type="title"/>
          </p:nvPr>
        </p:nvSpPr>
        <p:spPr/>
        <p:txBody>
          <a:bodyPr vert="horz"/>
          <a:lstStyle/>
          <a:p>
            <a:r>
              <a:rPr kumimoji="1" lang="ja-JP" altLang="en-US" sz="2800" dirty="0"/>
              <a:t>製薬企業が学術研究機関等と共同で実施する学術研究</a:t>
            </a:r>
          </a:p>
        </p:txBody>
      </p:sp>
      <p:sp>
        <p:nvSpPr>
          <p:cNvPr id="3" name="コンテンツ プレースホルダー 2">
            <a:extLst>
              <a:ext uri="{FF2B5EF4-FFF2-40B4-BE49-F238E27FC236}">
                <a16:creationId xmlns:a16="http://schemas.microsoft.com/office/drawing/2014/main" id="{B89384A1-BD5A-F29C-3DC0-06811FD6EBEA}"/>
              </a:ext>
            </a:extLst>
          </p:cNvPr>
          <p:cNvSpPr>
            <a:spLocks noGrp="1"/>
          </p:cNvSpPr>
          <p:nvPr>
            <p:ph idx="1"/>
          </p:nvPr>
        </p:nvSpPr>
        <p:spPr>
          <a:xfrm>
            <a:off x="479376" y="1340768"/>
            <a:ext cx="11340000" cy="5112488"/>
          </a:xfrm>
        </p:spPr>
        <p:txBody>
          <a:bodyPr/>
          <a:lstStyle/>
          <a:p>
            <a:pPr>
              <a:spcBef>
                <a:spcPts val="600"/>
              </a:spcBef>
              <a:buFont typeface="Wingdings" panose="05000000000000000000" pitchFamily="2" charset="2"/>
              <a:buChar char="l"/>
            </a:pPr>
            <a:r>
              <a:rPr kumimoji="1" lang="ja-JP" altLang="en-US" sz="1600" dirty="0"/>
              <a:t>製薬企業は、学術研究機関等と共同研究を実施した後に研究成果を製品化することが想定されるが、①学術研究機関等による基礎研究→②学術研究機関等と製薬企業による共同研究→③製薬企業による製品化という一連のプロジェクトを全体として見れば、「②学術研究機関等と製薬企業による共同研究」の内容が学術研究に該当する限り、「一部は学術研究目的」であると解されることから、当該共同研究は学術研究として実施することが可能である。 </a:t>
            </a:r>
            <a:endParaRPr kumimoji="1" lang="en-US" altLang="ja-JP" sz="1600" dirty="0"/>
          </a:p>
          <a:p>
            <a:pPr>
              <a:spcBef>
                <a:spcPts val="600"/>
              </a:spcBef>
              <a:buFont typeface="Wingdings" panose="05000000000000000000" pitchFamily="2" charset="2"/>
              <a:buChar char="l"/>
            </a:pPr>
            <a:r>
              <a:rPr kumimoji="1" lang="ja-JP" altLang="en-US" sz="1600" dirty="0"/>
              <a:t>また、製薬企業が製品の上市後に、いわゆる「育薬」の一貫として既存の薬剤を用いてその有効性・安全性を評価・検証する研究を学術研究機関等と共同して実施する場合についても、当該研究の内容が学術研究に該当する限り、学術研究として実施することが可能である。</a:t>
            </a:r>
            <a:endParaRPr kumimoji="1" lang="en-US" altLang="ja-JP" sz="1600" dirty="0"/>
          </a:p>
          <a:p>
            <a:pPr>
              <a:spcBef>
                <a:spcPts val="600"/>
              </a:spcBef>
              <a:buFont typeface="Wingdings" panose="05000000000000000000" pitchFamily="2" charset="2"/>
              <a:buChar char="l"/>
            </a:pPr>
            <a:r>
              <a:rPr kumimoji="1" lang="ja-JP" altLang="en-US" sz="1600" dirty="0"/>
              <a:t>なお、製薬企業は、共同研究の成果を述べる論文や学会発表等を、製品の営業活動の過程で引用することがあり得るが、共同研究と、その研究成果の利用行為が区別されている限り、研究成果を営利目的で用いることが、それに先立つ共同研究の学術研究性を否定するわけではない。</a:t>
            </a:r>
            <a:endParaRPr kumimoji="1" lang="en-US" altLang="ja-JP" sz="1600" dirty="0"/>
          </a:p>
          <a:p>
            <a:pPr marL="216000" indent="-216000">
              <a:spcBef>
                <a:spcPts val="1800"/>
              </a:spcBef>
              <a:buNone/>
            </a:pPr>
            <a:r>
              <a:rPr kumimoji="1" lang="ja-JP" altLang="en-US" sz="1600" b="1" dirty="0"/>
              <a:t>＜製薬企業が学術研究機関等と共同で実施する学術研究の参考事例＞</a:t>
            </a:r>
            <a:endParaRPr kumimoji="1" lang="en-US" altLang="ja-JP" sz="1600" b="1" dirty="0"/>
          </a:p>
          <a:p>
            <a:pPr marL="216000" indent="-216000">
              <a:spcBef>
                <a:spcPts val="600"/>
              </a:spcBef>
              <a:buFont typeface="+mj-ea"/>
              <a:buAutoNum type="circleNumDbPlain"/>
            </a:pPr>
            <a:r>
              <a:rPr kumimoji="1" lang="ja-JP" altLang="en-US" sz="1600" dirty="0"/>
              <a:t>患者の各種試料・遺伝子発現等の情報を利用してマルチオミクス解析を行い、疾患特異性を持つ生体反応、分子、関連遺伝子を見出す</a:t>
            </a:r>
            <a:endParaRPr kumimoji="1" lang="en-US" altLang="ja-JP" sz="1600" dirty="0"/>
          </a:p>
          <a:p>
            <a:pPr marL="216000" indent="-216000">
              <a:spcBef>
                <a:spcPts val="600"/>
              </a:spcBef>
              <a:buFont typeface="+mj-ea"/>
              <a:buAutoNum type="circleNumDbPlain"/>
            </a:pPr>
            <a:r>
              <a:rPr kumimoji="1" lang="ja-JP" altLang="en-US" sz="1600" dirty="0"/>
              <a:t>診断で採取された病理組織を用い、新規の診断バイオマーカーの測定法を確立する</a:t>
            </a:r>
            <a:endParaRPr kumimoji="1" lang="en-US" altLang="ja-JP" sz="1600" dirty="0"/>
          </a:p>
          <a:p>
            <a:pPr marL="216000" indent="-216000">
              <a:spcBef>
                <a:spcPts val="600"/>
              </a:spcBef>
              <a:buFont typeface="+mj-ea"/>
              <a:buAutoNum type="circleNumDbPlain"/>
            </a:pPr>
            <a:r>
              <a:rPr kumimoji="1" lang="ja-JP" altLang="en-US" sz="1600" dirty="0"/>
              <a:t>非臨床疾患モデルで確認された生理反応カスケードについて、患者及び健康成人の試料を用いて検証する</a:t>
            </a:r>
            <a:endParaRPr kumimoji="1" lang="en-US" altLang="ja-JP" sz="1600" dirty="0"/>
          </a:p>
          <a:p>
            <a:pPr marL="216000" indent="-216000">
              <a:spcBef>
                <a:spcPts val="600"/>
              </a:spcBef>
              <a:buFont typeface="+mj-ea"/>
              <a:buAutoNum type="circleNumDbPlain"/>
            </a:pPr>
            <a:r>
              <a:rPr kumimoji="1" lang="ja-JP" altLang="en-US" sz="1600" dirty="0"/>
              <a:t>観察研究で採取した試料や画像データを用いて、疾患の病勢を反映したバイオマーカーを確立する</a:t>
            </a:r>
            <a:endParaRPr kumimoji="1" lang="en-US" altLang="ja-JP" sz="1600" dirty="0"/>
          </a:p>
          <a:p>
            <a:pPr marL="216000" indent="-216000">
              <a:spcBef>
                <a:spcPts val="600"/>
              </a:spcBef>
              <a:buFont typeface="+mj-ea"/>
              <a:buAutoNum type="circleNumDbPlain"/>
            </a:pPr>
            <a:r>
              <a:rPr kumimoji="1" lang="ja-JP" altLang="en-US" sz="1600" dirty="0"/>
              <a:t>レジストリーデータを用いたデータベース研究により、希少疾患の患者数、発生頻度や地域ごとの分布を明らかにする</a:t>
            </a:r>
          </a:p>
        </p:txBody>
      </p:sp>
      <p:sp>
        <p:nvSpPr>
          <p:cNvPr id="4" name="日付プレースホルダー 3">
            <a:extLst>
              <a:ext uri="{FF2B5EF4-FFF2-40B4-BE49-F238E27FC236}">
                <a16:creationId xmlns:a16="http://schemas.microsoft.com/office/drawing/2014/main" id="{BF5A3F74-9833-E45B-5BA5-AF5DE182B6D1}"/>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833A64BF-A1A4-43DC-B97C-C97DE7A5D847}"/>
              </a:ext>
            </a:extLst>
          </p:cNvPr>
          <p:cNvSpPr>
            <a:spLocks noGrp="1"/>
          </p:cNvSpPr>
          <p:nvPr>
            <p:ph type="sldNum" sz="quarter" idx="4"/>
          </p:nvPr>
        </p:nvSpPr>
        <p:spPr/>
        <p:txBody>
          <a:bodyPr/>
          <a:lstStyle/>
          <a:p>
            <a:pPr>
              <a:defRPr/>
            </a:pPr>
            <a:fld id="{D2E28936-CE24-4623-A9F1-236BFE609514}" type="slidenum">
              <a:rPr lang="en-US" altLang="ja-JP" smtClean="0"/>
              <a:pPr>
                <a:defRPr/>
              </a:pPr>
              <a:t>28</a:t>
            </a:fld>
            <a:endParaRPr lang="en-US" altLang="ja-JP" dirty="0"/>
          </a:p>
        </p:txBody>
      </p:sp>
      <p:sp>
        <p:nvSpPr>
          <p:cNvPr id="7" name="object 8">
            <a:extLst>
              <a:ext uri="{FF2B5EF4-FFF2-40B4-BE49-F238E27FC236}">
                <a16:creationId xmlns:a16="http://schemas.microsoft.com/office/drawing/2014/main" id="{CE652787-32FF-3571-DE41-587AA2426528}"/>
              </a:ext>
            </a:extLst>
          </p:cNvPr>
          <p:cNvSpPr txBox="1">
            <a:spLocks noChangeArrowheads="1"/>
          </p:cNvSpPr>
          <p:nvPr/>
        </p:nvSpPr>
        <p:spPr bwMode="auto">
          <a:xfrm>
            <a:off x="4583832" y="6651227"/>
            <a:ext cx="702000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「製薬企業における 個人情報の適正な取扱いのためのガイドライン（</a:t>
            </a:r>
            <a:r>
              <a:rPr lang="en-US" altLang="ja-JP" sz="800" dirty="0">
                <a:latin typeface="+mn-ea"/>
                <a:ea typeface="+mn-ea"/>
              </a:rPr>
              <a:t>2023</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23</a:t>
            </a:r>
            <a:r>
              <a:rPr lang="ja-JP" altLang="en-US" sz="800" dirty="0">
                <a:latin typeface="+mn-ea"/>
                <a:ea typeface="+mn-ea"/>
              </a:rPr>
              <a:t>日改訂）」を参考に作成</a:t>
            </a:r>
            <a:endParaRPr lang="ja-JP" altLang="ja-JP" sz="800" dirty="0">
              <a:latin typeface="+mn-ea"/>
              <a:ea typeface="+mn-ea"/>
            </a:endParaRPr>
          </a:p>
        </p:txBody>
      </p:sp>
      <p:sp>
        <p:nvSpPr>
          <p:cNvPr id="9" name="テキスト ボックス 8">
            <a:extLst>
              <a:ext uri="{FF2B5EF4-FFF2-40B4-BE49-F238E27FC236}">
                <a16:creationId xmlns:a16="http://schemas.microsoft.com/office/drawing/2014/main" id="{62C16B04-D050-CED5-148D-011EDA2238C1}"/>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5"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87971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オブジェクト 5" hidden="1">
            <a:extLst>
              <a:ext uri="{FF2B5EF4-FFF2-40B4-BE49-F238E27FC236}">
                <a16:creationId xmlns:a16="http://schemas.microsoft.com/office/drawing/2014/main" id="{B5CCC63C-C25D-4911-B175-D00E9106C99A}"/>
              </a:ext>
            </a:extLst>
          </p:cNvPr>
          <p:cNvGraphicFramePr>
            <a:graphicFrameLocks noChangeAspect="1"/>
          </p:cNvGraphicFramePr>
          <p:nvPr>
            <p:custDataLst>
              <p:tags r:id="rId1"/>
            </p:custDataLst>
            <p:extLst>
              <p:ext uri="{D42A27DB-BD31-4B8C-83A1-F6EECF244321}">
                <p14:modId xmlns:p14="http://schemas.microsoft.com/office/powerpoint/2010/main" val="23909162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43010" name="オブジェクト 5" hidden="1">
                        <a:extLst>
                          <a:ext uri="{FF2B5EF4-FFF2-40B4-BE49-F238E27FC236}">
                            <a16:creationId xmlns:a16="http://schemas.microsoft.com/office/drawing/2014/main" id="{B5CCC63C-C25D-4911-B175-D00E9106C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1" name="タイトル 1">
            <a:extLst>
              <a:ext uri="{FF2B5EF4-FFF2-40B4-BE49-F238E27FC236}">
                <a16:creationId xmlns:a16="http://schemas.microsoft.com/office/drawing/2014/main" id="{DE077BE1-E1A2-431B-AF39-FC9BAA34C581}"/>
              </a:ext>
            </a:extLst>
          </p:cNvPr>
          <p:cNvSpPr>
            <a:spLocks noGrp="1" noChangeArrowheads="1"/>
          </p:cNvSpPr>
          <p:nvPr>
            <p:ph type="title"/>
          </p:nvPr>
        </p:nvSpPr>
        <p:spPr/>
        <p:txBody>
          <a:bodyPr vert="horz"/>
          <a:lstStyle/>
          <a:p>
            <a:r>
              <a:rPr lang="zh-TW" altLang="en-US" dirty="0">
                <a:latin typeface="+mn-ea"/>
                <a:ea typeface="+mn-ea"/>
              </a:rPr>
              <a:t>公衆衛生例外</a:t>
            </a:r>
            <a:endParaRPr lang="ja-JP" altLang="en-US" dirty="0">
              <a:latin typeface="+mn-ea"/>
              <a:ea typeface="+mn-ea"/>
            </a:endParaRPr>
          </a:p>
        </p:txBody>
      </p:sp>
      <p:sp>
        <p:nvSpPr>
          <p:cNvPr id="43013" name="スライド番号プレースホルダー 4">
            <a:extLst>
              <a:ext uri="{FF2B5EF4-FFF2-40B4-BE49-F238E27FC236}">
                <a16:creationId xmlns:a16="http://schemas.microsoft.com/office/drawing/2014/main" id="{B5209BA8-7694-4681-AB3B-89FD33B5079E}"/>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9AC5D738-04AE-437F-83F7-6E21B3486972}" type="slidenum">
              <a:rPr lang="en-US" altLang="ja-JP" sz="900" smtClean="0">
                <a:latin typeface="+mn-ea"/>
                <a:ea typeface="+mn-ea"/>
              </a:rPr>
              <a:pPr>
                <a:spcBef>
                  <a:spcPct val="0"/>
                </a:spcBef>
                <a:buFontTx/>
                <a:buNone/>
              </a:pPr>
              <a:t>29</a:t>
            </a:fld>
            <a:endParaRPr lang="en-US" altLang="ja-JP" sz="900" dirty="0">
              <a:latin typeface="+mn-ea"/>
              <a:ea typeface="+mn-ea"/>
            </a:endParaRPr>
          </a:p>
        </p:txBody>
      </p:sp>
      <p:sp>
        <p:nvSpPr>
          <p:cNvPr id="43015" name="object 8">
            <a:extLst>
              <a:ext uri="{FF2B5EF4-FFF2-40B4-BE49-F238E27FC236}">
                <a16:creationId xmlns:a16="http://schemas.microsoft.com/office/drawing/2014/main" id="{6731C8C3-703B-41E2-82B6-4DE989F0017C}"/>
              </a:ext>
            </a:extLst>
          </p:cNvPr>
          <p:cNvSpPr txBox="1">
            <a:spLocks noChangeArrowheads="1"/>
          </p:cNvSpPr>
          <p:nvPr/>
        </p:nvSpPr>
        <p:spPr bwMode="auto">
          <a:xfrm>
            <a:off x="5663952" y="6525344"/>
            <a:ext cx="6120000" cy="26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252000" indent="-252000">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「個人情報の保護に関する法律についてのガイドラインに関するＱ＆Ａ平成</a:t>
            </a:r>
            <a:r>
              <a:rPr lang="en-US" altLang="ja-JP" sz="800" dirty="0">
                <a:latin typeface="+mn-ea"/>
                <a:ea typeface="+mn-ea"/>
              </a:rPr>
              <a:t>29</a:t>
            </a:r>
            <a:r>
              <a:rPr lang="ja-JP" altLang="en-US" sz="800" dirty="0">
                <a:latin typeface="+mn-ea"/>
                <a:ea typeface="+mn-ea"/>
              </a:rPr>
              <a:t>年２月</a:t>
            </a:r>
            <a:r>
              <a:rPr lang="en-US" altLang="ja-JP" sz="800" dirty="0">
                <a:latin typeface="+mn-ea"/>
                <a:ea typeface="+mn-ea"/>
              </a:rPr>
              <a:t>16</a:t>
            </a:r>
            <a:r>
              <a:rPr lang="ja-JP" altLang="en-US" sz="800" dirty="0">
                <a:latin typeface="+mn-ea"/>
                <a:ea typeface="+mn-ea"/>
              </a:rPr>
              <a:t>日（令和４年５月</a:t>
            </a:r>
            <a:r>
              <a:rPr lang="en-US" altLang="ja-JP" sz="800" dirty="0">
                <a:latin typeface="+mn-ea"/>
                <a:ea typeface="+mn-ea"/>
              </a:rPr>
              <a:t>26</a:t>
            </a:r>
            <a:r>
              <a:rPr lang="ja-JP" altLang="en-US" sz="800" dirty="0">
                <a:latin typeface="+mn-ea"/>
                <a:ea typeface="+mn-ea"/>
              </a:rPr>
              <a:t>日更新）個人情報保護委員会」及び「製薬企業における 個人情報の適正な取扱いのためのガイドライン（</a:t>
            </a:r>
            <a:r>
              <a:rPr lang="en-US" altLang="ja-JP" sz="800" dirty="0">
                <a:latin typeface="+mn-ea"/>
                <a:ea typeface="+mn-ea"/>
              </a:rPr>
              <a:t>2023</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23</a:t>
            </a:r>
            <a:r>
              <a:rPr lang="ja-JP" altLang="en-US" sz="800" dirty="0">
                <a:latin typeface="+mn-ea"/>
                <a:ea typeface="+mn-ea"/>
              </a:rPr>
              <a:t>日改訂）」を参考に作成</a:t>
            </a:r>
            <a:endParaRPr lang="ja-JP" altLang="ja-JP" sz="800" dirty="0">
              <a:latin typeface="+mn-ea"/>
              <a:ea typeface="+mn-ea"/>
            </a:endParaRPr>
          </a:p>
        </p:txBody>
      </p:sp>
      <p:graphicFrame>
        <p:nvGraphicFramePr>
          <p:cNvPr id="5" name="表 5">
            <a:extLst>
              <a:ext uri="{FF2B5EF4-FFF2-40B4-BE49-F238E27FC236}">
                <a16:creationId xmlns:a16="http://schemas.microsoft.com/office/drawing/2014/main" id="{AE9F723C-3CD3-4F21-A5B1-3098719D009C}"/>
              </a:ext>
            </a:extLst>
          </p:cNvPr>
          <p:cNvGraphicFramePr>
            <a:graphicFrameLocks noGrp="1"/>
          </p:cNvGraphicFramePr>
          <p:nvPr>
            <p:extLst>
              <p:ext uri="{D42A27DB-BD31-4B8C-83A1-F6EECF244321}">
                <p14:modId xmlns:p14="http://schemas.microsoft.com/office/powerpoint/2010/main" val="72501868"/>
              </p:ext>
            </p:extLst>
          </p:nvPr>
        </p:nvGraphicFramePr>
        <p:xfrm>
          <a:off x="3575720" y="1268760"/>
          <a:ext cx="8352928" cy="3873600"/>
        </p:xfrm>
        <a:graphic>
          <a:graphicData uri="http://schemas.openxmlformats.org/drawingml/2006/table">
            <a:tbl>
              <a:tblPr firstRow="1" bandRow="1">
                <a:tableStyleId>{BC89EF96-8CEA-46FF-86C4-4CE0E7609802}</a:tableStyleId>
              </a:tblPr>
              <a:tblGrid>
                <a:gridCol w="8352928">
                  <a:extLst>
                    <a:ext uri="{9D8B030D-6E8A-4147-A177-3AD203B41FA5}">
                      <a16:colId xmlns:a16="http://schemas.microsoft.com/office/drawing/2014/main" val="20000"/>
                    </a:ext>
                  </a:extLst>
                </a:gridCol>
              </a:tblGrid>
              <a:tr h="151100">
                <a:tc>
                  <a:txBody>
                    <a:bodyPr/>
                    <a:lstStyle/>
                    <a:p>
                      <a:r>
                        <a:rPr kumimoji="1" lang="ja-JP" altLang="en-US" sz="1200" b="1" dirty="0">
                          <a:solidFill>
                            <a:schemeClr val="bg1"/>
                          </a:solidFill>
                          <a:latin typeface="MS PGothic"/>
                          <a:ea typeface="MS PGothic"/>
                        </a:rPr>
                        <a:t>（第三者提供の制限の原則）</a:t>
                      </a:r>
                    </a:p>
                  </a:txBody>
                  <a:tcPr marL="72000" marR="72000" marT="36000" marB="36000">
                    <a:solidFill>
                      <a:srgbClr val="002060"/>
                    </a:solidFill>
                  </a:tcPr>
                </a:tc>
                <a:extLst>
                  <a:ext uri="{0D108BD9-81ED-4DB2-BD59-A6C34878D82A}">
                    <a16:rowId xmlns:a16="http://schemas.microsoft.com/office/drawing/2014/main" val="10000"/>
                  </a:ext>
                </a:extLst>
              </a:tr>
              <a:tr h="453327">
                <a:tc>
                  <a:txBody>
                    <a:bodyPr/>
                    <a:lstStyle/>
                    <a:p>
                      <a:pPr fontAlgn="base"/>
                      <a:r>
                        <a:rPr lang="ja-JP" altLang="en-US" sz="1200" b="1" dirty="0">
                          <a:effectLst/>
                          <a:latin typeface="MS PGothic"/>
                          <a:ea typeface="MS PGothic"/>
                        </a:rPr>
                        <a:t>Ｑ７－</a:t>
                      </a:r>
                      <a:r>
                        <a:rPr lang="en-US" altLang="ja-JP" sz="1200" b="1" dirty="0">
                          <a:effectLst/>
                          <a:latin typeface="MS PGothic"/>
                          <a:ea typeface="+mn-ea"/>
                        </a:rPr>
                        <a:t>25</a:t>
                      </a:r>
                      <a:r>
                        <a:rPr lang="ja-JP" altLang="en-US" sz="1200" b="1" dirty="0">
                          <a:effectLst/>
                          <a:latin typeface="MS PGothic"/>
                          <a:ea typeface="MS PGothic"/>
                        </a:rPr>
                        <a:t>：</a:t>
                      </a:r>
                      <a:r>
                        <a:rPr lang="ja-JP" altLang="en-US" sz="1200" b="0" dirty="0">
                          <a:effectLst/>
                          <a:latin typeface="MS PGothic"/>
                          <a:ea typeface="MS PGothic"/>
                        </a:rPr>
                        <a:t>医療機関等が保有する患者の臨床症例について、有効な治療方法や薬剤が十分にない疾病等に関する疾病メカニズムの解明を目的とした研究のために、</a:t>
                      </a:r>
                      <a:r>
                        <a:rPr lang="ja-JP" altLang="en-US" sz="1200" b="0" dirty="0">
                          <a:solidFill>
                            <a:srgbClr val="FF0000"/>
                          </a:solidFill>
                          <a:effectLst/>
                          <a:latin typeface="MS PGothic"/>
                          <a:ea typeface="MS PGothic"/>
                        </a:rPr>
                        <a:t>製薬企業へ提供</a:t>
                      </a:r>
                      <a:r>
                        <a:rPr lang="ja-JP" altLang="en-US" sz="1200" b="0" dirty="0">
                          <a:effectLst/>
                          <a:latin typeface="MS PGothic"/>
                          <a:ea typeface="MS PGothic"/>
                        </a:rPr>
                        <a:t>することを考えています。本人の転居等により有効な連絡先を保有していない場合や、同意を取得するための時間的余裕や費用等に照らし、本人の同意を得ることにより当該研究の遂行に支障を及ぼすおそれがある場合は、本人同意なしに提供することは可能ですか。</a:t>
                      </a:r>
                    </a:p>
                  </a:txBody>
                  <a:tcPr marL="72000" marR="72000" marT="36000" marB="36000"/>
                </a:tc>
                <a:extLst>
                  <a:ext uri="{0D108BD9-81ED-4DB2-BD59-A6C34878D82A}">
                    <a16:rowId xmlns:a16="http://schemas.microsoft.com/office/drawing/2014/main" val="10001"/>
                  </a:ext>
                </a:extLst>
              </a:tr>
              <a:tr h="2266691">
                <a:tc>
                  <a:txBody>
                    <a:bodyPr/>
                    <a:lstStyle/>
                    <a:p>
                      <a:pPr fontAlgn="base"/>
                      <a:r>
                        <a:rPr lang="ja-JP" altLang="en-US" sz="1200" b="1" dirty="0">
                          <a:effectLst/>
                          <a:latin typeface="MS PGothic"/>
                          <a:ea typeface="MS PGothic"/>
                        </a:rPr>
                        <a:t>Ａ７－</a:t>
                      </a:r>
                      <a:r>
                        <a:rPr lang="en-US" altLang="ja-JP" sz="1200" b="1" dirty="0">
                          <a:effectLst/>
                          <a:latin typeface="MS PGothic"/>
                          <a:ea typeface="+mn-ea"/>
                        </a:rPr>
                        <a:t>25</a:t>
                      </a:r>
                      <a:r>
                        <a:rPr lang="ja-JP" altLang="en-US" sz="1200" b="1" dirty="0">
                          <a:effectLst/>
                          <a:latin typeface="MS PGothic"/>
                          <a:ea typeface="MS PGothic"/>
                        </a:rPr>
                        <a:t>：</a:t>
                      </a:r>
                      <a:r>
                        <a:rPr lang="ja-JP" altLang="en-US" sz="1200" b="0" dirty="0">
                          <a:effectLst/>
                          <a:latin typeface="MS PGothic"/>
                          <a:ea typeface="MS PGothic"/>
                        </a:rPr>
                        <a:t>個人情報取扱事業者は、あらかじめ本人の同意を得ないで、個人データを第三者に提供してはなりませんが、</a:t>
                      </a:r>
                      <a:r>
                        <a:rPr lang="ja-JP" altLang="en-US" sz="1200" b="0" dirty="0">
                          <a:solidFill>
                            <a:srgbClr val="FF0000"/>
                          </a:solidFill>
                          <a:effectLst/>
                          <a:latin typeface="MS PGothic"/>
                          <a:ea typeface="MS PGothic"/>
                        </a:rPr>
                        <a:t>公衆衛生の向上のため</a:t>
                      </a:r>
                      <a:r>
                        <a:rPr lang="ja-JP" altLang="en-US" sz="1200" b="0" dirty="0">
                          <a:effectLst/>
                          <a:latin typeface="MS PGothic"/>
                          <a:ea typeface="MS PGothic"/>
                        </a:rPr>
                        <a:t>に特に必要がある場合であって、本人の同意を得ることが困難であるときには、あらかじめ本人の同意を得ないで、個人データを第三者へ提供することが許容されています（法第</a:t>
                      </a:r>
                      <a:r>
                        <a:rPr lang="en-US" altLang="ja-JP" sz="1200" b="0" dirty="0">
                          <a:effectLst/>
                          <a:latin typeface="MS PGothic"/>
                          <a:ea typeface="+mn-ea"/>
                        </a:rPr>
                        <a:t>27</a:t>
                      </a:r>
                      <a:r>
                        <a:rPr lang="ja-JP" altLang="en-US" sz="1200" b="0" dirty="0">
                          <a:effectLst/>
                          <a:latin typeface="MS PGothic"/>
                          <a:ea typeface="MS PGothic"/>
                        </a:rPr>
                        <a:t>条第１項第３号）。</a:t>
                      </a:r>
                    </a:p>
                    <a:p>
                      <a:pPr fontAlgn="base"/>
                      <a:r>
                        <a:rPr lang="ja-JP" altLang="en-US" sz="1200" b="0" dirty="0">
                          <a:effectLst/>
                          <a:latin typeface="MS PGothic"/>
                          <a:ea typeface="MS PGothic"/>
                        </a:rPr>
                        <a:t>医療機関等は、あらかじめ患者の同意を得ないで、当該患者の個人データを第三者である製薬企業へ提供することはできません。</a:t>
                      </a:r>
                    </a:p>
                    <a:p>
                      <a:pPr fontAlgn="base"/>
                      <a:r>
                        <a:rPr lang="ja-JP" altLang="en-US" sz="1200" b="0" dirty="0">
                          <a:effectLst/>
                          <a:latin typeface="MS PGothic"/>
                          <a:ea typeface="MS PGothic"/>
                        </a:rPr>
                        <a:t>しかし、</a:t>
                      </a:r>
                      <a:r>
                        <a:rPr lang="ja-JP" altLang="en-US" sz="1200" b="0" dirty="0">
                          <a:solidFill>
                            <a:srgbClr val="FF0000"/>
                          </a:solidFill>
                          <a:effectLst/>
                          <a:latin typeface="MS PGothic"/>
                          <a:ea typeface="MS PGothic"/>
                        </a:rPr>
                        <a:t>一般に、製薬企業が行う有効な治療方法や薬剤が十分にない疾病等に関する疾病メカニズムの解明、創薬標的探索、バイオマーカー同定、新たな診断・治療方法の探求等の研究は、その結果が広く共有・活用されていくことで、医学、薬学等の発展や医療水準の向上に寄与し、公衆衛生の向上に特に資するもの</a:t>
                      </a:r>
                      <a:r>
                        <a:rPr lang="ja-JP" altLang="en-US" sz="1200" b="0" dirty="0">
                          <a:effectLst/>
                          <a:latin typeface="MS PGothic"/>
                          <a:ea typeface="MS PGothic"/>
                        </a:rPr>
                        <a:t>と考えられます。</a:t>
                      </a:r>
                    </a:p>
                    <a:p>
                      <a:pPr fontAlgn="base"/>
                      <a:r>
                        <a:rPr lang="ja-JP" altLang="en-US" sz="1200" b="0" dirty="0">
                          <a:effectLst/>
                          <a:latin typeface="MS PGothic"/>
                          <a:ea typeface="MS PGothic"/>
                        </a:rPr>
                        <a:t>また、</a:t>
                      </a:r>
                      <a:r>
                        <a:rPr lang="ja-JP" altLang="en-US" sz="1200" b="0" dirty="0">
                          <a:solidFill>
                            <a:srgbClr val="FF0000"/>
                          </a:solidFill>
                          <a:effectLst/>
                          <a:latin typeface="MS PGothic"/>
                          <a:ea typeface="MS PGothic"/>
                        </a:rPr>
                        <a:t>医療機関等が、本人の転居等により有効な連絡先を保有していない場合や、同意を取得するための時間的余裕や費用等に照らし、本人の同意を得ることにより当該研究の遂行に支障を及ぼすおそれがある場合等には、「本人の同意を得ることが困難であるとき」に該当するもの</a:t>
                      </a:r>
                      <a:r>
                        <a:rPr lang="ja-JP" altLang="en-US" sz="1200" b="0" dirty="0">
                          <a:effectLst/>
                          <a:latin typeface="MS PGothic"/>
                          <a:ea typeface="MS PGothic"/>
                        </a:rPr>
                        <a:t>と考えられます。</a:t>
                      </a:r>
                    </a:p>
                    <a:p>
                      <a:pPr fontAlgn="base"/>
                      <a:r>
                        <a:rPr lang="ja-JP" altLang="en-US" sz="1200" b="0" dirty="0">
                          <a:effectLst/>
                          <a:latin typeface="MS PGothic"/>
                          <a:ea typeface="MS PGothic"/>
                        </a:rPr>
                        <a:t>したがって、医療機関等が保有する患者の臨床症例に係る個人データを、有効な治療方法や薬剤が十分にない疾病等に関する疾病メカニズムの解明を目的とした研究のために製薬企業に提供する場合であって、本人の転居等により有効な連絡先を保有しておらず本人からの同意取得が困難であるときや、同意を取得するための時間的余裕や費用等に照らし、本人の同意を得ることにより当該研究の遂行に支障を及ぼすおそれがあるときには、同号の規定によりこれを行うことが許容されると考えられます。</a:t>
                      </a:r>
                      <a:endParaRPr lang="en-US" altLang="ja-JP" sz="1200" b="0" dirty="0">
                        <a:effectLst/>
                        <a:latin typeface="MS PGothic"/>
                        <a:ea typeface="MS PGothic"/>
                      </a:endParaRPr>
                    </a:p>
                    <a:p>
                      <a:pPr fontAlgn="base"/>
                      <a:r>
                        <a:rPr lang="ja-JP" altLang="en-US" sz="1200" b="0" dirty="0">
                          <a:effectLst/>
                          <a:latin typeface="MS PGothic"/>
                          <a:ea typeface="MS PGothic"/>
                        </a:rPr>
                        <a:t>（以下、略）</a:t>
                      </a:r>
                    </a:p>
                  </a:txBody>
                  <a:tcPr marL="72000" marR="72000" marT="36000" marB="36000"/>
                </a:tc>
                <a:extLst>
                  <a:ext uri="{0D108BD9-81ED-4DB2-BD59-A6C34878D82A}">
                    <a16:rowId xmlns:a16="http://schemas.microsoft.com/office/drawing/2014/main" val="10002"/>
                  </a:ext>
                </a:extLst>
              </a:tr>
            </a:tbl>
          </a:graphicData>
        </a:graphic>
      </p:graphicFrame>
      <p:sp>
        <p:nvSpPr>
          <p:cNvPr id="2" name="四角形: 角を丸くする 1">
            <a:extLst>
              <a:ext uri="{FF2B5EF4-FFF2-40B4-BE49-F238E27FC236}">
                <a16:creationId xmlns:a16="http://schemas.microsoft.com/office/drawing/2014/main" id="{7D5FD173-8281-8841-C71E-A046844E6A66}"/>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日付プレースホルダー 2">
            <a:extLst>
              <a:ext uri="{FF2B5EF4-FFF2-40B4-BE49-F238E27FC236}">
                <a16:creationId xmlns:a16="http://schemas.microsoft.com/office/drawing/2014/main" id="{91A9FC09-40A7-E40B-A8B1-46423652915B}"/>
              </a:ext>
            </a:extLst>
          </p:cNvPr>
          <p:cNvSpPr>
            <a:spLocks noGrp="1"/>
          </p:cNvSpPr>
          <p:nvPr>
            <p:ph type="dt" sz="half" idx="10"/>
          </p:nvPr>
        </p:nvSpPr>
        <p:spPr/>
        <p:txBody>
          <a:bodyPr/>
          <a:lstStyle/>
          <a:p>
            <a:pPr>
              <a:defRPr/>
            </a:pPr>
            <a:r>
              <a:rPr lang="en-US" altLang="ja-JP" dirty="0"/>
              <a:t>2024/6/26</a:t>
            </a:r>
          </a:p>
        </p:txBody>
      </p:sp>
      <p:sp>
        <p:nvSpPr>
          <p:cNvPr id="7" name="テキスト ボックス 6">
            <a:extLst>
              <a:ext uri="{FF2B5EF4-FFF2-40B4-BE49-F238E27FC236}">
                <a16:creationId xmlns:a16="http://schemas.microsoft.com/office/drawing/2014/main" id="{608ECFA3-D29B-F6E8-68AA-93EBADDD878D}"/>
              </a:ext>
            </a:extLst>
          </p:cNvPr>
          <p:cNvSpPr txBox="1"/>
          <p:nvPr/>
        </p:nvSpPr>
        <p:spPr>
          <a:xfrm>
            <a:off x="282000" y="5229200"/>
            <a:ext cx="11628000" cy="1284967"/>
          </a:xfrm>
          <a:prstGeom prst="rect">
            <a:avLst/>
          </a:prstGeom>
          <a:solidFill>
            <a:srgbClr val="E7FFFF"/>
          </a:solidFill>
        </p:spPr>
        <p:txBody>
          <a:bodyPr wrap="square">
            <a:spAutoFit/>
          </a:bodyPr>
          <a:lstStyle/>
          <a:p>
            <a:pPr>
              <a:spcBef>
                <a:spcPts val="300"/>
              </a:spcBef>
            </a:pPr>
            <a:r>
              <a:rPr lang="ja-JP" altLang="en-US" sz="1400" dirty="0">
                <a:solidFill>
                  <a:srgbClr val="000000"/>
                </a:solidFill>
                <a:latin typeface="ＭＳw"/>
              </a:rPr>
              <a:t>上記</a:t>
            </a:r>
            <a:r>
              <a:rPr lang="ja-JP" altLang="en-US" sz="1400" b="0" i="0" u="none" strike="noStrike" baseline="0" dirty="0">
                <a:solidFill>
                  <a:srgbClr val="000000"/>
                </a:solidFill>
                <a:latin typeface="ＭＳw"/>
              </a:rPr>
              <a:t>の活用事例では、主に次の</a:t>
            </a:r>
            <a:r>
              <a:rPr lang="en-US" altLang="ja-JP" sz="1400" b="0" i="0" u="none" strike="noStrike" baseline="0" dirty="0">
                <a:solidFill>
                  <a:srgbClr val="000000"/>
                </a:solidFill>
                <a:latin typeface="Times New Roman" panose="02020603050405020304" pitchFamily="18" charset="0"/>
              </a:rPr>
              <a:t>3</a:t>
            </a:r>
            <a:r>
              <a:rPr lang="ja-JP" altLang="en-US" sz="1400" b="0" i="0" u="none" strike="noStrike" baseline="0" dirty="0">
                <a:solidFill>
                  <a:srgbClr val="000000"/>
                </a:solidFill>
                <a:latin typeface="ＭＳw"/>
              </a:rPr>
              <a:t>つの条件が適用できる場合に限り利活用できるとされていることに留意が必要 </a:t>
            </a:r>
          </a:p>
          <a:p>
            <a:pPr marL="180000" indent="-180000">
              <a:spcBef>
                <a:spcPts val="300"/>
              </a:spcBef>
              <a:buFont typeface="+mj-ea"/>
              <a:buAutoNum type="circleNumDbPlain"/>
            </a:pPr>
            <a:r>
              <a:rPr lang="ja-JP" altLang="en-US" sz="1400" b="0" i="0" u="none" strike="noStrike" baseline="0" dirty="0">
                <a:solidFill>
                  <a:srgbClr val="000000"/>
                </a:solidFill>
                <a:latin typeface="ＭＳw"/>
              </a:rPr>
              <a:t>すべての研究に適用される訳では無く、「製薬企業が行う有効な治療方法や薬剤が十分にない疾病等に関する疾病メカニズムの解明、創薬標的探索、バイオマーカー同定、新たな診断・治療方法の探求等の研究」といった公衆衛生の向上に特に資する場合に限定される </a:t>
            </a:r>
          </a:p>
          <a:p>
            <a:pPr marL="180000" indent="-180000">
              <a:spcBef>
                <a:spcPts val="300"/>
              </a:spcBef>
              <a:buFont typeface="+mj-ea"/>
              <a:buAutoNum type="circleNumDbPlain"/>
            </a:pPr>
            <a:r>
              <a:rPr lang="ja-JP" altLang="en-US" sz="1400" b="0" i="0" u="none" strike="noStrike" baseline="0" dirty="0">
                <a:solidFill>
                  <a:srgbClr val="000000"/>
                </a:solidFill>
                <a:latin typeface="ＭＳw"/>
              </a:rPr>
              <a:t>自社内の研究のために用いる場合に限定される </a:t>
            </a:r>
          </a:p>
          <a:p>
            <a:pPr marL="180000" indent="-180000">
              <a:spcBef>
                <a:spcPts val="300"/>
              </a:spcBef>
              <a:buFont typeface="+mj-ea"/>
              <a:buAutoNum type="circleNumDbPlain"/>
            </a:pPr>
            <a:r>
              <a:rPr lang="ja-JP" altLang="en-US" sz="1400" b="0" i="0" u="none" strike="noStrike" baseline="0" dirty="0">
                <a:solidFill>
                  <a:srgbClr val="000000"/>
                </a:solidFill>
                <a:latin typeface="ＭＳw"/>
              </a:rPr>
              <a:t>「結果が広く共有・活用されていくことで」とあるとおり、学会、論文、ホームページ等において結果を公表することが前提である </a:t>
            </a:r>
          </a:p>
        </p:txBody>
      </p:sp>
      <p:sp>
        <p:nvSpPr>
          <p:cNvPr id="9" name="テキスト ボックス 8">
            <a:extLst>
              <a:ext uri="{FF2B5EF4-FFF2-40B4-BE49-F238E27FC236}">
                <a16:creationId xmlns:a16="http://schemas.microsoft.com/office/drawing/2014/main" id="{DA3EF2C0-F35F-2CD6-560B-FB7514A71A7A}"/>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8" name="四角形: 角を丸くする 7">
            <a:extLst>
              <a:ext uri="{FF2B5EF4-FFF2-40B4-BE49-F238E27FC236}">
                <a16:creationId xmlns:a16="http://schemas.microsoft.com/office/drawing/2014/main" id="{D935E1CC-9A2D-86D2-9590-8D5A1F366FCC}"/>
              </a:ext>
            </a:extLst>
          </p:cNvPr>
          <p:cNvSpPr/>
          <p:nvPr/>
        </p:nvSpPr>
        <p:spPr bwMode="auto">
          <a:xfrm>
            <a:off x="839416" y="3285104"/>
            <a:ext cx="2088000" cy="1044000"/>
          </a:xfrm>
          <a:prstGeom prst="roundRect">
            <a:avLst/>
          </a:prstGeom>
          <a:solidFill>
            <a:srgbClr val="FFE7FF"/>
          </a:solidFill>
          <a:ln>
            <a:headEnd/>
            <a:tailEnd/>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dirty="0">
              <a:solidFill>
                <a:srgbClr val="0000CC"/>
              </a:solidFill>
            </a:endParaRPr>
          </a:p>
        </p:txBody>
      </p:sp>
      <p:sp>
        <p:nvSpPr>
          <p:cNvPr id="43014" name="object 5">
            <a:extLst>
              <a:ext uri="{FF2B5EF4-FFF2-40B4-BE49-F238E27FC236}">
                <a16:creationId xmlns:a16="http://schemas.microsoft.com/office/drawing/2014/main" id="{3A7C1E2C-7A5E-485C-9627-5BF8ED99FEA1}"/>
              </a:ext>
            </a:extLst>
          </p:cNvPr>
          <p:cNvSpPr txBox="1">
            <a:spLocks noChangeArrowheads="1"/>
          </p:cNvSpPr>
          <p:nvPr/>
        </p:nvSpPr>
        <p:spPr bwMode="auto">
          <a:xfrm>
            <a:off x="299720" y="1196752"/>
            <a:ext cx="3132000" cy="3121367"/>
          </a:xfrm>
          <a:prstGeom prst="rect">
            <a:avLst/>
          </a:prstGeom>
          <a:noFill/>
          <a:ln>
            <a:noFill/>
          </a:ln>
        </p:spPr>
        <p:txBody>
          <a:bodyPr lIns="0" tIns="12700"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600"/>
              </a:spcBef>
              <a:buFontTx/>
              <a:buNone/>
              <a:defRPr/>
            </a:pPr>
            <a:r>
              <a:rPr lang="en-US" altLang="zh-TW" sz="1600" b="1" dirty="0">
                <a:solidFill>
                  <a:srgbClr val="000000"/>
                </a:solidFill>
                <a:latin typeface="+mn-ea"/>
                <a:ea typeface="+mn-ea"/>
              </a:rPr>
              <a:t>【</a:t>
            </a:r>
            <a:r>
              <a:rPr lang="zh-TW" altLang="en-US" sz="1600" b="1" dirty="0">
                <a:solidFill>
                  <a:srgbClr val="000000"/>
                </a:solidFill>
                <a:latin typeface="+mn-ea"/>
                <a:ea typeface="+mn-ea"/>
              </a:rPr>
              <a:t>個人情報保護法</a:t>
            </a:r>
            <a:r>
              <a:rPr lang="en-US" altLang="zh-TW" sz="1600" b="1" dirty="0">
                <a:solidFill>
                  <a:srgbClr val="000000"/>
                </a:solidFill>
                <a:latin typeface="+mn-ea"/>
                <a:ea typeface="+mn-ea"/>
              </a:rPr>
              <a:t>】</a:t>
            </a:r>
          </a:p>
          <a:p>
            <a:pPr>
              <a:spcBef>
                <a:spcPts val="600"/>
              </a:spcBef>
              <a:buFontTx/>
              <a:buNone/>
              <a:defRPr/>
            </a:pPr>
            <a:r>
              <a:rPr lang="ja-JP" altLang="ja-JP" sz="1400" dirty="0">
                <a:solidFill>
                  <a:srgbClr val="000000"/>
                </a:solidFill>
                <a:latin typeface="+mn-ea"/>
                <a:ea typeface="+mn-ea"/>
              </a:rPr>
              <a:t>18条3項3号（利用目的変更）</a:t>
            </a:r>
            <a:endParaRPr lang="en-US" altLang="ja-JP" sz="1400" dirty="0">
              <a:solidFill>
                <a:srgbClr val="000000"/>
              </a:solidFill>
              <a:latin typeface="+mn-ea"/>
              <a:ea typeface="+mn-ea"/>
            </a:endParaRPr>
          </a:p>
          <a:p>
            <a:pPr>
              <a:spcBef>
                <a:spcPts val="600"/>
              </a:spcBef>
              <a:buFontTx/>
              <a:buNone/>
              <a:defRPr/>
            </a:pPr>
            <a:r>
              <a:rPr lang="ja-JP" altLang="ja-JP" sz="1400" dirty="0">
                <a:solidFill>
                  <a:srgbClr val="000000"/>
                </a:solidFill>
                <a:latin typeface="+mn-ea"/>
                <a:ea typeface="+mn-ea"/>
              </a:rPr>
              <a:t>20条2項3号（要配慮個人情報の取得）</a:t>
            </a:r>
            <a:endParaRPr lang="en-US" altLang="ja-JP" sz="1400" dirty="0">
              <a:solidFill>
                <a:srgbClr val="000000"/>
              </a:solidFill>
              <a:latin typeface="+mn-ea"/>
              <a:ea typeface="+mn-ea"/>
            </a:endParaRPr>
          </a:p>
          <a:p>
            <a:pPr>
              <a:spcBef>
                <a:spcPts val="600"/>
              </a:spcBef>
              <a:buFontTx/>
              <a:buNone/>
              <a:defRPr/>
            </a:pPr>
            <a:r>
              <a:rPr lang="ja-JP" altLang="ja-JP" sz="1400" dirty="0">
                <a:solidFill>
                  <a:srgbClr val="000000"/>
                </a:solidFill>
                <a:latin typeface="+mn-ea"/>
                <a:ea typeface="+mn-ea"/>
              </a:rPr>
              <a:t>27条1項3号（第三者提供）</a:t>
            </a:r>
          </a:p>
          <a:p>
            <a:pPr marL="216000" indent="-216000">
              <a:spcBef>
                <a:spcPts val="600"/>
              </a:spcBef>
              <a:buFont typeface="HGP創英角ｺﾞｼｯｸUB" panose="020B0900000000000000" pitchFamily="50" charset="-128"/>
              <a:buChar char="⇨"/>
              <a:defRPr/>
            </a:pPr>
            <a:r>
              <a:rPr lang="ja-JP" altLang="ja-JP" sz="1400" dirty="0">
                <a:solidFill>
                  <a:srgbClr val="000000"/>
                </a:solidFill>
                <a:latin typeface="+mn-ea"/>
                <a:ea typeface="+mn-ea"/>
              </a:rPr>
              <a:t>公衆衛生の向上（中略）に特に必要がある場合であって、本人の同意を得ることが困難であるとき</a:t>
            </a:r>
            <a:endParaRPr lang="en-US" altLang="ja-JP" sz="1400" dirty="0">
              <a:solidFill>
                <a:srgbClr val="000000"/>
              </a:solidFill>
              <a:latin typeface="+mn-ea"/>
              <a:ea typeface="+mn-ea"/>
            </a:endParaRPr>
          </a:p>
          <a:p>
            <a:pPr marL="216000" indent="-216000">
              <a:spcBef>
                <a:spcPts val="600"/>
              </a:spcBef>
              <a:buFont typeface="HGP創英角ｺﾞｼｯｸUB" panose="020B0900000000000000" pitchFamily="50" charset="-128"/>
              <a:buChar char="⇨"/>
              <a:defRPr/>
            </a:pPr>
            <a:endParaRPr lang="ja-JP" altLang="ja-JP" sz="800" dirty="0">
              <a:solidFill>
                <a:srgbClr val="000000"/>
              </a:solidFill>
              <a:latin typeface="+mn-ea"/>
              <a:ea typeface="+mn-ea"/>
            </a:endParaRPr>
          </a:p>
          <a:p>
            <a:pPr algn="ctr">
              <a:spcBef>
                <a:spcPts val="600"/>
              </a:spcBef>
              <a:buFontTx/>
              <a:buNone/>
              <a:defRPr/>
            </a:pPr>
            <a:r>
              <a:rPr lang="ja-JP" altLang="ja-JP" sz="1800" b="1" dirty="0">
                <a:solidFill>
                  <a:srgbClr val="FF0000"/>
                </a:solidFill>
                <a:latin typeface="+mn-ea"/>
                <a:ea typeface="+mn-ea"/>
              </a:rPr>
              <a:t>「公衆衛生の向上」</a:t>
            </a:r>
            <a:endParaRPr lang="en-US" altLang="ja-JP" sz="1800" b="1" dirty="0">
              <a:solidFill>
                <a:srgbClr val="FF0000"/>
              </a:solidFill>
              <a:latin typeface="+mn-ea"/>
              <a:ea typeface="+mn-ea"/>
            </a:endParaRPr>
          </a:p>
          <a:p>
            <a:pPr algn="ctr">
              <a:spcBef>
                <a:spcPts val="600"/>
              </a:spcBef>
              <a:buFontTx/>
              <a:buNone/>
              <a:defRPr/>
            </a:pPr>
            <a:r>
              <a:rPr lang="ja-JP" altLang="ja-JP" sz="1800" b="1" dirty="0">
                <a:solidFill>
                  <a:srgbClr val="FF0000"/>
                </a:solidFill>
                <a:latin typeface="+mn-ea"/>
                <a:ea typeface="+mn-ea"/>
              </a:rPr>
              <a:t>＋</a:t>
            </a:r>
            <a:endParaRPr lang="en-US" altLang="ja-JP" sz="1800" b="1" dirty="0">
              <a:solidFill>
                <a:srgbClr val="FF0000"/>
              </a:solidFill>
              <a:latin typeface="+mn-ea"/>
              <a:ea typeface="+mn-ea"/>
            </a:endParaRPr>
          </a:p>
          <a:p>
            <a:pPr algn="ctr">
              <a:spcBef>
                <a:spcPts val="600"/>
              </a:spcBef>
              <a:buFontTx/>
              <a:buNone/>
              <a:defRPr/>
            </a:pPr>
            <a:r>
              <a:rPr lang="ja-JP" altLang="ja-JP" sz="1800" b="1" dirty="0">
                <a:solidFill>
                  <a:srgbClr val="FF0000"/>
                </a:solidFill>
                <a:latin typeface="+mn-ea"/>
                <a:ea typeface="+mn-ea"/>
              </a:rPr>
              <a:t>「同意</a:t>
            </a:r>
            <a:r>
              <a:rPr lang="ja-JP" altLang="en-US" sz="1800" b="1" dirty="0">
                <a:solidFill>
                  <a:srgbClr val="FF0000"/>
                </a:solidFill>
                <a:latin typeface="+mn-ea"/>
                <a:ea typeface="+mn-ea"/>
              </a:rPr>
              <a:t>取得</a:t>
            </a:r>
            <a:r>
              <a:rPr lang="ja-JP" altLang="ja-JP" sz="1800" b="1" dirty="0">
                <a:solidFill>
                  <a:srgbClr val="FF0000"/>
                </a:solidFill>
                <a:latin typeface="+mn-ea"/>
                <a:ea typeface="+mn-ea"/>
              </a:rPr>
              <a:t>困難」</a:t>
            </a:r>
          </a:p>
        </p:txBody>
      </p:sp>
      <p:sp>
        <p:nvSpPr>
          <p:cNvPr id="20" name="矢印: 右 19">
            <a:extLst>
              <a:ext uri="{FF2B5EF4-FFF2-40B4-BE49-F238E27FC236}">
                <a16:creationId xmlns:a16="http://schemas.microsoft.com/office/drawing/2014/main" id="{7BE41760-0FDC-B81E-B641-CB6D86639618}"/>
              </a:ext>
            </a:extLst>
          </p:cNvPr>
          <p:cNvSpPr/>
          <p:nvPr/>
        </p:nvSpPr>
        <p:spPr bwMode="auto">
          <a:xfrm>
            <a:off x="2999656" y="3429000"/>
            <a:ext cx="612000" cy="720000"/>
          </a:xfrm>
          <a:prstGeom prst="rightArrow">
            <a:avLst/>
          </a:prstGeom>
          <a:gradFill rotWithShape="1">
            <a:gsLst>
              <a:gs pos="0">
                <a:srgbClr val="FFFFFF"/>
              </a:gs>
              <a:gs pos="100000">
                <a:srgbClr val="FF6600"/>
              </a:gs>
            </a:gsLst>
            <a:lin ang="0" scaled="1"/>
          </a:gradFill>
          <a:ln w="9525">
            <a:noFill/>
            <a:miter lim="800000"/>
            <a:headEnd/>
            <a:tailEnd/>
          </a:ln>
        </p:spPr>
        <p:txBody>
          <a:bodyPr wrap="none" rtlCol="0" anchor="ctr"/>
          <a:lstStyle/>
          <a:p>
            <a:pPr algn="ctr"/>
            <a:endParaRPr kumimoji="1" lang="ja-JP" altLang="en-US" dirty="0">
              <a:solidFill>
                <a:srgbClr val="0000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think-cell data - do not delete" hidden="1">
            <a:extLst>
              <a:ext uri="{FF2B5EF4-FFF2-40B4-BE49-F238E27FC236}">
                <a16:creationId xmlns:a16="http://schemas.microsoft.com/office/drawing/2014/main" id="{ECA71854-1D61-8E28-F6DA-46D72A79075D}"/>
              </a:ext>
            </a:extLst>
          </p:cNvPr>
          <p:cNvGraphicFramePr>
            <a:graphicFrameLocks noChangeAspect="1"/>
          </p:cNvGraphicFramePr>
          <p:nvPr>
            <p:custDataLst>
              <p:tags r:id="rId1"/>
            </p:custDataLst>
            <p:extLst>
              <p:ext uri="{D42A27DB-BD31-4B8C-83A1-F6EECF244321}">
                <p14:modId xmlns:p14="http://schemas.microsoft.com/office/powerpoint/2010/main" val="1154332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9218" name="think-cell data - do not delete" hidden="1">
                        <a:extLst>
                          <a:ext uri="{FF2B5EF4-FFF2-40B4-BE49-F238E27FC236}">
                            <a16:creationId xmlns:a16="http://schemas.microsoft.com/office/drawing/2014/main" id="{ECA71854-1D61-8E28-F6DA-46D72A790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タイトル 1">
            <a:extLst>
              <a:ext uri="{FF2B5EF4-FFF2-40B4-BE49-F238E27FC236}">
                <a16:creationId xmlns:a16="http://schemas.microsoft.com/office/drawing/2014/main" id="{C8623015-3172-EF85-92C3-3FBDE8CBE4A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dirty="0">
                <a:latin typeface="+mn-ea"/>
                <a:ea typeface="+mn-ea"/>
              </a:rPr>
              <a:t>構成</a:t>
            </a:r>
            <a:endParaRPr lang="ja-JP" altLang="en-US" sz="3200" dirty="0">
              <a:latin typeface="+mn-ea"/>
              <a:ea typeface="+mn-ea"/>
            </a:endParaRPr>
          </a:p>
        </p:txBody>
      </p:sp>
      <p:sp>
        <p:nvSpPr>
          <p:cNvPr id="4" name="コンテンツ プレースホルダー 3">
            <a:extLst>
              <a:ext uri="{FF2B5EF4-FFF2-40B4-BE49-F238E27FC236}">
                <a16:creationId xmlns:a16="http://schemas.microsoft.com/office/drawing/2014/main" id="{94D18FB7-4240-7A86-7744-A47662657739}"/>
              </a:ext>
            </a:extLst>
          </p:cNvPr>
          <p:cNvSpPr>
            <a:spLocks noGrp="1"/>
          </p:cNvSpPr>
          <p:nvPr>
            <p:ph idx="1"/>
          </p:nvPr>
        </p:nvSpPr>
        <p:spPr/>
        <p:txBody>
          <a:bodyPr/>
          <a:lstStyle/>
          <a:p>
            <a:pPr marL="0" indent="0">
              <a:spcBef>
                <a:spcPts val="1200"/>
              </a:spcBef>
              <a:buNone/>
            </a:pPr>
            <a:r>
              <a:rPr lang="ja-JP" altLang="en-US" sz="2800" dirty="0"/>
              <a:t>本資料は以下の</a:t>
            </a:r>
            <a:r>
              <a:rPr lang="en-US" altLang="ja-JP" sz="2800" dirty="0"/>
              <a:t>2</a:t>
            </a:r>
            <a:r>
              <a:rPr lang="ja-JP" altLang="en-US" sz="2800" dirty="0"/>
              <a:t>つの内容で構成されています。</a:t>
            </a:r>
            <a:endParaRPr lang="en-US" altLang="ja-JP" sz="2800" dirty="0"/>
          </a:p>
          <a:p>
            <a:pPr marL="514350" indent="-514350">
              <a:spcBef>
                <a:spcPts val="1200"/>
              </a:spcBef>
              <a:buFont typeface="+mj-ea"/>
              <a:buAutoNum type="circleNumDbPlain"/>
            </a:pPr>
            <a:r>
              <a:rPr lang="ja-JP" altLang="en-US" sz="2800" dirty="0"/>
              <a:t>臨床研究、倫理指針に関する基礎知識</a:t>
            </a:r>
            <a:r>
              <a:rPr lang="en-US" altLang="ja-JP" sz="2800" dirty="0"/>
              <a:t>	</a:t>
            </a:r>
            <a:r>
              <a:rPr lang="ja-JP" altLang="en-US" sz="2800" dirty="0"/>
              <a:t>：スライド</a:t>
            </a:r>
            <a:r>
              <a:rPr lang="en-US" altLang="ja-JP" sz="2800" dirty="0"/>
              <a:t>4</a:t>
            </a:r>
            <a:r>
              <a:rPr lang="ja-JP" altLang="en-US" sz="2800" dirty="0"/>
              <a:t>～</a:t>
            </a:r>
            <a:r>
              <a:rPr lang="en-US" altLang="ja-JP" sz="2800" dirty="0"/>
              <a:t>10</a:t>
            </a:r>
          </a:p>
          <a:p>
            <a:pPr lvl="1">
              <a:spcBef>
                <a:spcPts val="1200"/>
              </a:spcBef>
              <a:buFont typeface="ＭＳ Ｐゴシック" panose="020B0600070205080204" pitchFamily="50" charset="-128"/>
              <a:buChar char="⇨"/>
            </a:pPr>
            <a:r>
              <a:rPr lang="ja-JP" altLang="en-US" sz="2400" dirty="0"/>
              <a:t>倫理指針の特徴、関連する法規制との関係、経緯等を示しています。</a:t>
            </a:r>
            <a:endParaRPr lang="en-US" altLang="ja-JP" sz="2400" dirty="0"/>
          </a:p>
          <a:p>
            <a:pPr marL="457200" lvl="1" indent="0">
              <a:spcBef>
                <a:spcPts val="1200"/>
              </a:spcBef>
              <a:buNone/>
            </a:pPr>
            <a:endParaRPr lang="en-US" altLang="ja-JP" sz="2400" dirty="0"/>
          </a:p>
          <a:p>
            <a:pPr marL="514350" indent="-514350">
              <a:spcBef>
                <a:spcPts val="1200"/>
              </a:spcBef>
              <a:buFont typeface="+mj-ea"/>
              <a:buAutoNum type="circleNumDbPlain"/>
            </a:pPr>
            <a:r>
              <a:rPr lang="ja-JP" altLang="en-US" sz="2800" dirty="0"/>
              <a:t>倫理指針の概要・ポイント</a:t>
            </a:r>
            <a:r>
              <a:rPr lang="en-US" altLang="ja-JP" sz="2800" dirty="0"/>
              <a:t>			</a:t>
            </a:r>
            <a:r>
              <a:rPr lang="ja-JP" altLang="en-US" sz="2800" dirty="0"/>
              <a:t>：スライド</a:t>
            </a:r>
            <a:r>
              <a:rPr lang="en-US" altLang="ja-JP" sz="2800" dirty="0"/>
              <a:t>11</a:t>
            </a:r>
            <a:r>
              <a:rPr lang="ja-JP" altLang="en-US" sz="2800" dirty="0"/>
              <a:t>～</a:t>
            </a:r>
            <a:r>
              <a:rPr lang="en-US" altLang="ja-JP" sz="2800" dirty="0"/>
              <a:t>53</a:t>
            </a:r>
          </a:p>
          <a:p>
            <a:pPr lvl="1">
              <a:spcBef>
                <a:spcPts val="1200"/>
              </a:spcBef>
              <a:buFont typeface="ＭＳ Ｐゴシック" panose="020B0600070205080204" pitchFamily="50" charset="-128"/>
              <a:buChar char="⇨"/>
            </a:pPr>
            <a:r>
              <a:rPr lang="ja-JP" altLang="en-US" sz="2400" dirty="0"/>
              <a:t>倫理指針及びガイダンスの中で、ポイントになると考えられる点を抜粋し、可能な範囲で関連情報を含め、示しています。</a:t>
            </a:r>
            <a:endParaRPr lang="en-US" altLang="ja-JP" sz="2400" dirty="0"/>
          </a:p>
          <a:p>
            <a:pPr lvl="1">
              <a:spcBef>
                <a:spcPts val="1200"/>
              </a:spcBef>
              <a:buFont typeface="ＭＳ Ｐゴシック" panose="020B0600070205080204" pitchFamily="50" charset="-128"/>
              <a:buChar char="⇨"/>
            </a:pPr>
            <a:r>
              <a:rPr lang="ja-JP" altLang="en-US" sz="2400" dirty="0"/>
              <a:t>各スライドの右上には、倫理指針の参照章番号を示していますので、詳細は、倫理指針及びガイダンスの原文、各スライドの下部に記載の出所をご確認ください。</a:t>
            </a:r>
          </a:p>
        </p:txBody>
      </p:sp>
      <p:sp>
        <p:nvSpPr>
          <p:cNvPr id="3" name="日付プレースホルダー 2">
            <a:extLst>
              <a:ext uri="{FF2B5EF4-FFF2-40B4-BE49-F238E27FC236}">
                <a16:creationId xmlns:a16="http://schemas.microsoft.com/office/drawing/2014/main" id="{0C2911D4-BF2D-9C39-F03D-7B0390A8B0DD}"/>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E1451C78-B6DA-1AD4-0497-028DA1AA8A66}"/>
              </a:ext>
            </a:extLst>
          </p:cNvPr>
          <p:cNvSpPr>
            <a:spLocks noGrp="1"/>
          </p:cNvSpPr>
          <p:nvPr>
            <p:ph type="sldNum" sz="quarter" idx="4"/>
          </p:nvPr>
        </p:nvSpPr>
        <p:spPr/>
        <p:txBody>
          <a:bodyPr/>
          <a:lstStyle/>
          <a:p>
            <a:pPr>
              <a:defRPr/>
            </a:pPr>
            <a:fld id="{FC5AABC9-556E-4726-A91E-741EA5E3DA32}" type="slidenum">
              <a:rPr lang="en-US" altLang="ja-JP" smtClean="0">
                <a:solidFill>
                  <a:schemeClr val="tx1"/>
                </a:solidFill>
              </a:rPr>
              <a:pPr>
                <a:defRPr/>
              </a:pPr>
              <a:t>3</a:t>
            </a:fld>
            <a:endParaRPr lang="en-US" altLang="ja-JP" dirty="0">
              <a:solidFill>
                <a:schemeClr val="tx1"/>
              </a:solidFill>
            </a:endParaRPr>
          </a:p>
        </p:txBody>
      </p:sp>
    </p:spTree>
    <p:extLst>
      <p:ext uri="{BB962C8B-B14F-4D97-AF65-F5344CB8AC3E}">
        <p14:creationId xmlns:p14="http://schemas.microsoft.com/office/powerpoint/2010/main" val="252155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オブジェクト 5" hidden="1">
            <a:extLst>
              <a:ext uri="{FF2B5EF4-FFF2-40B4-BE49-F238E27FC236}">
                <a16:creationId xmlns:a16="http://schemas.microsoft.com/office/drawing/2014/main" id="{A4292AD5-43A0-92CC-5752-4F7A9592EEC2}"/>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1746" name="オブジェクト 5" hidden="1">
                        <a:extLst>
                          <a:ext uri="{FF2B5EF4-FFF2-40B4-BE49-F238E27FC236}">
                            <a16:creationId xmlns:a16="http://schemas.microsoft.com/office/drawing/2014/main" id="{A4292AD5-43A0-92CC-5752-4F7A9592E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タイトル 1">
            <a:extLst>
              <a:ext uri="{FF2B5EF4-FFF2-40B4-BE49-F238E27FC236}">
                <a16:creationId xmlns:a16="http://schemas.microsoft.com/office/drawing/2014/main" id="{31A4318B-F321-4970-04CA-574AA3C58B22}"/>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オプトアウト</a:t>
            </a:r>
          </a:p>
        </p:txBody>
      </p:sp>
      <p:sp>
        <p:nvSpPr>
          <p:cNvPr id="31748" name="コンテンツ プレースホルダー 2">
            <a:extLst>
              <a:ext uri="{FF2B5EF4-FFF2-40B4-BE49-F238E27FC236}">
                <a16:creationId xmlns:a16="http://schemas.microsoft.com/office/drawing/2014/main" id="{0F6666BF-C04B-9DD7-571F-0954A57FF4EB}"/>
              </a:ext>
            </a:extLst>
          </p:cNvPr>
          <p:cNvSpPr>
            <a:spLocks noGrp="1" noChangeArrowheads="1"/>
          </p:cNvSpPr>
          <p:nvPr>
            <p:ph idx="1"/>
          </p:nvPr>
        </p:nvSpPr>
        <p:spPr>
          <a:xfrm>
            <a:off x="609600" y="1341438"/>
            <a:ext cx="11391056" cy="4967882"/>
          </a:xfrm>
        </p:spPr>
        <p:txBody>
          <a:bodyPr/>
          <a:lstStyle/>
          <a:p>
            <a:pPr>
              <a:spcBef>
                <a:spcPts val="600"/>
              </a:spcBef>
              <a:buFont typeface="Wingdings" panose="05000000000000000000" pitchFamily="2" charset="2"/>
              <a:buChar char="l"/>
            </a:pPr>
            <a:r>
              <a:rPr lang="en-US" altLang="ja-JP" sz="1600" dirty="0">
                <a:latin typeface="+mn-ea"/>
                <a:ea typeface="+mn-ea"/>
              </a:rPr>
              <a:t>IC</a:t>
            </a:r>
            <a:r>
              <a:rPr lang="ja-JP" altLang="en-US" sz="1600" dirty="0">
                <a:latin typeface="+mn-ea"/>
                <a:ea typeface="+mn-ea"/>
              </a:rPr>
              <a:t>や適切な同意を取得する代わりに、研究対象者等に一定の事項を通知し、又は研究対象者等が容易に知り得る状態に置き、 研究が実施又は継続されることについて、研究対象者等が拒否できる機会を保障する方法により、</a:t>
            </a:r>
            <a:r>
              <a:rPr lang="en-US" altLang="ja-JP" sz="1600" dirty="0">
                <a:latin typeface="+mn-ea"/>
                <a:ea typeface="+mn-ea"/>
              </a:rPr>
              <a:t>IC</a:t>
            </a:r>
            <a:r>
              <a:rPr lang="ja-JP" altLang="en-US" sz="1600" dirty="0">
                <a:latin typeface="+mn-ea"/>
                <a:ea typeface="+mn-ea"/>
              </a:rPr>
              <a:t>手続等を行うこと</a:t>
            </a:r>
          </a:p>
          <a:p>
            <a:pPr>
              <a:spcBef>
                <a:spcPts val="600"/>
              </a:spcBef>
              <a:buFont typeface="Wingdings" panose="05000000000000000000" pitchFamily="2" charset="2"/>
              <a:buChar char="l"/>
            </a:pPr>
            <a:r>
              <a:rPr lang="ja-JP" altLang="en-US" sz="1600" dirty="0">
                <a:latin typeface="+mn-ea"/>
                <a:ea typeface="+mn-ea"/>
              </a:rPr>
              <a:t>院内掲示やインターネット上の分かりやすい場所への掲載を行った場合には、「容易に知り得る状態」に置いたといえるため、 </a:t>
            </a:r>
            <a:br>
              <a:rPr lang="en-US" altLang="ja-JP" sz="1600" dirty="0">
                <a:latin typeface="+mn-ea"/>
                <a:ea typeface="+mn-ea"/>
              </a:rPr>
            </a:br>
            <a:r>
              <a:rPr lang="ja-JP" altLang="en-US" sz="1600" dirty="0">
                <a:latin typeface="+mn-ea"/>
                <a:ea typeface="+mn-ea"/>
              </a:rPr>
              <a:t>オプトアウトを実施したものと言える</a:t>
            </a:r>
            <a:endParaRPr lang="en-US" altLang="ja-JP" sz="1600" dirty="0">
              <a:latin typeface="+mn-ea"/>
              <a:ea typeface="+mn-ea"/>
            </a:endParaRPr>
          </a:p>
          <a:p>
            <a:pPr>
              <a:spcBef>
                <a:spcPts val="600"/>
              </a:spcBef>
              <a:buFont typeface="Wingdings" panose="05000000000000000000" pitchFamily="2" charset="2"/>
              <a:buChar char="l"/>
            </a:pPr>
            <a:r>
              <a:rPr lang="ja-JP" altLang="en-US" sz="1600" u="sng" dirty="0">
                <a:latin typeface="+mn-ea"/>
                <a:ea typeface="+mn-ea"/>
              </a:rPr>
              <a:t>個人情報保護法上の「オプトアウト」と倫理指針上の「オプトアウト」は異なるものであり以下のような違いがある</a:t>
            </a:r>
            <a:endParaRPr lang="en-US" altLang="ja-JP" sz="1600" u="sng"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179388" indent="-179388">
              <a:spcBef>
                <a:spcPts val="600"/>
              </a:spcBef>
            </a:pPr>
            <a:endParaRPr lang="en-US" altLang="ja-JP" sz="1600" dirty="0">
              <a:latin typeface="+mn-ea"/>
              <a:ea typeface="+mn-ea"/>
            </a:endParaRPr>
          </a:p>
          <a:p>
            <a:pPr marL="0" indent="0">
              <a:spcBef>
                <a:spcPts val="600"/>
              </a:spcBef>
              <a:buNone/>
            </a:pPr>
            <a:endParaRPr lang="en-US" altLang="ja-JP" sz="1600" dirty="0">
              <a:latin typeface="+mn-ea"/>
              <a:ea typeface="+mn-ea"/>
            </a:endParaRPr>
          </a:p>
          <a:p>
            <a:pPr>
              <a:spcBef>
                <a:spcPts val="600"/>
              </a:spcBef>
              <a:buFont typeface="Wingdings" panose="05000000000000000000" pitchFamily="2" charset="2"/>
              <a:buChar char="l"/>
            </a:pPr>
            <a:r>
              <a:rPr lang="ja-JP" altLang="en-US" sz="1600" dirty="0">
                <a:latin typeface="+mn-ea"/>
                <a:ea typeface="+mn-ea"/>
              </a:rPr>
              <a:t>既存試料・情報を倫理指針上のオプトアウトにより提供する場合、個人情報保護法上の学術研究、公衆衛生等の例外要件に該当する等の要件を満たす場合に限り、要配慮個人情報についても提供を行うことが可能</a:t>
            </a:r>
          </a:p>
        </p:txBody>
      </p:sp>
      <p:sp>
        <p:nvSpPr>
          <p:cNvPr id="31750" name="スライド番号プレースホルダー 4">
            <a:extLst>
              <a:ext uri="{FF2B5EF4-FFF2-40B4-BE49-F238E27FC236}">
                <a16:creationId xmlns:a16="http://schemas.microsoft.com/office/drawing/2014/main" id="{65F61AE2-272E-7E86-8784-793F93277E88}"/>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ED0493D6-8F6B-4FEE-A60A-8172E034993A}" type="slidenum">
              <a:rPr lang="en-US" altLang="ja-JP" sz="900" smtClean="0">
                <a:latin typeface="+mn-ea"/>
                <a:ea typeface="+mn-ea"/>
              </a:rPr>
              <a:pPr>
                <a:spcBef>
                  <a:spcPct val="0"/>
                </a:spcBef>
                <a:buFontTx/>
                <a:buNone/>
              </a:pPr>
              <a:t>30</a:t>
            </a:fld>
            <a:endParaRPr lang="en-US" altLang="ja-JP" sz="900" dirty="0">
              <a:latin typeface="+mn-ea"/>
              <a:ea typeface="+mn-ea"/>
            </a:endParaRPr>
          </a:p>
        </p:txBody>
      </p:sp>
      <p:graphicFrame>
        <p:nvGraphicFramePr>
          <p:cNvPr id="7" name="object 13">
            <a:extLst>
              <a:ext uri="{FF2B5EF4-FFF2-40B4-BE49-F238E27FC236}">
                <a16:creationId xmlns:a16="http://schemas.microsoft.com/office/drawing/2014/main" id="{D5F94483-3765-3922-F546-17A4A008A8C4}"/>
              </a:ext>
            </a:extLst>
          </p:cNvPr>
          <p:cNvGraphicFramePr>
            <a:graphicFrameLocks noGrp="1"/>
          </p:cNvGraphicFramePr>
          <p:nvPr>
            <p:extLst>
              <p:ext uri="{D42A27DB-BD31-4B8C-83A1-F6EECF244321}">
                <p14:modId xmlns:p14="http://schemas.microsoft.com/office/powerpoint/2010/main" val="2459633754"/>
              </p:ext>
            </p:extLst>
          </p:nvPr>
        </p:nvGraphicFramePr>
        <p:xfrm>
          <a:off x="606422" y="2996952"/>
          <a:ext cx="11249025" cy="2554560"/>
        </p:xfrm>
        <a:graphic>
          <a:graphicData uri="http://schemas.openxmlformats.org/drawingml/2006/table">
            <a:tbl>
              <a:tblPr bandRow="1">
                <a:tableStyleId>{BC89EF96-8CEA-46FF-86C4-4CE0E7609802}</a:tableStyleId>
              </a:tblPr>
              <a:tblGrid>
                <a:gridCol w="2903513">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025032">
                  <a:extLst>
                    <a:ext uri="{9D8B030D-6E8A-4147-A177-3AD203B41FA5}">
                      <a16:colId xmlns:a16="http://schemas.microsoft.com/office/drawing/2014/main" val="20002"/>
                    </a:ext>
                  </a:extLst>
                </a:gridCol>
              </a:tblGrid>
              <a:tr h="0">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horzOverflow="overflow">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ja-JP" sz="1600" b="1" u="none" strike="noStrike" cap="none" normalizeH="0" baseline="0" dirty="0">
                          <a:ln>
                            <a:noFill/>
                          </a:ln>
                          <a:solidFill>
                            <a:srgbClr val="FFFFFF"/>
                          </a:solidFill>
                          <a:effectLst/>
                          <a:latin typeface="+mn-ea"/>
                          <a:ea typeface="+mn-ea"/>
                        </a:rPr>
                        <a:t>個人情報保護法</a:t>
                      </a:r>
                      <a:endParaRPr kumimoji="1" lang="ja-JP" altLang="ja-JP" sz="1600" b="1"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ja-JP" sz="1600" b="1" u="none" strike="noStrike" cap="none" normalizeH="0" baseline="0" dirty="0">
                          <a:ln>
                            <a:noFill/>
                          </a:ln>
                          <a:solidFill>
                            <a:srgbClr val="FFFFFF"/>
                          </a:solidFill>
                          <a:effectLst/>
                          <a:latin typeface="+mn-ea"/>
                          <a:ea typeface="+mn-ea"/>
                        </a:rPr>
                        <a:t>倫理指針ガイダンス</a:t>
                      </a:r>
                      <a:endParaRPr kumimoji="1" lang="ja-JP" altLang="ja-JP" sz="1600" b="1"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solidFill>
                      <a:srgbClr val="002060"/>
                    </a:solidFill>
                  </a:tcPr>
                </a:tc>
                <a:extLst>
                  <a:ext uri="{0D108BD9-81ED-4DB2-BD59-A6C34878D82A}">
                    <a16:rowId xmlns:a16="http://schemas.microsoft.com/office/drawing/2014/main" val="10000"/>
                  </a:ext>
                </a:extLst>
              </a:tr>
              <a:tr h="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根拠</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tc>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個人情報保護法第</a:t>
                      </a:r>
                      <a:r>
                        <a:rPr kumimoji="1" lang="en-US" altLang="ja-JP" sz="1600" b="0" u="none" strike="noStrike" cap="none" normalizeH="0" baseline="0" dirty="0">
                          <a:ln>
                            <a:noFill/>
                          </a:ln>
                          <a:solidFill>
                            <a:schemeClr val="tx1"/>
                          </a:solidFill>
                          <a:effectLst/>
                          <a:latin typeface="+mn-ea"/>
                          <a:ea typeface="+mn-ea"/>
                        </a:rPr>
                        <a:t>27</a:t>
                      </a:r>
                      <a:r>
                        <a:rPr kumimoji="1" lang="ja-JP" altLang="en-US" sz="1600" b="0" u="none" strike="noStrike" cap="none" normalizeH="0" baseline="0" dirty="0">
                          <a:ln>
                            <a:noFill/>
                          </a:ln>
                          <a:solidFill>
                            <a:schemeClr val="tx1"/>
                          </a:solidFill>
                          <a:effectLst/>
                          <a:latin typeface="+mn-ea"/>
                          <a:ea typeface="+mn-ea"/>
                        </a:rPr>
                        <a:t>条第</a:t>
                      </a:r>
                      <a:r>
                        <a:rPr kumimoji="1" lang="en-US" altLang="ja-JP" sz="1600" b="0" u="none" strike="noStrike" cap="none" normalizeH="0" baseline="0" dirty="0">
                          <a:ln>
                            <a:noFill/>
                          </a:ln>
                          <a:solidFill>
                            <a:schemeClr val="tx1"/>
                          </a:solidFill>
                          <a:effectLst/>
                          <a:latin typeface="+mn-ea"/>
                          <a:ea typeface="+mn-ea"/>
                        </a:rPr>
                        <a:t>2</a:t>
                      </a:r>
                      <a:r>
                        <a:rPr kumimoji="1" lang="ja-JP" altLang="en-US" sz="1600" b="0" u="none" strike="noStrike" cap="none" normalizeH="0" baseline="0" dirty="0">
                          <a:ln>
                            <a:noFill/>
                          </a:ln>
                          <a:solidFill>
                            <a:schemeClr val="tx1"/>
                          </a:solidFill>
                          <a:effectLst/>
                          <a:latin typeface="+mn-ea"/>
                          <a:ea typeface="+mn-ea"/>
                        </a:rPr>
                        <a:t>項</a:t>
                      </a:r>
                      <a:endParaRPr kumimoji="1" lang="ja-JP" altLang="en-US" sz="1600" b="0" i="0" u="none" strike="noStrike" cap="none" normalizeH="0" baseline="0" dirty="0">
                        <a:ln>
                          <a:noFill/>
                        </a:ln>
                        <a:solidFill>
                          <a:schemeClr val="tx1"/>
                        </a:solidFill>
                        <a:effectLst/>
                        <a:latin typeface="+mn-ea"/>
                        <a:ea typeface="+mn-ea"/>
                        <a:cs typeface="Arial" panose="020B0604020202020204" pitchFamily="34" charset="0"/>
                      </a:endParaRPr>
                    </a:p>
                  </a:txBody>
                  <a:tcPr marL="36000" marR="36000" marT="36000" marB="36000" horzOverflow="overflow"/>
                </a:tc>
                <a:tc>
                  <a:txBody>
                    <a:bodyPr/>
                    <a:lstStyle>
                      <a:lvl1pPr marL="920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倫理指針第</a:t>
                      </a:r>
                      <a:r>
                        <a:rPr kumimoji="1" lang="en-US" altLang="ja-JP" sz="1600" b="0" u="none" strike="noStrike" cap="none" normalizeH="0" baseline="0" dirty="0">
                          <a:ln>
                            <a:noFill/>
                          </a:ln>
                          <a:solidFill>
                            <a:schemeClr val="tx1"/>
                          </a:solidFill>
                          <a:effectLst/>
                          <a:latin typeface="+mn-ea"/>
                          <a:ea typeface="+mn-ea"/>
                        </a:rPr>
                        <a:t>8</a:t>
                      </a:r>
                      <a:r>
                        <a:rPr kumimoji="1" lang="ja-JP" altLang="en-US" sz="1600" b="0" u="none" strike="noStrike" cap="none" normalizeH="0" baseline="0" dirty="0">
                          <a:ln>
                            <a:noFill/>
                          </a:ln>
                          <a:solidFill>
                            <a:schemeClr val="tx1"/>
                          </a:solidFill>
                          <a:effectLst/>
                          <a:latin typeface="+mn-ea"/>
                          <a:ea typeface="+mn-ea"/>
                        </a:rPr>
                        <a:t>の</a:t>
                      </a:r>
                      <a:r>
                        <a:rPr kumimoji="1" lang="en-US" altLang="ja-JP" sz="1600" b="0" u="none" strike="noStrike" cap="none" normalizeH="0" baseline="0" dirty="0">
                          <a:ln>
                            <a:noFill/>
                          </a:ln>
                          <a:solidFill>
                            <a:schemeClr val="tx1"/>
                          </a:solidFill>
                          <a:effectLst/>
                          <a:latin typeface="+mn-ea"/>
                          <a:ea typeface="+mn-ea"/>
                        </a:rPr>
                        <a:t>1(1)</a:t>
                      </a:r>
                      <a:r>
                        <a:rPr kumimoji="1" lang="ja-JP" altLang="en-US" sz="1600" b="0" u="none" strike="noStrike" cap="none" normalizeH="0" baseline="0" dirty="0">
                          <a:ln>
                            <a:noFill/>
                          </a:ln>
                          <a:solidFill>
                            <a:schemeClr val="tx1"/>
                          </a:solidFill>
                          <a:effectLst/>
                          <a:latin typeface="+mn-ea"/>
                          <a:ea typeface="+mn-ea"/>
                        </a:rPr>
                        <a:t>イ（イ）② </a:t>
                      </a:r>
                      <a:r>
                        <a:rPr kumimoji="1" lang="en-US" altLang="ja-JP" sz="1600" b="0" u="none" strike="noStrike" cap="none" normalizeH="0" baseline="0" dirty="0">
                          <a:ln>
                            <a:noFill/>
                          </a:ln>
                          <a:solidFill>
                            <a:schemeClr val="tx1"/>
                          </a:solidFill>
                          <a:effectLst/>
                          <a:latin typeface="+mn-ea"/>
                          <a:ea typeface="+mn-ea"/>
                        </a:rPr>
                        <a:t>(11) </a:t>
                      </a:r>
                      <a:r>
                        <a:rPr kumimoji="1" lang="ja-JP" altLang="en-US" sz="1600" b="0" u="none" strike="noStrike" cap="none" normalizeH="0" baseline="0" dirty="0">
                          <a:ln>
                            <a:noFill/>
                          </a:ln>
                          <a:solidFill>
                            <a:schemeClr val="tx1"/>
                          </a:solidFill>
                          <a:effectLst/>
                          <a:latin typeface="+mn-ea"/>
                          <a:ea typeface="+mn-ea"/>
                        </a:rPr>
                        <a:t>等</a:t>
                      </a:r>
                      <a:endParaRPr kumimoji="1" lang="ja-JP" altLang="ja-JP" sz="1600" b="0" i="0" u="none" strike="noStrike" cap="none" normalizeH="0" baseline="0" dirty="0">
                        <a:ln>
                          <a:noFill/>
                        </a:ln>
                        <a:solidFill>
                          <a:schemeClr val="tx1"/>
                        </a:solidFill>
                        <a:effectLst/>
                        <a:latin typeface="+mn-ea"/>
                        <a:ea typeface="+mn-ea"/>
                        <a:cs typeface="Arial" panose="020B0604020202020204" pitchFamily="34" charset="0"/>
                      </a:endParaRPr>
                    </a:p>
                  </a:txBody>
                  <a:tcPr marL="36000" marR="36000" marT="36000" marB="36000" horzOverflow="overflow"/>
                </a:tc>
                <a:extLst>
                  <a:ext uri="{0D108BD9-81ED-4DB2-BD59-A6C34878D82A}">
                    <a16:rowId xmlns:a16="http://schemas.microsoft.com/office/drawing/2014/main" val="10001"/>
                  </a:ext>
                </a:extLst>
              </a:tr>
              <a:tr h="143950">
                <a:tc>
                  <a:txBody>
                    <a:body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オプトアウトが可能な場合</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tc>
                <a:tc>
                  <a:txBody>
                    <a:bodyPr/>
                    <a:lstStyle/>
                    <a:p>
                      <a:pPr marL="216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提供のみ</a:t>
                      </a:r>
                      <a:endParaRPr kumimoji="1" lang="ja-JP" altLang="ja-JP" sz="1600" b="0" i="0" u="none" strike="noStrike" cap="none" normalizeH="0" baseline="0" dirty="0">
                        <a:ln>
                          <a:noFill/>
                        </a:ln>
                        <a:solidFill>
                          <a:schemeClr val="tx1"/>
                        </a:solidFill>
                        <a:effectLst/>
                        <a:latin typeface="+mn-ea"/>
                        <a:ea typeface="+mn-ea"/>
                        <a:cs typeface="Arial" panose="020B0604020202020204" pitchFamily="34" charset="0"/>
                      </a:endParaRPr>
                    </a:p>
                  </a:txBody>
                  <a:tcPr marL="36000" marR="36000" marT="36000" marB="36000" horzOverflow="overflow"/>
                </a:tc>
                <a:tc>
                  <a:txBody>
                    <a:bodyPr/>
                    <a:lstStyle/>
                    <a:p>
                      <a:pPr marL="216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新規取得</a:t>
                      </a:r>
                      <a:endParaRPr kumimoji="1" lang="en-US" altLang="ja-JP" sz="1600" b="0" u="none" strike="noStrike" cap="none" normalizeH="0" baseline="0" dirty="0">
                        <a:ln>
                          <a:noFill/>
                        </a:ln>
                        <a:solidFill>
                          <a:schemeClr val="tx1"/>
                        </a:solidFill>
                        <a:effectLst/>
                        <a:latin typeface="+mn-ea"/>
                        <a:ea typeface="+mn-ea"/>
                      </a:endParaRPr>
                    </a:p>
                    <a:p>
                      <a:pPr marL="216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自機関利用</a:t>
                      </a:r>
                      <a:endParaRPr kumimoji="1" lang="en-US" altLang="ja-JP" sz="1600" b="0" u="none" strike="noStrike" cap="none" normalizeH="0" baseline="0" dirty="0">
                        <a:ln>
                          <a:noFill/>
                        </a:ln>
                        <a:solidFill>
                          <a:schemeClr val="tx1"/>
                        </a:solidFill>
                        <a:effectLst/>
                        <a:latin typeface="+mn-ea"/>
                        <a:ea typeface="+mn-ea"/>
                      </a:endParaRPr>
                    </a:p>
                    <a:p>
                      <a:pPr marL="216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提供</a:t>
                      </a:r>
                      <a:endParaRPr kumimoji="1" lang="ja-JP" altLang="ja-JP" sz="1600" b="0" i="0" u="none" strike="noStrike" cap="none" normalizeH="0" baseline="0" dirty="0">
                        <a:ln>
                          <a:noFill/>
                        </a:ln>
                        <a:solidFill>
                          <a:schemeClr val="tx1"/>
                        </a:solidFill>
                        <a:effectLst/>
                        <a:latin typeface="+mn-ea"/>
                        <a:ea typeface="+mn-ea"/>
                      </a:endParaRPr>
                    </a:p>
                  </a:txBody>
                  <a:tcPr marL="36000" marR="36000" marT="36000" marB="36000" horzOverflow="overflow"/>
                </a:tc>
                <a:extLst>
                  <a:ext uri="{0D108BD9-81ED-4DB2-BD59-A6C34878D82A}">
                    <a16:rowId xmlns:a16="http://schemas.microsoft.com/office/drawing/2014/main" val="10002"/>
                  </a:ext>
                </a:extLst>
              </a:tr>
              <a:tr h="143950">
                <a:tc>
                  <a:txBody>
                    <a:body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オプトアウトによるための要件</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tc>
                <a:tc>
                  <a:txBody>
                    <a:body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下記以外の情報は提供可能</a:t>
                      </a:r>
                    </a:p>
                    <a:p>
                      <a:pPr marL="215900" marR="0" lvl="0" indent="-179705"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要</a:t>
                      </a:r>
                      <a:r>
                        <a:rPr lang="ja-JP" altLang="en-US" sz="1600" b="0" u="none" strike="noStrike" cap="none" normalizeH="0" baseline="0" dirty="0">
                          <a:ln>
                            <a:noFill/>
                          </a:ln>
                          <a:solidFill>
                            <a:schemeClr val="tx1"/>
                          </a:solidFill>
                          <a:effectLst/>
                          <a:latin typeface="+mn-ea"/>
                          <a:ea typeface="+mn-ea"/>
                        </a:rPr>
                        <a:t>配</a:t>
                      </a:r>
                      <a:r>
                        <a:rPr kumimoji="1" lang="ja-JP" altLang="en-US" sz="1600" b="0" u="none" strike="noStrike" cap="none" normalizeH="0" baseline="0" dirty="0">
                          <a:ln>
                            <a:noFill/>
                          </a:ln>
                          <a:solidFill>
                            <a:schemeClr val="tx1"/>
                          </a:solidFill>
                          <a:effectLst/>
                          <a:latin typeface="+mn-ea"/>
                          <a:ea typeface="+mn-ea"/>
                        </a:rPr>
                        <a:t>慮個人情報</a:t>
                      </a:r>
                    </a:p>
                    <a:p>
                      <a:pPr marL="216000" marR="0" lvl="0" indent="-18000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1" lang="ja-JP" altLang="en-US" sz="1600" b="0" u="none" strike="noStrike" cap="none" normalizeH="0" baseline="0" dirty="0">
                          <a:ln>
                            <a:noFill/>
                          </a:ln>
                          <a:solidFill>
                            <a:schemeClr val="tx1"/>
                          </a:solidFill>
                          <a:effectLst/>
                          <a:latin typeface="+mn-ea"/>
                          <a:ea typeface="+mn-ea"/>
                        </a:rPr>
                        <a:t>オプトアウトにより取得した情報</a:t>
                      </a:r>
                      <a:endParaRPr kumimoji="1" lang="ja-JP" altLang="ja-JP" sz="1600" b="0" i="0" u="none" strike="noStrike" cap="none" normalizeH="0" baseline="0" dirty="0">
                        <a:ln>
                          <a:noFill/>
                        </a:ln>
                        <a:solidFill>
                          <a:schemeClr val="tx1"/>
                        </a:solidFill>
                        <a:effectLst/>
                        <a:latin typeface="+mn-ea"/>
                        <a:ea typeface="+mn-ea"/>
                        <a:cs typeface="Arial" panose="020B0604020202020204" pitchFamily="34" charset="0"/>
                      </a:endParaRPr>
                    </a:p>
                  </a:txBody>
                  <a:tcPr marL="36000" marR="36000" marT="36000" marB="36000" horzOverflow="overflow"/>
                </a:tc>
                <a:tc>
                  <a:txBody>
                    <a:bodyPr/>
                    <a:lstStyle/>
                    <a:p>
                      <a:pPr marL="92075"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一定の要件（</a:t>
                      </a:r>
                      <a:r>
                        <a:rPr kumimoji="1" lang="ja-JP" altLang="en-US" sz="1600" b="0" u="none" strike="noStrike" cap="none" normalizeH="0" baseline="0" dirty="0">
                          <a:ln>
                            <a:noFill/>
                          </a:ln>
                          <a:solidFill>
                            <a:srgbClr val="3333FF"/>
                          </a:solidFill>
                          <a:effectLst/>
                          <a:latin typeface="+mn-ea"/>
                          <a:ea typeface="+mn-ea"/>
                        </a:rPr>
                        <a:t>個人情報保護法上の例外要件に該当</a:t>
                      </a:r>
                      <a:r>
                        <a:rPr kumimoji="1" lang="ja-JP" altLang="en-US" sz="1600" b="0" u="none" strike="noStrike" cap="none" normalizeH="0" baseline="0" dirty="0">
                          <a:ln>
                            <a:noFill/>
                          </a:ln>
                          <a:solidFill>
                            <a:schemeClr val="tx1"/>
                          </a:solidFill>
                          <a:effectLst/>
                          <a:latin typeface="+mn-ea"/>
                          <a:ea typeface="+mn-ea"/>
                        </a:rPr>
                        <a:t>する等）を満たすことが必要</a:t>
                      </a:r>
                      <a:endParaRPr kumimoji="1" lang="ja-JP" altLang="ja-JP" sz="1600" b="0" i="0" u="none" strike="noStrike" cap="none" normalizeH="0" baseline="0" dirty="0">
                        <a:ln>
                          <a:noFill/>
                        </a:ln>
                        <a:solidFill>
                          <a:schemeClr val="tx1"/>
                        </a:solidFill>
                        <a:effectLst/>
                        <a:latin typeface="+mn-ea"/>
                        <a:ea typeface="+mn-ea"/>
                      </a:endParaRPr>
                    </a:p>
                  </a:txBody>
                  <a:tcPr marL="36000" marR="36000" marT="36000" marB="36000" horzOverflow="overflow"/>
                </a:tc>
                <a:extLst>
                  <a:ext uri="{0D108BD9-81ED-4DB2-BD59-A6C34878D82A}">
                    <a16:rowId xmlns:a16="http://schemas.microsoft.com/office/drawing/2014/main" val="10003"/>
                  </a:ext>
                </a:extLst>
              </a:tr>
              <a:tr h="0">
                <a:tc>
                  <a:txBody>
                    <a:body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個人情報保護委員会への届出</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tc>
                <a:tc>
                  <a:txBody>
                    <a:bodyPr/>
                    <a:lstStyle/>
                    <a:p>
                      <a:pPr marL="90488"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必要</a:t>
                      </a:r>
                      <a:endParaRPr kumimoji="1" lang="ja-JP" altLang="ja-JP" sz="1600" b="0" i="0" u="none" strike="noStrike" cap="none" normalizeH="0" baseline="0" dirty="0">
                        <a:ln>
                          <a:noFill/>
                        </a:ln>
                        <a:solidFill>
                          <a:schemeClr val="tx1"/>
                        </a:solidFill>
                        <a:effectLst/>
                        <a:latin typeface="+mn-ea"/>
                        <a:ea typeface="+mn-ea"/>
                        <a:cs typeface="Arial" panose="020B0604020202020204" pitchFamily="34" charset="0"/>
                      </a:endParaRPr>
                    </a:p>
                  </a:txBody>
                  <a:tcPr marL="36000" marR="36000" marT="36000" marB="36000" horzOverflow="overflow"/>
                </a:tc>
                <a:tc>
                  <a:txBody>
                    <a:bodyPr/>
                    <a:lstStyle/>
                    <a:p>
                      <a:pPr marL="92075"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600" b="1" u="none" strike="noStrike" cap="none" normalizeH="0" baseline="0" dirty="0">
                          <a:ln>
                            <a:noFill/>
                          </a:ln>
                          <a:solidFill>
                            <a:srgbClr val="FF0000"/>
                          </a:solidFill>
                          <a:effectLst/>
                          <a:latin typeface="+mn-ea"/>
                          <a:ea typeface="+mn-ea"/>
                        </a:rPr>
                        <a:t>不要</a:t>
                      </a:r>
                      <a:endParaRPr kumimoji="1" lang="ja-JP" altLang="en-US" sz="1600" b="1" i="0" u="none" strike="noStrike" cap="none" normalizeH="0" baseline="0" dirty="0">
                        <a:ln>
                          <a:noFill/>
                        </a:ln>
                        <a:solidFill>
                          <a:srgbClr val="FF0000"/>
                        </a:solidFill>
                        <a:effectLst/>
                        <a:latin typeface="+mn-ea"/>
                        <a:ea typeface="+mn-ea"/>
                        <a:cs typeface="ＭＳ Ｐゴシック" panose="020B0600070205080204" pitchFamily="50" charset="-128"/>
                      </a:endParaRPr>
                    </a:p>
                  </a:txBody>
                  <a:tcPr marL="36000" marR="36000" marT="36000" marB="36000" horzOverflow="overflow"/>
                </a:tc>
                <a:extLst>
                  <a:ext uri="{0D108BD9-81ED-4DB2-BD59-A6C34878D82A}">
                    <a16:rowId xmlns:a16="http://schemas.microsoft.com/office/drawing/2014/main" val="10004"/>
                  </a:ext>
                </a:extLst>
              </a:tr>
            </a:tbl>
          </a:graphicData>
        </a:graphic>
      </p:graphicFrame>
      <p:sp>
        <p:nvSpPr>
          <p:cNvPr id="4" name="四角形: 角を丸くする 3">
            <a:extLst>
              <a:ext uri="{FF2B5EF4-FFF2-40B4-BE49-F238E27FC236}">
                <a16:creationId xmlns:a16="http://schemas.microsoft.com/office/drawing/2014/main" id="{1383FBDA-893A-F222-FD6A-62702DDA2946}"/>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日付プレースホルダー 1">
            <a:extLst>
              <a:ext uri="{FF2B5EF4-FFF2-40B4-BE49-F238E27FC236}">
                <a16:creationId xmlns:a16="http://schemas.microsoft.com/office/drawing/2014/main" id="{176697D7-6B7B-AAD8-DCD7-9275A9C0F9AB}"/>
              </a:ext>
            </a:extLst>
          </p:cNvPr>
          <p:cNvSpPr>
            <a:spLocks noGrp="1"/>
          </p:cNvSpPr>
          <p:nvPr>
            <p:ph type="dt" sz="half" idx="10"/>
          </p:nvPr>
        </p:nvSpPr>
        <p:spPr/>
        <p:txBody>
          <a:bodyPr/>
          <a:lstStyle/>
          <a:p>
            <a:pPr>
              <a:defRPr/>
            </a:pPr>
            <a:r>
              <a:rPr lang="en-US" altLang="ja-JP" dirty="0"/>
              <a:t>2024/6/26</a:t>
            </a:r>
          </a:p>
        </p:txBody>
      </p:sp>
      <p:sp>
        <p:nvSpPr>
          <p:cNvPr id="3" name="テキスト ボックス 2">
            <a:extLst>
              <a:ext uri="{FF2B5EF4-FFF2-40B4-BE49-F238E27FC236}">
                <a16:creationId xmlns:a16="http://schemas.microsoft.com/office/drawing/2014/main" id="{8180B20A-4CD3-4409-59F7-6D28334D38B8}"/>
              </a:ext>
            </a:extLst>
          </p:cNvPr>
          <p:cNvSpPr txBox="1"/>
          <p:nvPr/>
        </p:nvSpPr>
        <p:spPr>
          <a:xfrm>
            <a:off x="4608454" y="6604819"/>
            <a:ext cx="714313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sz="800" dirty="0">
                <a:latin typeface="ＭＳ Ｐゴシック"/>
                <a:ea typeface="ＭＳ Ｐゴシック"/>
              </a:rPr>
              <a:t>出所：「中山 希、八百野 恭子／著，人を対象とする生命科学・医学系研究に関する倫理指針</a:t>
            </a:r>
            <a:r>
              <a:rPr lang="en-US" altLang="ja-JP" sz="800" dirty="0">
                <a:latin typeface="ＭＳ Ｐゴシック"/>
                <a:ea typeface="ＭＳ Ｐゴシック"/>
              </a:rPr>
              <a:t>Q</a:t>
            </a:r>
            <a:r>
              <a:rPr lang="ja-JP" sz="800" dirty="0">
                <a:latin typeface="ＭＳ Ｐゴシック"/>
                <a:ea typeface="ＭＳ Ｐゴシック"/>
              </a:rPr>
              <a:t>＆</a:t>
            </a:r>
            <a:r>
              <a:rPr lang="en-US" altLang="ja-JP" sz="800" dirty="0">
                <a:latin typeface="ＭＳ Ｐゴシック"/>
                <a:ea typeface="ＭＳ Ｐゴシック"/>
              </a:rPr>
              <a:t>A</a:t>
            </a:r>
            <a:r>
              <a:rPr lang="ja-JP" sz="800" dirty="0">
                <a:latin typeface="ＭＳ Ｐゴシック"/>
                <a:ea typeface="ＭＳ Ｐゴシック"/>
              </a:rPr>
              <a:t>，</a:t>
            </a:r>
            <a:r>
              <a:rPr lang="en-US" altLang="ja-JP" sz="800" dirty="0">
                <a:latin typeface="ＭＳ Ｐゴシック"/>
                <a:ea typeface="ＭＳ Ｐゴシック"/>
              </a:rPr>
              <a:t>2023</a:t>
            </a:r>
            <a:r>
              <a:rPr lang="ja-JP" sz="800" dirty="0">
                <a:latin typeface="ＭＳ Ｐゴシック"/>
                <a:ea typeface="ＭＳ Ｐゴシック"/>
              </a:rPr>
              <a:t>年</a:t>
            </a:r>
            <a:r>
              <a:rPr lang="en-US" altLang="ja-JP" sz="800" dirty="0">
                <a:latin typeface="ＭＳ Ｐゴシック"/>
                <a:ea typeface="ＭＳ Ｐゴシック"/>
              </a:rPr>
              <a:t>12</a:t>
            </a:r>
            <a:r>
              <a:rPr lang="ja-JP" sz="800" dirty="0">
                <a:latin typeface="ＭＳ Ｐゴシック"/>
                <a:ea typeface="ＭＳ Ｐゴシック"/>
              </a:rPr>
              <a:t>月発行，</a:t>
            </a:r>
            <a:r>
              <a:rPr lang="en-US" altLang="ja-JP" sz="800" dirty="0">
                <a:latin typeface="ＭＳ Ｐゴシック"/>
                <a:ea typeface="ＭＳ Ｐゴシック"/>
              </a:rPr>
              <a:t>58</a:t>
            </a:r>
            <a:r>
              <a:rPr lang="ja-JP" sz="800" dirty="0">
                <a:latin typeface="ＭＳ Ｐゴシック"/>
                <a:ea typeface="ＭＳ Ｐゴシック"/>
              </a:rPr>
              <a:t>頁</a:t>
            </a:r>
            <a:r>
              <a:rPr lang="en-US" altLang="ja-JP" sz="800" dirty="0">
                <a:latin typeface="ＭＳ Ｐゴシック"/>
                <a:ea typeface="ＭＳ Ｐゴシック"/>
              </a:rPr>
              <a:t>,</a:t>
            </a:r>
            <a:r>
              <a:rPr lang="ja-JP" altLang="en-US" sz="800" dirty="0">
                <a:latin typeface="ＭＳ Ｐゴシック"/>
                <a:ea typeface="ＭＳ Ｐゴシック"/>
              </a:rPr>
              <a:t>じほう</a:t>
            </a:r>
            <a:r>
              <a:rPr lang="ja-JP" sz="800" dirty="0">
                <a:latin typeface="ＭＳ Ｐゴシック"/>
                <a:ea typeface="ＭＳ Ｐゴシック"/>
              </a:rPr>
              <a:t>」</a:t>
            </a:r>
            <a:r>
              <a:rPr lang="ja-JP" altLang="en-US" sz="800" dirty="0">
                <a:latin typeface="ＭＳ Ｐゴシック"/>
                <a:ea typeface="ＭＳ Ｐゴシック"/>
              </a:rPr>
              <a:t>より一部改変</a:t>
            </a:r>
            <a:endParaRPr lang="ja-JP" sz="8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113F3FD6-EA20-C00C-A7A7-FA8863572B76}"/>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5A5BDD4-AC33-9C03-266F-683EF4D4467F}"/>
              </a:ext>
            </a:extLst>
          </p:cNvPr>
          <p:cNvGraphicFramePr>
            <a:graphicFrameLocks noChangeAspect="1"/>
          </p:cNvGraphicFramePr>
          <p:nvPr>
            <p:custDataLst>
              <p:tags r:id="rId1"/>
            </p:custDataLst>
            <p:extLst>
              <p:ext uri="{D42A27DB-BD31-4B8C-83A1-F6EECF244321}">
                <p14:modId xmlns:p14="http://schemas.microsoft.com/office/powerpoint/2010/main" val="1367246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12" name="think-cell data - do not delete" hidden="1">
                        <a:extLst>
                          <a:ext uri="{FF2B5EF4-FFF2-40B4-BE49-F238E27FC236}">
                            <a16:creationId xmlns:a16="http://schemas.microsoft.com/office/drawing/2014/main" id="{F5A5BDD4-AC33-9C03-266F-683EF4D446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2E7D53C-AE0C-A723-E43C-86563B6A7B07}"/>
              </a:ext>
            </a:extLst>
          </p:cNvPr>
          <p:cNvSpPr>
            <a:spLocks noGrp="1"/>
          </p:cNvSpPr>
          <p:nvPr>
            <p:ph type="title"/>
          </p:nvPr>
        </p:nvSpPr>
        <p:spPr/>
        <p:txBody>
          <a:bodyPr vert="horz"/>
          <a:lstStyle/>
          <a:p>
            <a:r>
              <a:rPr kumimoji="1" lang="en-US" altLang="ja-JP" sz="3200" dirty="0">
                <a:latin typeface="+mj-ea"/>
                <a:ea typeface="+mj-ea"/>
              </a:rPr>
              <a:t>IC</a:t>
            </a:r>
            <a:r>
              <a:rPr kumimoji="1" lang="ja-JP" altLang="en-US" sz="3200" dirty="0">
                <a:latin typeface="+mj-ea"/>
                <a:ea typeface="+mj-ea"/>
              </a:rPr>
              <a:t>手続き</a:t>
            </a:r>
            <a:r>
              <a:rPr lang="ja-JP" altLang="en-US" sz="3200" dirty="0">
                <a:latin typeface="+mj-ea"/>
                <a:ea typeface="+mj-ea"/>
                <a:sym typeface="Wingdings" panose="05000000000000000000" pitchFamily="2" charset="2"/>
              </a:rPr>
              <a:t>（</a:t>
            </a:r>
            <a:r>
              <a:rPr lang="en-US" altLang="ja-JP" sz="3200" dirty="0">
                <a:latin typeface="+mj-ea"/>
                <a:ea typeface="+mj-ea"/>
                <a:sym typeface="Wingdings" panose="05000000000000000000" pitchFamily="2" charset="2"/>
              </a:rPr>
              <a:t>1/5</a:t>
            </a:r>
            <a:r>
              <a:rPr lang="ja-JP" altLang="en-US" sz="3200" dirty="0">
                <a:latin typeface="+mj-ea"/>
                <a:ea typeface="+mj-ea"/>
                <a:sym typeface="Wingdings" panose="05000000000000000000" pitchFamily="2" charset="2"/>
              </a:rPr>
              <a:t>）</a:t>
            </a:r>
            <a:r>
              <a:rPr lang="ja-JP" altLang="en-US" sz="3200" dirty="0">
                <a:latin typeface="+mj-ea"/>
                <a:ea typeface="+mj-ea"/>
              </a:rPr>
              <a:t>：</a:t>
            </a:r>
            <a:r>
              <a:rPr lang="ja-JP" altLang="en-US" sz="3200" dirty="0">
                <a:latin typeface="+mj-ea"/>
                <a:ea typeface="+mj-ea"/>
                <a:sym typeface="Wingdings" panose="05000000000000000000" pitchFamily="2" charset="2"/>
              </a:rPr>
              <a:t>新たに試料・情報を取得する場合</a:t>
            </a:r>
            <a:endParaRPr kumimoji="1" lang="ja-JP" altLang="en-US" sz="3200" dirty="0">
              <a:latin typeface="+mj-ea"/>
              <a:ea typeface="+mj-ea"/>
            </a:endParaRPr>
          </a:p>
        </p:txBody>
      </p:sp>
      <p:sp>
        <p:nvSpPr>
          <p:cNvPr id="5" name="スライド番号プレースホルダー 4">
            <a:extLst>
              <a:ext uri="{FF2B5EF4-FFF2-40B4-BE49-F238E27FC236}">
                <a16:creationId xmlns:a16="http://schemas.microsoft.com/office/drawing/2014/main" id="{52E48BBE-9F48-A076-E62F-77CE494BE79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31</a:t>
            </a:fld>
            <a:endParaRPr lang="en-US" altLang="ja-JP" dirty="0">
              <a:solidFill>
                <a:schemeClr val="tx1"/>
              </a:solidFill>
            </a:endParaRPr>
          </a:p>
        </p:txBody>
      </p:sp>
      <p:sp>
        <p:nvSpPr>
          <p:cNvPr id="9" name="テキスト ボックス 8">
            <a:extLst>
              <a:ext uri="{FF2B5EF4-FFF2-40B4-BE49-F238E27FC236}">
                <a16:creationId xmlns:a16="http://schemas.microsoft.com/office/drawing/2014/main" id="{AA5FF828-3176-CCF1-FB56-6878CBC0D753}"/>
              </a:ext>
            </a:extLst>
          </p:cNvPr>
          <p:cNvSpPr txBox="1"/>
          <p:nvPr/>
        </p:nvSpPr>
        <p:spPr>
          <a:xfrm>
            <a:off x="6541840" y="2225633"/>
            <a:ext cx="5040560" cy="3754874"/>
          </a:xfrm>
          <a:prstGeom prst="rect">
            <a:avLst/>
          </a:prstGeom>
          <a:solidFill>
            <a:srgbClr val="E7FFFF"/>
          </a:solidFill>
        </p:spPr>
        <p:txBody>
          <a:bodyPr wrap="square" lIns="91440" tIns="45720" rIns="91440" bIns="45720" rtlCol="0" anchor="t">
            <a:spAutoFit/>
          </a:bodyPr>
          <a:lstStyle/>
          <a:p>
            <a:pPr marL="171450" indent="-171450">
              <a:spcBef>
                <a:spcPts val="1200"/>
              </a:spcBef>
            </a:pPr>
            <a:r>
              <a:rPr lang="en-US" altLang="ja-JP" sz="1600" kern="100" dirty="0">
                <a:effectLst/>
                <a:latin typeface="+mn-ea"/>
                <a:ea typeface="+mn-ea"/>
                <a:cs typeface="Times New Roman" panose="02020603050405020304" pitchFamily="18" charset="0"/>
              </a:rPr>
              <a:t>1</a:t>
            </a:r>
            <a:r>
              <a:rPr lang="ja-JP" altLang="ja-JP" sz="1600" kern="100" dirty="0">
                <a:effectLst/>
                <a:latin typeface="+mn-ea"/>
                <a:ea typeface="+mn-ea"/>
                <a:cs typeface="Times New Roman" panose="02020603050405020304" pitchFamily="18" charset="0"/>
              </a:rPr>
              <a:t>）記録としては、同意の日時、説明方法、説明者、同意事項等について記載する必要がある</a:t>
            </a:r>
          </a:p>
          <a:p>
            <a:pPr marL="171450" indent="-171450">
              <a:spcBef>
                <a:spcPts val="1200"/>
              </a:spcBef>
            </a:pPr>
            <a:r>
              <a:rPr lang="en-US" altLang="ja-JP" sz="1600" kern="100" dirty="0">
                <a:effectLst/>
                <a:latin typeface="+mn-ea"/>
                <a:ea typeface="+mn-ea"/>
                <a:cs typeface="Times New Roman" panose="02020603050405020304" pitchFamily="18" charset="0"/>
              </a:rPr>
              <a:t>2</a:t>
            </a:r>
            <a:r>
              <a:rPr lang="ja-JP" altLang="ja-JP" sz="1600" kern="100" dirty="0">
                <a:effectLst/>
                <a:latin typeface="+mn-ea"/>
                <a:ea typeface="+mn-ea"/>
                <a:cs typeface="Times New Roman" panose="02020603050405020304" pitchFamily="18" charset="0"/>
              </a:rPr>
              <a:t>）「適切な同意」を受ける方法としては、同意する旨の口頭による意思表示を受ける方法、同意する旨を示した書面（電磁的記録を含む）や電子メールを受領する方法、同意する旨の確認欄へのチェックを得る方法、同意する旨のホームページ上のボタンのクリックを得る方法等が挙げられる</a:t>
            </a:r>
          </a:p>
          <a:p>
            <a:pPr marL="182563" indent="-182563">
              <a:spcBef>
                <a:spcPts val="1200"/>
              </a:spcBef>
            </a:pPr>
            <a:r>
              <a:rPr lang="en-US" altLang="ja-JP" sz="1600" kern="100" dirty="0">
                <a:effectLst/>
                <a:latin typeface="+mn-ea"/>
                <a:ea typeface="+mn-ea"/>
                <a:cs typeface="Times New Roman"/>
              </a:rPr>
              <a:t>3</a:t>
            </a:r>
            <a:r>
              <a:rPr lang="ja-JP" altLang="ja-JP" sz="1600" kern="100" dirty="0">
                <a:effectLst/>
                <a:latin typeface="+mn-ea"/>
                <a:ea typeface="+mn-ea"/>
                <a:cs typeface="Times New Roman"/>
              </a:rPr>
              <a:t>）オプトアウトは次のいずれかの場合</a:t>
            </a:r>
            <a:endParaRPr lang="en-US" altLang="ja-JP" sz="1600" kern="100" dirty="0">
              <a:effectLst/>
              <a:latin typeface="+mn-ea"/>
              <a:ea typeface="+mn-ea"/>
              <a:cs typeface="Times New Roman"/>
            </a:endParaRPr>
          </a:p>
          <a:p>
            <a:pPr marL="682625" lvl="1" indent="-225425">
              <a:spcBef>
                <a:spcPts val="600"/>
              </a:spcBef>
            </a:pPr>
            <a:r>
              <a:rPr lang="en-US" altLang="ja-JP" sz="1600" kern="100" dirty="0">
                <a:solidFill>
                  <a:srgbClr val="FF0000"/>
                </a:solidFill>
                <a:effectLst/>
                <a:latin typeface="+mn-ea"/>
                <a:ea typeface="+mn-ea"/>
                <a:cs typeface="Times New Roman"/>
              </a:rPr>
              <a:t>A</a:t>
            </a:r>
            <a:r>
              <a:rPr lang="ja-JP" altLang="en-US" sz="1600" kern="100" dirty="0">
                <a:solidFill>
                  <a:srgbClr val="FF0000"/>
                </a:solidFill>
                <a:effectLst/>
                <a:latin typeface="+mn-ea"/>
                <a:ea typeface="+mn-ea"/>
                <a:cs typeface="Times New Roman"/>
              </a:rPr>
              <a:t>）</a:t>
            </a:r>
            <a:r>
              <a:rPr lang="ja-JP" altLang="ja-JP" sz="1600" kern="100" dirty="0">
                <a:solidFill>
                  <a:srgbClr val="FF0000"/>
                </a:solidFill>
                <a:effectLst/>
                <a:latin typeface="+mn-ea"/>
                <a:ea typeface="+mn-ea"/>
                <a:cs typeface="Times New Roman"/>
              </a:rPr>
              <a:t>学術研究機関の研究機関が学術研究目的で取得する必要がある場合</a:t>
            </a:r>
            <a:endParaRPr lang="en-US" altLang="ja-JP" sz="1600" kern="100" dirty="0">
              <a:solidFill>
                <a:srgbClr val="FF0000"/>
              </a:solidFill>
              <a:effectLst/>
              <a:latin typeface="+mn-ea"/>
              <a:ea typeface="+mn-ea"/>
              <a:cs typeface="Times New Roman"/>
            </a:endParaRPr>
          </a:p>
          <a:p>
            <a:pPr marL="682625" lvl="1" indent="-225425">
              <a:spcBef>
                <a:spcPts val="600"/>
              </a:spcBef>
            </a:pPr>
            <a:r>
              <a:rPr lang="en-US" altLang="ja-JP" sz="1600" kern="100" dirty="0">
                <a:solidFill>
                  <a:srgbClr val="FF0000"/>
                </a:solidFill>
                <a:effectLst/>
                <a:latin typeface="+mn-ea"/>
                <a:ea typeface="+mn-ea"/>
                <a:cs typeface="Times New Roman"/>
              </a:rPr>
              <a:t>B</a:t>
            </a:r>
            <a:r>
              <a:rPr lang="ja-JP" altLang="en-US" sz="1600" kern="100" dirty="0">
                <a:solidFill>
                  <a:srgbClr val="FF0000"/>
                </a:solidFill>
                <a:effectLst/>
                <a:latin typeface="+mn-ea"/>
                <a:ea typeface="+mn-ea"/>
                <a:cs typeface="Times New Roman"/>
              </a:rPr>
              <a:t>）</a:t>
            </a:r>
            <a:r>
              <a:rPr lang="ja-JP" altLang="ja-JP" sz="1600" kern="100" dirty="0">
                <a:solidFill>
                  <a:srgbClr val="FF0000"/>
                </a:solidFill>
                <a:effectLst/>
                <a:latin typeface="+mn-ea"/>
                <a:ea typeface="+mn-ea"/>
                <a:cs typeface="Times New Roman"/>
              </a:rPr>
              <a:t>研究実施に特段の理由があり、</a:t>
            </a:r>
            <a:r>
              <a:rPr lang="en-US" altLang="ja-JP" sz="1600" kern="100" dirty="0">
                <a:solidFill>
                  <a:srgbClr val="FF0000"/>
                </a:solidFill>
                <a:effectLst/>
                <a:latin typeface="+mn-ea"/>
                <a:ea typeface="+mn-ea"/>
                <a:cs typeface="Times New Roman"/>
              </a:rPr>
              <a:t>IC</a:t>
            </a:r>
            <a:r>
              <a:rPr lang="ja-JP" altLang="ja-JP" sz="1600" kern="100" dirty="0">
                <a:solidFill>
                  <a:srgbClr val="FF0000"/>
                </a:solidFill>
                <a:effectLst/>
                <a:latin typeface="+mn-ea"/>
                <a:ea typeface="+mn-ea"/>
                <a:cs typeface="Times New Roman"/>
              </a:rPr>
              <a:t>及び適切な同意の取得が困難な場合</a:t>
            </a:r>
          </a:p>
        </p:txBody>
      </p:sp>
      <p:pic>
        <p:nvPicPr>
          <p:cNvPr id="7" name="図 6">
            <a:extLst>
              <a:ext uri="{FF2B5EF4-FFF2-40B4-BE49-F238E27FC236}">
                <a16:creationId xmlns:a16="http://schemas.microsoft.com/office/drawing/2014/main" id="{73860855-8A1B-8C3D-A733-6A1191B99B5B}"/>
              </a:ext>
            </a:extLst>
          </p:cNvPr>
          <p:cNvPicPr>
            <a:picLocks noChangeAspect="1"/>
          </p:cNvPicPr>
          <p:nvPr/>
        </p:nvPicPr>
        <p:blipFill>
          <a:blip r:embed="rId6"/>
          <a:stretch>
            <a:fillRect/>
          </a:stretch>
        </p:blipFill>
        <p:spPr>
          <a:xfrm>
            <a:off x="767408" y="1268832"/>
            <a:ext cx="5040560" cy="5249712"/>
          </a:xfrm>
          <a:prstGeom prst="rect">
            <a:avLst/>
          </a:prstGeom>
        </p:spPr>
      </p:pic>
      <p:sp>
        <p:nvSpPr>
          <p:cNvPr id="10" name="四角形: 角を丸くする 9">
            <a:extLst>
              <a:ext uri="{FF2B5EF4-FFF2-40B4-BE49-F238E27FC236}">
                <a16:creationId xmlns:a16="http://schemas.microsoft.com/office/drawing/2014/main" id="{F250F862-BF20-F640-EE73-89FBD602B00B}"/>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object 8">
            <a:extLst>
              <a:ext uri="{FF2B5EF4-FFF2-40B4-BE49-F238E27FC236}">
                <a16:creationId xmlns:a16="http://schemas.microsoft.com/office/drawing/2014/main" id="{84B8C7FA-542E-63F8-B638-2F36960671E0}"/>
              </a:ext>
            </a:extLst>
          </p:cNvPr>
          <p:cNvSpPr txBox="1">
            <a:spLocks noChangeArrowheads="1"/>
          </p:cNvSpPr>
          <p:nvPr/>
        </p:nvSpPr>
        <p:spPr bwMode="auto">
          <a:xfrm>
            <a:off x="5976664" y="664758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8" name="日付プレースホルダー 7">
            <a:extLst>
              <a:ext uri="{FF2B5EF4-FFF2-40B4-BE49-F238E27FC236}">
                <a16:creationId xmlns:a16="http://schemas.microsoft.com/office/drawing/2014/main" id="{FB054C9F-3E0E-BA94-3ABD-F6C60488B7AB}"/>
              </a:ext>
            </a:extLst>
          </p:cNvPr>
          <p:cNvSpPr>
            <a:spLocks noGrp="1"/>
          </p:cNvSpPr>
          <p:nvPr>
            <p:ph type="dt" sz="half" idx="10"/>
          </p:nvPr>
        </p:nvSpPr>
        <p:spPr/>
        <p:txBody>
          <a:bodyPr/>
          <a:lstStyle/>
          <a:p>
            <a:pPr>
              <a:defRPr/>
            </a:pPr>
            <a:r>
              <a:rPr lang="en-US" altLang="ja-JP" dirty="0"/>
              <a:t>2024/6/26</a:t>
            </a:r>
          </a:p>
        </p:txBody>
      </p:sp>
      <p:sp>
        <p:nvSpPr>
          <p:cNvPr id="4" name="テキスト ボックス 3">
            <a:extLst>
              <a:ext uri="{FF2B5EF4-FFF2-40B4-BE49-F238E27FC236}">
                <a16:creationId xmlns:a16="http://schemas.microsoft.com/office/drawing/2014/main" id="{83B1F6DF-B95D-DDD3-AB5C-14386749F68C}"/>
              </a:ext>
            </a:extLst>
          </p:cNvPr>
          <p:cNvSpPr txBox="1"/>
          <p:nvPr/>
        </p:nvSpPr>
        <p:spPr>
          <a:xfrm>
            <a:off x="4439816" y="2492896"/>
            <a:ext cx="333746" cy="261610"/>
          </a:xfrm>
          <a:prstGeom prst="rect">
            <a:avLst/>
          </a:prstGeom>
          <a:noFill/>
        </p:spPr>
        <p:txBody>
          <a:bodyPr wrap="none" rtlCol="0">
            <a:spAutoFit/>
          </a:bodyPr>
          <a:lstStyle/>
          <a:p>
            <a:r>
              <a:rPr kumimoji="1" lang="en-US" altLang="ja-JP" sz="1050" dirty="0"/>
              <a:t>1</a:t>
            </a:r>
            <a:r>
              <a:rPr kumimoji="1" lang="ja-JP" altLang="en-US" sz="1050" dirty="0"/>
              <a:t>）</a:t>
            </a:r>
          </a:p>
        </p:txBody>
      </p:sp>
      <p:sp>
        <p:nvSpPr>
          <p:cNvPr id="13" name="テキスト ボックス 12">
            <a:extLst>
              <a:ext uri="{FF2B5EF4-FFF2-40B4-BE49-F238E27FC236}">
                <a16:creationId xmlns:a16="http://schemas.microsoft.com/office/drawing/2014/main" id="{85143BC8-F6C8-F4D8-AA2E-9571AE0641EF}"/>
              </a:ext>
            </a:extLst>
          </p:cNvPr>
          <p:cNvSpPr txBox="1"/>
          <p:nvPr/>
        </p:nvSpPr>
        <p:spPr>
          <a:xfrm>
            <a:off x="4439816" y="3972265"/>
            <a:ext cx="333746" cy="261610"/>
          </a:xfrm>
          <a:prstGeom prst="rect">
            <a:avLst/>
          </a:prstGeom>
          <a:noFill/>
        </p:spPr>
        <p:txBody>
          <a:bodyPr wrap="none" rtlCol="0">
            <a:spAutoFit/>
          </a:bodyPr>
          <a:lstStyle/>
          <a:p>
            <a:r>
              <a:rPr kumimoji="1" lang="en-US" altLang="ja-JP" sz="1050" dirty="0"/>
              <a:t>1</a:t>
            </a:r>
            <a:r>
              <a:rPr kumimoji="1" lang="ja-JP" altLang="en-US" sz="1050" dirty="0"/>
              <a:t>）</a:t>
            </a:r>
          </a:p>
        </p:txBody>
      </p:sp>
      <p:sp>
        <p:nvSpPr>
          <p:cNvPr id="14" name="テキスト ボックス 13">
            <a:extLst>
              <a:ext uri="{FF2B5EF4-FFF2-40B4-BE49-F238E27FC236}">
                <a16:creationId xmlns:a16="http://schemas.microsoft.com/office/drawing/2014/main" id="{69B23D28-BB61-D977-F9C4-1A7174A26C43}"/>
              </a:ext>
            </a:extLst>
          </p:cNvPr>
          <p:cNvSpPr txBox="1"/>
          <p:nvPr/>
        </p:nvSpPr>
        <p:spPr>
          <a:xfrm>
            <a:off x="4439816" y="3298195"/>
            <a:ext cx="333746" cy="261610"/>
          </a:xfrm>
          <a:prstGeom prst="rect">
            <a:avLst/>
          </a:prstGeom>
          <a:noFill/>
        </p:spPr>
        <p:txBody>
          <a:bodyPr wrap="none" rtlCol="0">
            <a:spAutoFit/>
          </a:bodyPr>
          <a:lstStyle/>
          <a:p>
            <a:r>
              <a:rPr kumimoji="1" lang="en-US" altLang="ja-JP" sz="1050" dirty="0"/>
              <a:t>1</a:t>
            </a:r>
            <a:r>
              <a:rPr kumimoji="1" lang="ja-JP" altLang="en-US" sz="1050" dirty="0"/>
              <a:t>）</a:t>
            </a:r>
          </a:p>
        </p:txBody>
      </p:sp>
      <p:sp>
        <p:nvSpPr>
          <p:cNvPr id="15" name="テキスト ボックス 14">
            <a:extLst>
              <a:ext uri="{FF2B5EF4-FFF2-40B4-BE49-F238E27FC236}">
                <a16:creationId xmlns:a16="http://schemas.microsoft.com/office/drawing/2014/main" id="{F81476AA-A333-A4F9-351E-C9E3F8155F92}"/>
              </a:ext>
            </a:extLst>
          </p:cNvPr>
          <p:cNvSpPr txBox="1"/>
          <p:nvPr/>
        </p:nvSpPr>
        <p:spPr>
          <a:xfrm>
            <a:off x="4184490" y="4202446"/>
            <a:ext cx="327334" cy="253916"/>
          </a:xfrm>
          <a:prstGeom prst="rect">
            <a:avLst/>
          </a:prstGeom>
          <a:noFill/>
        </p:spPr>
        <p:txBody>
          <a:bodyPr wrap="none" rtlCol="0">
            <a:spAutoFit/>
          </a:bodyPr>
          <a:lstStyle/>
          <a:p>
            <a:r>
              <a:rPr kumimoji="1" lang="en-US" altLang="ja-JP" sz="1050" dirty="0"/>
              <a:t>2</a:t>
            </a:r>
            <a:r>
              <a:rPr kumimoji="1" lang="ja-JP" altLang="en-US" sz="1050" dirty="0"/>
              <a:t>）</a:t>
            </a:r>
          </a:p>
        </p:txBody>
      </p:sp>
      <p:sp>
        <p:nvSpPr>
          <p:cNvPr id="16" name="テキスト ボックス 15">
            <a:extLst>
              <a:ext uri="{FF2B5EF4-FFF2-40B4-BE49-F238E27FC236}">
                <a16:creationId xmlns:a16="http://schemas.microsoft.com/office/drawing/2014/main" id="{68F1F646-A898-63D7-5544-0555B4844271}"/>
              </a:ext>
            </a:extLst>
          </p:cNvPr>
          <p:cNvSpPr txBox="1"/>
          <p:nvPr/>
        </p:nvSpPr>
        <p:spPr>
          <a:xfrm>
            <a:off x="2207568" y="5229200"/>
            <a:ext cx="327334" cy="253916"/>
          </a:xfrm>
          <a:prstGeom prst="rect">
            <a:avLst/>
          </a:prstGeom>
          <a:noFill/>
        </p:spPr>
        <p:txBody>
          <a:bodyPr wrap="none" rtlCol="0">
            <a:spAutoFit/>
          </a:bodyPr>
          <a:lstStyle/>
          <a:p>
            <a:r>
              <a:rPr lang="en-US" altLang="ja-JP" sz="1050" dirty="0"/>
              <a:t>3</a:t>
            </a:r>
            <a:r>
              <a:rPr kumimoji="1" lang="ja-JP" altLang="en-US" sz="1050" dirty="0"/>
              <a:t>）</a:t>
            </a:r>
          </a:p>
        </p:txBody>
      </p:sp>
      <p:sp>
        <p:nvSpPr>
          <p:cNvPr id="3" name="テキスト ボックス 2">
            <a:extLst>
              <a:ext uri="{FF2B5EF4-FFF2-40B4-BE49-F238E27FC236}">
                <a16:creationId xmlns:a16="http://schemas.microsoft.com/office/drawing/2014/main" id="{4D48C887-DA60-5CE9-B73D-7617A4AF01CC}"/>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85566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667CEDF-F447-3471-7AF6-F9B5F3C41C31}"/>
              </a:ext>
            </a:extLst>
          </p:cNvPr>
          <p:cNvGraphicFramePr>
            <a:graphicFrameLocks noChangeAspect="1"/>
          </p:cNvGraphicFramePr>
          <p:nvPr>
            <p:custDataLst>
              <p:tags r:id="rId1"/>
            </p:custDataLst>
            <p:extLst>
              <p:ext uri="{D42A27DB-BD31-4B8C-83A1-F6EECF244321}">
                <p14:modId xmlns:p14="http://schemas.microsoft.com/office/powerpoint/2010/main" val="4285378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14" name="think-cell data - do not delete" hidden="1">
                        <a:extLst>
                          <a:ext uri="{FF2B5EF4-FFF2-40B4-BE49-F238E27FC236}">
                            <a16:creationId xmlns:a16="http://schemas.microsoft.com/office/drawing/2014/main" id="{D667CEDF-F447-3471-7AF6-F9B5F3C41C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2E7D53C-AE0C-A723-E43C-86563B6A7B07}"/>
              </a:ext>
            </a:extLst>
          </p:cNvPr>
          <p:cNvSpPr>
            <a:spLocks noGrp="1"/>
          </p:cNvSpPr>
          <p:nvPr>
            <p:ph type="title"/>
          </p:nvPr>
        </p:nvSpPr>
        <p:spPr/>
        <p:txBody>
          <a:bodyPr vert="horz"/>
          <a:lstStyle/>
          <a:p>
            <a:r>
              <a:rPr kumimoji="1" lang="en-US" altLang="ja-JP" sz="3200" dirty="0">
                <a:latin typeface="+mj-ea"/>
                <a:ea typeface="+mj-ea"/>
              </a:rPr>
              <a:t>IC</a:t>
            </a:r>
            <a:r>
              <a:rPr kumimoji="1" lang="ja-JP" altLang="en-US" sz="3200" dirty="0">
                <a:latin typeface="+mj-ea"/>
                <a:ea typeface="+mj-ea"/>
              </a:rPr>
              <a:t>手続き（</a:t>
            </a:r>
            <a:r>
              <a:rPr lang="en-US" altLang="ja-JP" sz="3200" dirty="0">
                <a:latin typeface="+mj-ea"/>
                <a:ea typeface="+mj-ea"/>
                <a:sym typeface="Wingdings" panose="05000000000000000000" pitchFamily="2" charset="2"/>
              </a:rPr>
              <a:t>2/5</a:t>
            </a:r>
            <a:r>
              <a:rPr lang="ja-JP" altLang="en-US" sz="3200" dirty="0">
                <a:latin typeface="+mj-ea"/>
                <a:ea typeface="+mj-ea"/>
                <a:sym typeface="Wingdings" panose="05000000000000000000" pitchFamily="2" charset="2"/>
              </a:rPr>
              <a:t>）：自機関の既存試料・情報を用いる場合</a:t>
            </a:r>
            <a:endParaRPr kumimoji="1" lang="ja-JP" altLang="en-US" sz="3200" dirty="0">
              <a:solidFill>
                <a:srgbClr val="FF0000"/>
              </a:solidFill>
              <a:latin typeface="+mj-ea"/>
              <a:ea typeface="+mj-ea"/>
            </a:endParaRPr>
          </a:p>
        </p:txBody>
      </p:sp>
      <p:sp>
        <p:nvSpPr>
          <p:cNvPr id="5" name="スライド番号プレースホルダー 4">
            <a:extLst>
              <a:ext uri="{FF2B5EF4-FFF2-40B4-BE49-F238E27FC236}">
                <a16:creationId xmlns:a16="http://schemas.microsoft.com/office/drawing/2014/main" id="{52E48BBE-9F48-A076-E62F-77CE494BE79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32</a:t>
            </a:fld>
            <a:endParaRPr lang="en-US" altLang="ja-JP" dirty="0">
              <a:solidFill>
                <a:schemeClr val="tx1"/>
              </a:solidFill>
            </a:endParaRPr>
          </a:p>
        </p:txBody>
      </p:sp>
      <p:pic>
        <p:nvPicPr>
          <p:cNvPr id="11" name="図 10">
            <a:extLst>
              <a:ext uri="{FF2B5EF4-FFF2-40B4-BE49-F238E27FC236}">
                <a16:creationId xmlns:a16="http://schemas.microsoft.com/office/drawing/2014/main" id="{31F063D8-3F35-4547-AD3F-A065C070B7AB}"/>
              </a:ext>
            </a:extLst>
          </p:cNvPr>
          <p:cNvPicPr>
            <a:picLocks noChangeAspect="1"/>
          </p:cNvPicPr>
          <p:nvPr/>
        </p:nvPicPr>
        <p:blipFill>
          <a:blip r:embed="rId6"/>
          <a:stretch>
            <a:fillRect/>
          </a:stretch>
        </p:blipFill>
        <p:spPr>
          <a:xfrm>
            <a:off x="756567" y="1703593"/>
            <a:ext cx="4275853" cy="4776556"/>
          </a:xfrm>
          <a:prstGeom prst="rect">
            <a:avLst/>
          </a:prstGeom>
        </p:spPr>
      </p:pic>
      <p:sp>
        <p:nvSpPr>
          <p:cNvPr id="12" name="テキスト ボックス 11">
            <a:extLst>
              <a:ext uri="{FF2B5EF4-FFF2-40B4-BE49-F238E27FC236}">
                <a16:creationId xmlns:a16="http://schemas.microsoft.com/office/drawing/2014/main" id="{3151D8A1-75DA-6505-6742-3349BA35F7A7}"/>
              </a:ext>
            </a:extLst>
          </p:cNvPr>
          <p:cNvSpPr txBox="1"/>
          <p:nvPr/>
        </p:nvSpPr>
        <p:spPr>
          <a:xfrm>
            <a:off x="1631504" y="1249692"/>
            <a:ext cx="2183611"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試料を用いる研究</a:t>
            </a:r>
            <a:r>
              <a:rPr lang="en-US" altLang="ja-JP" dirty="0">
                <a:latin typeface="+mn-ea"/>
                <a:ea typeface="+mn-ea"/>
              </a:rPr>
              <a:t>】</a:t>
            </a:r>
            <a:endParaRPr kumimoji="1" lang="ja-JP" altLang="en-US" dirty="0">
              <a:latin typeface="+mn-ea"/>
              <a:ea typeface="+mn-ea"/>
            </a:endParaRPr>
          </a:p>
        </p:txBody>
      </p:sp>
      <p:sp>
        <p:nvSpPr>
          <p:cNvPr id="13" name="テキスト ボックス 12">
            <a:extLst>
              <a:ext uri="{FF2B5EF4-FFF2-40B4-BE49-F238E27FC236}">
                <a16:creationId xmlns:a16="http://schemas.microsoft.com/office/drawing/2014/main" id="{1E9E4D12-2121-049B-A8AF-F5F44B03E031}"/>
              </a:ext>
            </a:extLst>
          </p:cNvPr>
          <p:cNvSpPr txBox="1"/>
          <p:nvPr/>
        </p:nvSpPr>
        <p:spPr>
          <a:xfrm>
            <a:off x="6935962" y="1249692"/>
            <a:ext cx="2411238"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試料を用いない研究</a:t>
            </a:r>
            <a:r>
              <a:rPr lang="en-US" altLang="ja-JP" dirty="0">
                <a:latin typeface="+mn-ea"/>
                <a:ea typeface="+mn-ea"/>
              </a:rPr>
              <a:t>】</a:t>
            </a:r>
            <a:endParaRPr kumimoji="1" lang="ja-JP" altLang="en-US" dirty="0">
              <a:latin typeface="+mn-ea"/>
              <a:ea typeface="+mn-ea"/>
            </a:endParaRPr>
          </a:p>
        </p:txBody>
      </p:sp>
      <p:pic>
        <p:nvPicPr>
          <p:cNvPr id="15" name="図 14">
            <a:extLst>
              <a:ext uri="{FF2B5EF4-FFF2-40B4-BE49-F238E27FC236}">
                <a16:creationId xmlns:a16="http://schemas.microsoft.com/office/drawing/2014/main" id="{63306489-0939-62DA-FA54-FC433F5FC4BA}"/>
              </a:ext>
            </a:extLst>
          </p:cNvPr>
          <p:cNvPicPr>
            <a:picLocks noChangeAspect="1"/>
          </p:cNvPicPr>
          <p:nvPr/>
        </p:nvPicPr>
        <p:blipFill>
          <a:blip r:embed="rId7"/>
          <a:stretch>
            <a:fillRect/>
          </a:stretch>
        </p:blipFill>
        <p:spPr>
          <a:xfrm>
            <a:off x="6580933" y="1703592"/>
            <a:ext cx="4229100" cy="4800600"/>
          </a:xfrm>
          <a:prstGeom prst="rect">
            <a:avLst/>
          </a:prstGeom>
        </p:spPr>
      </p:pic>
      <p:pic>
        <p:nvPicPr>
          <p:cNvPr id="3" name="図 2" descr="テキスト&#10;&#10;説明は自動で生成されたものです">
            <a:extLst>
              <a:ext uri="{FF2B5EF4-FFF2-40B4-BE49-F238E27FC236}">
                <a16:creationId xmlns:a16="http://schemas.microsoft.com/office/drawing/2014/main" id="{CB83141C-A30B-E93A-1E6A-A3FB9F6E1780}"/>
              </a:ext>
            </a:extLst>
          </p:cNvPr>
          <p:cNvPicPr>
            <a:picLocks noChangeAspect="1"/>
          </p:cNvPicPr>
          <p:nvPr/>
        </p:nvPicPr>
        <p:blipFill>
          <a:blip r:embed="rId8"/>
          <a:stretch>
            <a:fillRect/>
          </a:stretch>
        </p:blipFill>
        <p:spPr>
          <a:xfrm>
            <a:off x="4820493" y="4748959"/>
            <a:ext cx="1581150" cy="810895"/>
          </a:xfrm>
          <a:prstGeom prst="rect">
            <a:avLst/>
          </a:prstGeom>
          <a:noFill/>
          <a:ln>
            <a:noFill/>
          </a:ln>
        </p:spPr>
      </p:pic>
      <p:sp>
        <p:nvSpPr>
          <p:cNvPr id="7" name="四角形: 角を丸くする 6">
            <a:extLst>
              <a:ext uri="{FF2B5EF4-FFF2-40B4-BE49-F238E27FC236}">
                <a16:creationId xmlns:a16="http://schemas.microsoft.com/office/drawing/2014/main" id="{528E2425-77CC-3314-5319-C5FFF5A68175}"/>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object 8">
            <a:extLst>
              <a:ext uri="{FF2B5EF4-FFF2-40B4-BE49-F238E27FC236}">
                <a16:creationId xmlns:a16="http://schemas.microsoft.com/office/drawing/2014/main" id="{12564EB5-3AAD-6D0B-08D4-BE3168B896FC}"/>
              </a:ext>
            </a:extLst>
          </p:cNvPr>
          <p:cNvSpPr txBox="1">
            <a:spLocks noChangeArrowheads="1"/>
          </p:cNvSpPr>
          <p:nvPr/>
        </p:nvSpPr>
        <p:spPr bwMode="auto">
          <a:xfrm>
            <a:off x="5976664" y="664758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9" name="四角形: 角を丸くする 8">
            <a:extLst>
              <a:ext uri="{FF2B5EF4-FFF2-40B4-BE49-F238E27FC236}">
                <a16:creationId xmlns:a16="http://schemas.microsoft.com/office/drawing/2014/main" id="{1BB77946-DAA9-DDE4-4D5A-01C19AAFC48F}"/>
              </a:ext>
            </a:extLst>
          </p:cNvPr>
          <p:cNvSpPr/>
          <p:nvPr/>
        </p:nvSpPr>
        <p:spPr bwMode="auto">
          <a:xfrm>
            <a:off x="3719736" y="6055905"/>
            <a:ext cx="1312684" cy="448287"/>
          </a:xfrm>
          <a:prstGeom prst="roundRect">
            <a:avLst/>
          </a:prstGeom>
          <a:solidFill>
            <a:srgbClr val="FFCCFF"/>
          </a:solidFill>
          <a:ln w="9525">
            <a:noFill/>
            <a:miter lim="800000"/>
            <a:headEnd/>
            <a:tailEnd/>
          </a:ln>
        </p:spPr>
        <p:txBody>
          <a:bodyPr wrap="none" rtlCol="0" anchor="ctr"/>
          <a:lstStyle/>
          <a:p>
            <a:pPr algn="ctr"/>
            <a:r>
              <a:rPr kumimoji="1" lang="ja-JP" altLang="en-US" sz="1400" dirty="0">
                <a:latin typeface="+mn-ea"/>
                <a:ea typeface="+mn-ea"/>
              </a:rPr>
              <a:t>令和</a:t>
            </a:r>
            <a:r>
              <a:rPr kumimoji="1" lang="en-US" altLang="ja-JP" sz="1400" dirty="0">
                <a:latin typeface="+mn-ea"/>
                <a:ea typeface="+mn-ea"/>
              </a:rPr>
              <a:t>5</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endParaRPr kumimoji="1" lang="en-US" altLang="ja-JP" sz="1400" dirty="0">
              <a:latin typeface="+mn-ea"/>
              <a:ea typeface="+mn-ea"/>
            </a:endParaRPr>
          </a:p>
          <a:p>
            <a:pPr algn="ctr"/>
            <a:r>
              <a:rPr lang="ja-JP" altLang="en-US" sz="1400" dirty="0">
                <a:latin typeface="+mn-ea"/>
                <a:ea typeface="+mn-ea"/>
              </a:rPr>
              <a:t>一部改正</a:t>
            </a:r>
            <a:endParaRPr kumimoji="1" lang="ja-JP" altLang="en-US" sz="1400" dirty="0">
              <a:latin typeface="+mn-ea"/>
              <a:ea typeface="+mn-ea"/>
            </a:endParaRPr>
          </a:p>
        </p:txBody>
      </p:sp>
      <p:sp>
        <p:nvSpPr>
          <p:cNvPr id="10" name="日付プレースホルダー 9">
            <a:extLst>
              <a:ext uri="{FF2B5EF4-FFF2-40B4-BE49-F238E27FC236}">
                <a16:creationId xmlns:a16="http://schemas.microsoft.com/office/drawing/2014/main" id="{320C52F1-6D09-4C27-CBF4-29F12F2F07A8}"/>
              </a:ext>
            </a:extLst>
          </p:cNvPr>
          <p:cNvSpPr>
            <a:spLocks noGrp="1"/>
          </p:cNvSpPr>
          <p:nvPr>
            <p:ph type="dt" sz="half" idx="10"/>
          </p:nvPr>
        </p:nvSpPr>
        <p:spPr/>
        <p:txBody>
          <a:bodyPr/>
          <a:lstStyle/>
          <a:p>
            <a:pPr>
              <a:defRPr/>
            </a:pPr>
            <a:r>
              <a:rPr lang="en-US" altLang="ja-JP" dirty="0"/>
              <a:t>2024/6/26</a:t>
            </a:r>
          </a:p>
        </p:txBody>
      </p:sp>
      <p:sp>
        <p:nvSpPr>
          <p:cNvPr id="6" name="テキスト ボックス 5">
            <a:extLst>
              <a:ext uri="{FF2B5EF4-FFF2-40B4-BE49-F238E27FC236}">
                <a16:creationId xmlns:a16="http://schemas.microsoft.com/office/drawing/2014/main" id="{28DC7148-432D-4391-850D-E685B858408E}"/>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38484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A50D9BE-9CF2-C074-CD1A-4BC9DBFA10F9}"/>
              </a:ext>
            </a:extLst>
          </p:cNvPr>
          <p:cNvGraphicFramePr>
            <a:graphicFrameLocks noChangeAspect="1"/>
          </p:cNvGraphicFramePr>
          <p:nvPr>
            <p:custDataLst>
              <p:tags r:id="rId1"/>
            </p:custDataLst>
            <p:extLst>
              <p:ext uri="{D42A27DB-BD31-4B8C-83A1-F6EECF244321}">
                <p14:modId xmlns:p14="http://schemas.microsoft.com/office/powerpoint/2010/main" val="2156944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11" name="think-cell data - do not delete" hidden="1">
                        <a:extLst>
                          <a:ext uri="{FF2B5EF4-FFF2-40B4-BE49-F238E27FC236}">
                            <a16:creationId xmlns:a16="http://schemas.microsoft.com/office/drawing/2014/main" id="{5A50D9BE-9CF2-C074-CD1A-4BC9DBFA10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2E7D53C-AE0C-A723-E43C-86563B6A7B07}"/>
              </a:ext>
            </a:extLst>
          </p:cNvPr>
          <p:cNvSpPr>
            <a:spLocks noGrp="1"/>
          </p:cNvSpPr>
          <p:nvPr>
            <p:ph type="title"/>
          </p:nvPr>
        </p:nvSpPr>
        <p:spPr/>
        <p:txBody>
          <a:bodyPr vert="horz"/>
          <a:lstStyle/>
          <a:p>
            <a:r>
              <a:rPr kumimoji="1" lang="en-US" altLang="ja-JP" sz="3200" dirty="0">
                <a:latin typeface="+mj-ea"/>
                <a:ea typeface="+mj-ea"/>
              </a:rPr>
              <a:t>IC</a:t>
            </a:r>
            <a:r>
              <a:rPr kumimoji="1" lang="ja-JP" altLang="en-US" sz="3200" dirty="0">
                <a:latin typeface="+mj-ea"/>
                <a:ea typeface="+mj-ea"/>
              </a:rPr>
              <a:t>手続き（</a:t>
            </a:r>
            <a:r>
              <a:rPr lang="en-US" altLang="ja-JP" sz="3200" dirty="0">
                <a:latin typeface="+mj-ea"/>
                <a:ea typeface="+mj-ea"/>
                <a:sym typeface="Wingdings" panose="05000000000000000000" pitchFamily="2" charset="2"/>
              </a:rPr>
              <a:t>3/5</a:t>
            </a:r>
            <a:r>
              <a:rPr lang="ja-JP" altLang="en-US" sz="3200" dirty="0">
                <a:latin typeface="+mj-ea"/>
                <a:ea typeface="+mj-ea"/>
                <a:sym typeface="Wingdings" panose="05000000000000000000" pitchFamily="2" charset="2"/>
              </a:rPr>
              <a:t>）：他機関に既存試料・情報を提供する場合</a:t>
            </a:r>
            <a:endParaRPr kumimoji="1" lang="ja-JP" altLang="en-US" sz="3200" dirty="0">
              <a:solidFill>
                <a:srgbClr val="FF0000"/>
              </a:solidFill>
              <a:latin typeface="+mj-ea"/>
              <a:ea typeface="+mj-ea"/>
            </a:endParaRPr>
          </a:p>
        </p:txBody>
      </p:sp>
      <p:sp>
        <p:nvSpPr>
          <p:cNvPr id="5" name="スライド番号プレースホルダー 4">
            <a:extLst>
              <a:ext uri="{FF2B5EF4-FFF2-40B4-BE49-F238E27FC236}">
                <a16:creationId xmlns:a16="http://schemas.microsoft.com/office/drawing/2014/main" id="{52E48BBE-9F48-A076-E62F-77CE494BE79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33</a:t>
            </a:fld>
            <a:endParaRPr lang="en-US" altLang="ja-JP" dirty="0">
              <a:solidFill>
                <a:schemeClr val="tx1"/>
              </a:solidFill>
            </a:endParaRPr>
          </a:p>
        </p:txBody>
      </p:sp>
      <p:sp>
        <p:nvSpPr>
          <p:cNvPr id="12" name="テキスト ボックス 11">
            <a:extLst>
              <a:ext uri="{FF2B5EF4-FFF2-40B4-BE49-F238E27FC236}">
                <a16:creationId xmlns:a16="http://schemas.microsoft.com/office/drawing/2014/main" id="{3151D8A1-75DA-6505-6742-3349BA35F7A7}"/>
              </a:ext>
            </a:extLst>
          </p:cNvPr>
          <p:cNvSpPr txBox="1"/>
          <p:nvPr/>
        </p:nvSpPr>
        <p:spPr>
          <a:xfrm>
            <a:off x="1316464" y="1249692"/>
            <a:ext cx="3339376"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試料、要配慮個人情報の提供</a:t>
            </a:r>
            <a:r>
              <a:rPr lang="en-US" altLang="ja-JP" dirty="0">
                <a:latin typeface="+mn-ea"/>
                <a:ea typeface="+mn-ea"/>
              </a:rPr>
              <a:t>】</a:t>
            </a:r>
            <a:endParaRPr kumimoji="1" lang="ja-JP" altLang="en-US" dirty="0">
              <a:latin typeface="+mn-ea"/>
              <a:ea typeface="+mn-ea"/>
            </a:endParaRPr>
          </a:p>
        </p:txBody>
      </p:sp>
      <p:sp>
        <p:nvSpPr>
          <p:cNvPr id="13" name="テキスト ボックス 12">
            <a:extLst>
              <a:ext uri="{FF2B5EF4-FFF2-40B4-BE49-F238E27FC236}">
                <a16:creationId xmlns:a16="http://schemas.microsoft.com/office/drawing/2014/main" id="{1E9E4D12-2121-049B-A8AF-F5F44B03E031}"/>
              </a:ext>
            </a:extLst>
          </p:cNvPr>
          <p:cNvSpPr txBox="1"/>
          <p:nvPr/>
        </p:nvSpPr>
        <p:spPr>
          <a:xfrm>
            <a:off x="6935962" y="1249692"/>
            <a:ext cx="3801041"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試料、要配慮個人情報以外の提供</a:t>
            </a:r>
            <a:r>
              <a:rPr lang="en-US" altLang="ja-JP" dirty="0">
                <a:latin typeface="+mn-ea"/>
                <a:ea typeface="+mn-ea"/>
              </a:rPr>
              <a:t>】</a:t>
            </a:r>
            <a:endParaRPr kumimoji="1" lang="ja-JP" altLang="en-US" dirty="0">
              <a:latin typeface="+mn-ea"/>
              <a:ea typeface="+mn-ea"/>
            </a:endParaRPr>
          </a:p>
        </p:txBody>
      </p:sp>
      <p:pic>
        <p:nvPicPr>
          <p:cNvPr id="9" name="図 8">
            <a:extLst>
              <a:ext uri="{FF2B5EF4-FFF2-40B4-BE49-F238E27FC236}">
                <a16:creationId xmlns:a16="http://schemas.microsoft.com/office/drawing/2014/main" id="{89B7234D-AE49-CF3E-7438-272348A34789}"/>
              </a:ext>
            </a:extLst>
          </p:cNvPr>
          <p:cNvPicPr>
            <a:picLocks noChangeAspect="1"/>
          </p:cNvPicPr>
          <p:nvPr/>
        </p:nvPicPr>
        <p:blipFill>
          <a:blip r:embed="rId6"/>
          <a:stretch>
            <a:fillRect/>
          </a:stretch>
        </p:blipFill>
        <p:spPr>
          <a:xfrm>
            <a:off x="1055440" y="1619024"/>
            <a:ext cx="4229101" cy="4915155"/>
          </a:xfrm>
          <a:prstGeom prst="rect">
            <a:avLst/>
          </a:prstGeom>
        </p:spPr>
      </p:pic>
      <p:pic>
        <p:nvPicPr>
          <p:cNvPr id="14" name="図 13">
            <a:extLst>
              <a:ext uri="{FF2B5EF4-FFF2-40B4-BE49-F238E27FC236}">
                <a16:creationId xmlns:a16="http://schemas.microsoft.com/office/drawing/2014/main" id="{F66153DB-D093-27EB-01E9-AE65DC562D09}"/>
              </a:ext>
            </a:extLst>
          </p:cNvPr>
          <p:cNvPicPr>
            <a:picLocks noChangeAspect="1"/>
          </p:cNvPicPr>
          <p:nvPr/>
        </p:nvPicPr>
        <p:blipFill>
          <a:blip r:embed="rId7"/>
          <a:stretch>
            <a:fillRect/>
          </a:stretch>
        </p:blipFill>
        <p:spPr>
          <a:xfrm>
            <a:off x="6835898" y="1619025"/>
            <a:ext cx="4229101" cy="4856262"/>
          </a:xfrm>
          <a:prstGeom prst="rect">
            <a:avLst/>
          </a:prstGeom>
        </p:spPr>
      </p:pic>
      <p:sp>
        <p:nvSpPr>
          <p:cNvPr id="6" name="四角形: 角を丸くする 5">
            <a:extLst>
              <a:ext uri="{FF2B5EF4-FFF2-40B4-BE49-F238E27FC236}">
                <a16:creationId xmlns:a16="http://schemas.microsoft.com/office/drawing/2014/main" id="{946161AC-AB6B-219D-B81B-1C63A5F4AFC6}"/>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object 8">
            <a:extLst>
              <a:ext uri="{FF2B5EF4-FFF2-40B4-BE49-F238E27FC236}">
                <a16:creationId xmlns:a16="http://schemas.microsoft.com/office/drawing/2014/main" id="{3470AAC6-DE9C-BCD5-30A4-3A38B7F375DB}"/>
              </a:ext>
            </a:extLst>
          </p:cNvPr>
          <p:cNvSpPr txBox="1">
            <a:spLocks noChangeArrowheads="1"/>
          </p:cNvSpPr>
          <p:nvPr/>
        </p:nvSpPr>
        <p:spPr bwMode="auto">
          <a:xfrm>
            <a:off x="5976664" y="664758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8" name="四角形: 角を丸くする 7">
            <a:extLst>
              <a:ext uri="{FF2B5EF4-FFF2-40B4-BE49-F238E27FC236}">
                <a16:creationId xmlns:a16="http://schemas.microsoft.com/office/drawing/2014/main" id="{74EADFEF-7B32-2F7D-B2DA-A1DC17A0ECBF}"/>
              </a:ext>
            </a:extLst>
          </p:cNvPr>
          <p:cNvSpPr/>
          <p:nvPr/>
        </p:nvSpPr>
        <p:spPr bwMode="auto">
          <a:xfrm>
            <a:off x="4511824" y="6036173"/>
            <a:ext cx="1312684" cy="448287"/>
          </a:xfrm>
          <a:prstGeom prst="roundRect">
            <a:avLst/>
          </a:prstGeom>
          <a:solidFill>
            <a:srgbClr val="FFCCFF"/>
          </a:solidFill>
          <a:ln w="9525">
            <a:noFill/>
            <a:miter lim="800000"/>
            <a:headEnd/>
            <a:tailEnd/>
          </a:ln>
        </p:spPr>
        <p:txBody>
          <a:bodyPr wrap="none" rtlCol="0" anchor="ctr"/>
          <a:lstStyle/>
          <a:p>
            <a:pPr algn="ctr"/>
            <a:r>
              <a:rPr kumimoji="1" lang="ja-JP" altLang="en-US" sz="1400" dirty="0">
                <a:latin typeface="+mn-ea"/>
                <a:ea typeface="+mn-ea"/>
              </a:rPr>
              <a:t>令和</a:t>
            </a:r>
            <a:r>
              <a:rPr kumimoji="1" lang="en-US" altLang="ja-JP" sz="1400" dirty="0">
                <a:latin typeface="+mn-ea"/>
                <a:ea typeface="+mn-ea"/>
              </a:rPr>
              <a:t>5</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endParaRPr kumimoji="1" lang="en-US" altLang="ja-JP" sz="1400" dirty="0">
              <a:latin typeface="+mn-ea"/>
              <a:ea typeface="+mn-ea"/>
            </a:endParaRPr>
          </a:p>
          <a:p>
            <a:pPr algn="ctr"/>
            <a:r>
              <a:rPr lang="ja-JP" altLang="en-US" sz="1400" dirty="0">
                <a:latin typeface="+mn-ea"/>
                <a:ea typeface="+mn-ea"/>
              </a:rPr>
              <a:t>一部改正</a:t>
            </a:r>
            <a:endParaRPr kumimoji="1" lang="ja-JP" altLang="en-US" sz="1400" dirty="0">
              <a:latin typeface="+mn-ea"/>
              <a:ea typeface="+mn-ea"/>
            </a:endParaRPr>
          </a:p>
        </p:txBody>
      </p:sp>
      <p:sp>
        <p:nvSpPr>
          <p:cNvPr id="10" name="日付プレースホルダー 9">
            <a:extLst>
              <a:ext uri="{FF2B5EF4-FFF2-40B4-BE49-F238E27FC236}">
                <a16:creationId xmlns:a16="http://schemas.microsoft.com/office/drawing/2014/main" id="{8A301A37-14C0-0C69-0EDB-2B3049E90437}"/>
              </a:ext>
            </a:extLst>
          </p:cNvPr>
          <p:cNvSpPr>
            <a:spLocks noGrp="1"/>
          </p:cNvSpPr>
          <p:nvPr>
            <p:ph type="dt" sz="half" idx="10"/>
          </p:nvPr>
        </p:nvSpPr>
        <p:spPr/>
        <p:txBody>
          <a:bodyPr/>
          <a:lstStyle/>
          <a:p>
            <a:pPr>
              <a:defRPr/>
            </a:pPr>
            <a:r>
              <a:rPr lang="en-US" altLang="ja-JP" dirty="0"/>
              <a:t>2024/6/26</a:t>
            </a:r>
          </a:p>
        </p:txBody>
      </p:sp>
      <p:sp>
        <p:nvSpPr>
          <p:cNvPr id="3" name="テキスト ボックス 2">
            <a:extLst>
              <a:ext uri="{FF2B5EF4-FFF2-40B4-BE49-F238E27FC236}">
                <a16:creationId xmlns:a16="http://schemas.microsoft.com/office/drawing/2014/main" id="{3E2EDF48-133D-D1B7-9441-27A3E199DD4F}"/>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8"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394381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D38B89C-3234-9A8F-237E-48DD286C5614}"/>
              </a:ext>
            </a:extLst>
          </p:cNvPr>
          <p:cNvGraphicFramePr>
            <a:graphicFrameLocks noChangeAspect="1"/>
          </p:cNvGraphicFramePr>
          <p:nvPr>
            <p:custDataLst>
              <p:tags r:id="rId1"/>
            </p:custDataLst>
            <p:extLst>
              <p:ext uri="{D42A27DB-BD31-4B8C-83A1-F6EECF244321}">
                <p14:modId xmlns:p14="http://schemas.microsoft.com/office/powerpoint/2010/main" val="71721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13" name="think-cell data - do not delete" hidden="1">
                        <a:extLst>
                          <a:ext uri="{FF2B5EF4-FFF2-40B4-BE49-F238E27FC236}">
                            <a16:creationId xmlns:a16="http://schemas.microsoft.com/office/drawing/2014/main" id="{5D38B89C-3234-9A8F-237E-48DD286C56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2E7D53C-AE0C-A723-E43C-86563B6A7B07}"/>
              </a:ext>
            </a:extLst>
          </p:cNvPr>
          <p:cNvSpPr>
            <a:spLocks noGrp="1"/>
          </p:cNvSpPr>
          <p:nvPr>
            <p:ph type="title"/>
          </p:nvPr>
        </p:nvSpPr>
        <p:spPr/>
        <p:txBody>
          <a:bodyPr vert="horz"/>
          <a:lstStyle/>
          <a:p>
            <a:r>
              <a:rPr kumimoji="1" lang="en-US" altLang="ja-JP" sz="3200" dirty="0">
                <a:latin typeface="+mj-ea"/>
                <a:ea typeface="+mj-ea"/>
              </a:rPr>
              <a:t>IC</a:t>
            </a:r>
            <a:r>
              <a:rPr kumimoji="1" lang="ja-JP" altLang="en-US" sz="3200" dirty="0">
                <a:latin typeface="+mj-ea"/>
                <a:ea typeface="+mj-ea"/>
              </a:rPr>
              <a:t>手続き（</a:t>
            </a:r>
            <a:r>
              <a:rPr lang="en-US" altLang="ja-JP" sz="3200" dirty="0">
                <a:latin typeface="+mj-ea"/>
                <a:ea typeface="+mj-ea"/>
                <a:sym typeface="Wingdings" panose="05000000000000000000" pitchFamily="2" charset="2"/>
              </a:rPr>
              <a:t>4/5</a:t>
            </a:r>
            <a:r>
              <a:rPr lang="ja-JP" altLang="en-US" sz="3200" dirty="0">
                <a:latin typeface="+mj-ea"/>
                <a:ea typeface="+mj-ea"/>
                <a:sym typeface="Wingdings" panose="05000000000000000000" pitchFamily="2" charset="2"/>
              </a:rPr>
              <a:t>）：既存試料・情報の提供を受ける場合</a:t>
            </a:r>
            <a:endParaRPr kumimoji="1" lang="ja-JP" altLang="en-US" sz="3200" dirty="0">
              <a:latin typeface="+mj-ea"/>
              <a:ea typeface="+mj-ea"/>
            </a:endParaRPr>
          </a:p>
        </p:txBody>
      </p:sp>
      <p:sp>
        <p:nvSpPr>
          <p:cNvPr id="5" name="スライド番号プレースホルダー 4">
            <a:extLst>
              <a:ext uri="{FF2B5EF4-FFF2-40B4-BE49-F238E27FC236}">
                <a16:creationId xmlns:a16="http://schemas.microsoft.com/office/drawing/2014/main" id="{52E48BBE-9F48-A076-E62F-77CE494BE79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34</a:t>
            </a:fld>
            <a:endParaRPr lang="en-US" altLang="ja-JP" dirty="0">
              <a:solidFill>
                <a:schemeClr val="tx1"/>
              </a:solidFill>
            </a:endParaRPr>
          </a:p>
        </p:txBody>
      </p:sp>
      <p:sp>
        <p:nvSpPr>
          <p:cNvPr id="3" name="テキスト ボックス 2">
            <a:extLst>
              <a:ext uri="{FF2B5EF4-FFF2-40B4-BE49-F238E27FC236}">
                <a16:creationId xmlns:a16="http://schemas.microsoft.com/office/drawing/2014/main" id="{C1AC5CA2-5905-91C9-6CE1-724EFFD37D5D}"/>
              </a:ext>
            </a:extLst>
          </p:cNvPr>
          <p:cNvSpPr txBox="1"/>
          <p:nvPr/>
        </p:nvSpPr>
        <p:spPr>
          <a:xfrm>
            <a:off x="1316464" y="1249692"/>
            <a:ext cx="3339376"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試料、要配慮個人情報の受領</a:t>
            </a:r>
            <a:r>
              <a:rPr lang="en-US" altLang="ja-JP" dirty="0">
                <a:latin typeface="+mn-ea"/>
                <a:ea typeface="+mn-ea"/>
              </a:rPr>
              <a:t>】</a:t>
            </a:r>
            <a:endParaRPr kumimoji="1" lang="ja-JP" altLang="en-US" dirty="0">
              <a:latin typeface="+mn-ea"/>
              <a:ea typeface="+mn-ea"/>
            </a:endParaRPr>
          </a:p>
        </p:txBody>
      </p:sp>
      <p:sp>
        <p:nvSpPr>
          <p:cNvPr id="10" name="テキスト ボックス 9">
            <a:extLst>
              <a:ext uri="{FF2B5EF4-FFF2-40B4-BE49-F238E27FC236}">
                <a16:creationId xmlns:a16="http://schemas.microsoft.com/office/drawing/2014/main" id="{E39F2823-76B2-5419-E3BE-88A0BFA45B7E}"/>
              </a:ext>
            </a:extLst>
          </p:cNvPr>
          <p:cNvSpPr txBox="1"/>
          <p:nvPr/>
        </p:nvSpPr>
        <p:spPr>
          <a:xfrm>
            <a:off x="6935962" y="1249692"/>
            <a:ext cx="3801041"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試料、要配慮個人情報以外の受領</a:t>
            </a:r>
            <a:r>
              <a:rPr lang="en-US" altLang="ja-JP" dirty="0">
                <a:latin typeface="+mn-ea"/>
                <a:ea typeface="+mn-ea"/>
              </a:rPr>
              <a:t>】</a:t>
            </a:r>
            <a:endParaRPr kumimoji="1" lang="ja-JP" altLang="en-US" dirty="0">
              <a:latin typeface="+mn-ea"/>
              <a:ea typeface="+mn-ea"/>
            </a:endParaRPr>
          </a:p>
        </p:txBody>
      </p:sp>
      <p:pic>
        <p:nvPicPr>
          <p:cNvPr id="12" name="図 11">
            <a:extLst>
              <a:ext uri="{FF2B5EF4-FFF2-40B4-BE49-F238E27FC236}">
                <a16:creationId xmlns:a16="http://schemas.microsoft.com/office/drawing/2014/main" id="{0B6F1559-C1D3-5DDD-C91F-1F55D9A608B8}"/>
              </a:ext>
            </a:extLst>
          </p:cNvPr>
          <p:cNvPicPr>
            <a:picLocks noChangeAspect="1"/>
          </p:cNvPicPr>
          <p:nvPr/>
        </p:nvPicPr>
        <p:blipFill>
          <a:blip r:embed="rId6"/>
          <a:stretch>
            <a:fillRect/>
          </a:stretch>
        </p:blipFill>
        <p:spPr>
          <a:xfrm>
            <a:off x="1127448" y="1714500"/>
            <a:ext cx="4457700" cy="3429000"/>
          </a:xfrm>
          <a:prstGeom prst="rect">
            <a:avLst/>
          </a:prstGeom>
        </p:spPr>
      </p:pic>
      <p:pic>
        <p:nvPicPr>
          <p:cNvPr id="14" name="図 13">
            <a:extLst>
              <a:ext uri="{FF2B5EF4-FFF2-40B4-BE49-F238E27FC236}">
                <a16:creationId xmlns:a16="http://schemas.microsoft.com/office/drawing/2014/main" id="{2137C081-D7FA-9C59-01DD-E96C5CBACFFB}"/>
              </a:ext>
            </a:extLst>
          </p:cNvPr>
          <p:cNvPicPr>
            <a:picLocks noChangeAspect="1"/>
          </p:cNvPicPr>
          <p:nvPr/>
        </p:nvPicPr>
        <p:blipFill>
          <a:blip r:embed="rId7"/>
          <a:stretch>
            <a:fillRect/>
          </a:stretch>
        </p:blipFill>
        <p:spPr>
          <a:xfrm>
            <a:off x="6369408" y="1685656"/>
            <a:ext cx="4887079" cy="3429000"/>
          </a:xfrm>
          <a:prstGeom prst="rect">
            <a:avLst/>
          </a:prstGeom>
        </p:spPr>
      </p:pic>
      <p:sp>
        <p:nvSpPr>
          <p:cNvPr id="7" name="四角形: 角を丸くする 6">
            <a:extLst>
              <a:ext uri="{FF2B5EF4-FFF2-40B4-BE49-F238E27FC236}">
                <a16:creationId xmlns:a16="http://schemas.microsoft.com/office/drawing/2014/main" id="{DC19154D-EE5D-D8DE-3C62-ACEC0675A2B0}"/>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object 8">
            <a:extLst>
              <a:ext uri="{FF2B5EF4-FFF2-40B4-BE49-F238E27FC236}">
                <a16:creationId xmlns:a16="http://schemas.microsoft.com/office/drawing/2014/main" id="{82D245F8-8968-6E9B-62BA-26D69AFEDFB9}"/>
              </a:ext>
            </a:extLst>
          </p:cNvPr>
          <p:cNvSpPr txBox="1">
            <a:spLocks noChangeArrowheads="1"/>
          </p:cNvSpPr>
          <p:nvPr/>
        </p:nvSpPr>
        <p:spPr bwMode="auto">
          <a:xfrm>
            <a:off x="5976664" y="664758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9" name="四角形: 角を丸くする 8">
            <a:extLst>
              <a:ext uri="{FF2B5EF4-FFF2-40B4-BE49-F238E27FC236}">
                <a16:creationId xmlns:a16="http://schemas.microsoft.com/office/drawing/2014/main" id="{26A79FF2-4BF0-A53C-0E24-322F755485B1}"/>
              </a:ext>
            </a:extLst>
          </p:cNvPr>
          <p:cNvSpPr/>
          <p:nvPr/>
        </p:nvSpPr>
        <p:spPr bwMode="auto">
          <a:xfrm>
            <a:off x="10623907" y="4976962"/>
            <a:ext cx="1312684" cy="448287"/>
          </a:xfrm>
          <a:prstGeom prst="roundRect">
            <a:avLst/>
          </a:prstGeom>
          <a:solidFill>
            <a:srgbClr val="FFCCFF"/>
          </a:solidFill>
          <a:ln w="9525">
            <a:noFill/>
            <a:miter lim="800000"/>
            <a:headEnd/>
            <a:tailEnd/>
          </a:ln>
        </p:spPr>
        <p:txBody>
          <a:bodyPr wrap="none" rtlCol="0" anchor="ctr"/>
          <a:lstStyle/>
          <a:p>
            <a:pPr algn="ctr"/>
            <a:r>
              <a:rPr kumimoji="1" lang="ja-JP" altLang="en-US" sz="1400" dirty="0">
                <a:latin typeface="+mn-ea"/>
                <a:ea typeface="+mn-ea"/>
              </a:rPr>
              <a:t>令和</a:t>
            </a:r>
            <a:r>
              <a:rPr kumimoji="1" lang="en-US" altLang="ja-JP" sz="1400" dirty="0">
                <a:latin typeface="+mn-ea"/>
                <a:ea typeface="+mn-ea"/>
              </a:rPr>
              <a:t>5</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endParaRPr kumimoji="1" lang="en-US" altLang="ja-JP" sz="1400" dirty="0">
              <a:latin typeface="+mn-ea"/>
              <a:ea typeface="+mn-ea"/>
            </a:endParaRPr>
          </a:p>
          <a:p>
            <a:pPr algn="ctr"/>
            <a:r>
              <a:rPr lang="ja-JP" altLang="en-US" sz="1400" dirty="0">
                <a:latin typeface="+mn-ea"/>
                <a:ea typeface="+mn-ea"/>
              </a:rPr>
              <a:t>一部改正</a:t>
            </a:r>
            <a:endParaRPr kumimoji="1" lang="ja-JP" altLang="en-US" sz="1400" dirty="0">
              <a:latin typeface="+mn-ea"/>
              <a:ea typeface="+mn-ea"/>
            </a:endParaRPr>
          </a:p>
        </p:txBody>
      </p:sp>
      <p:sp>
        <p:nvSpPr>
          <p:cNvPr id="11" name="日付プレースホルダー 10">
            <a:extLst>
              <a:ext uri="{FF2B5EF4-FFF2-40B4-BE49-F238E27FC236}">
                <a16:creationId xmlns:a16="http://schemas.microsoft.com/office/drawing/2014/main" id="{5D62CB8A-C848-B6F5-E6D4-7812AE077A4E}"/>
              </a:ext>
            </a:extLst>
          </p:cNvPr>
          <p:cNvSpPr>
            <a:spLocks noGrp="1"/>
          </p:cNvSpPr>
          <p:nvPr>
            <p:ph type="dt" sz="half" idx="10"/>
          </p:nvPr>
        </p:nvSpPr>
        <p:spPr/>
        <p:txBody>
          <a:bodyPr/>
          <a:lstStyle/>
          <a:p>
            <a:pPr>
              <a:defRPr/>
            </a:pPr>
            <a:r>
              <a:rPr lang="en-US" altLang="ja-JP" dirty="0"/>
              <a:t>2024/6/26</a:t>
            </a:r>
          </a:p>
        </p:txBody>
      </p:sp>
      <p:sp>
        <p:nvSpPr>
          <p:cNvPr id="17" name="テキスト ボックス 16">
            <a:extLst>
              <a:ext uri="{FF2B5EF4-FFF2-40B4-BE49-F238E27FC236}">
                <a16:creationId xmlns:a16="http://schemas.microsoft.com/office/drawing/2014/main" id="{9407C9E0-D0C4-EBC2-3889-8A581630B163}"/>
              </a:ext>
            </a:extLst>
          </p:cNvPr>
          <p:cNvSpPr txBox="1"/>
          <p:nvPr/>
        </p:nvSpPr>
        <p:spPr>
          <a:xfrm>
            <a:off x="5435867" y="4312146"/>
            <a:ext cx="325730" cy="261610"/>
          </a:xfrm>
          <a:prstGeom prst="rect">
            <a:avLst/>
          </a:prstGeom>
          <a:noFill/>
        </p:spPr>
        <p:txBody>
          <a:bodyPr wrap="none" rtlCol="0">
            <a:spAutoFit/>
          </a:bodyPr>
          <a:lstStyle/>
          <a:p>
            <a:r>
              <a:rPr kumimoji="1" lang="en-US" altLang="ja-JP" sz="1100" dirty="0"/>
              <a:t>※</a:t>
            </a:r>
            <a:endParaRPr kumimoji="1" lang="ja-JP" altLang="en-US" sz="1100" dirty="0"/>
          </a:p>
        </p:txBody>
      </p:sp>
      <p:sp>
        <p:nvSpPr>
          <p:cNvPr id="15" name="テキスト ボックス 2">
            <a:extLst>
              <a:ext uri="{FF2B5EF4-FFF2-40B4-BE49-F238E27FC236}">
                <a16:creationId xmlns:a16="http://schemas.microsoft.com/office/drawing/2014/main" id="{663B8B8A-D9E7-3482-E766-0E1DAAC4D916}"/>
              </a:ext>
            </a:extLst>
          </p:cNvPr>
          <p:cNvSpPr txBox="1">
            <a:spLocks noChangeArrowheads="1"/>
          </p:cNvSpPr>
          <p:nvPr/>
        </p:nvSpPr>
        <p:spPr bwMode="auto">
          <a:xfrm>
            <a:off x="1316463" y="5714672"/>
            <a:ext cx="9676081" cy="738664"/>
          </a:xfrm>
          <a:prstGeom prst="rect">
            <a:avLst/>
          </a:prstGeom>
          <a:solidFill>
            <a:srgbClr val="FFE7FF"/>
          </a:solidFill>
          <a:ln>
            <a:noFill/>
          </a:ln>
        </p:spPr>
        <p:txBody>
          <a:bodyPr wrap="square">
            <a:spAutoFit/>
          </a:bodyPr>
          <a:lstStyle>
            <a:lvl1pPr marL="179388" indent="-17938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180975" indent="-180975">
              <a:spcBef>
                <a:spcPts val="600"/>
              </a:spcBef>
              <a:buNone/>
            </a:pPr>
            <a:r>
              <a:rPr lang="en-US" altLang="ja-JP" sz="1400" dirty="0">
                <a:latin typeface="+mn-ea"/>
                <a:ea typeface="+mn-ea"/>
              </a:rPr>
              <a:t>※</a:t>
            </a:r>
            <a:r>
              <a:rPr lang="ja-JP" altLang="en-US" sz="1400" dirty="0">
                <a:latin typeface="+mn-ea"/>
                <a:ea typeface="+mn-ea"/>
              </a:rPr>
              <a:t>対応表等がなく、ゲノムデータのみを保有している場合等は、研究対象者の特定は困難なため、「研究対象者等が拒否できる機会を保障する」ことは不要とされ、「６ 研究対象者等に通知し、又は研究対象者等が容易に知りえる状態に置くべき事項」のうち、①から③まで及び⑦から⑩までの事項を「研究対象者等が容易に知り得る状態に置く」ことが求められていると解釈</a:t>
            </a:r>
          </a:p>
        </p:txBody>
      </p:sp>
      <p:pic>
        <p:nvPicPr>
          <p:cNvPr id="18" name="図 17">
            <a:extLst>
              <a:ext uri="{FF2B5EF4-FFF2-40B4-BE49-F238E27FC236}">
                <a16:creationId xmlns:a16="http://schemas.microsoft.com/office/drawing/2014/main" id="{CA10ED3B-08C8-EFD7-5BD1-5FCE1000D1D2}"/>
              </a:ext>
            </a:extLst>
          </p:cNvPr>
          <p:cNvPicPr>
            <a:picLocks noChangeAspect="1"/>
          </p:cNvPicPr>
          <p:nvPr/>
        </p:nvPicPr>
        <p:blipFill>
          <a:blip r:embed="rId8"/>
          <a:stretch>
            <a:fillRect/>
          </a:stretch>
        </p:blipFill>
        <p:spPr>
          <a:xfrm>
            <a:off x="583422" y="5699232"/>
            <a:ext cx="704180" cy="646361"/>
          </a:xfrm>
          <a:prstGeom prst="rect">
            <a:avLst/>
          </a:prstGeom>
        </p:spPr>
      </p:pic>
      <p:sp>
        <p:nvSpPr>
          <p:cNvPr id="19" name="テキスト ボックス 18">
            <a:extLst>
              <a:ext uri="{FF2B5EF4-FFF2-40B4-BE49-F238E27FC236}">
                <a16:creationId xmlns:a16="http://schemas.microsoft.com/office/drawing/2014/main" id="{B0C9C8E5-0E1F-A86F-057A-032AD8BB66A1}"/>
              </a:ext>
            </a:extLst>
          </p:cNvPr>
          <p:cNvSpPr txBox="1"/>
          <p:nvPr/>
        </p:nvSpPr>
        <p:spPr>
          <a:xfrm>
            <a:off x="10200456" y="4653136"/>
            <a:ext cx="325730" cy="261610"/>
          </a:xfrm>
          <a:prstGeom prst="rect">
            <a:avLst/>
          </a:prstGeom>
          <a:noFill/>
        </p:spPr>
        <p:txBody>
          <a:bodyPr wrap="none" rtlCol="0">
            <a:spAutoFit/>
          </a:bodyPr>
          <a:lstStyle/>
          <a:p>
            <a:r>
              <a:rPr kumimoji="1" lang="en-US" altLang="ja-JP" sz="1100" dirty="0"/>
              <a:t>※</a:t>
            </a:r>
            <a:endParaRPr kumimoji="1" lang="ja-JP" altLang="en-US" sz="1100" dirty="0"/>
          </a:p>
        </p:txBody>
      </p:sp>
      <p:sp>
        <p:nvSpPr>
          <p:cNvPr id="6" name="テキスト ボックス 5">
            <a:extLst>
              <a:ext uri="{FF2B5EF4-FFF2-40B4-BE49-F238E27FC236}">
                <a16:creationId xmlns:a16="http://schemas.microsoft.com/office/drawing/2014/main" id="{BD0E6F92-B201-5893-5E2C-8FA0295CB222}"/>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367473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9CEF0D2-E572-15B3-A5F9-446D2E6AB15B}"/>
              </a:ext>
            </a:extLst>
          </p:cNvPr>
          <p:cNvGraphicFramePr>
            <a:graphicFrameLocks noChangeAspect="1"/>
          </p:cNvGraphicFramePr>
          <p:nvPr>
            <p:custDataLst>
              <p:tags r:id="rId1"/>
            </p:custDataLst>
            <p:extLst>
              <p:ext uri="{D42A27DB-BD31-4B8C-83A1-F6EECF244321}">
                <p14:modId xmlns:p14="http://schemas.microsoft.com/office/powerpoint/2010/main" val="1001606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12" name="think-cell data - do not delete" hidden="1">
                        <a:extLst>
                          <a:ext uri="{FF2B5EF4-FFF2-40B4-BE49-F238E27FC236}">
                            <a16:creationId xmlns:a16="http://schemas.microsoft.com/office/drawing/2014/main" id="{F9CEF0D2-E572-15B3-A5F9-446D2E6AB1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2E7D53C-AE0C-A723-E43C-86563B6A7B07}"/>
              </a:ext>
            </a:extLst>
          </p:cNvPr>
          <p:cNvSpPr>
            <a:spLocks noGrp="1"/>
          </p:cNvSpPr>
          <p:nvPr>
            <p:ph type="title"/>
          </p:nvPr>
        </p:nvSpPr>
        <p:spPr/>
        <p:txBody>
          <a:bodyPr vert="horz"/>
          <a:lstStyle/>
          <a:p>
            <a:r>
              <a:rPr kumimoji="1" lang="en-US" altLang="ja-JP" sz="3200" dirty="0">
                <a:latin typeface="+mj-ea"/>
                <a:ea typeface="+mj-ea"/>
              </a:rPr>
              <a:t>IC</a:t>
            </a:r>
            <a:r>
              <a:rPr kumimoji="1" lang="ja-JP" altLang="en-US" sz="3200" dirty="0">
                <a:latin typeface="+mj-ea"/>
                <a:ea typeface="+mj-ea"/>
              </a:rPr>
              <a:t>手続き（</a:t>
            </a:r>
            <a:r>
              <a:rPr lang="en-US" altLang="ja-JP" sz="3200" dirty="0">
                <a:latin typeface="+mj-ea"/>
                <a:ea typeface="+mj-ea"/>
                <a:sym typeface="Wingdings" panose="05000000000000000000" pitchFamily="2" charset="2"/>
              </a:rPr>
              <a:t>5/5</a:t>
            </a:r>
            <a:r>
              <a:rPr lang="ja-JP" altLang="en-US" sz="3200" dirty="0">
                <a:latin typeface="+mj-ea"/>
                <a:ea typeface="+mj-ea"/>
                <a:sym typeface="Wingdings" panose="05000000000000000000" pitchFamily="2" charset="2"/>
              </a:rPr>
              <a:t>）：外国に試料・情報を提供する場合</a:t>
            </a:r>
            <a:endParaRPr kumimoji="1" lang="ja-JP" altLang="en-US" sz="3200" dirty="0">
              <a:latin typeface="+mj-ea"/>
              <a:ea typeface="+mj-ea"/>
            </a:endParaRPr>
          </a:p>
        </p:txBody>
      </p:sp>
      <p:sp>
        <p:nvSpPr>
          <p:cNvPr id="5" name="スライド番号プレースホルダー 4">
            <a:extLst>
              <a:ext uri="{FF2B5EF4-FFF2-40B4-BE49-F238E27FC236}">
                <a16:creationId xmlns:a16="http://schemas.microsoft.com/office/drawing/2014/main" id="{52E48BBE-9F48-A076-E62F-77CE494BE79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35</a:t>
            </a:fld>
            <a:endParaRPr lang="en-US" altLang="ja-JP" dirty="0">
              <a:solidFill>
                <a:schemeClr val="tx1"/>
              </a:solidFill>
            </a:endParaRPr>
          </a:p>
        </p:txBody>
      </p:sp>
      <p:sp>
        <p:nvSpPr>
          <p:cNvPr id="3" name="テキスト ボックス 2">
            <a:extLst>
              <a:ext uri="{FF2B5EF4-FFF2-40B4-BE49-F238E27FC236}">
                <a16:creationId xmlns:a16="http://schemas.microsoft.com/office/drawing/2014/main" id="{C1AC5CA2-5905-91C9-6CE1-724EFFD37D5D}"/>
              </a:ext>
            </a:extLst>
          </p:cNvPr>
          <p:cNvSpPr txBox="1"/>
          <p:nvPr/>
        </p:nvSpPr>
        <p:spPr>
          <a:xfrm>
            <a:off x="4583832" y="1241712"/>
            <a:ext cx="3443571" cy="369332"/>
          </a:xfrm>
          <a:prstGeom prst="rect">
            <a:avLst/>
          </a:prstGeom>
          <a:noFill/>
        </p:spPr>
        <p:txBody>
          <a:bodyPr wrap="none" rtlCol="0">
            <a:spAutoFit/>
          </a:bodyPr>
          <a:lstStyle/>
          <a:p>
            <a:r>
              <a:rPr lang="en-US" altLang="ja-JP" dirty="0">
                <a:latin typeface="+mn-ea"/>
                <a:ea typeface="+mn-ea"/>
              </a:rPr>
              <a:t>【</a:t>
            </a:r>
            <a:r>
              <a:rPr lang="ja-JP" altLang="en-US" dirty="0">
                <a:latin typeface="+mn-ea"/>
                <a:ea typeface="+mn-ea"/>
              </a:rPr>
              <a:t>国内での</a:t>
            </a:r>
            <a:r>
              <a:rPr lang="en-US" altLang="ja-JP" dirty="0">
                <a:latin typeface="+mn-ea"/>
                <a:ea typeface="+mn-ea"/>
              </a:rPr>
              <a:t>IC</a:t>
            </a:r>
            <a:r>
              <a:rPr lang="ja-JP" altLang="en-US" dirty="0">
                <a:latin typeface="+mn-ea"/>
                <a:ea typeface="+mn-ea"/>
              </a:rPr>
              <a:t>に加えて行う手続き</a:t>
            </a:r>
            <a:r>
              <a:rPr lang="en-US" altLang="ja-JP" dirty="0">
                <a:latin typeface="+mn-ea"/>
                <a:ea typeface="+mn-ea"/>
              </a:rPr>
              <a:t>】</a:t>
            </a:r>
            <a:endParaRPr kumimoji="1" lang="ja-JP" altLang="en-US" dirty="0">
              <a:latin typeface="+mn-ea"/>
              <a:ea typeface="+mn-ea"/>
            </a:endParaRPr>
          </a:p>
        </p:txBody>
      </p:sp>
      <p:pic>
        <p:nvPicPr>
          <p:cNvPr id="7" name="図 6">
            <a:extLst>
              <a:ext uri="{FF2B5EF4-FFF2-40B4-BE49-F238E27FC236}">
                <a16:creationId xmlns:a16="http://schemas.microsoft.com/office/drawing/2014/main" id="{F1744D6E-CDD3-67C4-4686-F5CFBAD69A5C}"/>
              </a:ext>
            </a:extLst>
          </p:cNvPr>
          <p:cNvPicPr>
            <a:picLocks noChangeAspect="1"/>
          </p:cNvPicPr>
          <p:nvPr/>
        </p:nvPicPr>
        <p:blipFill>
          <a:blip r:embed="rId6"/>
          <a:stretch>
            <a:fillRect/>
          </a:stretch>
        </p:blipFill>
        <p:spPr>
          <a:xfrm>
            <a:off x="2351584" y="1728013"/>
            <a:ext cx="7921733" cy="4725244"/>
          </a:xfrm>
          <a:prstGeom prst="rect">
            <a:avLst/>
          </a:prstGeom>
        </p:spPr>
      </p:pic>
      <p:sp>
        <p:nvSpPr>
          <p:cNvPr id="9" name="四角形: 角を丸くする 8">
            <a:extLst>
              <a:ext uri="{FF2B5EF4-FFF2-40B4-BE49-F238E27FC236}">
                <a16:creationId xmlns:a16="http://schemas.microsoft.com/office/drawing/2014/main" id="{0300988A-6F4F-5246-9CD7-1AF3E7DAC58C}"/>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object 8">
            <a:extLst>
              <a:ext uri="{FF2B5EF4-FFF2-40B4-BE49-F238E27FC236}">
                <a16:creationId xmlns:a16="http://schemas.microsoft.com/office/drawing/2014/main" id="{16BFFCDE-AED7-80EE-2CEE-FD0EF3ECAA62}"/>
              </a:ext>
            </a:extLst>
          </p:cNvPr>
          <p:cNvSpPr txBox="1">
            <a:spLocks noChangeArrowheads="1"/>
          </p:cNvSpPr>
          <p:nvPr/>
        </p:nvSpPr>
        <p:spPr bwMode="auto">
          <a:xfrm>
            <a:off x="5976664" y="664758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10" name="四角形: 角を丸くする 9">
            <a:extLst>
              <a:ext uri="{FF2B5EF4-FFF2-40B4-BE49-F238E27FC236}">
                <a16:creationId xmlns:a16="http://schemas.microsoft.com/office/drawing/2014/main" id="{7CDCBB78-D229-3B3B-A7C8-7B29684383B0}"/>
              </a:ext>
            </a:extLst>
          </p:cNvPr>
          <p:cNvSpPr/>
          <p:nvPr/>
        </p:nvSpPr>
        <p:spPr bwMode="auto">
          <a:xfrm>
            <a:off x="609600" y="5973800"/>
            <a:ext cx="1312684" cy="448287"/>
          </a:xfrm>
          <a:prstGeom prst="roundRect">
            <a:avLst/>
          </a:prstGeom>
          <a:solidFill>
            <a:srgbClr val="FFCCFF"/>
          </a:solidFill>
          <a:ln w="9525">
            <a:noFill/>
            <a:miter lim="800000"/>
            <a:headEnd/>
            <a:tailEnd/>
          </a:ln>
        </p:spPr>
        <p:txBody>
          <a:bodyPr wrap="none" rtlCol="0" anchor="ctr"/>
          <a:lstStyle/>
          <a:p>
            <a:pPr algn="ctr"/>
            <a:r>
              <a:rPr kumimoji="1" lang="ja-JP" altLang="en-US" sz="1400" dirty="0">
                <a:latin typeface="+mn-ea"/>
                <a:ea typeface="+mn-ea"/>
              </a:rPr>
              <a:t>令和</a:t>
            </a:r>
            <a:r>
              <a:rPr kumimoji="1" lang="en-US" altLang="ja-JP" sz="1400" dirty="0">
                <a:latin typeface="+mn-ea"/>
                <a:ea typeface="+mn-ea"/>
              </a:rPr>
              <a:t>5</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endParaRPr kumimoji="1" lang="en-US" altLang="ja-JP" sz="1400" dirty="0">
              <a:latin typeface="+mn-ea"/>
              <a:ea typeface="+mn-ea"/>
            </a:endParaRPr>
          </a:p>
          <a:p>
            <a:pPr algn="ctr"/>
            <a:r>
              <a:rPr lang="ja-JP" altLang="en-US" sz="1400" dirty="0">
                <a:latin typeface="+mn-ea"/>
                <a:ea typeface="+mn-ea"/>
              </a:rPr>
              <a:t>一部改正</a:t>
            </a:r>
            <a:endParaRPr kumimoji="1" lang="ja-JP" altLang="en-US" sz="1400" dirty="0">
              <a:latin typeface="+mn-ea"/>
              <a:ea typeface="+mn-ea"/>
            </a:endParaRPr>
          </a:p>
        </p:txBody>
      </p:sp>
      <p:sp>
        <p:nvSpPr>
          <p:cNvPr id="11" name="日付プレースホルダー 10">
            <a:extLst>
              <a:ext uri="{FF2B5EF4-FFF2-40B4-BE49-F238E27FC236}">
                <a16:creationId xmlns:a16="http://schemas.microsoft.com/office/drawing/2014/main" id="{870B16FD-04FC-4735-2363-47EE7F218D8A}"/>
              </a:ext>
            </a:extLst>
          </p:cNvPr>
          <p:cNvSpPr>
            <a:spLocks noGrp="1"/>
          </p:cNvSpPr>
          <p:nvPr>
            <p:ph type="dt" sz="half" idx="10"/>
          </p:nvPr>
        </p:nvSpPr>
        <p:spPr/>
        <p:txBody>
          <a:bodyPr/>
          <a:lstStyle/>
          <a:p>
            <a:pPr>
              <a:defRPr/>
            </a:pPr>
            <a:r>
              <a:rPr lang="en-US" altLang="ja-JP" dirty="0"/>
              <a:t>2024/6/26</a:t>
            </a:r>
          </a:p>
        </p:txBody>
      </p:sp>
      <p:sp>
        <p:nvSpPr>
          <p:cNvPr id="6" name="テキスト ボックス 5">
            <a:extLst>
              <a:ext uri="{FF2B5EF4-FFF2-40B4-BE49-F238E27FC236}">
                <a16:creationId xmlns:a16="http://schemas.microsoft.com/office/drawing/2014/main" id="{01648678-AA73-8E86-9D77-C05D30DD08C3}"/>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67859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think-cell data - do not delete" hidden="1">
            <a:extLst>
              <a:ext uri="{FF2B5EF4-FFF2-40B4-BE49-F238E27FC236}">
                <a16:creationId xmlns:a16="http://schemas.microsoft.com/office/drawing/2014/main" id="{7E3B90C5-2BD7-AA07-D1FF-B733BD1073B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33794" name="think-cell data - do not delete" hidden="1">
                        <a:extLst>
                          <a:ext uri="{FF2B5EF4-FFF2-40B4-BE49-F238E27FC236}">
                            <a16:creationId xmlns:a16="http://schemas.microsoft.com/office/drawing/2014/main" id="{7E3B90C5-2BD7-AA07-D1FF-B733BD107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5" name="タイトル 1">
            <a:extLst>
              <a:ext uri="{FF2B5EF4-FFF2-40B4-BE49-F238E27FC236}">
                <a16:creationId xmlns:a16="http://schemas.microsoft.com/office/drawing/2014/main" id="{3B0314F0-C840-D121-C4DD-CE27E30A4901}"/>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電磁的方法による</a:t>
            </a:r>
            <a:r>
              <a:rPr lang="en-US" altLang="ja-JP" sz="3200" dirty="0">
                <a:latin typeface="+mn-ea"/>
                <a:ea typeface="+mn-ea"/>
              </a:rPr>
              <a:t>IC</a:t>
            </a:r>
            <a:endParaRPr lang="ja-JP" altLang="en-US" sz="3200" dirty="0">
              <a:latin typeface="+mn-ea"/>
              <a:ea typeface="+mn-ea"/>
            </a:endParaRPr>
          </a:p>
        </p:txBody>
      </p:sp>
      <p:sp>
        <p:nvSpPr>
          <p:cNvPr id="3" name="コンテンツ プレースホルダー 2">
            <a:extLst>
              <a:ext uri="{FF2B5EF4-FFF2-40B4-BE49-F238E27FC236}">
                <a16:creationId xmlns:a16="http://schemas.microsoft.com/office/drawing/2014/main" id="{8A6513CD-5A68-F790-BB26-ABABE882C204}"/>
              </a:ext>
            </a:extLst>
          </p:cNvPr>
          <p:cNvSpPr>
            <a:spLocks noGrp="1"/>
          </p:cNvSpPr>
          <p:nvPr>
            <p:ph idx="1"/>
          </p:nvPr>
        </p:nvSpPr>
        <p:spPr>
          <a:xfrm>
            <a:off x="609600" y="1341438"/>
            <a:ext cx="10972800" cy="4525962"/>
          </a:xfrm>
        </p:spPr>
        <p:txBody>
          <a:bodyPr/>
          <a:lstStyle/>
          <a:p>
            <a:pPr>
              <a:spcBef>
                <a:spcPts val="600"/>
              </a:spcBef>
              <a:buFont typeface="Wingdings" panose="05000000000000000000" pitchFamily="2" charset="2"/>
              <a:buChar char="l"/>
              <a:defRPr/>
            </a:pPr>
            <a:r>
              <a:rPr lang="ja-JP" altLang="en-US" sz="1600" dirty="0">
                <a:latin typeface="+mn-ea"/>
                <a:ea typeface="+mn-ea"/>
              </a:rPr>
              <a:t>デジタルデバイスを用いて説明・同意の取得を行うことや，ネットワークを介して説明・同意の取得を行うこと</a:t>
            </a:r>
            <a:endParaRPr lang="en-US" altLang="ja-JP" sz="1600" dirty="0">
              <a:latin typeface="+mn-ea"/>
              <a:ea typeface="+mn-ea"/>
            </a:endParaRPr>
          </a:p>
          <a:p>
            <a:pPr marL="628650" lvl="1" indent="-228600">
              <a:spcBef>
                <a:spcPts val="600"/>
              </a:spcBef>
              <a:buFont typeface="+mj-ea"/>
              <a:buAutoNum type="circleNumDbPlain"/>
              <a:defRPr/>
            </a:pPr>
            <a:r>
              <a:rPr lang="ja-JP" altLang="en-US" sz="1400" dirty="0">
                <a:latin typeface="+mn-ea"/>
                <a:ea typeface="+mn-ea"/>
              </a:rPr>
              <a:t>デジタルデバイスを用いた説明・同意の取得</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（例）</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・病院内で個人又は集団に対し説明動画を用いた上で、タブレットへの</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・電子サインにより同意を受ける</a:t>
            </a:r>
            <a:endParaRPr lang="en-US" altLang="ja-JP" sz="1400" dirty="0">
              <a:latin typeface="+mn-ea"/>
              <a:ea typeface="+mn-ea"/>
            </a:endParaRPr>
          </a:p>
          <a:p>
            <a:pPr marL="792000" lvl="1" indent="-180000">
              <a:spcBef>
                <a:spcPts val="0"/>
              </a:spcBef>
              <a:buFontTx/>
              <a:buNone/>
              <a:defRPr/>
            </a:pPr>
            <a:endParaRPr lang="en-US" altLang="ja-JP" sz="1400" dirty="0">
              <a:latin typeface="+mn-ea"/>
              <a:ea typeface="+mn-ea"/>
            </a:endParaRPr>
          </a:p>
          <a:p>
            <a:pPr marL="630000" lvl="1" indent="-230400">
              <a:spcBef>
                <a:spcPts val="300"/>
              </a:spcBef>
              <a:buFont typeface="+mj-ea"/>
              <a:buAutoNum type="circleNumDbPlain" startAt="2"/>
              <a:defRPr/>
            </a:pPr>
            <a:r>
              <a:rPr lang="ja-JP" altLang="en-US" sz="1400" dirty="0">
                <a:latin typeface="+mn-ea"/>
                <a:ea typeface="+mn-ea"/>
              </a:rPr>
              <a:t>ネットワークを介した説明・同意の取得</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（例）</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・研究機関から個人又は集団に対し説明サイトのリンクを送信し、説明</a:t>
            </a:r>
            <a:endParaRPr lang="en-US" altLang="ja-JP" sz="1400" dirty="0">
              <a:latin typeface="+mn-ea"/>
              <a:ea typeface="+mn-ea"/>
            </a:endParaRPr>
          </a:p>
          <a:p>
            <a:pPr marL="792000" lvl="1" indent="-180000">
              <a:spcBef>
                <a:spcPts val="0"/>
              </a:spcBef>
              <a:buFontTx/>
              <a:buNone/>
              <a:defRPr/>
            </a:pPr>
            <a:r>
              <a:rPr lang="ja-JP" altLang="en-US" sz="1400" dirty="0">
                <a:latin typeface="+mn-ea"/>
                <a:ea typeface="+mn-ea"/>
              </a:rPr>
              <a:t>・コンテンツを用いて説明した上で、同意ボタンの押下により同意を受ける</a:t>
            </a:r>
            <a:endParaRPr lang="en-US" altLang="ja-JP" sz="1400" dirty="0">
              <a:latin typeface="+mn-ea"/>
              <a:ea typeface="+mn-ea"/>
            </a:endParaRPr>
          </a:p>
          <a:p>
            <a:pPr>
              <a:spcBef>
                <a:spcPts val="600"/>
              </a:spcBef>
              <a:defRPr/>
            </a:pPr>
            <a:endParaRPr lang="en-US" altLang="ja-JP" sz="1050" dirty="0">
              <a:latin typeface="+mn-ea"/>
              <a:ea typeface="+mn-ea"/>
            </a:endParaRPr>
          </a:p>
          <a:p>
            <a:pPr>
              <a:spcBef>
                <a:spcPts val="900"/>
              </a:spcBef>
              <a:buFont typeface="Wingdings" panose="05000000000000000000" pitchFamily="2" charset="2"/>
              <a:buChar char="l"/>
              <a:defRPr/>
            </a:pPr>
            <a:r>
              <a:rPr lang="ja-JP" altLang="en-US" sz="1600" dirty="0">
                <a:latin typeface="+mn-ea"/>
                <a:ea typeface="+mn-ea"/>
              </a:rPr>
              <a:t>電磁的方法による</a:t>
            </a:r>
            <a:r>
              <a:rPr lang="en-US" altLang="ja-JP" sz="1600" dirty="0">
                <a:latin typeface="+mn-ea"/>
                <a:ea typeface="+mn-ea"/>
              </a:rPr>
              <a:t>IC</a:t>
            </a:r>
            <a:r>
              <a:rPr lang="ja-JP" altLang="en-US" sz="1600" dirty="0">
                <a:latin typeface="+mn-ea"/>
                <a:ea typeface="+mn-ea"/>
              </a:rPr>
              <a:t>を取得するに当たっては，以下① から③ までの配慮事項を全て満たす必要がある</a:t>
            </a:r>
          </a:p>
          <a:p>
            <a:pPr lvl="1">
              <a:spcBef>
                <a:spcPts val="600"/>
              </a:spcBef>
              <a:buFont typeface="+mj-ea"/>
              <a:buAutoNum type="circleNumDbPlain"/>
              <a:defRPr/>
            </a:pPr>
            <a:r>
              <a:rPr lang="ja-JP" altLang="en-US" sz="1600" dirty="0">
                <a:latin typeface="+mn-ea"/>
                <a:ea typeface="+mn-ea"/>
              </a:rPr>
              <a:t>本人確認の実施</a:t>
            </a:r>
          </a:p>
          <a:p>
            <a:pPr lvl="1">
              <a:spcBef>
                <a:spcPts val="600"/>
              </a:spcBef>
              <a:buFont typeface="+mj-ea"/>
              <a:buAutoNum type="circleNumDbPlain"/>
              <a:defRPr/>
            </a:pPr>
            <a:r>
              <a:rPr lang="ja-JP" altLang="en-US" sz="1600" dirty="0">
                <a:latin typeface="+mn-ea"/>
                <a:ea typeface="+mn-ea"/>
              </a:rPr>
              <a:t>質問機会を確保し、質問に十分に答えること</a:t>
            </a:r>
          </a:p>
          <a:p>
            <a:pPr lvl="1">
              <a:spcBef>
                <a:spcPts val="600"/>
              </a:spcBef>
              <a:buFont typeface="+mj-ea"/>
              <a:buAutoNum type="circleNumDbPlain"/>
              <a:defRPr/>
            </a:pPr>
            <a:r>
              <a:rPr lang="en-US" altLang="ja-JP" sz="1600" dirty="0">
                <a:latin typeface="+mn-ea"/>
                <a:ea typeface="+mn-ea"/>
              </a:rPr>
              <a:t>IC</a:t>
            </a:r>
            <a:r>
              <a:rPr lang="ja-JP" altLang="en-US" sz="1600" dirty="0">
                <a:latin typeface="+mn-ea"/>
                <a:ea typeface="+mn-ea"/>
              </a:rPr>
              <a:t>の取得後も同意事項を容易に閲覧できるようにし、特に研究対象者等が求める場合には文書を交付すること</a:t>
            </a:r>
            <a:endParaRPr lang="en-US" altLang="ja-JP" sz="1600" dirty="0">
              <a:latin typeface="+mn-ea"/>
              <a:ea typeface="+mn-ea"/>
            </a:endParaRPr>
          </a:p>
          <a:p>
            <a:pPr>
              <a:spcBef>
                <a:spcPts val="600"/>
              </a:spcBef>
              <a:buFont typeface="Wingdings" panose="05000000000000000000" pitchFamily="2" charset="2"/>
              <a:buChar char="l"/>
              <a:defRPr/>
            </a:pPr>
            <a:r>
              <a:rPr lang="ja-JP" altLang="en-US" sz="1600" dirty="0">
                <a:latin typeface="+mn-ea"/>
                <a:ea typeface="+mn-ea"/>
              </a:rPr>
              <a:t>特に、本人確認の実施が求められている点について留意する必要があり、倫理指針上の電磁的同意における本人確認については、以下のどちらか一方のみを行うことでよいこととされている</a:t>
            </a:r>
          </a:p>
          <a:p>
            <a:pPr marL="685800" lvl="1">
              <a:spcBef>
                <a:spcPts val="600"/>
              </a:spcBef>
              <a:defRPr/>
            </a:pPr>
            <a:r>
              <a:rPr lang="ja-JP" altLang="en-US" sz="1600" dirty="0">
                <a:latin typeface="+mn-ea"/>
                <a:ea typeface="+mn-ea"/>
              </a:rPr>
              <a:t>身元確認：申告された氏名等の情報が正しいことを確認すること</a:t>
            </a:r>
          </a:p>
          <a:p>
            <a:pPr marL="685800" lvl="1">
              <a:spcBef>
                <a:spcPts val="600"/>
              </a:spcBef>
              <a:defRPr/>
            </a:pPr>
            <a:r>
              <a:rPr lang="ja-JP" altLang="en-US" sz="1600" dirty="0">
                <a:latin typeface="+mn-ea"/>
                <a:ea typeface="+mn-ea"/>
              </a:rPr>
              <a:t>当人認証： 申告済の当人であることを認証要素（知識・所持</a:t>
            </a:r>
            <a:r>
              <a:rPr lang="en-US" altLang="ja-JP" sz="1600" dirty="0">
                <a:latin typeface="+mn-ea"/>
                <a:ea typeface="+mn-ea"/>
              </a:rPr>
              <a:t>・</a:t>
            </a:r>
            <a:r>
              <a:rPr lang="ja-JP" altLang="en-US" sz="1600" dirty="0">
                <a:latin typeface="+mn-ea"/>
                <a:ea typeface="+mn-ea"/>
              </a:rPr>
              <a:t>生体）により確認すること</a:t>
            </a:r>
          </a:p>
        </p:txBody>
      </p:sp>
      <p:sp>
        <p:nvSpPr>
          <p:cNvPr id="5" name="スライド番号プレースホルダー 4">
            <a:extLst>
              <a:ext uri="{FF2B5EF4-FFF2-40B4-BE49-F238E27FC236}">
                <a16:creationId xmlns:a16="http://schemas.microsoft.com/office/drawing/2014/main" id="{A16F5D8D-8EE9-C96E-F04D-4726193DDCE3}"/>
              </a:ext>
            </a:extLst>
          </p:cNvPr>
          <p:cNvSpPr>
            <a:spLocks noGrp="1"/>
          </p:cNvSpPr>
          <p:nvPr>
            <p:ph type="sldNum" sz="quarter" idx="4"/>
          </p:nvPr>
        </p:nvSpPr>
        <p:spPr>
          <a:xfrm>
            <a:off x="11784632" y="6561138"/>
            <a:ext cx="407368" cy="252412"/>
          </a:xfrm>
        </p:spPr>
        <p:txBody>
          <a:bodyPr/>
          <a:lstStyle/>
          <a:p>
            <a:pPr>
              <a:defRPr/>
            </a:pPr>
            <a:fld id="{9B0DE2F1-4DE9-43BE-879E-8AA2D86AD91C}" type="slidenum">
              <a:rPr lang="en-US" altLang="ja-JP" smtClean="0">
                <a:solidFill>
                  <a:schemeClr val="tx1"/>
                </a:solidFill>
              </a:rPr>
              <a:pPr>
                <a:defRPr/>
              </a:pPr>
              <a:t>36</a:t>
            </a:fld>
            <a:endParaRPr lang="en-US" altLang="ja-JP" dirty="0">
              <a:solidFill>
                <a:schemeClr val="tx1"/>
              </a:solidFill>
            </a:endParaRPr>
          </a:p>
        </p:txBody>
      </p:sp>
      <p:pic>
        <p:nvPicPr>
          <p:cNvPr id="33799" name="object 17">
            <a:extLst>
              <a:ext uri="{FF2B5EF4-FFF2-40B4-BE49-F238E27FC236}">
                <a16:creationId xmlns:a16="http://schemas.microsoft.com/office/drawing/2014/main" id="{5989D173-C7B2-C671-2422-4A78D27AF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59"/>
          <a:stretch>
            <a:fillRect/>
          </a:stretch>
        </p:blipFill>
        <p:spPr bwMode="auto">
          <a:xfrm>
            <a:off x="7032625" y="1773238"/>
            <a:ext cx="10747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object 18">
            <a:extLst>
              <a:ext uri="{FF2B5EF4-FFF2-40B4-BE49-F238E27FC236}">
                <a16:creationId xmlns:a16="http://schemas.microsoft.com/office/drawing/2014/main" id="{7E2315D6-48C8-B035-0416-FE527CFAE084}"/>
              </a:ext>
            </a:extLst>
          </p:cNvPr>
          <p:cNvSpPr>
            <a:spLocks/>
          </p:cNvSpPr>
          <p:nvPr/>
        </p:nvSpPr>
        <p:spPr bwMode="auto">
          <a:xfrm>
            <a:off x="9652000" y="1989138"/>
            <a:ext cx="153988" cy="436562"/>
          </a:xfrm>
          <a:custGeom>
            <a:avLst/>
            <a:gdLst>
              <a:gd name="T0" fmla="*/ 224408 w 105410"/>
              <a:gd name="T1" fmla="*/ 0 h 300354"/>
              <a:gd name="T2" fmla="*/ 0 w 105410"/>
              <a:gd name="T3" fmla="*/ 0 h 300354"/>
              <a:gd name="T4" fmla="*/ 0 w 105410"/>
              <a:gd name="T5" fmla="*/ 634273 h 300354"/>
              <a:gd name="T6" fmla="*/ 224408 w 105410"/>
              <a:gd name="T7" fmla="*/ 634273 h 300354"/>
              <a:gd name="T8" fmla="*/ 224408 w 105410"/>
              <a:gd name="T9" fmla="*/ 0 h 300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10" h="300354">
                <a:moveTo>
                  <a:pt x="105155" y="0"/>
                </a:moveTo>
                <a:lnTo>
                  <a:pt x="0" y="0"/>
                </a:lnTo>
                <a:lnTo>
                  <a:pt x="0" y="300228"/>
                </a:lnTo>
                <a:lnTo>
                  <a:pt x="105155" y="300228"/>
                </a:lnTo>
                <a:lnTo>
                  <a:pt x="1051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1" name="object 19">
            <a:extLst>
              <a:ext uri="{FF2B5EF4-FFF2-40B4-BE49-F238E27FC236}">
                <a16:creationId xmlns:a16="http://schemas.microsoft.com/office/drawing/2014/main" id="{FCFDA358-C53B-BE77-B3D9-43BA8DC2C8BD}"/>
              </a:ext>
            </a:extLst>
          </p:cNvPr>
          <p:cNvSpPr>
            <a:spLocks/>
          </p:cNvSpPr>
          <p:nvPr/>
        </p:nvSpPr>
        <p:spPr bwMode="auto">
          <a:xfrm>
            <a:off x="9804400" y="1938338"/>
            <a:ext cx="52388" cy="487362"/>
          </a:xfrm>
          <a:custGeom>
            <a:avLst/>
            <a:gdLst>
              <a:gd name="T0" fmla="*/ 76075 w 35560"/>
              <a:gd name="T1" fmla="*/ 0 h 335279"/>
              <a:gd name="T2" fmla="*/ 0 w 35560"/>
              <a:gd name="T3" fmla="*/ 74064 h 335279"/>
              <a:gd name="T4" fmla="*/ 0 w 35560"/>
              <a:gd name="T5" fmla="*/ 708432 h 335279"/>
              <a:gd name="T6" fmla="*/ 76075 w 35560"/>
              <a:gd name="T7" fmla="*/ 634369 h 335279"/>
              <a:gd name="T8" fmla="*/ 76075 w 35560"/>
              <a:gd name="T9" fmla="*/ 0 h 335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60" h="335279">
                <a:moveTo>
                  <a:pt x="35051" y="0"/>
                </a:moveTo>
                <a:lnTo>
                  <a:pt x="0" y="35052"/>
                </a:lnTo>
                <a:lnTo>
                  <a:pt x="0" y="335280"/>
                </a:lnTo>
                <a:lnTo>
                  <a:pt x="35051" y="300228"/>
                </a:lnTo>
                <a:lnTo>
                  <a:pt x="35051"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2" name="object 20">
            <a:extLst>
              <a:ext uri="{FF2B5EF4-FFF2-40B4-BE49-F238E27FC236}">
                <a16:creationId xmlns:a16="http://schemas.microsoft.com/office/drawing/2014/main" id="{6A7BD47D-A25E-ECD9-D260-558361624843}"/>
              </a:ext>
            </a:extLst>
          </p:cNvPr>
          <p:cNvSpPr>
            <a:spLocks/>
          </p:cNvSpPr>
          <p:nvPr/>
        </p:nvSpPr>
        <p:spPr bwMode="auto">
          <a:xfrm>
            <a:off x="9652000" y="1938338"/>
            <a:ext cx="204788" cy="52387"/>
          </a:xfrm>
          <a:custGeom>
            <a:avLst/>
            <a:gdLst>
              <a:gd name="T0" fmla="*/ 298570 w 140335"/>
              <a:gd name="T1" fmla="*/ 0 h 35560"/>
              <a:gd name="T2" fmla="*/ 74641 w 140335"/>
              <a:gd name="T3" fmla="*/ 0 h 35560"/>
              <a:gd name="T4" fmla="*/ 0 w 140335"/>
              <a:gd name="T5" fmla="*/ 76075 h 35560"/>
              <a:gd name="T6" fmla="*/ 223928 w 140335"/>
              <a:gd name="T7" fmla="*/ 76075 h 35560"/>
              <a:gd name="T8" fmla="*/ 298570 w 140335"/>
              <a:gd name="T9" fmla="*/ 0 h 35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35" h="35560">
                <a:moveTo>
                  <a:pt x="140207" y="0"/>
                </a:moveTo>
                <a:lnTo>
                  <a:pt x="35051" y="0"/>
                </a:lnTo>
                <a:lnTo>
                  <a:pt x="0" y="35052"/>
                </a:lnTo>
                <a:lnTo>
                  <a:pt x="105155" y="35052"/>
                </a:lnTo>
                <a:lnTo>
                  <a:pt x="1402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3" name="object 21">
            <a:extLst>
              <a:ext uri="{FF2B5EF4-FFF2-40B4-BE49-F238E27FC236}">
                <a16:creationId xmlns:a16="http://schemas.microsoft.com/office/drawing/2014/main" id="{95350801-1161-5107-D5CB-91B8890E965B}"/>
              </a:ext>
            </a:extLst>
          </p:cNvPr>
          <p:cNvSpPr>
            <a:spLocks/>
          </p:cNvSpPr>
          <p:nvPr/>
        </p:nvSpPr>
        <p:spPr bwMode="auto">
          <a:xfrm>
            <a:off x="9644063" y="1930400"/>
            <a:ext cx="220662" cy="504825"/>
          </a:xfrm>
          <a:custGeom>
            <a:avLst/>
            <a:gdLst>
              <a:gd name="T0" fmla="*/ 0 w 152400"/>
              <a:gd name="T1" fmla="*/ 80186 h 347979"/>
              <a:gd name="T2" fmla="*/ 252405 w 152400"/>
              <a:gd name="T3" fmla="*/ 718470 h 347979"/>
              <a:gd name="T4" fmla="*/ 28753 w 152400"/>
              <a:gd name="T5" fmla="*/ 705640 h 347979"/>
              <a:gd name="T6" fmla="*/ 12779 w 152400"/>
              <a:gd name="T7" fmla="*/ 73771 h 347979"/>
              <a:gd name="T8" fmla="*/ 86265 w 152400"/>
              <a:gd name="T9" fmla="*/ 25659 h 347979"/>
              <a:gd name="T10" fmla="*/ 297132 w 152400"/>
              <a:gd name="T11" fmla="*/ 3208 h 347979"/>
              <a:gd name="T12" fmla="*/ 28753 w 152400"/>
              <a:gd name="T13" fmla="*/ 705640 h 347979"/>
              <a:gd name="T14" fmla="*/ 28753 w 152400"/>
              <a:gd name="T15" fmla="*/ 705640 h 347979"/>
              <a:gd name="T16" fmla="*/ 28753 w 152400"/>
              <a:gd name="T17" fmla="*/ 718470 h 347979"/>
              <a:gd name="T18" fmla="*/ 246015 w 152400"/>
              <a:gd name="T19" fmla="*/ 86602 h 347979"/>
              <a:gd name="T20" fmla="*/ 246015 w 152400"/>
              <a:gd name="T21" fmla="*/ 718470 h 347979"/>
              <a:gd name="T22" fmla="*/ 246015 w 152400"/>
              <a:gd name="T23" fmla="*/ 686396 h 347979"/>
              <a:gd name="T24" fmla="*/ 246015 w 152400"/>
              <a:gd name="T25" fmla="*/ 93017 h 347979"/>
              <a:gd name="T26" fmla="*/ 246015 w 152400"/>
              <a:gd name="T27" fmla="*/ 686396 h 347979"/>
              <a:gd name="T28" fmla="*/ 319499 w 152400"/>
              <a:gd name="T29" fmla="*/ 651114 h 347979"/>
              <a:gd name="T30" fmla="*/ 290744 w 152400"/>
              <a:gd name="T31" fmla="*/ 641489 h 347979"/>
              <a:gd name="T32" fmla="*/ 233233 w 152400"/>
              <a:gd name="T33" fmla="*/ 705640 h 347979"/>
              <a:gd name="T34" fmla="*/ 246015 w 152400"/>
              <a:gd name="T35" fmla="*/ 705640 h 347979"/>
              <a:gd name="T36" fmla="*/ 246015 w 152400"/>
              <a:gd name="T37" fmla="*/ 708848 h 347979"/>
              <a:gd name="T38" fmla="*/ 290744 w 152400"/>
              <a:gd name="T39" fmla="*/ 641489 h 347979"/>
              <a:gd name="T40" fmla="*/ 319499 w 152400"/>
              <a:gd name="T41" fmla="*/ 635076 h 347979"/>
              <a:gd name="T42" fmla="*/ 319499 w 152400"/>
              <a:gd name="T43" fmla="*/ 644699 h 347979"/>
              <a:gd name="T44" fmla="*/ 297132 w 152400"/>
              <a:gd name="T45" fmla="*/ 3208 h 347979"/>
              <a:gd name="T46" fmla="*/ 290744 w 152400"/>
              <a:gd name="T47" fmla="*/ 641489 h 347979"/>
              <a:gd name="T48" fmla="*/ 319499 w 152400"/>
              <a:gd name="T49" fmla="*/ 3208 h 347979"/>
              <a:gd name="T50" fmla="*/ 12779 w 152400"/>
              <a:gd name="T51" fmla="*/ 99430 h 347979"/>
              <a:gd name="T52" fmla="*/ 22363 w 152400"/>
              <a:gd name="T53" fmla="*/ 96224 h 347979"/>
              <a:gd name="T54" fmla="*/ 44730 w 152400"/>
              <a:gd name="T55" fmla="*/ 73771 h 347979"/>
              <a:gd name="T56" fmla="*/ 28753 w 152400"/>
              <a:gd name="T57" fmla="*/ 89809 h 347979"/>
              <a:gd name="T58" fmla="*/ 220452 w 152400"/>
              <a:gd name="T59" fmla="*/ 86602 h 347979"/>
              <a:gd name="T60" fmla="*/ 223648 w 152400"/>
              <a:gd name="T61" fmla="*/ 76979 h 347979"/>
              <a:gd name="T62" fmla="*/ 239625 w 152400"/>
              <a:gd name="T63" fmla="*/ 99430 h 347979"/>
              <a:gd name="T64" fmla="*/ 28753 w 152400"/>
              <a:gd name="T65" fmla="*/ 86602 h 347979"/>
              <a:gd name="T66" fmla="*/ 28753 w 152400"/>
              <a:gd name="T67" fmla="*/ 86602 h 347979"/>
              <a:gd name="T68" fmla="*/ 28753 w 152400"/>
              <a:gd name="T69" fmla="*/ 96224 h 347979"/>
              <a:gd name="T70" fmla="*/ 246015 w 152400"/>
              <a:gd name="T71" fmla="*/ 86602 h 347979"/>
              <a:gd name="T72" fmla="*/ 31948 w 152400"/>
              <a:gd name="T73" fmla="*/ 86602 h 347979"/>
              <a:gd name="T74" fmla="*/ 31948 w 152400"/>
              <a:gd name="T75" fmla="*/ 86602 h 347979"/>
              <a:gd name="T76" fmla="*/ 233233 w 152400"/>
              <a:gd name="T77" fmla="*/ 73771 h 347979"/>
              <a:gd name="T78" fmla="*/ 290744 w 152400"/>
              <a:gd name="T79" fmla="*/ 12830 h 347979"/>
              <a:gd name="T80" fmla="*/ 265184 w 152400"/>
              <a:gd name="T81" fmla="*/ 73771 h 347979"/>
              <a:gd name="T82" fmla="*/ 261990 w 152400"/>
              <a:gd name="T83" fmla="*/ 76979 h 347979"/>
              <a:gd name="T84" fmla="*/ 290744 w 152400"/>
              <a:gd name="T85" fmla="*/ 48112 h 347979"/>
              <a:gd name="T86" fmla="*/ 290744 w 152400"/>
              <a:gd name="T87" fmla="*/ 12830 h 347979"/>
              <a:gd name="T88" fmla="*/ 92655 w 152400"/>
              <a:gd name="T89" fmla="*/ 25659 h 347979"/>
              <a:gd name="T90" fmla="*/ 95850 w 152400"/>
              <a:gd name="T91" fmla="*/ 22452 h 347979"/>
              <a:gd name="T92" fmla="*/ 277962 w 152400"/>
              <a:gd name="T93" fmla="*/ 22452 h 347979"/>
              <a:gd name="T94" fmla="*/ 306717 w 152400"/>
              <a:gd name="T95" fmla="*/ 25659 h 347979"/>
              <a:gd name="T96" fmla="*/ 306717 w 152400"/>
              <a:gd name="T97" fmla="*/ 12830 h 3479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400" h="347979">
                <a:moveTo>
                  <a:pt x="152400" y="0"/>
                </a:moveTo>
                <a:lnTo>
                  <a:pt x="38100" y="0"/>
                </a:lnTo>
                <a:lnTo>
                  <a:pt x="0" y="38100"/>
                </a:lnTo>
                <a:lnTo>
                  <a:pt x="0" y="347472"/>
                </a:lnTo>
                <a:lnTo>
                  <a:pt x="114300" y="347472"/>
                </a:lnTo>
                <a:lnTo>
                  <a:pt x="120396" y="341376"/>
                </a:lnTo>
                <a:lnTo>
                  <a:pt x="13715" y="341376"/>
                </a:lnTo>
                <a:lnTo>
                  <a:pt x="6096" y="335280"/>
                </a:lnTo>
                <a:lnTo>
                  <a:pt x="13715" y="335280"/>
                </a:lnTo>
                <a:lnTo>
                  <a:pt x="13715" y="47244"/>
                </a:lnTo>
                <a:lnTo>
                  <a:pt x="6096" y="47244"/>
                </a:lnTo>
                <a:lnTo>
                  <a:pt x="6096" y="35052"/>
                </a:lnTo>
                <a:lnTo>
                  <a:pt x="21336" y="35052"/>
                </a:lnTo>
                <a:lnTo>
                  <a:pt x="44196" y="12192"/>
                </a:lnTo>
                <a:lnTo>
                  <a:pt x="41148" y="12192"/>
                </a:lnTo>
                <a:lnTo>
                  <a:pt x="45720" y="10668"/>
                </a:lnTo>
                <a:lnTo>
                  <a:pt x="132587" y="10668"/>
                </a:lnTo>
                <a:lnTo>
                  <a:pt x="141731" y="1524"/>
                </a:lnTo>
                <a:lnTo>
                  <a:pt x="152400" y="1524"/>
                </a:lnTo>
                <a:lnTo>
                  <a:pt x="152400" y="0"/>
                </a:lnTo>
                <a:close/>
              </a:path>
              <a:path w="152400" h="347979">
                <a:moveTo>
                  <a:pt x="13715" y="335280"/>
                </a:moveTo>
                <a:lnTo>
                  <a:pt x="6096" y="335280"/>
                </a:lnTo>
                <a:lnTo>
                  <a:pt x="13715" y="341376"/>
                </a:lnTo>
                <a:lnTo>
                  <a:pt x="13715" y="335280"/>
                </a:lnTo>
                <a:close/>
              </a:path>
              <a:path w="152400" h="347979">
                <a:moveTo>
                  <a:pt x="105155" y="335280"/>
                </a:moveTo>
                <a:lnTo>
                  <a:pt x="13715" y="335280"/>
                </a:lnTo>
                <a:lnTo>
                  <a:pt x="13715" y="341376"/>
                </a:lnTo>
                <a:lnTo>
                  <a:pt x="105155" y="341376"/>
                </a:lnTo>
                <a:lnTo>
                  <a:pt x="105155" y="335280"/>
                </a:lnTo>
                <a:close/>
              </a:path>
              <a:path w="152400" h="347979">
                <a:moveTo>
                  <a:pt x="117348" y="41148"/>
                </a:moveTo>
                <a:lnTo>
                  <a:pt x="105155" y="41148"/>
                </a:lnTo>
                <a:lnTo>
                  <a:pt x="105155" y="341376"/>
                </a:lnTo>
                <a:lnTo>
                  <a:pt x="117348" y="341376"/>
                </a:lnTo>
                <a:lnTo>
                  <a:pt x="117348" y="336804"/>
                </a:lnTo>
                <a:lnTo>
                  <a:pt x="106679" y="336804"/>
                </a:lnTo>
                <a:lnTo>
                  <a:pt x="117348" y="326136"/>
                </a:lnTo>
                <a:lnTo>
                  <a:pt x="117348" y="47244"/>
                </a:lnTo>
                <a:lnTo>
                  <a:pt x="114300" y="47244"/>
                </a:lnTo>
                <a:lnTo>
                  <a:pt x="117348" y="44196"/>
                </a:lnTo>
                <a:lnTo>
                  <a:pt x="117348" y="41148"/>
                </a:lnTo>
                <a:close/>
              </a:path>
              <a:path w="152400" h="347979">
                <a:moveTo>
                  <a:pt x="138684" y="304799"/>
                </a:moveTo>
                <a:lnTo>
                  <a:pt x="117348" y="326136"/>
                </a:lnTo>
                <a:lnTo>
                  <a:pt x="117348" y="341376"/>
                </a:lnTo>
                <a:lnTo>
                  <a:pt x="120396" y="341376"/>
                </a:lnTo>
                <a:lnTo>
                  <a:pt x="152400" y="309372"/>
                </a:lnTo>
                <a:lnTo>
                  <a:pt x="152400" y="306324"/>
                </a:lnTo>
                <a:lnTo>
                  <a:pt x="138684" y="306324"/>
                </a:lnTo>
                <a:lnTo>
                  <a:pt x="138684" y="304799"/>
                </a:lnTo>
                <a:close/>
              </a:path>
              <a:path w="152400" h="347979">
                <a:moveTo>
                  <a:pt x="117348" y="326136"/>
                </a:moveTo>
                <a:lnTo>
                  <a:pt x="106679" y="336804"/>
                </a:lnTo>
                <a:lnTo>
                  <a:pt x="111251" y="335280"/>
                </a:lnTo>
                <a:lnTo>
                  <a:pt x="117348" y="335280"/>
                </a:lnTo>
                <a:lnTo>
                  <a:pt x="117348" y="326136"/>
                </a:lnTo>
                <a:close/>
              </a:path>
              <a:path w="152400" h="347979">
                <a:moveTo>
                  <a:pt x="117348" y="335280"/>
                </a:moveTo>
                <a:lnTo>
                  <a:pt x="111251" y="335280"/>
                </a:lnTo>
                <a:lnTo>
                  <a:pt x="106679" y="336804"/>
                </a:lnTo>
                <a:lnTo>
                  <a:pt x="117348" y="336804"/>
                </a:lnTo>
                <a:lnTo>
                  <a:pt x="117348" y="335280"/>
                </a:lnTo>
                <a:close/>
              </a:path>
              <a:path w="152400" h="347979">
                <a:moveTo>
                  <a:pt x="141731" y="301752"/>
                </a:moveTo>
                <a:lnTo>
                  <a:pt x="138684" y="304799"/>
                </a:lnTo>
                <a:lnTo>
                  <a:pt x="138684" y="306324"/>
                </a:lnTo>
                <a:lnTo>
                  <a:pt x="141731" y="301752"/>
                </a:lnTo>
                <a:close/>
              </a:path>
              <a:path w="152400" h="347979">
                <a:moveTo>
                  <a:pt x="152400" y="301752"/>
                </a:moveTo>
                <a:lnTo>
                  <a:pt x="141731" y="301752"/>
                </a:lnTo>
                <a:lnTo>
                  <a:pt x="138684" y="306324"/>
                </a:lnTo>
                <a:lnTo>
                  <a:pt x="152400" y="306324"/>
                </a:lnTo>
                <a:lnTo>
                  <a:pt x="152400" y="301752"/>
                </a:lnTo>
                <a:close/>
              </a:path>
              <a:path w="152400" h="347979">
                <a:moveTo>
                  <a:pt x="152400" y="1524"/>
                </a:moveTo>
                <a:lnTo>
                  <a:pt x="141731" y="1524"/>
                </a:lnTo>
                <a:lnTo>
                  <a:pt x="150875" y="10668"/>
                </a:lnTo>
                <a:lnTo>
                  <a:pt x="138684" y="22860"/>
                </a:lnTo>
                <a:lnTo>
                  <a:pt x="138684" y="304799"/>
                </a:lnTo>
                <a:lnTo>
                  <a:pt x="141731" y="301752"/>
                </a:lnTo>
                <a:lnTo>
                  <a:pt x="152400" y="301752"/>
                </a:lnTo>
                <a:lnTo>
                  <a:pt x="152400" y="1524"/>
                </a:lnTo>
                <a:close/>
              </a:path>
              <a:path w="152400" h="347979">
                <a:moveTo>
                  <a:pt x="21336" y="35052"/>
                </a:moveTo>
                <a:lnTo>
                  <a:pt x="6096" y="35052"/>
                </a:lnTo>
                <a:lnTo>
                  <a:pt x="6096" y="47244"/>
                </a:lnTo>
                <a:lnTo>
                  <a:pt x="13715" y="47244"/>
                </a:lnTo>
                <a:lnTo>
                  <a:pt x="13715" y="45720"/>
                </a:lnTo>
                <a:lnTo>
                  <a:pt x="10667" y="45720"/>
                </a:lnTo>
                <a:lnTo>
                  <a:pt x="13715" y="41148"/>
                </a:lnTo>
                <a:lnTo>
                  <a:pt x="15239" y="41148"/>
                </a:lnTo>
                <a:lnTo>
                  <a:pt x="21336" y="35052"/>
                </a:lnTo>
                <a:close/>
              </a:path>
              <a:path w="152400" h="347979">
                <a:moveTo>
                  <a:pt x="108203" y="35052"/>
                </a:moveTo>
                <a:lnTo>
                  <a:pt x="21336" y="35052"/>
                </a:lnTo>
                <a:lnTo>
                  <a:pt x="13715" y="42672"/>
                </a:lnTo>
                <a:lnTo>
                  <a:pt x="13715" y="47244"/>
                </a:lnTo>
                <a:lnTo>
                  <a:pt x="105155" y="47244"/>
                </a:lnTo>
                <a:lnTo>
                  <a:pt x="105155" y="41148"/>
                </a:lnTo>
                <a:lnTo>
                  <a:pt x="120396" y="41148"/>
                </a:lnTo>
                <a:lnTo>
                  <a:pt x="124968" y="36576"/>
                </a:lnTo>
                <a:lnTo>
                  <a:pt x="106679" y="36576"/>
                </a:lnTo>
                <a:lnTo>
                  <a:pt x="108203" y="35052"/>
                </a:lnTo>
                <a:close/>
              </a:path>
              <a:path w="152400" h="347979">
                <a:moveTo>
                  <a:pt x="117348" y="44196"/>
                </a:moveTo>
                <a:lnTo>
                  <a:pt x="114300" y="47244"/>
                </a:lnTo>
                <a:lnTo>
                  <a:pt x="117348" y="47244"/>
                </a:lnTo>
                <a:lnTo>
                  <a:pt x="117348" y="44196"/>
                </a:lnTo>
                <a:close/>
              </a:path>
              <a:path w="152400" h="347979">
                <a:moveTo>
                  <a:pt x="13715" y="41148"/>
                </a:moveTo>
                <a:lnTo>
                  <a:pt x="10667" y="45720"/>
                </a:lnTo>
                <a:lnTo>
                  <a:pt x="13715" y="42672"/>
                </a:lnTo>
                <a:lnTo>
                  <a:pt x="13715" y="41148"/>
                </a:lnTo>
                <a:close/>
              </a:path>
              <a:path w="152400" h="347979">
                <a:moveTo>
                  <a:pt x="13715" y="42672"/>
                </a:moveTo>
                <a:lnTo>
                  <a:pt x="10667" y="45720"/>
                </a:lnTo>
                <a:lnTo>
                  <a:pt x="13715" y="45720"/>
                </a:lnTo>
                <a:lnTo>
                  <a:pt x="13715" y="42672"/>
                </a:lnTo>
                <a:close/>
              </a:path>
              <a:path w="152400" h="347979">
                <a:moveTo>
                  <a:pt x="120396" y="41148"/>
                </a:moveTo>
                <a:lnTo>
                  <a:pt x="117348" y="41148"/>
                </a:lnTo>
                <a:lnTo>
                  <a:pt x="117348" y="44196"/>
                </a:lnTo>
                <a:lnTo>
                  <a:pt x="120396" y="41148"/>
                </a:lnTo>
                <a:close/>
              </a:path>
              <a:path w="152400" h="347979">
                <a:moveTo>
                  <a:pt x="15239" y="41148"/>
                </a:moveTo>
                <a:lnTo>
                  <a:pt x="13715" y="41148"/>
                </a:lnTo>
                <a:lnTo>
                  <a:pt x="13715" y="42672"/>
                </a:lnTo>
                <a:lnTo>
                  <a:pt x="15239" y="41148"/>
                </a:lnTo>
                <a:close/>
              </a:path>
              <a:path w="152400" h="347979">
                <a:moveTo>
                  <a:pt x="141731" y="1524"/>
                </a:moveTo>
                <a:lnTo>
                  <a:pt x="106679" y="36576"/>
                </a:lnTo>
                <a:lnTo>
                  <a:pt x="111251" y="35052"/>
                </a:lnTo>
                <a:lnTo>
                  <a:pt x="126492" y="35052"/>
                </a:lnTo>
                <a:lnTo>
                  <a:pt x="138684" y="22860"/>
                </a:lnTo>
                <a:lnTo>
                  <a:pt x="138684" y="6096"/>
                </a:lnTo>
                <a:lnTo>
                  <a:pt x="146303" y="6096"/>
                </a:lnTo>
                <a:lnTo>
                  <a:pt x="141731" y="1524"/>
                </a:lnTo>
                <a:close/>
              </a:path>
              <a:path w="152400" h="347979">
                <a:moveTo>
                  <a:pt x="126492" y="35052"/>
                </a:moveTo>
                <a:lnTo>
                  <a:pt x="111251" y="35052"/>
                </a:lnTo>
                <a:lnTo>
                  <a:pt x="106679" y="36576"/>
                </a:lnTo>
                <a:lnTo>
                  <a:pt x="124968" y="36576"/>
                </a:lnTo>
                <a:lnTo>
                  <a:pt x="126492" y="35052"/>
                </a:lnTo>
                <a:close/>
              </a:path>
              <a:path w="152400" h="347979">
                <a:moveTo>
                  <a:pt x="138684" y="6096"/>
                </a:moveTo>
                <a:lnTo>
                  <a:pt x="138684" y="22860"/>
                </a:lnTo>
                <a:lnTo>
                  <a:pt x="149351" y="12192"/>
                </a:lnTo>
                <a:lnTo>
                  <a:pt x="146303" y="12192"/>
                </a:lnTo>
                <a:lnTo>
                  <a:pt x="138684" y="6096"/>
                </a:lnTo>
                <a:close/>
              </a:path>
              <a:path w="152400" h="347979">
                <a:moveTo>
                  <a:pt x="45720" y="10668"/>
                </a:moveTo>
                <a:lnTo>
                  <a:pt x="41148" y="12192"/>
                </a:lnTo>
                <a:lnTo>
                  <a:pt x="44196" y="12192"/>
                </a:lnTo>
                <a:lnTo>
                  <a:pt x="45720" y="10668"/>
                </a:lnTo>
                <a:close/>
              </a:path>
              <a:path w="152400" h="347979">
                <a:moveTo>
                  <a:pt x="132587" y="10668"/>
                </a:moveTo>
                <a:lnTo>
                  <a:pt x="45720" y="10668"/>
                </a:lnTo>
                <a:lnTo>
                  <a:pt x="44196" y="12192"/>
                </a:lnTo>
                <a:lnTo>
                  <a:pt x="131063" y="12192"/>
                </a:lnTo>
                <a:lnTo>
                  <a:pt x="132587" y="10668"/>
                </a:lnTo>
                <a:close/>
              </a:path>
              <a:path w="152400" h="347979">
                <a:moveTo>
                  <a:pt x="146303" y="6096"/>
                </a:moveTo>
                <a:lnTo>
                  <a:pt x="138684" y="6096"/>
                </a:lnTo>
                <a:lnTo>
                  <a:pt x="146303" y="12192"/>
                </a:lnTo>
                <a:lnTo>
                  <a:pt x="149351" y="12192"/>
                </a:lnTo>
                <a:lnTo>
                  <a:pt x="150875" y="10668"/>
                </a:lnTo>
                <a:lnTo>
                  <a:pt x="146303" y="6096"/>
                </a:lnTo>
                <a:close/>
              </a:path>
            </a:pathLst>
          </a:custGeom>
          <a:solidFill>
            <a:srgbClr val="12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4" name="object 22">
            <a:extLst>
              <a:ext uri="{FF2B5EF4-FFF2-40B4-BE49-F238E27FC236}">
                <a16:creationId xmlns:a16="http://schemas.microsoft.com/office/drawing/2014/main" id="{D637D5ED-EC5D-0583-26EC-0676F49CD47A}"/>
              </a:ext>
            </a:extLst>
          </p:cNvPr>
          <p:cNvSpPr>
            <a:spLocks/>
          </p:cNvSpPr>
          <p:nvPr/>
        </p:nvSpPr>
        <p:spPr bwMode="auto">
          <a:xfrm>
            <a:off x="9855200" y="1989138"/>
            <a:ext cx="152400" cy="436562"/>
          </a:xfrm>
          <a:custGeom>
            <a:avLst/>
            <a:gdLst>
              <a:gd name="T0" fmla="*/ 221941 w 104139"/>
              <a:gd name="T1" fmla="*/ 0 h 300354"/>
              <a:gd name="T2" fmla="*/ 0 w 104139"/>
              <a:gd name="T3" fmla="*/ 0 h 300354"/>
              <a:gd name="T4" fmla="*/ 0 w 104139"/>
              <a:gd name="T5" fmla="*/ 634273 h 300354"/>
              <a:gd name="T6" fmla="*/ 221941 w 104139"/>
              <a:gd name="T7" fmla="*/ 634273 h 300354"/>
              <a:gd name="T8" fmla="*/ 221941 w 104139"/>
              <a:gd name="T9" fmla="*/ 0 h 300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300354">
                <a:moveTo>
                  <a:pt x="103632" y="0"/>
                </a:moveTo>
                <a:lnTo>
                  <a:pt x="0" y="0"/>
                </a:lnTo>
                <a:lnTo>
                  <a:pt x="0" y="300228"/>
                </a:lnTo>
                <a:lnTo>
                  <a:pt x="103632" y="300228"/>
                </a:lnTo>
                <a:lnTo>
                  <a:pt x="1036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5" name="object 23">
            <a:extLst>
              <a:ext uri="{FF2B5EF4-FFF2-40B4-BE49-F238E27FC236}">
                <a16:creationId xmlns:a16="http://schemas.microsoft.com/office/drawing/2014/main" id="{D3A10ECC-F3FE-2588-F8CD-CFF3C3943DA2}"/>
              </a:ext>
            </a:extLst>
          </p:cNvPr>
          <p:cNvSpPr>
            <a:spLocks/>
          </p:cNvSpPr>
          <p:nvPr/>
        </p:nvSpPr>
        <p:spPr bwMode="auto">
          <a:xfrm>
            <a:off x="10006013" y="1938338"/>
            <a:ext cx="52387" cy="487362"/>
          </a:xfrm>
          <a:custGeom>
            <a:avLst/>
            <a:gdLst>
              <a:gd name="T0" fmla="*/ 76072 w 35560"/>
              <a:gd name="T1" fmla="*/ 0 h 335279"/>
              <a:gd name="T2" fmla="*/ 0 w 35560"/>
              <a:gd name="T3" fmla="*/ 74064 h 335279"/>
              <a:gd name="T4" fmla="*/ 0 w 35560"/>
              <a:gd name="T5" fmla="*/ 708432 h 335279"/>
              <a:gd name="T6" fmla="*/ 76072 w 35560"/>
              <a:gd name="T7" fmla="*/ 634369 h 335279"/>
              <a:gd name="T8" fmla="*/ 76072 w 35560"/>
              <a:gd name="T9" fmla="*/ 0 h 335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60" h="335279">
                <a:moveTo>
                  <a:pt x="35051" y="0"/>
                </a:moveTo>
                <a:lnTo>
                  <a:pt x="0" y="35052"/>
                </a:lnTo>
                <a:lnTo>
                  <a:pt x="0" y="335280"/>
                </a:lnTo>
                <a:lnTo>
                  <a:pt x="35051" y="300228"/>
                </a:lnTo>
                <a:lnTo>
                  <a:pt x="35051"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6" name="object 24">
            <a:extLst>
              <a:ext uri="{FF2B5EF4-FFF2-40B4-BE49-F238E27FC236}">
                <a16:creationId xmlns:a16="http://schemas.microsoft.com/office/drawing/2014/main" id="{A26302FA-FE99-320F-B4EC-C800E6F81720}"/>
              </a:ext>
            </a:extLst>
          </p:cNvPr>
          <p:cNvSpPr>
            <a:spLocks/>
          </p:cNvSpPr>
          <p:nvPr/>
        </p:nvSpPr>
        <p:spPr bwMode="auto">
          <a:xfrm>
            <a:off x="9855200" y="1938338"/>
            <a:ext cx="203200" cy="52387"/>
          </a:xfrm>
          <a:custGeom>
            <a:avLst/>
            <a:gdLst>
              <a:gd name="T0" fmla="*/ 296104 w 139064"/>
              <a:gd name="T1" fmla="*/ 0 h 35560"/>
              <a:gd name="T2" fmla="*/ 71584 w 139064"/>
              <a:gd name="T3" fmla="*/ 0 h 35560"/>
              <a:gd name="T4" fmla="*/ 0 w 139064"/>
              <a:gd name="T5" fmla="*/ 76075 h 35560"/>
              <a:gd name="T6" fmla="*/ 221265 w 139064"/>
              <a:gd name="T7" fmla="*/ 76075 h 35560"/>
              <a:gd name="T8" fmla="*/ 296104 w 139064"/>
              <a:gd name="T9" fmla="*/ 0 h 35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064" h="35560">
                <a:moveTo>
                  <a:pt x="138684" y="0"/>
                </a:moveTo>
                <a:lnTo>
                  <a:pt x="33527" y="0"/>
                </a:lnTo>
                <a:lnTo>
                  <a:pt x="0" y="35052"/>
                </a:lnTo>
                <a:lnTo>
                  <a:pt x="103632" y="35052"/>
                </a:lnTo>
                <a:lnTo>
                  <a:pt x="138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7" name="object 25">
            <a:extLst>
              <a:ext uri="{FF2B5EF4-FFF2-40B4-BE49-F238E27FC236}">
                <a16:creationId xmlns:a16="http://schemas.microsoft.com/office/drawing/2014/main" id="{7C4D674F-775D-262E-54A1-7B5A6E7CDB1B}"/>
              </a:ext>
            </a:extLst>
          </p:cNvPr>
          <p:cNvSpPr>
            <a:spLocks/>
          </p:cNvSpPr>
          <p:nvPr/>
        </p:nvSpPr>
        <p:spPr bwMode="auto">
          <a:xfrm>
            <a:off x="9845675" y="1930400"/>
            <a:ext cx="220663" cy="504825"/>
          </a:xfrm>
          <a:custGeom>
            <a:avLst/>
            <a:gdLst>
              <a:gd name="T0" fmla="*/ 0 w 152400"/>
              <a:gd name="T1" fmla="*/ 80186 h 347979"/>
              <a:gd name="T2" fmla="*/ 252404 w 152400"/>
              <a:gd name="T3" fmla="*/ 718470 h 347979"/>
              <a:gd name="T4" fmla="*/ 28753 w 152400"/>
              <a:gd name="T5" fmla="*/ 705640 h 347979"/>
              <a:gd name="T6" fmla="*/ 15973 w 152400"/>
              <a:gd name="T7" fmla="*/ 73771 h 347979"/>
              <a:gd name="T8" fmla="*/ 86264 w 152400"/>
              <a:gd name="T9" fmla="*/ 25659 h 347979"/>
              <a:gd name="T10" fmla="*/ 297135 w 152400"/>
              <a:gd name="T11" fmla="*/ 3208 h 347979"/>
              <a:gd name="T12" fmla="*/ 28753 w 152400"/>
              <a:gd name="T13" fmla="*/ 705640 h 347979"/>
              <a:gd name="T14" fmla="*/ 28753 w 152400"/>
              <a:gd name="T15" fmla="*/ 705640 h 347979"/>
              <a:gd name="T16" fmla="*/ 28753 w 152400"/>
              <a:gd name="T17" fmla="*/ 718470 h 347979"/>
              <a:gd name="T18" fmla="*/ 246015 w 152400"/>
              <a:gd name="T19" fmla="*/ 86602 h 347979"/>
              <a:gd name="T20" fmla="*/ 246015 w 152400"/>
              <a:gd name="T21" fmla="*/ 718470 h 347979"/>
              <a:gd name="T22" fmla="*/ 246015 w 152400"/>
              <a:gd name="T23" fmla="*/ 686396 h 347979"/>
              <a:gd name="T24" fmla="*/ 246015 w 152400"/>
              <a:gd name="T25" fmla="*/ 93017 h 347979"/>
              <a:gd name="T26" fmla="*/ 246015 w 152400"/>
              <a:gd name="T27" fmla="*/ 686396 h 347979"/>
              <a:gd name="T28" fmla="*/ 319502 w 152400"/>
              <a:gd name="T29" fmla="*/ 651114 h 347979"/>
              <a:gd name="T30" fmla="*/ 293941 w 152400"/>
              <a:gd name="T31" fmla="*/ 638284 h 347979"/>
              <a:gd name="T32" fmla="*/ 233235 w 152400"/>
              <a:gd name="T33" fmla="*/ 705640 h 347979"/>
              <a:gd name="T34" fmla="*/ 246015 w 152400"/>
              <a:gd name="T35" fmla="*/ 705640 h 347979"/>
              <a:gd name="T36" fmla="*/ 246015 w 152400"/>
              <a:gd name="T37" fmla="*/ 708848 h 347979"/>
              <a:gd name="T38" fmla="*/ 293941 w 152400"/>
              <a:gd name="T39" fmla="*/ 638284 h 347979"/>
              <a:gd name="T40" fmla="*/ 319502 w 152400"/>
              <a:gd name="T41" fmla="*/ 635076 h 347979"/>
              <a:gd name="T42" fmla="*/ 319502 w 152400"/>
              <a:gd name="T43" fmla="*/ 644699 h 347979"/>
              <a:gd name="T44" fmla="*/ 297135 w 152400"/>
              <a:gd name="T45" fmla="*/ 3208 h 347979"/>
              <a:gd name="T46" fmla="*/ 293941 w 152400"/>
              <a:gd name="T47" fmla="*/ 638284 h 347979"/>
              <a:gd name="T48" fmla="*/ 319502 w 152400"/>
              <a:gd name="T49" fmla="*/ 3208 h 347979"/>
              <a:gd name="T50" fmla="*/ 15973 w 152400"/>
              <a:gd name="T51" fmla="*/ 99430 h 347979"/>
              <a:gd name="T52" fmla="*/ 25559 w 152400"/>
              <a:gd name="T53" fmla="*/ 96224 h 347979"/>
              <a:gd name="T54" fmla="*/ 46953 w 152400"/>
              <a:gd name="T55" fmla="*/ 73771 h 347979"/>
              <a:gd name="T56" fmla="*/ 28753 w 152400"/>
              <a:gd name="T57" fmla="*/ 92869 h 347979"/>
              <a:gd name="T58" fmla="*/ 220454 w 152400"/>
              <a:gd name="T59" fmla="*/ 86602 h 347979"/>
              <a:gd name="T60" fmla="*/ 223650 w 152400"/>
              <a:gd name="T61" fmla="*/ 76979 h 347979"/>
              <a:gd name="T62" fmla="*/ 239626 w 152400"/>
              <a:gd name="T63" fmla="*/ 99430 h 347979"/>
              <a:gd name="T64" fmla="*/ 28753 w 152400"/>
              <a:gd name="T65" fmla="*/ 86602 h 347979"/>
              <a:gd name="T66" fmla="*/ 28753 w 152400"/>
              <a:gd name="T67" fmla="*/ 86602 h 347979"/>
              <a:gd name="T68" fmla="*/ 28753 w 152400"/>
              <a:gd name="T69" fmla="*/ 96224 h 347979"/>
              <a:gd name="T70" fmla="*/ 246015 w 152400"/>
              <a:gd name="T71" fmla="*/ 86602 h 347979"/>
              <a:gd name="T72" fmla="*/ 34728 w 152400"/>
              <a:gd name="T73" fmla="*/ 86602 h 347979"/>
              <a:gd name="T74" fmla="*/ 34728 w 152400"/>
              <a:gd name="T75" fmla="*/ 86602 h 347979"/>
              <a:gd name="T76" fmla="*/ 233235 w 152400"/>
              <a:gd name="T77" fmla="*/ 73771 h 347979"/>
              <a:gd name="T78" fmla="*/ 293941 w 152400"/>
              <a:gd name="T79" fmla="*/ 12830 h 347979"/>
              <a:gd name="T80" fmla="*/ 265185 w 152400"/>
              <a:gd name="T81" fmla="*/ 73771 h 347979"/>
              <a:gd name="T82" fmla="*/ 261990 w 152400"/>
              <a:gd name="T83" fmla="*/ 76979 h 347979"/>
              <a:gd name="T84" fmla="*/ 293941 w 152400"/>
              <a:gd name="T85" fmla="*/ 44905 h 347979"/>
              <a:gd name="T86" fmla="*/ 293941 w 152400"/>
              <a:gd name="T87" fmla="*/ 12830 h 347979"/>
              <a:gd name="T88" fmla="*/ 92794 w 152400"/>
              <a:gd name="T89" fmla="*/ 25659 h 347979"/>
              <a:gd name="T90" fmla="*/ 95848 w 152400"/>
              <a:gd name="T91" fmla="*/ 22452 h 347979"/>
              <a:gd name="T92" fmla="*/ 277964 w 152400"/>
              <a:gd name="T93" fmla="*/ 22452 h 347979"/>
              <a:gd name="T94" fmla="*/ 306720 w 152400"/>
              <a:gd name="T95" fmla="*/ 25659 h 347979"/>
              <a:gd name="T96" fmla="*/ 306720 w 152400"/>
              <a:gd name="T97" fmla="*/ 12830 h 3479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400" h="347979">
                <a:moveTo>
                  <a:pt x="152400" y="0"/>
                </a:moveTo>
                <a:lnTo>
                  <a:pt x="39624" y="0"/>
                </a:lnTo>
                <a:lnTo>
                  <a:pt x="0" y="38100"/>
                </a:lnTo>
                <a:lnTo>
                  <a:pt x="0" y="347472"/>
                </a:lnTo>
                <a:lnTo>
                  <a:pt x="114300" y="347472"/>
                </a:lnTo>
                <a:lnTo>
                  <a:pt x="120395" y="341376"/>
                </a:lnTo>
                <a:lnTo>
                  <a:pt x="13715" y="341376"/>
                </a:lnTo>
                <a:lnTo>
                  <a:pt x="7619" y="335280"/>
                </a:lnTo>
                <a:lnTo>
                  <a:pt x="13715" y="335280"/>
                </a:lnTo>
                <a:lnTo>
                  <a:pt x="13715" y="47244"/>
                </a:lnTo>
                <a:lnTo>
                  <a:pt x="7619" y="47244"/>
                </a:lnTo>
                <a:lnTo>
                  <a:pt x="7619" y="35052"/>
                </a:lnTo>
                <a:lnTo>
                  <a:pt x="22396" y="35052"/>
                </a:lnTo>
                <a:lnTo>
                  <a:pt x="44262" y="12192"/>
                </a:lnTo>
                <a:lnTo>
                  <a:pt x="41147" y="12192"/>
                </a:lnTo>
                <a:lnTo>
                  <a:pt x="45719" y="10668"/>
                </a:lnTo>
                <a:lnTo>
                  <a:pt x="132587" y="10668"/>
                </a:lnTo>
                <a:lnTo>
                  <a:pt x="141731" y="1524"/>
                </a:lnTo>
                <a:lnTo>
                  <a:pt x="152400" y="1524"/>
                </a:lnTo>
                <a:lnTo>
                  <a:pt x="152400" y="0"/>
                </a:lnTo>
                <a:close/>
              </a:path>
              <a:path w="152400" h="347979">
                <a:moveTo>
                  <a:pt x="13715" y="335280"/>
                </a:moveTo>
                <a:lnTo>
                  <a:pt x="7619" y="335280"/>
                </a:lnTo>
                <a:lnTo>
                  <a:pt x="13715" y="341376"/>
                </a:lnTo>
                <a:lnTo>
                  <a:pt x="13715" y="335280"/>
                </a:lnTo>
                <a:close/>
              </a:path>
              <a:path w="152400" h="347979">
                <a:moveTo>
                  <a:pt x="105155" y="335280"/>
                </a:moveTo>
                <a:lnTo>
                  <a:pt x="13715" y="335280"/>
                </a:lnTo>
                <a:lnTo>
                  <a:pt x="13715" y="341376"/>
                </a:lnTo>
                <a:lnTo>
                  <a:pt x="105155" y="341376"/>
                </a:lnTo>
                <a:lnTo>
                  <a:pt x="105155" y="335280"/>
                </a:lnTo>
                <a:close/>
              </a:path>
              <a:path w="152400" h="347979">
                <a:moveTo>
                  <a:pt x="117347" y="41148"/>
                </a:moveTo>
                <a:lnTo>
                  <a:pt x="105155" y="41148"/>
                </a:lnTo>
                <a:lnTo>
                  <a:pt x="105155" y="341376"/>
                </a:lnTo>
                <a:lnTo>
                  <a:pt x="117347" y="341376"/>
                </a:lnTo>
                <a:lnTo>
                  <a:pt x="117347" y="336804"/>
                </a:lnTo>
                <a:lnTo>
                  <a:pt x="106679" y="336804"/>
                </a:lnTo>
                <a:lnTo>
                  <a:pt x="117347" y="326136"/>
                </a:lnTo>
                <a:lnTo>
                  <a:pt x="117347" y="47244"/>
                </a:lnTo>
                <a:lnTo>
                  <a:pt x="114300" y="47244"/>
                </a:lnTo>
                <a:lnTo>
                  <a:pt x="117347" y="44196"/>
                </a:lnTo>
                <a:lnTo>
                  <a:pt x="117347" y="41148"/>
                </a:lnTo>
                <a:close/>
              </a:path>
              <a:path w="152400" h="347979">
                <a:moveTo>
                  <a:pt x="140207" y="303276"/>
                </a:moveTo>
                <a:lnTo>
                  <a:pt x="117347" y="326136"/>
                </a:lnTo>
                <a:lnTo>
                  <a:pt x="117347" y="341376"/>
                </a:lnTo>
                <a:lnTo>
                  <a:pt x="120395" y="341376"/>
                </a:lnTo>
                <a:lnTo>
                  <a:pt x="152400" y="309372"/>
                </a:lnTo>
                <a:lnTo>
                  <a:pt x="152400" y="306324"/>
                </a:lnTo>
                <a:lnTo>
                  <a:pt x="140207" y="306324"/>
                </a:lnTo>
                <a:lnTo>
                  <a:pt x="140207" y="303276"/>
                </a:lnTo>
                <a:close/>
              </a:path>
              <a:path w="152400" h="347979">
                <a:moveTo>
                  <a:pt x="117347" y="326136"/>
                </a:moveTo>
                <a:lnTo>
                  <a:pt x="106679" y="336804"/>
                </a:lnTo>
                <a:lnTo>
                  <a:pt x="111251" y="335280"/>
                </a:lnTo>
                <a:lnTo>
                  <a:pt x="117347" y="335280"/>
                </a:lnTo>
                <a:lnTo>
                  <a:pt x="117347" y="326136"/>
                </a:lnTo>
                <a:close/>
              </a:path>
              <a:path w="152400" h="347979">
                <a:moveTo>
                  <a:pt x="117347" y="335280"/>
                </a:moveTo>
                <a:lnTo>
                  <a:pt x="111251" y="335280"/>
                </a:lnTo>
                <a:lnTo>
                  <a:pt x="106679" y="336804"/>
                </a:lnTo>
                <a:lnTo>
                  <a:pt x="117347" y="336804"/>
                </a:lnTo>
                <a:lnTo>
                  <a:pt x="117347" y="335280"/>
                </a:lnTo>
                <a:close/>
              </a:path>
              <a:path w="152400" h="347979">
                <a:moveTo>
                  <a:pt x="141731" y="301752"/>
                </a:moveTo>
                <a:lnTo>
                  <a:pt x="140207" y="303276"/>
                </a:lnTo>
                <a:lnTo>
                  <a:pt x="140207" y="306324"/>
                </a:lnTo>
                <a:lnTo>
                  <a:pt x="141731" y="301752"/>
                </a:lnTo>
                <a:close/>
              </a:path>
              <a:path w="152400" h="347979">
                <a:moveTo>
                  <a:pt x="152400" y="301752"/>
                </a:moveTo>
                <a:lnTo>
                  <a:pt x="141731" y="301752"/>
                </a:lnTo>
                <a:lnTo>
                  <a:pt x="140207" y="306324"/>
                </a:lnTo>
                <a:lnTo>
                  <a:pt x="152400" y="306324"/>
                </a:lnTo>
                <a:lnTo>
                  <a:pt x="152400" y="301752"/>
                </a:lnTo>
                <a:close/>
              </a:path>
              <a:path w="152400" h="347979">
                <a:moveTo>
                  <a:pt x="152400" y="1524"/>
                </a:moveTo>
                <a:lnTo>
                  <a:pt x="141731" y="1524"/>
                </a:lnTo>
                <a:lnTo>
                  <a:pt x="150875" y="10668"/>
                </a:lnTo>
                <a:lnTo>
                  <a:pt x="140207" y="21336"/>
                </a:lnTo>
                <a:lnTo>
                  <a:pt x="140207" y="303276"/>
                </a:lnTo>
                <a:lnTo>
                  <a:pt x="141731" y="301752"/>
                </a:lnTo>
                <a:lnTo>
                  <a:pt x="152400" y="301752"/>
                </a:lnTo>
                <a:lnTo>
                  <a:pt x="152400" y="1524"/>
                </a:lnTo>
                <a:close/>
              </a:path>
              <a:path w="152400" h="347979">
                <a:moveTo>
                  <a:pt x="22396" y="35052"/>
                </a:moveTo>
                <a:lnTo>
                  <a:pt x="7619" y="35052"/>
                </a:lnTo>
                <a:lnTo>
                  <a:pt x="7619" y="47244"/>
                </a:lnTo>
                <a:lnTo>
                  <a:pt x="13715" y="47244"/>
                </a:lnTo>
                <a:lnTo>
                  <a:pt x="13715" y="45720"/>
                </a:lnTo>
                <a:lnTo>
                  <a:pt x="12191" y="45720"/>
                </a:lnTo>
                <a:lnTo>
                  <a:pt x="13715" y="41148"/>
                </a:lnTo>
                <a:lnTo>
                  <a:pt x="16565" y="41148"/>
                </a:lnTo>
                <a:lnTo>
                  <a:pt x="22396" y="35052"/>
                </a:lnTo>
                <a:close/>
              </a:path>
              <a:path w="152400" h="347979">
                <a:moveTo>
                  <a:pt x="108203" y="35052"/>
                </a:moveTo>
                <a:lnTo>
                  <a:pt x="22396" y="35052"/>
                </a:lnTo>
                <a:lnTo>
                  <a:pt x="13715" y="44126"/>
                </a:lnTo>
                <a:lnTo>
                  <a:pt x="13715" y="47244"/>
                </a:lnTo>
                <a:lnTo>
                  <a:pt x="105155" y="47244"/>
                </a:lnTo>
                <a:lnTo>
                  <a:pt x="105155" y="41148"/>
                </a:lnTo>
                <a:lnTo>
                  <a:pt x="120396" y="41148"/>
                </a:lnTo>
                <a:lnTo>
                  <a:pt x="124967" y="36576"/>
                </a:lnTo>
                <a:lnTo>
                  <a:pt x="106679" y="36576"/>
                </a:lnTo>
                <a:lnTo>
                  <a:pt x="108203" y="35052"/>
                </a:lnTo>
                <a:close/>
              </a:path>
              <a:path w="152400" h="347979">
                <a:moveTo>
                  <a:pt x="117347" y="44196"/>
                </a:moveTo>
                <a:lnTo>
                  <a:pt x="114300" y="47244"/>
                </a:lnTo>
                <a:lnTo>
                  <a:pt x="117347" y="47244"/>
                </a:lnTo>
                <a:lnTo>
                  <a:pt x="117347" y="44196"/>
                </a:lnTo>
                <a:close/>
              </a:path>
              <a:path w="152400" h="347979">
                <a:moveTo>
                  <a:pt x="13715" y="41148"/>
                </a:moveTo>
                <a:lnTo>
                  <a:pt x="12191" y="45720"/>
                </a:lnTo>
                <a:lnTo>
                  <a:pt x="13649" y="44196"/>
                </a:lnTo>
                <a:lnTo>
                  <a:pt x="13715" y="41148"/>
                </a:lnTo>
                <a:close/>
              </a:path>
              <a:path w="152400" h="347979">
                <a:moveTo>
                  <a:pt x="13715" y="44126"/>
                </a:moveTo>
                <a:lnTo>
                  <a:pt x="12191" y="45720"/>
                </a:lnTo>
                <a:lnTo>
                  <a:pt x="13715" y="45720"/>
                </a:lnTo>
                <a:lnTo>
                  <a:pt x="13715" y="44126"/>
                </a:lnTo>
                <a:close/>
              </a:path>
              <a:path w="152400" h="347979">
                <a:moveTo>
                  <a:pt x="120396" y="41148"/>
                </a:moveTo>
                <a:lnTo>
                  <a:pt x="117347" y="41148"/>
                </a:lnTo>
                <a:lnTo>
                  <a:pt x="117347" y="44196"/>
                </a:lnTo>
                <a:lnTo>
                  <a:pt x="120396" y="41148"/>
                </a:lnTo>
                <a:close/>
              </a:path>
              <a:path w="152400" h="347979">
                <a:moveTo>
                  <a:pt x="16565" y="41148"/>
                </a:moveTo>
                <a:lnTo>
                  <a:pt x="13715" y="41148"/>
                </a:lnTo>
                <a:lnTo>
                  <a:pt x="13715" y="44126"/>
                </a:lnTo>
                <a:lnTo>
                  <a:pt x="16565" y="41148"/>
                </a:lnTo>
                <a:close/>
              </a:path>
              <a:path w="152400" h="347979">
                <a:moveTo>
                  <a:pt x="141731" y="1524"/>
                </a:moveTo>
                <a:lnTo>
                  <a:pt x="106679" y="36576"/>
                </a:lnTo>
                <a:lnTo>
                  <a:pt x="111251" y="35052"/>
                </a:lnTo>
                <a:lnTo>
                  <a:pt x="126491" y="35052"/>
                </a:lnTo>
                <a:lnTo>
                  <a:pt x="140207" y="21336"/>
                </a:lnTo>
                <a:lnTo>
                  <a:pt x="140207" y="6096"/>
                </a:lnTo>
                <a:lnTo>
                  <a:pt x="146303" y="6096"/>
                </a:lnTo>
                <a:lnTo>
                  <a:pt x="141731" y="1524"/>
                </a:lnTo>
                <a:close/>
              </a:path>
              <a:path w="152400" h="347979">
                <a:moveTo>
                  <a:pt x="126491" y="35052"/>
                </a:moveTo>
                <a:lnTo>
                  <a:pt x="111251" y="35052"/>
                </a:lnTo>
                <a:lnTo>
                  <a:pt x="106679" y="36576"/>
                </a:lnTo>
                <a:lnTo>
                  <a:pt x="124967" y="36576"/>
                </a:lnTo>
                <a:lnTo>
                  <a:pt x="126491" y="35052"/>
                </a:lnTo>
                <a:close/>
              </a:path>
              <a:path w="152400" h="347979">
                <a:moveTo>
                  <a:pt x="140207" y="6096"/>
                </a:moveTo>
                <a:lnTo>
                  <a:pt x="140207" y="21336"/>
                </a:lnTo>
                <a:lnTo>
                  <a:pt x="149351" y="12192"/>
                </a:lnTo>
                <a:lnTo>
                  <a:pt x="146303" y="12192"/>
                </a:lnTo>
                <a:lnTo>
                  <a:pt x="140207" y="6096"/>
                </a:lnTo>
                <a:close/>
              </a:path>
              <a:path w="152400" h="347979">
                <a:moveTo>
                  <a:pt x="45719" y="10668"/>
                </a:moveTo>
                <a:lnTo>
                  <a:pt x="41147" y="12192"/>
                </a:lnTo>
                <a:lnTo>
                  <a:pt x="44262" y="12192"/>
                </a:lnTo>
                <a:lnTo>
                  <a:pt x="45719" y="10668"/>
                </a:lnTo>
                <a:close/>
              </a:path>
              <a:path w="152400" h="347979">
                <a:moveTo>
                  <a:pt x="132587" y="10668"/>
                </a:moveTo>
                <a:lnTo>
                  <a:pt x="45719" y="10668"/>
                </a:lnTo>
                <a:lnTo>
                  <a:pt x="44262" y="12192"/>
                </a:lnTo>
                <a:lnTo>
                  <a:pt x="131063" y="12192"/>
                </a:lnTo>
                <a:lnTo>
                  <a:pt x="132587" y="10668"/>
                </a:lnTo>
                <a:close/>
              </a:path>
              <a:path w="152400" h="347979">
                <a:moveTo>
                  <a:pt x="146303" y="6096"/>
                </a:moveTo>
                <a:lnTo>
                  <a:pt x="140207" y="6096"/>
                </a:lnTo>
                <a:lnTo>
                  <a:pt x="146303" y="12192"/>
                </a:lnTo>
                <a:lnTo>
                  <a:pt x="149351" y="12192"/>
                </a:lnTo>
                <a:lnTo>
                  <a:pt x="150875" y="10668"/>
                </a:lnTo>
                <a:lnTo>
                  <a:pt x="146303" y="6096"/>
                </a:lnTo>
                <a:close/>
              </a:path>
            </a:pathLst>
          </a:custGeom>
          <a:solidFill>
            <a:srgbClr val="12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8" name="object 26">
            <a:extLst>
              <a:ext uri="{FF2B5EF4-FFF2-40B4-BE49-F238E27FC236}">
                <a16:creationId xmlns:a16="http://schemas.microsoft.com/office/drawing/2014/main" id="{ADDB4106-07AA-422E-9A54-19C172424DC3}"/>
              </a:ext>
            </a:extLst>
          </p:cNvPr>
          <p:cNvSpPr>
            <a:spLocks/>
          </p:cNvSpPr>
          <p:nvPr/>
        </p:nvSpPr>
        <p:spPr bwMode="auto">
          <a:xfrm>
            <a:off x="10061575" y="1989138"/>
            <a:ext cx="150813" cy="436562"/>
          </a:xfrm>
          <a:custGeom>
            <a:avLst/>
            <a:gdLst>
              <a:gd name="T0" fmla="*/ 217338 w 104140"/>
              <a:gd name="T1" fmla="*/ 0 h 300354"/>
              <a:gd name="T2" fmla="*/ 0 w 104140"/>
              <a:gd name="T3" fmla="*/ 0 h 300354"/>
              <a:gd name="T4" fmla="*/ 0 w 104140"/>
              <a:gd name="T5" fmla="*/ 634273 h 300354"/>
              <a:gd name="T6" fmla="*/ 217338 w 104140"/>
              <a:gd name="T7" fmla="*/ 634273 h 300354"/>
              <a:gd name="T8" fmla="*/ 217338 w 104140"/>
              <a:gd name="T9" fmla="*/ 0 h 300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40" h="300354">
                <a:moveTo>
                  <a:pt x="103632" y="0"/>
                </a:moveTo>
                <a:lnTo>
                  <a:pt x="0" y="0"/>
                </a:lnTo>
                <a:lnTo>
                  <a:pt x="0" y="300228"/>
                </a:lnTo>
                <a:lnTo>
                  <a:pt x="103632" y="300228"/>
                </a:lnTo>
                <a:lnTo>
                  <a:pt x="1036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09" name="object 27">
            <a:extLst>
              <a:ext uri="{FF2B5EF4-FFF2-40B4-BE49-F238E27FC236}">
                <a16:creationId xmlns:a16="http://schemas.microsoft.com/office/drawing/2014/main" id="{8BB3936F-0D86-E4CC-5004-7D5432132722}"/>
              </a:ext>
            </a:extLst>
          </p:cNvPr>
          <p:cNvSpPr>
            <a:spLocks/>
          </p:cNvSpPr>
          <p:nvPr/>
        </p:nvSpPr>
        <p:spPr bwMode="auto">
          <a:xfrm>
            <a:off x="10212388" y="1938338"/>
            <a:ext cx="50800" cy="487362"/>
          </a:xfrm>
          <a:custGeom>
            <a:avLst/>
            <a:gdLst>
              <a:gd name="T0" fmla="*/ 71536 w 35559"/>
              <a:gd name="T1" fmla="*/ 0 h 335279"/>
              <a:gd name="T2" fmla="*/ 0 w 35559"/>
              <a:gd name="T3" fmla="*/ 74064 h 335279"/>
              <a:gd name="T4" fmla="*/ 0 w 35559"/>
              <a:gd name="T5" fmla="*/ 708432 h 335279"/>
              <a:gd name="T6" fmla="*/ 71536 w 35559"/>
              <a:gd name="T7" fmla="*/ 634369 h 335279"/>
              <a:gd name="T8" fmla="*/ 71536 w 35559"/>
              <a:gd name="T9" fmla="*/ 0 h 335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59" h="335279">
                <a:moveTo>
                  <a:pt x="35051" y="0"/>
                </a:moveTo>
                <a:lnTo>
                  <a:pt x="0" y="35052"/>
                </a:lnTo>
                <a:lnTo>
                  <a:pt x="0" y="335280"/>
                </a:lnTo>
                <a:lnTo>
                  <a:pt x="35051" y="300228"/>
                </a:lnTo>
                <a:lnTo>
                  <a:pt x="35051"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10" name="object 28">
            <a:extLst>
              <a:ext uri="{FF2B5EF4-FFF2-40B4-BE49-F238E27FC236}">
                <a16:creationId xmlns:a16="http://schemas.microsoft.com/office/drawing/2014/main" id="{019CCC18-F887-D4D3-4EAD-0DC2CAEE88F8}"/>
              </a:ext>
            </a:extLst>
          </p:cNvPr>
          <p:cNvSpPr>
            <a:spLocks/>
          </p:cNvSpPr>
          <p:nvPr/>
        </p:nvSpPr>
        <p:spPr bwMode="auto">
          <a:xfrm>
            <a:off x="10061575" y="1938338"/>
            <a:ext cx="201613" cy="52387"/>
          </a:xfrm>
          <a:custGeom>
            <a:avLst/>
            <a:gdLst>
              <a:gd name="T0" fmla="*/ 291493 w 139065"/>
              <a:gd name="T1" fmla="*/ 0 h 35560"/>
              <a:gd name="T2" fmla="*/ 73672 w 139065"/>
              <a:gd name="T3" fmla="*/ 0 h 35560"/>
              <a:gd name="T4" fmla="*/ 0 w 139065"/>
              <a:gd name="T5" fmla="*/ 76075 h 35560"/>
              <a:gd name="T6" fmla="*/ 217819 w 139065"/>
              <a:gd name="T7" fmla="*/ 76075 h 35560"/>
              <a:gd name="T8" fmla="*/ 291493 w 139065"/>
              <a:gd name="T9" fmla="*/ 0 h 35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065" h="35560">
                <a:moveTo>
                  <a:pt x="138684" y="0"/>
                </a:moveTo>
                <a:lnTo>
                  <a:pt x="35051" y="0"/>
                </a:lnTo>
                <a:lnTo>
                  <a:pt x="0" y="35052"/>
                </a:lnTo>
                <a:lnTo>
                  <a:pt x="103632" y="35052"/>
                </a:lnTo>
                <a:lnTo>
                  <a:pt x="138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11" name="object 29">
            <a:extLst>
              <a:ext uri="{FF2B5EF4-FFF2-40B4-BE49-F238E27FC236}">
                <a16:creationId xmlns:a16="http://schemas.microsoft.com/office/drawing/2014/main" id="{1E4C7C02-B217-3C1D-9E54-7FEB30A26FA0}"/>
              </a:ext>
            </a:extLst>
          </p:cNvPr>
          <p:cNvSpPr>
            <a:spLocks/>
          </p:cNvSpPr>
          <p:nvPr/>
        </p:nvSpPr>
        <p:spPr bwMode="auto">
          <a:xfrm>
            <a:off x="10053638" y="1930400"/>
            <a:ext cx="219075" cy="504825"/>
          </a:xfrm>
          <a:custGeom>
            <a:avLst/>
            <a:gdLst>
              <a:gd name="T0" fmla="*/ 0 w 151129"/>
              <a:gd name="T1" fmla="*/ 80186 h 347979"/>
              <a:gd name="T2" fmla="*/ 249787 w 151129"/>
              <a:gd name="T3" fmla="*/ 718470 h 347979"/>
              <a:gd name="T4" fmla="*/ 25617 w 151129"/>
              <a:gd name="T5" fmla="*/ 705640 h 347979"/>
              <a:gd name="T6" fmla="*/ 12810 w 151129"/>
              <a:gd name="T7" fmla="*/ 73771 h 347979"/>
              <a:gd name="T8" fmla="*/ 86465 w 151129"/>
              <a:gd name="T9" fmla="*/ 25659 h 347979"/>
              <a:gd name="T10" fmla="*/ 294620 w 151129"/>
              <a:gd name="T11" fmla="*/ 3208 h 347979"/>
              <a:gd name="T12" fmla="*/ 25617 w 151129"/>
              <a:gd name="T13" fmla="*/ 705640 h 347979"/>
              <a:gd name="T14" fmla="*/ 25617 w 151129"/>
              <a:gd name="T15" fmla="*/ 705640 h 347979"/>
              <a:gd name="T16" fmla="*/ 25617 w 151129"/>
              <a:gd name="T17" fmla="*/ 718470 h 347979"/>
              <a:gd name="T18" fmla="*/ 246582 w 151129"/>
              <a:gd name="T19" fmla="*/ 86602 h 347979"/>
              <a:gd name="T20" fmla="*/ 246582 w 151129"/>
              <a:gd name="T21" fmla="*/ 718470 h 347979"/>
              <a:gd name="T22" fmla="*/ 246582 w 151129"/>
              <a:gd name="T23" fmla="*/ 683188 h 347979"/>
              <a:gd name="T24" fmla="*/ 246582 w 151129"/>
              <a:gd name="T25" fmla="*/ 89809 h 347979"/>
              <a:gd name="T26" fmla="*/ 246582 w 151129"/>
              <a:gd name="T27" fmla="*/ 683188 h 347979"/>
              <a:gd name="T28" fmla="*/ 317037 w 151129"/>
              <a:gd name="T29" fmla="*/ 651114 h 347979"/>
              <a:gd name="T30" fmla="*/ 291418 w 151129"/>
              <a:gd name="T31" fmla="*/ 638284 h 347979"/>
              <a:gd name="T32" fmla="*/ 230573 w 151129"/>
              <a:gd name="T33" fmla="*/ 705640 h 347979"/>
              <a:gd name="T34" fmla="*/ 246582 w 151129"/>
              <a:gd name="T35" fmla="*/ 705640 h 347979"/>
              <a:gd name="T36" fmla="*/ 246582 w 151129"/>
              <a:gd name="T37" fmla="*/ 708848 h 347979"/>
              <a:gd name="T38" fmla="*/ 291418 w 151129"/>
              <a:gd name="T39" fmla="*/ 638284 h 347979"/>
              <a:gd name="T40" fmla="*/ 317037 w 151129"/>
              <a:gd name="T41" fmla="*/ 635076 h 347979"/>
              <a:gd name="T42" fmla="*/ 317037 w 151129"/>
              <a:gd name="T43" fmla="*/ 644699 h 347979"/>
              <a:gd name="T44" fmla="*/ 294620 w 151129"/>
              <a:gd name="T45" fmla="*/ 3208 h 347979"/>
              <a:gd name="T46" fmla="*/ 291418 w 151129"/>
              <a:gd name="T47" fmla="*/ 638284 h 347979"/>
              <a:gd name="T48" fmla="*/ 317037 w 151129"/>
              <a:gd name="T49" fmla="*/ 3208 h 347979"/>
              <a:gd name="T50" fmla="*/ 12810 w 151129"/>
              <a:gd name="T51" fmla="*/ 99430 h 347979"/>
              <a:gd name="T52" fmla="*/ 22416 w 151129"/>
              <a:gd name="T53" fmla="*/ 96224 h 347979"/>
              <a:gd name="T54" fmla="*/ 44833 w 151129"/>
              <a:gd name="T55" fmla="*/ 73771 h 347979"/>
              <a:gd name="T56" fmla="*/ 25617 w 151129"/>
              <a:gd name="T57" fmla="*/ 93017 h 347979"/>
              <a:gd name="T58" fmla="*/ 217763 w 151129"/>
              <a:gd name="T59" fmla="*/ 86602 h 347979"/>
              <a:gd name="T60" fmla="*/ 220965 w 151129"/>
              <a:gd name="T61" fmla="*/ 76979 h 347979"/>
              <a:gd name="T62" fmla="*/ 236977 w 151129"/>
              <a:gd name="T63" fmla="*/ 99430 h 347979"/>
              <a:gd name="T64" fmla="*/ 25617 w 151129"/>
              <a:gd name="T65" fmla="*/ 86602 h 347979"/>
              <a:gd name="T66" fmla="*/ 25617 w 151129"/>
              <a:gd name="T67" fmla="*/ 86602 h 347979"/>
              <a:gd name="T68" fmla="*/ 25617 w 151129"/>
              <a:gd name="T69" fmla="*/ 96224 h 347979"/>
              <a:gd name="T70" fmla="*/ 25617 w 151129"/>
              <a:gd name="T71" fmla="*/ 86602 h 347979"/>
              <a:gd name="T72" fmla="*/ 249787 w 151129"/>
              <a:gd name="T73" fmla="*/ 86602 h 347979"/>
              <a:gd name="T74" fmla="*/ 249787 w 151129"/>
              <a:gd name="T75" fmla="*/ 86602 h 347979"/>
              <a:gd name="T76" fmla="*/ 230573 w 151129"/>
              <a:gd name="T77" fmla="*/ 73771 h 347979"/>
              <a:gd name="T78" fmla="*/ 291418 w 151129"/>
              <a:gd name="T79" fmla="*/ 12830 h 347979"/>
              <a:gd name="T80" fmla="*/ 262596 w 151129"/>
              <a:gd name="T81" fmla="*/ 73771 h 347979"/>
              <a:gd name="T82" fmla="*/ 259394 w 151129"/>
              <a:gd name="T83" fmla="*/ 76979 h 347979"/>
              <a:gd name="T84" fmla="*/ 291418 w 151129"/>
              <a:gd name="T85" fmla="*/ 44905 h 347979"/>
              <a:gd name="T86" fmla="*/ 291418 w 151129"/>
              <a:gd name="T87" fmla="*/ 12830 h 347979"/>
              <a:gd name="T88" fmla="*/ 92869 w 151129"/>
              <a:gd name="T89" fmla="*/ 25659 h 347979"/>
              <a:gd name="T90" fmla="*/ 96072 w 151129"/>
              <a:gd name="T91" fmla="*/ 22452 h 347979"/>
              <a:gd name="T92" fmla="*/ 275405 w 151129"/>
              <a:gd name="T93" fmla="*/ 22452 h 347979"/>
              <a:gd name="T94" fmla="*/ 304228 w 151129"/>
              <a:gd name="T95" fmla="*/ 25659 h 347979"/>
              <a:gd name="T96" fmla="*/ 304228 w 151129"/>
              <a:gd name="T97" fmla="*/ 12830 h 3479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1129" h="347979">
                <a:moveTo>
                  <a:pt x="150876" y="0"/>
                </a:moveTo>
                <a:lnTo>
                  <a:pt x="38100" y="0"/>
                </a:lnTo>
                <a:lnTo>
                  <a:pt x="0" y="38100"/>
                </a:lnTo>
                <a:lnTo>
                  <a:pt x="0" y="347472"/>
                </a:lnTo>
                <a:lnTo>
                  <a:pt x="112776" y="347472"/>
                </a:lnTo>
                <a:lnTo>
                  <a:pt x="118872" y="341376"/>
                </a:lnTo>
                <a:lnTo>
                  <a:pt x="12191" y="341376"/>
                </a:lnTo>
                <a:lnTo>
                  <a:pt x="6096" y="335280"/>
                </a:lnTo>
                <a:lnTo>
                  <a:pt x="12191" y="335280"/>
                </a:lnTo>
                <a:lnTo>
                  <a:pt x="12191" y="47244"/>
                </a:lnTo>
                <a:lnTo>
                  <a:pt x="6096" y="47244"/>
                </a:lnTo>
                <a:lnTo>
                  <a:pt x="6096" y="35052"/>
                </a:lnTo>
                <a:lnTo>
                  <a:pt x="21336" y="35052"/>
                </a:lnTo>
                <a:lnTo>
                  <a:pt x="44196" y="12192"/>
                </a:lnTo>
                <a:lnTo>
                  <a:pt x="41148" y="12192"/>
                </a:lnTo>
                <a:lnTo>
                  <a:pt x="45720" y="10668"/>
                </a:lnTo>
                <a:lnTo>
                  <a:pt x="131063" y="10668"/>
                </a:lnTo>
                <a:lnTo>
                  <a:pt x="140208" y="1524"/>
                </a:lnTo>
                <a:lnTo>
                  <a:pt x="150876" y="1524"/>
                </a:lnTo>
                <a:lnTo>
                  <a:pt x="150876" y="0"/>
                </a:lnTo>
                <a:close/>
              </a:path>
              <a:path w="151129" h="347979">
                <a:moveTo>
                  <a:pt x="12191" y="335280"/>
                </a:moveTo>
                <a:lnTo>
                  <a:pt x="6096" y="335280"/>
                </a:lnTo>
                <a:lnTo>
                  <a:pt x="12191" y="341376"/>
                </a:lnTo>
                <a:lnTo>
                  <a:pt x="12191" y="335280"/>
                </a:lnTo>
                <a:close/>
              </a:path>
              <a:path w="151129" h="347979">
                <a:moveTo>
                  <a:pt x="103632" y="335280"/>
                </a:moveTo>
                <a:lnTo>
                  <a:pt x="12191" y="335280"/>
                </a:lnTo>
                <a:lnTo>
                  <a:pt x="12191" y="341376"/>
                </a:lnTo>
                <a:lnTo>
                  <a:pt x="103632" y="341376"/>
                </a:lnTo>
                <a:lnTo>
                  <a:pt x="103632" y="335280"/>
                </a:lnTo>
                <a:close/>
              </a:path>
              <a:path w="151129" h="347979">
                <a:moveTo>
                  <a:pt x="117347" y="41148"/>
                </a:moveTo>
                <a:lnTo>
                  <a:pt x="103632" y="41148"/>
                </a:lnTo>
                <a:lnTo>
                  <a:pt x="103632" y="341376"/>
                </a:lnTo>
                <a:lnTo>
                  <a:pt x="117347" y="341376"/>
                </a:lnTo>
                <a:lnTo>
                  <a:pt x="117347" y="336804"/>
                </a:lnTo>
                <a:lnTo>
                  <a:pt x="105156" y="336804"/>
                </a:lnTo>
                <a:lnTo>
                  <a:pt x="117347" y="324612"/>
                </a:lnTo>
                <a:lnTo>
                  <a:pt x="117347" y="47244"/>
                </a:lnTo>
                <a:lnTo>
                  <a:pt x="112776" y="47244"/>
                </a:lnTo>
                <a:lnTo>
                  <a:pt x="117347" y="42672"/>
                </a:lnTo>
                <a:lnTo>
                  <a:pt x="117347" y="41148"/>
                </a:lnTo>
                <a:close/>
              </a:path>
              <a:path w="151129" h="347979">
                <a:moveTo>
                  <a:pt x="138684" y="303276"/>
                </a:moveTo>
                <a:lnTo>
                  <a:pt x="117347" y="324612"/>
                </a:lnTo>
                <a:lnTo>
                  <a:pt x="117347" y="341376"/>
                </a:lnTo>
                <a:lnTo>
                  <a:pt x="118872" y="341376"/>
                </a:lnTo>
                <a:lnTo>
                  <a:pt x="150876" y="309372"/>
                </a:lnTo>
                <a:lnTo>
                  <a:pt x="150876" y="306324"/>
                </a:lnTo>
                <a:lnTo>
                  <a:pt x="138684" y="306324"/>
                </a:lnTo>
                <a:lnTo>
                  <a:pt x="138684" y="303276"/>
                </a:lnTo>
                <a:close/>
              </a:path>
              <a:path w="151129" h="347979">
                <a:moveTo>
                  <a:pt x="117347" y="324612"/>
                </a:moveTo>
                <a:lnTo>
                  <a:pt x="105156" y="336804"/>
                </a:lnTo>
                <a:lnTo>
                  <a:pt x="109728" y="335280"/>
                </a:lnTo>
                <a:lnTo>
                  <a:pt x="117347" y="335280"/>
                </a:lnTo>
                <a:lnTo>
                  <a:pt x="117347" y="324612"/>
                </a:lnTo>
                <a:close/>
              </a:path>
              <a:path w="151129" h="347979">
                <a:moveTo>
                  <a:pt x="117347" y="335280"/>
                </a:moveTo>
                <a:lnTo>
                  <a:pt x="109728" y="335280"/>
                </a:lnTo>
                <a:lnTo>
                  <a:pt x="105156" y="336804"/>
                </a:lnTo>
                <a:lnTo>
                  <a:pt x="117347" y="336804"/>
                </a:lnTo>
                <a:lnTo>
                  <a:pt x="117347" y="335280"/>
                </a:lnTo>
                <a:close/>
              </a:path>
              <a:path w="151129" h="347979">
                <a:moveTo>
                  <a:pt x="140208" y="301752"/>
                </a:moveTo>
                <a:lnTo>
                  <a:pt x="138684" y="303276"/>
                </a:lnTo>
                <a:lnTo>
                  <a:pt x="138684" y="306324"/>
                </a:lnTo>
                <a:lnTo>
                  <a:pt x="140208" y="301752"/>
                </a:lnTo>
                <a:close/>
              </a:path>
              <a:path w="151129" h="347979">
                <a:moveTo>
                  <a:pt x="150876" y="301752"/>
                </a:moveTo>
                <a:lnTo>
                  <a:pt x="140208" y="301752"/>
                </a:lnTo>
                <a:lnTo>
                  <a:pt x="138684" y="306324"/>
                </a:lnTo>
                <a:lnTo>
                  <a:pt x="150876" y="306324"/>
                </a:lnTo>
                <a:lnTo>
                  <a:pt x="150876" y="301752"/>
                </a:lnTo>
                <a:close/>
              </a:path>
              <a:path w="151129" h="347979">
                <a:moveTo>
                  <a:pt x="150876" y="1524"/>
                </a:moveTo>
                <a:lnTo>
                  <a:pt x="140208" y="1524"/>
                </a:lnTo>
                <a:lnTo>
                  <a:pt x="149352" y="10668"/>
                </a:lnTo>
                <a:lnTo>
                  <a:pt x="138684" y="21336"/>
                </a:lnTo>
                <a:lnTo>
                  <a:pt x="138684" y="303276"/>
                </a:lnTo>
                <a:lnTo>
                  <a:pt x="140208" y="301752"/>
                </a:lnTo>
                <a:lnTo>
                  <a:pt x="150876" y="301752"/>
                </a:lnTo>
                <a:lnTo>
                  <a:pt x="150876" y="1524"/>
                </a:lnTo>
                <a:close/>
              </a:path>
              <a:path w="151129" h="347979">
                <a:moveTo>
                  <a:pt x="21336" y="35052"/>
                </a:moveTo>
                <a:lnTo>
                  <a:pt x="6096" y="35052"/>
                </a:lnTo>
                <a:lnTo>
                  <a:pt x="6096" y="47244"/>
                </a:lnTo>
                <a:lnTo>
                  <a:pt x="12191" y="47244"/>
                </a:lnTo>
                <a:lnTo>
                  <a:pt x="12191" y="45720"/>
                </a:lnTo>
                <a:lnTo>
                  <a:pt x="10668" y="45720"/>
                </a:lnTo>
                <a:lnTo>
                  <a:pt x="12191" y="41148"/>
                </a:lnTo>
                <a:lnTo>
                  <a:pt x="15239" y="41148"/>
                </a:lnTo>
                <a:lnTo>
                  <a:pt x="21336" y="35052"/>
                </a:lnTo>
                <a:close/>
              </a:path>
              <a:path w="151129" h="347979">
                <a:moveTo>
                  <a:pt x="106680" y="35052"/>
                </a:moveTo>
                <a:lnTo>
                  <a:pt x="21336" y="35052"/>
                </a:lnTo>
                <a:lnTo>
                  <a:pt x="12191" y="44196"/>
                </a:lnTo>
                <a:lnTo>
                  <a:pt x="12191" y="47244"/>
                </a:lnTo>
                <a:lnTo>
                  <a:pt x="103632" y="47244"/>
                </a:lnTo>
                <a:lnTo>
                  <a:pt x="103632" y="41148"/>
                </a:lnTo>
                <a:lnTo>
                  <a:pt x="118872" y="41148"/>
                </a:lnTo>
                <a:lnTo>
                  <a:pt x="123444" y="36576"/>
                </a:lnTo>
                <a:lnTo>
                  <a:pt x="105156" y="36576"/>
                </a:lnTo>
                <a:lnTo>
                  <a:pt x="106680" y="35052"/>
                </a:lnTo>
                <a:close/>
              </a:path>
              <a:path w="151129" h="347979">
                <a:moveTo>
                  <a:pt x="117347" y="42672"/>
                </a:moveTo>
                <a:lnTo>
                  <a:pt x="112776" y="47244"/>
                </a:lnTo>
                <a:lnTo>
                  <a:pt x="117347" y="47244"/>
                </a:lnTo>
                <a:lnTo>
                  <a:pt x="117347" y="42672"/>
                </a:lnTo>
                <a:close/>
              </a:path>
              <a:path w="151129" h="347979">
                <a:moveTo>
                  <a:pt x="12191" y="41148"/>
                </a:moveTo>
                <a:lnTo>
                  <a:pt x="10668" y="45720"/>
                </a:lnTo>
                <a:lnTo>
                  <a:pt x="12191" y="44196"/>
                </a:lnTo>
                <a:lnTo>
                  <a:pt x="12191" y="41148"/>
                </a:lnTo>
                <a:close/>
              </a:path>
              <a:path w="151129" h="347979">
                <a:moveTo>
                  <a:pt x="12191" y="44196"/>
                </a:moveTo>
                <a:lnTo>
                  <a:pt x="10668" y="45720"/>
                </a:lnTo>
                <a:lnTo>
                  <a:pt x="12191" y="45720"/>
                </a:lnTo>
                <a:lnTo>
                  <a:pt x="12191" y="44196"/>
                </a:lnTo>
                <a:close/>
              </a:path>
              <a:path w="151129" h="347979">
                <a:moveTo>
                  <a:pt x="15239" y="41148"/>
                </a:moveTo>
                <a:lnTo>
                  <a:pt x="12191" y="41148"/>
                </a:lnTo>
                <a:lnTo>
                  <a:pt x="12191" y="44196"/>
                </a:lnTo>
                <a:lnTo>
                  <a:pt x="15239" y="41148"/>
                </a:lnTo>
                <a:close/>
              </a:path>
              <a:path w="151129" h="347979">
                <a:moveTo>
                  <a:pt x="118872" y="41148"/>
                </a:moveTo>
                <a:lnTo>
                  <a:pt x="117347" y="41148"/>
                </a:lnTo>
                <a:lnTo>
                  <a:pt x="117347" y="42672"/>
                </a:lnTo>
                <a:lnTo>
                  <a:pt x="118872" y="41148"/>
                </a:lnTo>
                <a:close/>
              </a:path>
              <a:path w="151129" h="347979">
                <a:moveTo>
                  <a:pt x="140208" y="1524"/>
                </a:moveTo>
                <a:lnTo>
                  <a:pt x="105156" y="36576"/>
                </a:lnTo>
                <a:lnTo>
                  <a:pt x="109728" y="35052"/>
                </a:lnTo>
                <a:lnTo>
                  <a:pt x="124968" y="35052"/>
                </a:lnTo>
                <a:lnTo>
                  <a:pt x="138684" y="21336"/>
                </a:lnTo>
                <a:lnTo>
                  <a:pt x="138684" y="6096"/>
                </a:lnTo>
                <a:lnTo>
                  <a:pt x="144780" y="6096"/>
                </a:lnTo>
                <a:lnTo>
                  <a:pt x="140208" y="1524"/>
                </a:lnTo>
                <a:close/>
              </a:path>
              <a:path w="151129" h="347979">
                <a:moveTo>
                  <a:pt x="124968" y="35052"/>
                </a:moveTo>
                <a:lnTo>
                  <a:pt x="109728" y="35052"/>
                </a:lnTo>
                <a:lnTo>
                  <a:pt x="105156" y="36576"/>
                </a:lnTo>
                <a:lnTo>
                  <a:pt x="123444" y="36576"/>
                </a:lnTo>
                <a:lnTo>
                  <a:pt x="124968" y="35052"/>
                </a:lnTo>
                <a:close/>
              </a:path>
              <a:path w="151129" h="347979">
                <a:moveTo>
                  <a:pt x="138684" y="6096"/>
                </a:moveTo>
                <a:lnTo>
                  <a:pt x="138684" y="21336"/>
                </a:lnTo>
                <a:lnTo>
                  <a:pt x="147828" y="12192"/>
                </a:lnTo>
                <a:lnTo>
                  <a:pt x="144780" y="12192"/>
                </a:lnTo>
                <a:lnTo>
                  <a:pt x="138684" y="6096"/>
                </a:lnTo>
                <a:close/>
              </a:path>
              <a:path w="151129" h="347979">
                <a:moveTo>
                  <a:pt x="45720" y="10668"/>
                </a:moveTo>
                <a:lnTo>
                  <a:pt x="41148" y="12192"/>
                </a:lnTo>
                <a:lnTo>
                  <a:pt x="44196" y="12192"/>
                </a:lnTo>
                <a:lnTo>
                  <a:pt x="45720" y="10668"/>
                </a:lnTo>
                <a:close/>
              </a:path>
              <a:path w="151129" h="347979">
                <a:moveTo>
                  <a:pt x="131063" y="10668"/>
                </a:moveTo>
                <a:lnTo>
                  <a:pt x="45720" y="10668"/>
                </a:lnTo>
                <a:lnTo>
                  <a:pt x="44196" y="12192"/>
                </a:lnTo>
                <a:lnTo>
                  <a:pt x="129539" y="12192"/>
                </a:lnTo>
                <a:lnTo>
                  <a:pt x="131063" y="10668"/>
                </a:lnTo>
                <a:close/>
              </a:path>
              <a:path w="151129" h="347979">
                <a:moveTo>
                  <a:pt x="144780" y="6096"/>
                </a:moveTo>
                <a:lnTo>
                  <a:pt x="138684" y="6096"/>
                </a:lnTo>
                <a:lnTo>
                  <a:pt x="144780" y="12192"/>
                </a:lnTo>
                <a:lnTo>
                  <a:pt x="147828" y="12192"/>
                </a:lnTo>
                <a:lnTo>
                  <a:pt x="149352" y="10668"/>
                </a:lnTo>
                <a:lnTo>
                  <a:pt x="144780" y="6096"/>
                </a:lnTo>
                <a:close/>
              </a:path>
            </a:pathLst>
          </a:custGeom>
          <a:solidFill>
            <a:srgbClr val="12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12" name="object 30">
            <a:extLst>
              <a:ext uri="{FF2B5EF4-FFF2-40B4-BE49-F238E27FC236}">
                <a16:creationId xmlns:a16="http://schemas.microsoft.com/office/drawing/2014/main" id="{5E9A139D-3104-2657-FFC7-557476711917}"/>
              </a:ext>
            </a:extLst>
          </p:cNvPr>
          <p:cNvSpPr>
            <a:spLocks/>
          </p:cNvSpPr>
          <p:nvPr/>
        </p:nvSpPr>
        <p:spPr bwMode="auto">
          <a:xfrm>
            <a:off x="9347200" y="2114550"/>
            <a:ext cx="385763" cy="249238"/>
          </a:xfrm>
          <a:custGeom>
            <a:avLst/>
            <a:gdLst>
              <a:gd name="T0" fmla="*/ 3219 w 265429"/>
              <a:gd name="T1" fmla="*/ 139543 h 171450"/>
              <a:gd name="T2" fmla="*/ 80477 w 265429"/>
              <a:gd name="T3" fmla="*/ 220058 h 171450"/>
              <a:gd name="T4" fmla="*/ 333343 w 265429"/>
              <a:gd name="T5" fmla="*/ 220514 h 171450"/>
              <a:gd name="T6" fmla="*/ 206874 w 265429"/>
              <a:gd name="T7" fmla="*/ 297604 h 171450"/>
              <a:gd name="T8" fmla="*/ 198524 w 265429"/>
              <a:gd name="T9" fmla="*/ 327093 h 171450"/>
              <a:gd name="T10" fmla="*/ 214065 w 265429"/>
              <a:gd name="T11" fmla="*/ 354418 h 171450"/>
              <a:gd name="T12" fmla="*/ 242636 w 265429"/>
              <a:gd name="T13" fmla="*/ 361463 h 171450"/>
              <a:gd name="T14" fmla="*/ 487270 w 265429"/>
              <a:gd name="T15" fmla="*/ 223279 h 171450"/>
              <a:gd name="T16" fmla="*/ 333343 w 265429"/>
              <a:gd name="T17" fmla="*/ 220514 h 171450"/>
              <a:gd name="T18" fmla="*/ 333343 w 265429"/>
              <a:gd name="T19" fmla="*/ 220514 h 171450"/>
              <a:gd name="T20" fmla="*/ 403963 w 265429"/>
              <a:gd name="T21" fmla="*/ 183754 h 171450"/>
              <a:gd name="T22" fmla="*/ 500241 w 265429"/>
              <a:gd name="T23" fmla="*/ 145984 h 171450"/>
              <a:gd name="T24" fmla="*/ 460323 w 265429"/>
              <a:gd name="T25" fmla="*/ 216838 h 171450"/>
              <a:gd name="T26" fmla="*/ 402382 w 265429"/>
              <a:gd name="T27" fmla="*/ 223279 h 171450"/>
              <a:gd name="T28" fmla="*/ 498477 w 265429"/>
              <a:gd name="T29" fmla="*/ 216838 h 171450"/>
              <a:gd name="T30" fmla="*/ 403963 w 265429"/>
              <a:gd name="T31" fmla="*/ 183754 h 171450"/>
              <a:gd name="T32" fmla="*/ 560115 w 265429"/>
              <a:gd name="T33" fmla="*/ 181411 h 171450"/>
              <a:gd name="T34" fmla="*/ 325125 w 265429"/>
              <a:gd name="T35" fmla="*/ 139543 h 171450"/>
              <a:gd name="T36" fmla="*/ 333343 w 265429"/>
              <a:gd name="T37" fmla="*/ 220514 h 171450"/>
              <a:gd name="T38" fmla="*/ 328893 w 265429"/>
              <a:gd name="T39" fmla="*/ 139692 h 171450"/>
              <a:gd name="T40" fmla="*/ 244649 w 265429"/>
              <a:gd name="T41" fmla="*/ 139543 h 171450"/>
              <a:gd name="T42" fmla="*/ 160953 w 265429"/>
              <a:gd name="T43" fmla="*/ 220058 h 171450"/>
              <a:gd name="T44" fmla="*/ 244649 w 265429"/>
              <a:gd name="T45" fmla="*/ 139543 h 171450"/>
              <a:gd name="T46" fmla="*/ 404152 w 265429"/>
              <a:gd name="T47" fmla="*/ 178953 h 171450"/>
              <a:gd name="T48" fmla="*/ 460323 w 265429"/>
              <a:gd name="T49" fmla="*/ 216838 h 171450"/>
              <a:gd name="T50" fmla="*/ 404152 w 265429"/>
              <a:gd name="T51" fmla="*/ 178953 h 171450"/>
              <a:gd name="T52" fmla="*/ 403963 w 265429"/>
              <a:gd name="T53" fmla="*/ 183754 h 171450"/>
              <a:gd name="T54" fmla="*/ 328893 w 265429"/>
              <a:gd name="T55" fmla="*/ 139692 h 171450"/>
              <a:gd name="T56" fmla="*/ 404152 w 265429"/>
              <a:gd name="T57" fmla="*/ 178953 h 171450"/>
              <a:gd name="T58" fmla="*/ 328893 w 265429"/>
              <a:gd name="T59" fmla="*/ 139692 h 171450"/>
              <a:gd name="T60" fmla="*/ 229760 w 265429"/>
              <a:gd name="T61" fmla="*/ 1458 h 171450"/>
              <a:gd name="T62" fmla="*/ 206021 w 265429"/>
              <a:gd name="T63" fmla="*/ 20381 h 171450"/>
              <a:gd name="T64" fmla="*/ 200386 w 265429"/>
              <a:gd name="T65" fmla="*/ 50170 h 171450"/>
              <a:gd name="T66" fmla="*/ 218894 w 265429"/>
              <a:gd name="T67" fmla="*/ 75130 h 171450"/>
              <a:gd name="T68" fmla="*/ 405601 w 265429"/>
              <a:gd name="T69" fmla="*/ 142764 h 171450"/>
              <a:gd name="T70" fmla="*/ 460323 w 265429"/>
              <a:gd name="T71" fmla="*/ 145984 h 171450"/>
              <a:gd name="T72" fmla="*/ 260742 w 265429"/>
              <a:gd name="T73" fmla="*/ 4277 h 1714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429" h="171450">
                <a:moveTo>
                  <a:pt x="39624" y="66032"/>
                </a:moveTo>
                <a:lnTo>
                  <a:pt x="1524" y="66032"/>
                </a:lnTo>
                <a:lnTo>
                  <a:pt x="0" y="104132"/>
                </a:lnTo>
                <a:lnTo>
                  <a:pt x="38100" y="104132"/>
                </a:lnTo>
                <a:lnTo>
                  <a:pt x="39624" y="66032"/>
                </a:lnTo>
                <a:close/>
              </a:path>
              <a:path w="265429" h="171450">
                <a:moveTo>
                  <a:pt x="157815" y="104348"/>
                </a:moveTo>
                <a:lnTo>
                  <a:pt x="103631" y="136136"/>
                </a:lnTo>
                <a:lnTo>
                  <a:pt x="97940" y="140827"/>
                </a:lnTo>
                <a:lnTo>
                  <a:pt x="94678" y="147375"/>
                </a:lnTo>
                <a:lnTo>
                  <a:pt x="93987" y="154781"/>
                </a:lnTo>
                <a:lnTo>
                  <a:pt x="96012" y="162044"/>
                </a:lnTo>
                <a:lnTo>
                  <a:pt x="101345" y="167711"/>
                </a:lnTo>
                <a:lnTo>
                  <a:pt x="107822" y="170807"/>
                </a:lnTo>
                <a:lnTo>
                  <a:pt x="114871" y="171045"/>
                </a:lnTo>
                <a:lnTo>
                  <a:pt x="121919" y="168140"/>
                </a:lnTo>
                <a:lnTo>
                  <a:pt x="230688" y="105656"/>
                </a:lnTo>
                <a:lnTo>
                  <a:pt x="190500" y="105656"/>
                </a:lnTo>
                <a:lnTo>
                  <a:pt x="157815" y="104348"/>
                </a:lnTo>
                <a:close/>
              </a:path>
              <a:path w="265429" h="171450">
                <a:moveTo>
                  <a:pt x="189357" y="85844"/>
                </a:moveTo>
                <a:lnTo>
                  <a:pt x="157815" y="104348"/>
                </a:lnTo>
                <a:lnTo>
                  <a:pt x="190500" y="105656"/>
                </a:lnTo>
                <a:lnTo>
                  <a:pt x="191248" y="86953"/>
                </a:lnTo>
                <a:lnTo>
                  <a:pt x="189357" y="85844"/>
                </a:lnTo>
                <a:close/>
              </a:path>
              <a:path w="265429" h="171450">
                <a:moveTo>
                  <a:pt x="236829" y="69080"/>
                </a:moveTo>
                <a:lnTo>
                  <a:pt x="217931" y="69080"/>
                </a:lnTo>
                <a:lnTo>
                  <a:pt x="217931" y="102608"/>
                </a:lnTo>
                <a:lnTo>
                  <a:pt x="190621" y="102608"/>
                </a:lnTo>
                <a:lnTo>
                  <a:pt x="190500" y="105656"/>
                </a:lnTo>
                <a:lnTo>
                  <a:pt x="230688" y="105656"/>
                </a:lnTo>
                <a:lnTo>
                  <a:pt x="235994" y="102608"/>
                </a:lnTo>
                <a:lnTo>
                  <a:pt x="217931" y="102608"/>
                </a:lnTo>
                <a:lnTo>
                  <a:pt x="191248" y="86953"/>
                </a:lnTo>
                <a:lnTo>
                  <a:pt x="263244" y="86953"/>
                </a:lnTo>
                <a:lnTo>
                  <a:pt x="265175" y="85844"/>
                </a:lnTo>
                <a:lnTo>
                  <a:pt x="236829" y="69080"/>
                </a:lnTo>
                <a:close/>
              </a:path>
              <a:path w="265429" h="171450">
                <a:moveTo>
                  <a:pt x="153924" y="66032"/>
                </a:moveTo>
                <a:lnTo>
                  <a:pt x="152400" y="104132"/>
                </a:lnTo>
                <a:lnTo>
                  <a:pt x="157815" y="104348"/>
                </a:lnTo>
                <a:lnTo>
                  <a:pt x="189356" y="85844"/>
                </a:lnTo>
                <a:lnTo>
                  <a:pt x="155708" y="66103"/>
                </a:lnTo>
                <a:lnTo>
                  <a:pt x="153924" y="66032"/>
                </a:lnTo>
                <a:close/>
              </a:path>
              <a:path w="265429" h="171450">
                <a:moveTo>
                  <a:pt x="115824" y="66032"/>
                </a:moveTo>
                <a:lnTo>
                  <a:pt x="77724" y="66032"/>
                </a:lnTo>
                <a:lnTo>
                  <a:pt x="76200" y="104132"/>
                </a:lnTo>
                <a:lnTo>
                  <a:pt x="114300" y="104132"/>
                </a:lnTo>
                <a:lnTo>
                  <a:pt x="115824" y="66032"/>
                </a:lnTo>
                <a:close/>
              </a:path>
              <a:path w="265429" h="171450">
                <a:moveTo>
                  <a:pt x="217931" y="69080"/>
                </a:moveTo>
                <a:lnTo>
                  <a:pt x="191338" y="84681"/>
                </a:lnTo>
                <a:lnTo>
                  <a:pt x="191248" y="86953"/>
                </a:lnTo>
                <a:lnTo>
                  <a:pt x="217931" y="102608"/>
                </a:lnTo>
                <a:lnTo>
                  <a:pt x="217931" y="69080"/>
                </a:lnTo>
                <a:close/>
              </a:path>
              <a:path w="265429" h="171450">
                <a:moveTo>
                  <a:pt x="191338" y="84681"/>
                </a:moveTo>
                <a:lnTo>
                  <a:pt x="189357" y="85844"/>
                </a:lnTo>
                <a:lnTo>
                  <a:pt x="191248" y="86953"/>
                </a:lnTo>
                <a:lnTo>
                  <a:pt x="191338" y="84681"/>
                </a:lnTo>
                <a:close/>
              </a:path>
              <a:path w="265429" h="171450">
                <a:moveTo>
                  <a:pt x="155708" y="66103"/>
                </a:moveTo>
                <a:lnTo>
                  <a:pt x="189357" y="85844"/>
                </a:lnTo>
                <a:lnTo>
                  <a:pt x="191338" y="84681"/>
                </a:lnTo>
                <a:lnTo>
                  <a:pt x="192024" y="67556"/>
                </a:lnTo>
                <a:lnTo>
                  <a:pt x="155708" y="66103"/>
                </a:lnTo>
                <a:close/>
              </a:path>
              <a:path w="265429" h="171450">
                <a:moveTo>
                  <a:pt x="116181" y="0"/>
                </a:moveTo>
                <a:lnTo>
                  <a:pt x="108775" y="690"/>
                </a:lnTo>
                <a:lnTo>
                  <a:pt x="102227" y="3952"/>
                </a:lnTo>
                <a:lnTo>
                  <a:pt x="97536" y="9644"/>
                </a:lnTo>
                <a:lnTo>
                  <a:pt x="94630" y="16692"/>
                </a:lnTo>
                <a:lnTo>
                  <a:pt x="94869" y="23741"/>
                </a:lnTo>
                <a:lnTo>
                  <a:pt x="97964" y="30218"/>
                </a:lnTo>
                <a:lnTo>
                  <a:pt x="103631" y="35552"/>
                </a:lnTo>
                <a:lnTo>
                  <a:pt x="155708" y="66103"/>
                </a:lnTo>
                <a:lnTo>
                  <a:pt x="192024" y="67556"/>
                </a:lnTo>
                <a:lnTo>
                  <a:pt x="191338" y="84681"/>
                </a:lnTo>
                <a:lnTo>
                  <a:pt x="217931" y="69080"/>
                </a:lnTo>
                <a:lnTo>
                  <a:pt x="236829" y="69080"/>
                </a:lnTo>
                <a:lnTo>
                  <a:pt x="123443" y="2024"/>
                </a:lnTo>
                <a:lnTo>
                  <a:pt x="116181" y="0"/>
                </a:lnTo>
                <a:close/>
              </a:path>
            </a:pathLst>
          </a:custGeom>
          <a:solidFill>
            <a:srgbClr val="1D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pic>
        <p:nvPicPr>
          <p:cNvPr id="33813" name="object 31">
            <a:extLst>
              <a:ext uri="{FF2B5EF4-FFF2-40B4-BE49-F238E27FC236}">
                <a16:creationId xmlns:a16="http://schemas.microsoft.com/office/drawing/2014/main" id="{6E7433B0-BE8D-EEB4-A772-D58142B5C8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8638" y="1839913"/>
            <a:ext cx="91281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object 32">
            <a:extLst>
              <a:ext uri="{FF2B5EF4-FFF2-40B4-BE49-F238E27FC236}">
                <a16:creationId xmlns:a16="http://schemas.microsoft.com/office/drawing/2014/main" id="{81AB35A1-4CC6-EB82-22C0-A42AEA834ADD}"/>
              </a:ext>
            </a:extLst>
          </p:cNvPr>
          <p:cNvSpPr>
            <a:spLocks/>
          </p:cNvSpPr>
          <p:nvPr/>
        </p:nvSpPr>
        <p:spPr bwMode="auto">
          <a:xfrm>
            <a:off x="9107488" y="1949450"/>
            <a:ext cx="212725" cy="530225"/>
          </a:xfrm>
          <a:custGeom>
            <a:avLst/>
            <a:gdLst>
              <a:gd name="T0" fmla="*/ 224362 w 146685"/>
              <a:gd name="T1" fmla="*/ 0 h 364489"/>
              <a:gd name="T2" fmla="*/ 0 w 146685"/>
              <a:gd name="T3" fmla="*/ 667583 h 364489"/>
              <a:gd name="T4" fmla="*/ 9615 w 146685"/>
              <a:gd name="T5" fmla="*/ 770786 h 364489"/>
              <a:gd name="T6" fmla="*/ 83334 w 146685"/>
              <a:gd name="T7" fmla="*/ 693384 h 364489"/>
              <a:gd name="T8" fmla="*/ 307695 w 146685"/>
              <a:gd name="T9" fmla="*/ 25798 h 364489"/>
              <a:gd name="T10" fmla="*/ 224362 w 146685"/>
              <a:gd name="T11" fmla="*/ 0 h 3644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685" h="364489">
                <a:moveTo>
                  <a:pt x="106680" y="0"/>
                </a:moveTo>
                <a:lnTo>
                  <a:pt x="0" y="315467"/>
                </a:lnTo>
                <a:lnTo>
                  <a:pt x="4572" y="364235"/>
                </a:lnTo>
                <a:lnTo>
                  <a:pt x="39624" y="327659"/>
                </a:lnTo>
                <a:lnTo>
                  <a:pt x="146304" y="12191"/>
                </a:lnTo>
                <a:lnTo>
                  <a:pt x="106680" y="0"/>
                </a:lnTo>
                <a:close/>
              </a:path>
            </a:pathLst>
          </a:custGeom>
          <a:solidFill>
            <a:srgbClr val="12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15" name="object 33">
            <a:extLst>
              <a:ext uri="{FF2B5EF4-FFF2-40B4-BE49-F238E27FC236}">
                <a16:creationId xmlns:a16="http://schemas.microsoft.com/office/drawing/2014/main" id="{A933291D-B13C-8463-1D3A-4A6ED6771CEB}"/>
              </a:ext>
            </a:extLst>
          </p:cNvPr>
          <p:cNvSpPr>
            <a:spLocks/>
          </p:cNvSpPr>
          <p:nvPr/>
        </p:nvSpPr>
        <p:spPr bwMode="auto">
          <a:xfrm>
            <a:off x="7021513" y="2179638"/>
            <a:ext cx="1433512" cy="1092200"/>
          </a:xfrm>
          <a:custGeom>
            <a:avLst/>
            <a:gdLst>
              <a:gd name="T0" fmla="*/ 540200 w 1434464"/>
              <a:gd name="T1" fmla="*/ 962775 h 1091565"/>
              <a:gd name="T2" fmla="*/ 407788 w 1434464"/>
              <a:gd name="T3" fmla="*/ 837662 h 1091565"/>
              <a:gd name="T4" fmla="*/ 409323 w 1434464"/>
              <a:gd name="T5" fmla="*/ 786918 h 1091565"/>
              <a:gd name="T6" fmla="*/ 404998 w 1434464"/>
              <a:gd name="T7" fmla="*/ 737342 h 1091565"/>
              <a:gd name="T8" fmla="*/ 395118 w 1434464"/>
              <a:gd name="T9" fmla="*/ 689929 h 1091565"/>
              <a:gd name="T10" fmla="*/ 379974 w 1434464"/>
              <a:gd name="T11" fmla="*/ 645668 h 1091565"/>
              <a:gd name="T12" fmla="*/ 359833 w 1434464"/>
              <a:gd name="T13" fmla="*/ 605541 h 1091565"/>
              <a:gd name="T14" fmla="*/ 335025 w 1434464"/>
              <a:gd name="T15" fmla="*/ 570538 h 1091565"/>
              <a:gd name="T16" fmla="*/ 305816 w 1434464"/>
              <a:gd name="T17" fmla="*/ 541650 h 1091565"/>
              <a:gd name="T18" fmla="*/ 268185 w 1434464"/>
              <a:gd name="T19" fmla="*/ 516894 h 1091565"/>
              <a:gd name="T20" fmla="*/ 229121 w 1434464"/>
              <a:gd name="T21" fmla="*/ 504077 h 1091565"/>
              <a:gd name="T22" fmla="*/ 189727 w 1434464"/>
              <a:gd name="T23" fmla="*/ 502716 h 1091565"/>
              <a:gd name="T24" fmla="*/ 151133 w 1434464"/>
              <a:gd name="T25" fmla="*/ 512279 h 1091565"/>
              <a:gd name="T26" fmla="*/ 114478 w 1434464"/>
              <a:gd name="T27" fmla="*/ 532303 h 1091565"/>
              <a:gd name="T28" fmla="*/ 80867 w 1434464"/>
              <a:gd name="T29" fmla="*/ 562248 h 1091565"/>
              <a:gd name="T30" fmla="*/ 51430 w 1434464"/>
              <a:gd name="T31" fmla="*/ 601651 h 1091565"/>
              <a:gd name="T32" fmla="*/ 27294 w 1434464"/>
              <a:gd name="T33" fmla="*/ 649980 h 1091565"/>
              <a:gd name="T34" fmla="*/ 11807 w 1434464"/>
              <a:gd name="T35" fmla="*/ 698562 h 1091565"/>
              <a:gd name="T36" fmla="*/ 2777 w 1434464"/>
              <a:gd name="T37" fmla="*/ 748925 h 1091565"/>
              <a:gd name="T38" fmla="*/ 0 w 1434464"/>
              <a:gd name="T39" fmla="*/ 799912 h 1091565"/>
              <a:gd name="T40" fmla="*/ 3272 w 1434464"/>
              <a:gd name="T41" fmla="*/ 850364 h 1091565"/>
              <a:gd name="T42" fmla="*/ 12404 w 1434464"/>
              <a:gd name="T43" fmla="*/ 899150 h 1091565"/>
              <a:gd name="T44" fmla="*/ 27180 w 1434464"/>
              <a:gd name="T45" fmla="*/ 945089 h 1091565"/>
              <a:gd name="T46" fmla="*/ 47397 w 1434464"/>
              <a:gd name="T47" fmla="*/ 987036 h 1091565"/>
              <a:gd name="T48" fmla="*/ 72865 w 1434464"/>
              <a:gd name="T49" fmla="*/ 1023832 h 1091565"/>
              <a:gd name="T50" fmla="*/ 103392 w 1434464"/>
              <a:gd name="T51" fmla="*/ 1054322 h 1091565"/>
              <a:gd name="T52" fmla="*/ 141010 w 1434464"/>
              <a:gd name="T53" fmla="*/ 1078633 h 1091565"/>
              <a:gd name="T54" fmla="*/ 180074 w 1434464"/>
              <a:gd name="T55" fmla="*/ 1091220 h 1091565"/>
              <a:gd name="T56" fmla="*/ 219468 w 1434464"/>
              <a:gd name="T57" fmla="*/ 1092517 h 1091565"/>
              <a:gd name="T58" fmla="*/ 258064 w 1434464"/>
              <a:gd name="T59" fmla="*/ 1082930 h 1091565"/>
              <a:gd name="T60" fmla="*/ 294717 w 1434464"/>
              <a:gd name="T61" fmla="*/ 1062905 h 1091565"/>
              <a:gd name="T62" fmla="*/ 328328 w 1434464"/>
              <a:gd name="T63" fmla="*/ 1032859 h 1091565"/>
              <a:gd name="T64" fmla="*/ 357765 w 1434464"/>
              <a:gd name="T65" fmla="*/ 993239 h 1091565"/>
              <a:gd name="T66" fmla="*/ 381914 w 1434464"/>
              <a:gd name="T67" fmla="*/ 944466 h 1091565"/>
              <a:gd name="T68" fmla="*/ 540200 w 1434464"/>
              <a:gd name="T69" fmla="*/ 962775 h 1091565"/>
              <a:gd name="T70" fmla="*/ 1432079 w 1434464"/>
              <a:gd name="T71" fmla="*/ 9154 h 1091565"/>
              <a:gd name="T72" fmla="*/ 1406206 w 1434464"/>
              <a:gd name="T73" fmla="*/ 0 h 1091565"/>
              <a:gd name="T74" fmla="*/ 1407728 w 1434464"/>
              <a:gd name="T75" fmla="*/ 36618 h 1091565"/>
              <a:gd name="T76" fmla="*/ 1432079 w 1434464"/>
              <a:gd name="T77" fmla="*/ 9154 h 10915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34464" h="1091565">
                <a:moveTo>
                  <a:pt x="540918" y="961656"/>
                </a:moveTo>
                <a:lnTo>
                  <a:pt x="408330" y="836688"/>
                </a:lnTo>
                <a:lnTo>
                  <a:pt x="409867" y="786003"/>
                </a:lnTo>
                <a:lnTo>
                  <a:pt x="405536" y="736485"/>
                </a:lnTo>
                <a:lnTo>
                  <a:pt x="395643" y="689127"/>
                </a:lnTo>
                <a:lnTo>
                  <a:pt x="380479" y="644918"/>
                </a:lnTo>
                <a:lnTo>
                  <a:pt x="360311" y="604837"/>
                </a:lnTo>
                <a:lnTo>
                  <a:pt x="335470" y="569874"/>
                </a:lnTo>
                <a:lnTo>
                  <a:pt x="306222" y="541020"/>
                </a:lnTo>
                <a:lnTo>
                  <a:pt x="268541" y="516293"/>
                </a:lnTo>
                <a:lnTo>
                  <a:pt x="229425" y="503491"/>
                </a:lnTo>
                <a:lnTo>
                  <a:pt x="189979" y="502132"/>
                </a:lnTo>
                <a:lnTo>
                  <a:pt x="151333" y="511683"/>
                </a:lnTo>
                <a:lnTo>
                  <a:pt x="114630" y="531685"/>
                </a:lnTo>
                <a:lnTo>
                  <a:pt x="80975" y="561594"/>
                </a:lnTo>
                <a:lnTo>
                  <a:pt x="51498" y="600951"/>
                </a:lnTo>
                <a:lnTo>
                  <a:pt x="27330" y="649224"/>
                </a:lnTo>
                <a:lnTo>
                  <a:pt x="11823" y="697750"/>
                </a:lnTo>
                <a:lnTo>
                  <a:pt x="2781" y="748055"/>
                </a:lnTo>
                <a:lnTo>
                  <a:pt x="0" y="798982"/>
                </a:lnTo>
                <a:lnTo>
                  <a:pt x="3276" y="849376"/>
                </a:lnTo>
                <a:lnTo>
                  <a:pt x="12420" y="898105"/>
                </a:lnTo>
                <a:lnTo>
                  <a:pt x="27216" y="943991"/>
                </a:lnTo>
                <a:lnTo>
                  <a:pt x="47459" y="985888"/>
                </a:lnTo>
                <a:lnTo>
                  <a:pt x="72961" y="1022642"/>
                </a:lnTo>
                <a:lnTo>
                  <a:pt x="103530" y="1053096"/>
                </a:lnTo>
                <a:lnTo>
                  <a:pt x="141198" y="1077379"/>
                </a:lnTo>
                <a:lnTo>
                  <a:pt x="180314" y="1089952"/>
                </a:lnTo>
                <a:lnTo>
                  <a:pt x="219760" y="1091247"/>
                </a:lnTo>
                <a:lnTo>
                  <a:pt x="258406" y="1081671"/>
                </a:lnTo>
                <a:lnTo>
                  <a:pt x="295109" y="1061669"/>
                </a:lnTo>
                <a:lnTo>
                  <a:pt x="328764" y="1031659"/>
                </a:lnTo>
                <a:lnTo>
                  <a:pt x="358241" y="992085"/>
                </a:lnTo>
                <a:lnTo>
                  <a:pt x="382422" y="943368"/>
                </a:lnTo>
                <a:lnTo>
                  <a:pt x="540918" y="961656"/>
                </a:lnTo>
                <a:close/>
              </a:path>
              <a:path w="1434464" h="1091565">
                <a:moveTo>
                  <a:pt x="1433982" y="9144"/>
                </a:moveTo>
                <a:lnTo>
                  <a:pt x="1408074" y="0"/>
                </a:lnTo>
                <a:lnTo>
                  <a:pt x="1409598" y="36576"/>
                </a:lnTo>
                <a:lnTo>
                  <a:pt x="1433982" y="9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16" name="object 34">
            <a:extLst>
              <a:ext uri="{FF2B5EF4-FFF2-40B4-BE49-F238E27FC236}">
                <a16:creationId xmlns:a16="http://schemas.microsoft.com/office/drawing/2014/main" id="{D41AE852-FA7E-6CC5-7D31-4BF908B59F74}"/>
              </a:ext>
            </a:extLst>
          </p:cNvPr>
          <p:cNvSpPr>
            <a:spLocks/>
          </p:cNvSpPr>
          <p:nvPr/>
        </p:nvSpPr>
        <p:spPr bwMode="auto">
          <a:xfrm>
            <a:off x="7032625" y="2820417"/>
            <a:ext cx="828675" cy="901700"/>
          </a:xfrm>
          <a:custGeom>
            <a:avLst/>
            <a:gdLst>
              <a:gd name="T0" fmla="*/ 406832 w 567054"/>
              <a:gd name="T1" fmla="*/ 3265 h 615950"/>
              <a:gd name="T2" fmla="*/ 296173 w 567054"/>
              <a:gd name="T3" fmla="*/ 42457 h 615950"/>
              <a:gd name="T4" fmla="*/ 195280 w 567054"/>
              <a:gd name="T5" fmla="*/ 117575 h 615950"/>
              <a:gd name="T6" fmla="*/ 126932 w 567054"/>
              <a:gd name="T7" fmla="*/ 202491 h 615950"/>
              <a:gd name="T8" fmla="*/ 39054 w 567054"/>
              <a:gd name="T9" fmla="*/ 395186 h 615950"/>
              <a:gd name="T10" fmla="*/ 0 w 567054"/>
              <a:gd name="T11" fmla="*/ 708737 h 615950"/>
              <a:gd name="T12" fmla="*/ 94385 w 567054"/>
              <a:gd name="T13" fmla="*/ 1054934 h 615950"/>
              <a:gd name="T14" fmla="*/ 231080 w 567054"/>
              <a:gd name="T15" fmla="*/ 1228032 h 615950"/>
              <a:gd name="T16" fmla="*/ 432869 w 567054"/>
              <a:gd name="T17" fmla="*/ 1316214 h 615950"/>
              <a:gd name="T18" fmla="*/ 501216 w 567054"/>
              <a:gd name="T19" fmla="*/ 1316214 h 615950"/>
              <a:gd name="T20" fmla="*/ 648490 w 567054"/>
              <a:gd name="T21" fmla="*/ 1263958 h 615950"/>
              <a:gd name="T22" fmla="*/ 416595 w 567054"/>
              <a:gd name="T23" fmla="*/ 1260692 h 615950"/>
              <a:gd name="T24" fmla="*/ 358012 w 567054"/>
              <a:gd name="T25" fmla="*/ 1244362 h 615950"/>
              <a:gd name="T26" fmla="*/ 283152 w 567054"/>
              <a:gd name="T27" fmla="*/ 1201904 h 615950"/>
              <a:gd name="T28" fmla="*/ 97640 w 567054"/>
              <a:gd name="T29" fmla="*/ 927559 h 615950"/>
              <a:gd name="T30" fmla="*/ 55329 w 567054"/>
              <a:gd name="T31" fmla="*/ 584614 h 615950"/>
              <a:gd name="T32" fmla="*/ 172497 w 567054"/>
              <a:gd name="T33" fmla="*/ 231885 h 615950"/>
              <a:gd name="T34" fmla="*/ 286409 w 567054"/>
              <a:gd name="T35" fmla="*/ 114309 h 615950"/>
              <a:gd name="T36" fmla="*/ 649304 w 567054"/>
              <a:gd name="T37" fmla="*/ 52255 h 615950"/>
              <a:gd name="T38" fmla="*/ 520744 w 567054"/>
              <a:gd name="T39" fmla="*/ 3265 h 615950"/>
              <a:gd name="T40" fmla="*/ 836445 w 567054"/>
              <a:gd name="T41" fmla="*/ 943889 h 615950"/>
              <a:gd name="T42" fmla="*/ 794136 w 567054"/>
              <a:gd name="T43" fmla="*/ 1015742 h 615950"/>
              <a:gd name="T44" fmla="*/ 738807 w 567054"/>
              <a:gd name="T45" fmla="*/ 1107190 h 615950"/>
              <a:gd name="T46" fmla="*/ 585838 w 567054"/>
              <a:gd name="T47" fmla="*/ 1234564 h 615950"/>
              <a:gd name="T48" fmla="*/ 530509 w 567054"/>
              <a:gd name="T49" fmla="*/ 1254160 h 615950"/>
              <a:gd name="T50" fmla="*/ 471924 w 567054"/>
              <a:gd name="T51" fmla="*/ 1263958 h 615950"/>
              <a:gd name="T52" fmla="*/ 673713 w 567054"/>
              <a:gd name="T53" fmla="*/ 1247628 h 615950"/>
              <a:gd name="T54" fmla="*/ 768098 w 567054"/>
              <a:gd name="T55" fmla="*/ 1159446 h 615950"/>
              <a:gd name="T56" fmla="*/ 861265 w 567054"/>
              <a:gd name="T57" fmla="*/ 1001908 h 615950"/>
              <a:gd name="T58" fmla="*/ 1110114 w 567054"/>
              <a:gd name="T59" fmla="*/ 983081 h 615950"/>
              <a:gd name="T60" fmla="*/ 1110114 w 567054"/>
              <a:gd name="T61" fmla="*/ 983081 h 615950"/>
              <a:gd name="T62" fmla="*/ 1178185 w 567054"/>
              <a:gd name="T63" fmla="*/ 1038604 h 615950"/>
              <a:gd name="T64" fmla="*/ 1161911 w 567054"/>
              <a:gd name="T65" fmla="*/ 1032072 h 615950"/>
              <a:gd name="T66" fmla="*/ 1161911 w 567054"/>
              <a:gd name="T67" fmla="*/ 1032072 h 615950"/>
              <a:gd name="T68" fmla="*/ 649304 w 567054"/>
              <a:gd name="T69" fmla="*/ 52255 h 615950"/>
              <a:gd name="T70" fmla="*/ 553290 w 567054"/>
              <a:gd name="T71" fmla="*/ 68585 h 615950"/>
              <a:gd name="T72" fmla="*/ 608621 w 567054"/>
              <a:gd name="T73" fmla="*/ 91447 h 615950"/>
              <a:gd name="T74" fmla="*/ 781116 w 567054"/>
              <a:gd name="T75" fmla="*/ 277609 h 615950"/>
              <a:gd name="T76" fmla="*/ 842955 w 567054"/>
              <a:gd name="T77" fmla="*/ 427846 h 615950"/>
              <a:gd name="T78" fmla="*/ 868993 w 567054"/>
              <a:gd name="T79" fmla="*/ 558486 h 615950"/>
              <a:gd name="T80" fmla="*/ 872247 w 567054"/>
              <a:gd name="T81" fmla="*/ 741397 h 615950"/>
              <a:gd name="T82" fmla="*/ 878756 w 567054"/>
              <a:gd name="T83" fmla="*/ 764259 h 615950"/>
              <a:gd name="T84" fmla="*/ 1161911 w 567054"/>
              <a:gd name="T85" fmla="*/ 1032072 h 615950"/>
              <a:gd name="T86" fmla="*/ 1210731 w 567054"/>
              <a:gd name="T87" fmla="*/ 1012476 h 615950"/>
              <a:gd name="T88" fmla="*/ 938786 w 567054"/>
              <a:gd name="T89" fmla="*/ 744663 h 615950"/>
              <a:gd name="T90" fmla="*/ 925622 w 567054"/>
              <a:gd name="T91" fmla="*/ 725067 h 615950"/>
              <a:gd name="T92" fmla="*/ 924322 w 567054"/>
              <a:gd name="T93" fmla="*/ 551954 h 615950"/>
              <a:gd name="T94" fmla="*/ 895030 w 567054"/>
              <a:gd name="T95" fmla="*/ 414782 h 615950"/>
              <a:gd name="T96" fmla="*/ 829936 w 567054"/>
              <a:gd name="T97" fmla="*/ 248215 h 615950"/>
              <a:gd name="T98" fmla="*/ 654185 w 567054"/>
              <a:gd name="T99" fmla="*/ 55521 h 615950"/>
              <a:gd name="T100" fmla="*/ 839701 w 567054"/>
              <a:gd name="T101" fmla="*/ 999411 h 615950"/>
              <a:gd name="T102" fmla="*/ 917813 w 567054"/>
              <a:gd name="T103" fmla="*/ 725067 h 615950"/>
              <a:gd name="T104" fmla="*/ 917813 w 567054"/>
              <a:gd name="T105" fmla="*/ 725067 h 615950"/>
              <a:gd name="T106" fmla="*/ 938786 w 567054"/>
              <a:gd name="T107" fmla="*/ 744663 h 615950"/>
              <a:gd name="T108" fmla="*/ 917813 w 567054"/>
              <a:gd name="T109" fmla="*/ 725067 h 615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7054" h="615950">
                <a:moveTo>
                  <a:pt x="233172" y="0"/>
                </a:moveTo>
                <a:lnTo>
                  <a:pt x="201168" y="0"/>
                </a:lnTo>
                <a:lnTo>
                  <a:pt x="190500" y="1523"/>
                </a:lnTo>
                <a:lnTo>
                  <a:pt x="158496" y="10667"/>
                </a:lnTo>
                <a:lnTo>
                  <a:pt x="147828" y="15239"/>
                </a:lnTo>
                <a:lnTo>
                  <a:pt x="138684" y="19811"/>
                </a:lnTo>
                <a:lnTo>
                  <a:pt x="129540" y="25907"/>
                </a:lnTo>
                <a:lnTo>
                  <a:pt x="118872" y="32003"/>
                </a:lnTo>
                <a:lnTo>
                  <a:pt x="91440" y="54863"/>
                </a:lnTo>
                <a:lnTo>
                  <a:pt x="76200" y="73151"/>
                </a:lnTo>
                <a:lnTo>
                  <a:pt x="67056" y="83819"/>
                </a:lnTo>
                <a:lnTo>
                  <a:pt x="59436" y="94487"/>
                </a:lnTo>
                <a:lnTo>
                  <a:pt x="53340" y="106679"/>
                </a:lnTo>
                <a:lnTo>
                  <a:pt x="39624" y="129539"/>
                </a:lnTo>
                <a:lnTo>
                  <a:pt x="18287" y="184403"/>
                </a:lnTo>
                <a:lnTo>
                  <a:pt x="4572" y="242315"/>
                </a:lnTo>
                <a:lnTo>
                  <a:pt x="0" y="300227"/>
                </a:lnTo>
                <a:lnTo>
                  <a:pt x="0" y="330713"/>
                </a:lnTo>
                <a:lnTo>
                  <a:pt x="7620" y="387101"/>
                </a:lnTo>
                <a:lnTo>
                  <a:pt x="21336" y="441965"/>
                </a:lnTo>
                <a:lnTo>
                  <a:pt x="44196" y="492257"/>
                </a:lnTo>
                <a:lnTo>
                  <a:pt x="71628" y="536453"/>
                </a:lnTo>
                <a:lnTo>
                  <a:pt x="97536" y="565409"/>
                </a:lnTo>
                <a:lnTo>
                  <a:pt x="108204" y="573029"/>
                </a:lnTo>
                <a:lnTo>
                  <a:pt x="117348" y="580649"/>
                </a:lnTo>
                <a:lnTo>
                  <a:pt x="169164" y="608081"/>
                </a:lnTo>
                <a:lnTo>
                  <a:pt x="202692" y="614177"/>
                </a:lnTo>
                <a:lnTo>
                  <a:pt x="213360" y="615701"/>
                </a:lnTo>
                <a:lnTo>
                  <a:pt x="224028" y="614177"/>
                </a:lnTo>
                <a:lnTo>
                  <a:pt x="234696" y="614177"/>
                </a:lnTo>
                <a:lnTo>
                  <a:pt x="245364" y="612653"/>
                </a:lnTo>
                <a:lnTo>
                  <a:pt x="286512" y="598937"/>
                </a:lnTo>
                <a:lnTo>
                  <a:pt x="303657" y="589793"/>
                </a:lnTo>
                <a:lnTo>
                  <a:pt x="213360" y="589793"/>
                </a:lnTo>
                <a:lnTo>
                  <a:pt x="204216" y="588269"/>
                </a:lnTo>
                <a:lnTo>
                  <a:pt x="195072" y="588269"/>
                </a:lnTo>
                <a:lnTo>
                  <a:pt x="185928" y="585221"/>
                </a:lnTo>
                <a:lnTo>
                  <a:pt x="176784" y="583697"/>
                </a:lnTo>
                <a:lnTo>
                  <a:pt x="167640" y="580649"/>
                </a:lnTo>
                <a:lnTo>
                  <a:pt x="149352" y="571505"/>
                </a:lnTo>
                <a:lnTo>
                  <a:pt x="140208" y="565409"/>
                </a:lnTo>
                <a:lnTo>
                  <a:pt x="132587" y="560837"/>
                </a:lnTo>
                <a:lnTo>
                  <a:pt x="91440" y="519689"/>
                </a:lnTo>
                <a:lnTo>
                  <a:pt x="65532" y="480065"/>
                </a:lnTo>
                <a:lnTo>
                  <a:pt x="45720" y="432821"/>
                </a:lnTo>
                <a:lnTo>
                  <a:pt x="32004" y="382529"/>
                </a:lnTo>
                <a:lnTo>
                  <a:pt x="25908" y="327665"/>
                </a:lnTo>
                <a:lnTo>
                  <a:pt x="25908" y="272795"/>
                </a:lnTo>
                <a:lnTo>
                  <a:pt x="35052" y="217931"/>
                </a:lnTo>
                <a:lnTo>
                  <a:pt x="51816" y="164591"/>
                </a:lnTo>
                <a:lnTo>
                  <a:pt x="80772" y="108203"/>
                </a:lnTo>
                <a:lnTo>
                  <a:pt x="96012" y="89915"/>
                </a:lnTo>
                <a:lnTo>
                  <a:pt x="102108" y="80771"/>
                </a:lnTo>
                <a:lnTo>
                  <a:pt x="134112" y="53339"/>
                </a:lnTo>
                <a:lnTo>
                  <a:pt x="169164" y="33527"/>
                </a:lnTo>
                <a:lnTo>
                  <a:pt x="213360" y="24383"/>
                </a:lnTo>
                <a:lnTo>
                  <a:pt x="304038" y="24383"/>
                </a:lnTo>
                <a:lnTo>
                  <a:pt x="297180" y="19811"/>
                </a:lnTo>
                <a:lnTo>
                  <a:pt x="275844" y="10667"/>
                </a:lnTo>
                <a:lnTo>
                  <a:pt x="243840" y="1523"/>
                </a:lnTo>
                <a:lnTo>
                  <a:pt x="233172" y="0"/>
                </a:lnTo>
                <a:close/>
              </a:path>
              <a:path w="567054" h="615950">
                <a:moveTo>
                  <a:pt x="396240" y="440441"/>
                </a:moveTo>
                <a:lnTo>
                  <a:pt x="391668" y="440441"/>
                </a:lnTo>
                <a:lnTo>
                  <a:pt x="385572" y="443489"/>
                </a:lnTo>
                <a:lnTo>
                  <a:pt x="384048" y="448061"/>
                </a:lnTo>
                <a:lnTo>
                  <a:pt x="371856" y="473969"/>
                </a:lnTo>
                <a:lnTo>
                  <a:pt x="359664" y="496829"/>
                </a:lnTo>
                <a:lnTo>
                  <a:pt x="353568" y="505973"/>
                </a:lnTo>
                <a:lnTo>
                  <a:pt x="345948" y="516641"/>
                </a:lnTo>
                <a:lnTo>
                  <a:pt x="339852" y="525785"/>
                </a:lnTo>
                <a:lnTo>
                  <a:pt x="307848" y="556265"/>
                </a:lnTo>
                <a:lnTo>
                  <a:pt x="274320" y="576077"/>
                </a:lnTo>
                <a:lnTo>
                  <a:pt x="266700" y="580649"/>
                </a:lnTo>
                <a:lnTo>
                  <a:pt x="257556" y="583697"/>
                </a:lnTo>
                <a:lnTo>
                  <a:pt x="248412" y="585221"/>
                </a:lnTo>
                <a:lnTo>
                  <a:pt x="239268" y="588269"/>
                </a:lnTo>
                <a:lnTo>
                  <a:pt x="230124" y="588269"/>
                </a:lnTo>
                <a:lnTo>
                  <a:pt x="220980" y="589793"/>
                </a:lnTo>
                <a:lnTo>
                  <a:pt x="303657" y="589793"/>
                </a:lnTo>
                <a:lnTo>
                  <a:pt x="306324" y="588269"/>
                </a:lnTo>
                <a:lnTo>
                  <a:pt x="315468" y="582173"/>
                </a:lnTo>
                <a:lnTo>
                  <a:pt x="342900" y="559313"/>
                </a:lnTo>
                <a:lnTo>
                  <a:pt x="350520" y="550169"/>
                </a:lnTo>
                <a:lnTo>
                  <a:pt x="359664" y="541025"/>
                </a:lnTo>
                <a:lnTo>
                  <a:pt x="382524" y="509021"/>
                </a:lnTo>
                <a:lnTo>
                  <a:pt x="396240" y="484637"/>
                </a:lnTo>
                <a:lnTo>
                  <a:pt x="403290" y="467514"/>
                </a:lnTo>
                <a:lnTo>
                  <a:pt x="393192" y="466349"/>
                </a:lnTo>
                <a:lnTo>
                  <a:pt x="406908" y="458729"/>
                </a:lnTo>
                <a:lnTo>
                  <a:pt x="519814" y="458729"/>
                </a:lnTo>
                <a:lnTo>
                  <a:pt x="514942" y="454137"/>
                </a:lnTo>
                <a:lnTo>
                  <a:pt x="396240" y="440441"/>
                </a:lnTo>
                <a:close/>
              </a:path>
              <a:path w="567054" h="615950">
                <a:moveTo>
                  <a:pt x="519814" y="458729"/>
                </a:moveTo>
                <a:lnTo>
                  <a:pt x="406908" y="458729"/>
                </a:lnTo>
                <a:lnTo>
                  <a:pt x="403290" y="467514"/>
                </a:lnTo>
                <a:lnTo>
                  <a:pt x="551688" y="484637"/>
                </a:lnTo>
                <a:lnTo>
                  <a:pt x="557784" y="484637"/>
                </a:lnTo>
                <a:lnTo>
                  <a:pt x="562356" y="481589"/>
                </a:lnTo>
                <a:lnTo>
                  <a:pt x="544068" y="481589"/>
                </a:lnTo>
                <a:lnTo>
                  <a:pt x="519814" y="458729"/>
                </a:lnTo>
                <a:close/>
              </a:path>
              <a:path w="567054" h="615950">
                <a:moveTo>
                  <a:pt x="514942" y="454137"/>
                </a:moveTo>
                <a:lnTo>
                  <a:pt x="544068" y="481589"/>
                </a:lnTo>
                <a:lnTo>
                  <a:pt x="554736" y="458729"/>
                </a:lnTo>
                <a:lnTo>
                  <a:pt x="514942" y="454137"/>
                </a:lnTo>
                <a:close/>
              </a:path>
              <a:path w="567054" h="615950">
                <a:moveTo>
                  <a:pt x="304038" y="24383"/>
                </a:moveTo>
                <a:lnTo>
                  <a:pt x="222504" y="24383"/>
                </a:lnTo>
                <a:lnTo>
                  <a:pt x="249936" y="28955"/>
                </a:lnTo>
                <a:lnTo>
                  <a:pt x="259080" y="32003"/>
                </a:lnTo>
                <a:lnTo>
                  <a:pt x="266700" y="35051"/>
                </a:lnTo>
                <a:lnTo>
                  <a:pt x="275844" y="38099"/>
                </a:lnTo>
                <a:lnTo>
                  <a:pt x="284988" y="42671"/>
                </a:lnTo>
                <a:lnTo>
                  <a:pt x="324612" y="73151"/>
                </a:lnTo>
                <a:lnTo>
                  <a:pt x="356616" y="112775"/>
                </a:lnTo>
                <a:lnTo>
                  <a:pt x="365760" y="129539"/>
                </a:lnTo>
                <a:lnTo>
                  <a:pt x="374904" y="144779"/>
                </a:lnTo>
                <a:lnTo>
                  <a:pt x="390144" y="181355"/>
                </a:lnTo>
                <a:lnTo>
                  <a:pt x="394716" y="199643"/>
                </a:lnTo>
                <a:lnTo>
                  <a:pt x="400812" y="219455"/>
                </a:lnTo>
                <a:lnTo>
                  <a:pt x="403860" y="240791"/>
                </a:lnTo>
                <a:lnTo>
                  <a:pt x="406908" y="260603"/>
                </a:lnTo>
                <a:lnTo>
                  <a:pt x="409956" y="303275"/>
                </a:lnTo>
                <a:lnTo>
                  <a:pt x="409956" y="324617"/>
                </a:lnTo>
                <a:lnTo>
                  <a:pt x="408432" y="345953"/>
                </a:lnTo>
                <a:lnTo>
                  <a:pt x="406908" y="350525"/>
                </a:lnTo>
                <a:lnTo>
                  <a:pt x="408432" y="353573"/>
                </a:lnTo>
                <a:lnTo>
                  <a:pt x="411480" y="356621"/>
                </a:lnTo>
                <a:lnTo>
                  <a:pt x="514942" y="454137"/>
                </a:lnTo>
                <a:lnTo>
                  <a:pt x="554736" y="458729"/>
                </a:lnTo>
                <a:lnTo>
                  <a:pt x="544068" y="481589"/>
                </a:lnTo>
                <a:lnTo>
                  <a:pt x="562356" y="481589"/>
                </a:lnTo>
                <a:lnTo>
                  <a:pt x="565404" y="477017"/>
                </a:lnTo>
                <a:lnTo>
                  <a:pt x="566928" y="472445"/>
                </a:lnTo>
                <a:lnTo>
                  <a:pt x="565404" y="466349"/>
                </a:lnTo>
                <a:lnTo>
                  <a:pt x="562356" y="461777"/>
                </a:lnTo>
                <a:lnTo>
                  <a:pt x="439589" y="347477"/>
                </a:lnTo>
                <a:lnTo>
                  <a:pt x="432816" y="347477"/>
                </a:lnTo>
                <a:lnTo>
                  <a:pt x="429768" y="338333"/>
                </a:lnTo>
                <a:lnTo>
                  <a:pt x="433425" y="338333"/>
                </a:lnTo>
                <a:lnTo>
                  <a:pt x="434340" y="324617"/>
                </a:lnTo>
                <a:lnTo>
                  <a:pt x="434340" y="278891"/>
                </a:lnTo>
                <a:lnTo>
                  <a:pt x="432816" y="257555"/>
                </a:lnTo>
                <a:lnTo>
                  <a:pt x="428244" y="234695"/>
                </a:lnTo>
                <a:lnTo>
                  <a:pt x="425196" y="213359"/>
                </a:lnTo>
                <a:lnTo>
                  <a:pt x="419100" y="193547"/>
                </a:lnTo>
                <a:lnTo>
                  <a:pt x="413004" y="172211"/>
                </a:lnTo>
                <a:lnTo>
                  <a:pt x="405384" y="152399"/>
                </a:lnTo>
                <a:lnTo>
                  <a:pt x="388620" y="115823"/>
                </a:lnTo>
                <a:lnTo>
                  <a:pt x="365760" y="82295"/>
                </a:lnTo>
                <a:lnTo>
                  <a:pt x="327660" y="41147"/>
                </a:lnTo>
                <a:lnTo>
                  <a:pt x="306324" y="25907"/>
                </a:lnTo>
                <a:lnTo>
                  <a:pt x="304038" y="24383"/>
                </a:lnTo>
                <a:close/>
              </a:path>
              <a:path w="567054" h="615950">
                <a:moveTo>
                  <a:pt x="406908" y="458729"/>
                </a:moveTo>
                <a:lnTo>
                  <a:pt x="393192" y="466349"/>
                </a:lnTo>
                <a:lnTo>
                  <a:pt x="403290" y="467514"/>
                </a:lnTo>
                <a:lnTo>
                  <a:pt x="406908" y="458729"/>
                </a:lnTo>
                <a:close/>
              </a:path>
              <a:path w="567054" h="615950">
                <a:moveTo>
                  <a:pt x="429768" y="338333"/>
                </a:moveTo>
                <a:lnTo>
                  <a:pt x="432816" y="347477"/>
                </a:lnTo>
                <a:lnTo>
                  <a:pt x="433211" y="341539"/>
                </a:lnTo>
                <a:lnTo>
                  <a:pt x="429768" y="338333"/>
                </a:lnTo>
                <a:close/>
              </a:path>
              <a:path w="567054" h="615950">
                <a:moveTo>
                  <a:pt x="433211" y="341539"/>
                </a:moveTo>
                <a:lnTo>
                  <a:pt x="432816" y="347477"/>
                </a:lnTo>
                <a:lnTo>
                  <a:pt x="439589" y="347477"/>
                </a:lnTo>
                <a:lnTo>
                  <a:pt x="433211" y="341539"/>
                </a:lnTo>
                <a:close/>
              </a:path>
              <a:path w="567054" h="615950">
                <a:moveTo>
                  <a:pt x="433425" y="338333"/>
                </a:moveTo>
                <a:lnTo>
                  <a:pt x="429768" y="338333"/>
                </a:lnTo>
                <a:lnTo>
                  <a:pt x="433211" y="341539"/>
                </a:lnTo>
                <a:lnTo>
                  <a:pt x="433425" y="338333"/>
                </a:lnTo>
                <a:close/>
              </a:path>
            </a:pathLst>
          </a:custGeom>
          <a:solidFill>
            <a:srgbClr val="1D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pic>
        <p:nvPicPr>
          <p:cNvPr id="33817" name="object 35">
            <a:extLst>
              <a:ext uri="{FF2B5EF4-FFF2-40B4-BE49-F238E27FC236}">
                <a16:creationId xmlns:a16="http://schemas.microsoft.com/office/drawing/2014/main" id="{F5211E81-F5F3-AD74-3DA4-003DAFC2B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3738" y="2939480"/>
            <a:ext cx="1371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object 36">
            <a:extLst>
              <a:ext uri="{FF2B5EF4-FFF2-40B4-BE49-F238E27FC236}">
                <a16:creationId xmlns:a16="http://schemas.microsoft.com/office/drawing/2014/main" id="{9FEA585C-0292-8F9F-5E94-D981B13E0E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1725" y="2914080"/>
            <a:ext cx="8905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object 37">
            <a:extLst>
              <a:ext uri="{FF2B5EF4-FFF2-40B4-BE49-F238E27FC236}">
                <a16:creationId xmlns:a16="http://schemas.microsoft.com/office/drawing/2014/main" id="{1B523A78-AB73-F34C-11B8-2A757D908EBC}"/>
              </a:ext>
            </a:extLst>
          </p:cNvPr>
          <p:cNvSpPr>
            <a:spLocks/>
          </p:cNvSpPr>
          <p:nvPr/>
        </p:nvSpPr>
        <p:spPr bwMode="auto">
          <a:xfrm>
            <a:off x="8324850" y="3182367"/>
            <a:ext cx="522288" cy="252413"/>
          </a:xfrm>
          <a:custGeom>
            <a:avLst/>
            <a:gdLst>
              <a:gd name="T0" fmla="*/ 407521 w 356870"/>
              <a:gd name="T1" fmla="*/ 301282 h 172720"/>
              <a:gd name="T2" fmla="*/ 404767 w 356870"/>
              <a:gd name="T3" fmla="*/ 347968 h 172720"/>
              <a:gd name="T4" fmla="*/ 445163 w 356870"/>
              <a:gd name="T5" fmla="*/ 365362 h 172720"/>
              <a:gd name="T6" fmla="*/ 600622 w 356870"/>
              <a:gd name="T7" fmla="*/ 221031 h 172720"/>
              <a:gd name="T8" fmla="*/ 437409 w 356870"/>
              <a:gd name="T9" fmla="*/ 142906 h 172720"/>
              <a:gd name="T10" fmla="*/ 519016 w 356870"/>
              <a:gd name="T11" fmla="*/ 139650 h 172720"/>
              <a:gd name="T12" fmla="*/ 600622 w 356870"/>
              <a:gd name="T13" fmla="*/ 221031 h 172720"/>
              <a:gd name="T14" fmla="*/ 662646 w 356870"/>
              <a:gd name="T15" fmla="*/ 214522 h 172720"/>
              <a:gd name="T16" fmla="*/ 682229 w 356870"/>
              <a:gd name="T17" fmla="*/ 139650 h 172720"/>
              <a:gd name="T18" fmla="*/ 763835 w 356870"/>
              <a:gd name="T19" fmla="*/ 178719 h 172720"/>
              <a:gd name="T20" fmla="*/ 601037 w 356870"/>
              <a:gd name="T21" fmla="*/ 179762 h 172720"/>
              <a:gd name="T22" fmla="*/ 682229 w 356870"/>
              <a:gd name="T23" fmla="*/ 142906 h 172720"/>
              <a:gd name="T24" fmla="*/ 682229 w 356870"/>
              <a:gd name="T25" fmla="*/ 214522 h 172720"/>
              <a:gd name="T26" fmla="*/ 600622 w 356870"/>
              <a:gd name="T27" fmla="*/ 180012 h 172720"/>
              <a:gd name="T28" fmla="*/ 682229 w 356870"/>
              <a:gd name="T29" fmla="*/ 139650 h 172720"/>
              <a:gd name="T30" fmla="*/ 601037 w 356870"/>
              <a:gd name="T31" fmla="*/ 179762 h 172720"/>
              <a:gd name="T32" fmla="*/ 682229 w 356870"/>
              <a:gd name="T33" fmla="*/ 139650 h 172720"/>
              <a:gd name="T34" fmla="*/ 411552 w 356870"/>
              <a:gd name="T35" fmla="*/ 7118 h 172720"/>
              <a:gd name="T36" fmla="*/ 395791 w 356870"/>
              <a:gd name="T37" fmla="*/ 50550 h 172720"/>
              <a:gd name="T38" fmla="*/ 600622 w 356870"/>
              <a:gd name="T39" fmla="*/ 179529 h 172720"/>
              <a:gd name="T40" fmla="*/ 456997 w 356870"/>
              <a:gd name="T41" fmla="*/ 6204 h 172720"/>
              <a:gd name="T42" fmla="*/ 303576 w 356870"/>
              <a:gd name="T43" fmla="*/ 6204 h 172720"/>
              <a:gd name="T44" fmla="*/ 325201 w 356870"/>
              <a:gd name="T45" fmla="*/ 368565 h 172720"/>
              <a:gd name="T46" fmla="*/ 365596 w 356870"/>
              <a:gd name="T47" fmla="*/ 347968 h 172720"/>
              <a:gd name="T48" fmla="*/ 361466 w 356870"/>
              <a:gd name="T49" fmla="*/ 302654 h 172720"/>
              <a:gd name="T50" fmla="*/ 110983 w 356870"/>
              <a:gd name="T51" fmla="*/ 227540 h 172720"/>
              <a:gd name="T52" fmla="*/ 101192 w 356870"/>
              <a:gd name="T53" fmla="*/ 152680 h 172720"/>
              <a:gd name="T54" fmla="*/ 233295 w 356870"/>
              <a:gd name="T55" fmla="*/ 146160 h 172720"/>
              <a:gd name="T56" fmla="*/ 364779 w 356870"/>
              <a:gd name="T57" fmla="*/ 52586 h 172720"/>
              <a:gd name="T58" fmla="*/ 349018 w 356870"/>
              <a:gd name="T59" fmla="*/ 10322 h 172720"/>
              <a:gd name="T60" fmla="*/ 164055 w 356870"/>
              <a:gd name="T61" fmla="*/ 188144 h 172720"/>
              <a:gd name="T62" fmla="*/ 192590 w 356870"/>
              <a:gd name="T63" fmla="*/ 227540 h 172720"/>
              <a:gd name="T64" fmla="*/ 192590 w 356870"/>
              <a:gd name="T65" fmla="*/ 204242 h 172720"/>
              <a:gd name="T66" fmla="*/ 192590 w 356870"/>
              <a:gd name="T67" fmla="*/ 204242 h 172720"/>
              <a:gd name="T68" fmla="*/ 274196 w 356870"/>
              <a:gd name="T69" fmla="*/ 227540 h 172720"/>
              <a:gd name="T70" fmla="*/ 101192 w 356870"/>
              <a:gd name="T71" fmla="*/ 152680 h 172720"/>
              <a:gd name="T72" fmla="*/ 110983 w 356870"/>
              <a:gd name="T73" fmla="*/ 158204 h 172720"/>
              <a:gd name="T74" fmla="*/ 104455 w 356870"/>
              <a:gd name="T75" fmla="*/ 224285 h 172720"/>
              <a:gd name="T76" fmla="*/ 110983 w 356870"/>
              <a:gd name="T77" fmla="*/ 158204 h 172720"/>
              <a:gd name="T78" fmla="*/ 110983 w 356870"/>
              <a:gd name="T79" fmla="*/ 158204 h 172720"/>
              <a:gd name="T80" fmla="*/ 192590 w 356870"/>
              <a:gd name="T81" fmla="*/ 204242 h 172720"/>
              <a:gd name="T82" fmla="*/ 110983 w 356870"/>
              <a:gd name="T83" fmla="*/ 146160 h 172720"/>
              <a:gd name="T84" fmla="*/ 192590 w 356870"/>
              <a:gd name="T85" fmla="*/ 170841 h 172720"/>
              <a:gd name="T86" fmla="*/ 192590 w 356870"/>
              <a:gd name="T87" fmla="*/ 146160 h 172720"/>
              <a:gd name="T88" fmla="*/ 110983 w 356870"/>
              <a:gd name="T89" fmla="*/ 152680 h 172720"/>
              <a:gd name="T90" fmla="*/ 110983 w 356870"/>
              <a:gd name="T91" fmla="*/ 152680 h 1727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56870" h="172720">
                <a:moveTo>
                  <a:pt x="280415" y="84288"/>
                </a:moveTo>
                <a:lnTo>
                  <a:pt x="195072" y="135498"/>
                </a:lnTo>
                <a:lnTo>
                  <a:pt x="190261" y="141070"/>
                </a:lnTo>
                <a:lnTo>
                  <a:pt x="187451" y="148071"/>
                </a:lnTo>
                <a:lnTo>
                  <a:pt x="186928" y="155643"/>
                </a:lnTo>
                <a:lnTo>
                  <a:pt x="188975" y="162930"/>
                </a:lnTo>
                <a:lnTo>
                  <a:pt x="194310" y="167740"/>
                </a:lnTo>
                <a:lnTo>
                  <a:pt x="200787" y="170550"/>
                </a:lnTo>
                <a:lnTo>
                  <a:pt x="207835" y="171074"/>
                </a:lnTo>
                <a:lnTo>
                  <a:pt x="214884" y="169026"/>
                </a:lnTo>
                <a:lnTo>
                  <a:pt x="323713" y="103494"/>
                </a:lnTo>
                <a:lnTo>
                  <a:pt x="280415" y="103494"/>
                </a:lnTo>
                <a:lnTo>
                  <a:pt x="280415" y="84288"/>
                </a:lnTo>
                <a:close/>
              </a:path>
              <a:path w="356870" h="172720">
                <a:moveTo>
                  <a:pt x="242315" y="65389"/>
                </a:moveTo>
                <a:lnTo>
                  <a:pt x="204215" y="66913"/>
                </a:lnTo>
                <a:lnTo>
                  <a:pt x="204215" y="105018"/>
                </a:lnTo>
                <a:lnTo>
                  <a:pt x="242315" y="103494"/>
                </a:lnTo>
                <a:lnTo>
                  <a:pt x="242315" y="65389"/>
                </a:lnTo>
                <a:close/>
              </a:path>
              <a:path w="356870" h="172720">
                <a:moveTo>
                  <a:pt x="280609" y="84171"/>
                </a:moveTo>
                <a:lnTo>
                  <a:pt x="280415" y="84288"/>
                </a:lnTo>
                <a:lnTo>
                  <a:pt x="280415" y="103494"/>
                </a:lnTo>
                <a:lnTo>
                  <a:pt x="318515" y="103494"/>
                </a:lnTo>
                <a:lnTo>
                  <a:pt x="318515" y="100446"/>
                </a:lnTo>
                <a:lnTo>
                  <a:pt x="309372" y="100446"/>
                </a:lnTo>
                <a:lnTo>
                  <a:pt x="280609" y="84171"/>
                </a:lnTo>
                <a:close/>
              </a:path>
              <a:path w="356870" h="172720">
                <a:moveTo>
                  <a:pt x="324173" y="65389"/>
                </a:moveTo>
                <a:lnTo>
                  <a:pt x="318515" y="65389"/>
                </a:lnTo>
                <a:lnTo>
                  <a:pt x="318515" y="103494"/>
                </a:lnTo>
                <a:lnTo>
                  <a:pt x="323713" y="103494"/>
                </a:lnTo>
                <a:lnTo>
                  <a:pt x="356615" y="83682"/>
                </a:lnTo>
                <a:lnTo>
                  <a:pt x="324173" y="65389"/>
                </a:lnTo>
                <a:close/>
              </a:path>
              <a:path w="356870" h="172720">
                <a:moveTo>
                  <a:pt x="309372" y="66913"/>
                </a:moveTo>
                <a:lnTo>
                  <a:pt x="280609" y="84171"/>
                </a:lnTo>
                <a:lnTo>
                  <a:pt x="309372" y="100446"/>
                </a:lnTo>
                <a:lnTo>
                  <a:pt x="309372" y="66913"/>
                </a:lnTo>
                <a:close/>
              </a:path>
              <a:path w="356870" h="172720">
                <a:moveTo>
                  <a:pt x="318515" y="66913"/>
                </a:moveTo>
                <a:lnTo>
                  <a:pt x="309372" y="66913"/>
                </a:lnTo>
                <a:lnTo>
                  <a:pt x="309372" y="100446"/>
                </a:lnTo>
                <a:lnTo>
                  <a:pt x="318515" y="100446"/>
                </a:lnTo>
                <a:lnTo>
                  <a:pt x="318515" y="66913"/>
                </a:lnTo>
                <a:close/>
              </a:path>
              <a:path w="356870" h="172720">
                <a:moveTo>
                  <a:pt x="280415" y="84061"/>
                </a:moveTo>
                <a:lnTo>
                  <a:pt x="280415" y="84288"/>
                </a:lnTo>
                <a:lnTo>
                  <a:pt x="280609" y="84171"/>
                </a:lnTo>
                <a:lnTo>
                  <a:pt x="280415" y="84061"/>
                </a:lnTo>
                <a:close/>
              </a:path>
              <a:path w="356870" h="172720">
                <a:moveTo>
                  <a:pt x="318515" y="65389"/>
                </a:moveTo>
                <a:lnTo>
                  <a:pt x="280415" y="65389"/>
                </a:lnTo>
                <a:lnTo>
                  <a:pt x="280415" y="84061"/>
                </a:lnTo>
                <a:lnTo>
                  <a:pt x="280609" y="84171"/>
                </a:lnTo>
                <a:lnTo>
                  <a:pt x="309372" y="66913"/>
                </a:lnTo>
                <a:lnTo>
                  <a:pt x="318515" y="66913"/>
                </a:lnTo>
                <a:lnTo>
                  <a:pt x="318515" y="65389"/>
                </a:lnTo>
                <a:close/>
              </a:path>
              <a:path w="356870" h="172720">
                <a:moveTo>
                  <a:pt x="206097" y="0"/>
                </a:moveTo>
                <a:lnTo>
                  <a:pt x="198691" y="238"/>
                </a:lnTo>
                <a:lnTo>
                  <a:pt x="192143" y="3333"/>
                </a:lnTo>
                <a:lnTo>
                  <a:pt x="187451" y="9001"/>
                </a:lnTo>
                <a:lnTo>
                  <a:pt x="184546" y="16263"/>
                </a:lnTo>
                <a:lnTo>
                  <a:pt x="184785" y="23669"/>
                </a:lnTo>
                <a:lnTo>
                  <a:pt x="187880" y="30218"/>
                </a:lnTo>
                <a:lnTo>
                  <a:pt x="193548" y="34909"/>
                </a:lnTo>
                <a:lnTo>
                  <a:pt x="280415" y="84061"/>
                </a:lnTo>
                <a:lnTo>
                  <a:pt x="280415" y="65389"/>
                </a:lnTo>
                <a:lnTo>
                  <a:pt x="324173" y="65389"/>
                </a:lnTo>
                <a:lnTo>
                  <a:pt x="213360" y="2905"/>
                </a:lnTo>
                <a:lnTo>
                  <a:pt x="206097" y="0"/>
                </a:lnTo>
                <a:close/>
              </a:path>
              <a:path w="356870" h="172720">
                <a:moveTo>
                  <a:pt x="148994" y="881"/>
                </a:moveTo>
                <a:lnTo>
                  <a:pt x="141732" y="2905"/>
                </a:lnTo>
                <a:lnTo>
                  <a:pt x="0" y="89778"/>
                </a:lnTo>
                <a:lnTo>
                  <a:pt x="144779" y="170550"/>
                </a:lnTo>
                <a:lnTo>
                  <a:pt x="151828" y="172574"/>
                </a:lnTo>
                <a:lnTo>
                  <a:pt x="158876" y="171883"/>
                </a:lnTo>
                <a:lnTo>
                  <a:pt x="165353" y="168621"/>
                </a:lnTo>
                <a:lnTo>
                  <a:pt x="170687" y="162930"/>
                </a:lnTo>
                <a:lnTo>
                  <a:pt x="172712" y="155667"/>
                </a:lnTo>
                <a:lnTo>
                  <a:pt x="172021" y="148261"/>
                </a:lnTo>
                <a:lnTo>
                  <a:pt x="168759" y="141713"/>
                </a:lnTo>
                <a:lnTo>
                  <a:pt x="163067" y="137022"/>
                </a:lnTo>
                <a:lnTo>
                  <a:pt x="109196" y="106542"/>
                </a:lnTo>
                <a:lnTo>
                  <a:pt x="51815" y="106542"/>
                </a:lnTo>
                <a:lnTo>
                  <a:pt x="51815" y="105018"/>
                </a:lnTo>
                <a:lnTo>
                  <a:pt x="48767" y="105018"/>
                </a:lnTo>
                <a:lnTo>
                  <a:pt x="47244" y="71490"/>
                </a:lnTo>
                <a:lnTo>
                  <a:pt x="51815" y="71490"/>
                </a:lnTo>
                <a:lnTo>
                  <a:pt x="51815" y="68437"/>
                </a:lnTo>
                <a:lnTo>
                  <a:pt x="108919" y="68437"/>
                </a:lnTo>
                <a:lnTo>
                  <a:pt x="161544" y="36433"/>
                </a:lnTo>
                <a:lnTo>
                  <a:pt x="167211" y="31099"/>
                </a:lnTo>
                <a:lnTo>
                  <a:pt x="170306" y="24622"/>
                </a:lnTo>
                <a:lnTo>
                  <a:pt x="170545" y="17573"/>
                </a:lnTo>
                <a:lnTo>
                  <a:pt x="167639" y="10525"/>
                </a:lnTo>
                <a:lnTo>
                  <a:pt x="162948" y="4833"/>
                </a:lnTo>
                <a:lnTo>
                  <a:pt x="156400" y="1571"/>
                </a:lnTo>
                <a:lnTo>
                  <a:pt x="148994" y="881"/>
                </a:lnTo>
                <a:close/>
              </a:path>
              <a:path w="356870" h="172720">
                <a:moveTo>
                  <a:pt x="76593" y="88095"/>
                </a:moveTo>
                <a:lnTo>
                  <a:pt x="51815" y="103164"/>
                </a:lnTo>
                <a:lnTo>
                  <a:pt x="51815" y="106542"/>
                </a:lnTo>
                <a:lnTo>
                  <a:pt x="89915" y="106542"/>
                </a:lnTo>
                <a:lnTo>
                  <a:pt x="89915" y="95633"/>
                </a:lnTo>
                <a:lnTo>
                  <a:pt x="76593" y="88095"/>
                </a:lnTo>
                <a:close/>
              </a:path>
              <a:path w="356870" h="172720">
                <a:moveTo>
                  <a:pt x="89915" y="95633"/>
                </a:moveTo>
                <a:lnTo>
                  <a:pt x="89915" y="106542"/>
                </a:lnTo>
                <a:lnTo>
                  <a:pt x="109196" y="106542"/>
                </a:lnTo>
                <a:lnTo>
                  <a:pt x="89915" y="95633"/>
                </a:lnTo>
                <a:close/>
              </a:path>
              <a:path w="356870" h="172720">
                <a:moveTo>
                  <a:pt x="166115" y="66913"/>
                </a:moveTo>
                <a:lnTo>
                  <a:pt x="128015" y="68437"/>
                </a:lnTo>
                <a:lnTo>
                  <a:pt x="128015" y="106542"/>
                </a:lnTo>
                <a:lnTo>
                  <a:pt x="166115" y="105018"/>
                </a:lnTo>
                <a:lnTo>
                  <a:pt x="166115" y="66913"/>
                </a:lnTo>
                <a:close/>
              </a:path>
              <a:path w="356870" h="172720">
                <a:moveTo>
                  <a:pt x="47244" y="71490"/>
                </a:moveTo>
                <a:lnTo>
                  <a:pt x="48767" y="105018"/>
                </a:lnTo>
                <a:lnTo>
                  <a:pt x="51815" y="103164"/>
                </a:lnTo>
                <a:lnTo>
                  <a:pt x="51815" y="74076"/>
                </a:lnTo>
                <a:lnTo>
                  <a:pt x="47244" y="71490"/>
                </a:lnTo>
                <a:close/>
              </a:path>
              <a:path w="356870" h="172720">
                <a:moveTo>
                  <a:pt x="51815" y="103164"/>
                </a:moveTo>
                <a:lnTo>
                  <a:pt x="48767" y="105018"/>
                </a:lnTo>
                <a:lnTo>
                  <a:pt x="51815" y="105018"/>
                </a:lnTo>
                <a:lnTo>
                  <a:pt x="51815" y="103164"/>
                </a:lnTo>
                <a:close/>
              </a:path>
              <a:path w="356870" h="172720">
                <a:moveTo>
                  <a:pt x="51815" y="74076"/>
                </a:moveTo>
                <a:lnTo>
                  <a:pt x="51815" y="103164"/>
                </a:lnTo>
                <a:lnTo>
                  <a:pt x="76593" y="88095"/>
                </a:lnTo>
                <a:lnTo>
                  <a:pt x="51815" y="74076"/>
                </a:lnTo>
                <a:close/>
              </a:path>
              <a:path w="356870" h="172720">
                <a:moveTo>
                  <a:pt x="89915" y="79993"/>
                </a:moveTo>
                <a:lnTo>
                  <a:pt x="76593" y="88095"/>
                </a:lnTo>
                <a:lnTo>
                  <a:pt x="89915" y="95633"/>
                </a:lnTo>
                <a:lnTo>
                  <a:pt x="89915" y="79993"/>
                </a:lnTo>
                <a:close/>
              </a:path>
              <a:path w="356870" h="172720">
                <a:moveTo>
                  <a:pt x="89915" y="68437"/>
                </a:moveTo>
                <a:lnTo>
                  <a:pt x="51815" y="68437"/>
                </a:lnTo>
                <a:lnTo>
                  <a:pt x="51815" y="74076"/>
                </a:lnTo>
                <a:lnTo>
                  <a:pt x="76593" y="88095"/>
                </a:lnTo>
                <a:lnTo>
                  <a:pt x="89915" y="79993"/>
                </a:lnTo>
                <a:lnTo>
                  <a:pt x="89915" y="68437"/>
                </a:lnTo>
                <a:close/>
              </a:path>
              <a:path w="356870" h="172720">
                <a:moveTo>
                  <a:pt x="108919" y="68437"/>
                </a:moveTo>
                <a:lnTo>
                  <a:pt x="89915" y="68437"/>
                </a:lnTo>
                <a:lnTo>
                  <a:pt x="89915" y="79993"/>
                </a:lnTo>
                <a:lnTo>
                  <a:pt x="108919" y="68437"/>
                </a:lnTo>
                <a:close/>
              </a:path>
              <a:path w="356870" h="172720">
                <a:moveTo>
                  <a:pt x="51815" y="71490"/>
                </a:moveTo>
                <a:lnTo>
                  <a:pt x="47244" y="71490"/>
                </a:lnTo>
                <a:lnTo>
                  <a:pt x="51815" y="74076"/>
                </a:lnTo>
                <a:lnTo>
                  <a:pt x="51815" y="71490"/>
                </a:lnTo>
                <a:close/>
              </a:path>
            </a:pathLst>
          </a:custGeom>
          <a:solidFill>
            <a:srgbClr val="1D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pic>
        <p:nvPicPr>
          <p:cNvPr id="33820" name="object 38">
            <a:extLst>
              <a:ext uri="{FF2B5EF4-FFF2-40B4-BE49-F238E27FC236}">
                <a16:creationId xmlns:a16="http://schemas.microsoft.com/office/drawing/2014/main" id="{6D10859C-B4D7-D511-6B86-BEE40BD72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150" y="3117280"/>
            <a:ext cx="812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object 39">
            <a:extLst>
              <a:ext uri="{FF2B5EF4-FFF2-40B4-BE49-F238E27FC236}">
                <a16:creationId xmlns:a16="http://schemas.microsoft.com/office/drawing/2014/main" id="{16F65E86-9E38-4821-4126-7EB616D68A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8488" y="2780730"/>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2" name="object 40">
            <a:extLst>
              <a:ext uri="{FF2B5EF4-FFF2-40B4-BE49-F238E27FC236}">
                <a16:creationId xmlns:a16="http://schemas.microsoft.com/office/drawing/2014/main" id="{5B950D79-DED7-13DD-2264-9A237161FB1F}"/>
              </a:ext>
            </a:extLst>
          </p:cNvPr>
          <p:cNvSpPr>
            <a:spLocks/>
          </p:cNvSpPr>
          <p:nvPr/>
        </p:nvSpPr>
        <p:spPr bwMode="auto">
          <a:xfrm>
            <a:off x="9444038" y="3039492"/>
            <a:ext cx="150812" cy="109538"/>
          </a:xfrm>
          <a:custGeom>
            <a:avLst/>
            <a:gdLst>
              <a:gd name="T0" fmla="*/ 182396 w 102235"/>
              <a:gd name="T1" fmla="*/ 0 h 74929"/>
              <a:gd name="T2" fmla="*/ 0 w 102235"/>
              <a:gd name="T3" fmla="*/ 159590 h 74929"/>
              <a:gd name="T4" fmla="*/ 222195 w 102235"/>
              <a:gd name="T5" fmla="*/ 58623 h 74929"/>
              <a:gd name="T6" fmla="*/ 182396 w 102235"/>
              <a:gd name="T7" fmla="*/ 0 h 749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235" h="74929">
                <a:moveTo>
                  <a:pt x="83819" y="0"/>
                </a:moveTo>
                <a:lnTo>
                  <a:pt x="0" y="74675"/>
                </a:lnTo>
                <a:lnTo>
                  <a:pt x="102108" y="27431"/>
                </a:lnTo>
                <a:lnTo>
                  <a:pt x="83819" y="0"/>
                </a:lnTo>
                <a:close/>
              </a:path>
            </a:pathLst>
          </a:custGeom>
          <a:solidFill>
            <a:srgbClr val="12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23" name="object 42">
            <a:extLst>
              <a:ext uri="{FF2B5EF4-FFF2-40B4-BE49-F238E27FC236}">
                <a16:creationId xmlns:a16="http://schemas.microsoft.com/office/drawing/2014/main" id="{5FB034DF-3A25-2023-9786-7026A0D7F3E4}"/>
              </a:ext>
            </a:extLst>
          </p:cNvPr>
          <p:cNvSpPr>
            <a:spLocks/>
          </p:cNvSpPr>
          <p:nvPr/>
        </p:nvSpPr>
        <p:spPr bwMode="auto">
          <a:xfrm>
            <a:off x="9426575" y="3317305"/>
            <a:ext cx="431800" cy="250825"/>
          </a:xfrm>
          <a:custGeom>
            <a:avLst/>
            <a:gdLst>
              <a:gd name="T0" fmla="*/ 0 w 294639"/>
              <a:gd name="T1" fmla="*/ 151111 h 171450"/>
              <a:gd name="T2" fmla="*/ 85100 w 294639"/>
              <a:gd name="T3" fmla="*/ 229393 h 171450"/>
              <a:gd name="T4" fmla="*/ 245488 w 294639"/>
              <a:gd name="T5" fmla="*/ 144588 h 171450"/>
              <a:gd name="T6" fmla="*/ 166930 w 294639"/>
              <a:gd name="T7" fmla="*/ 229393 h 171450"/>
              <a:gd name="T8" fmla="*/ 245488 w 294639"/>
              <a:gd name="T9" fmla="*/ 144588 h 171450"/>
              <a:gd name="T10" fmla="*/ 288038 w 294639"/>
              <a:gd name="T11" fmla="*/ 291367 h 171450"/>
              <a:gd name="T12" fmla="*/ 270446 w 294639"/>
              <a:gd name="T13" fmla="*/ 316645 h 171450"/>
              <a:gd name="T14" fmla="*/ 274945 w 294639"/>
              <a:gd name="T15" fmla="*/ 346816 h 171450"/>
              <a:gd name="T16" fmla="*/ 300312 w 294639"/>
              <a:gd name="T17" fmla="*/ 365571 h 171450"/>
              <a:gd name="T18" fmla="*/ 330590 w 294639"/>
              <a:gd name="T19" fmla="*/ 359864 h 171450"/>
              <a:gd name="T20" fmla="*/ 412418 w 294639"/>
              <a:gd name="T21" fmla="*/ 222869 h 171450"/>
              <a:gd name="T22" fmla="*/ 403224 w 294639"/>
              <a:gd name="T23" fmla="*/ 141325 h 171450"/>
              <a:gd name="T24" fmla="*/ 330590 w 294639"/>
              <a:gd name="T25" fmla="*/ 222869 h 171450"/>
              <a:gd name="T26" fmla="*/ 412150 w 294639"/>
              <a:gd name="T27" fmla="*/ 216156 h 171450"/>
              <a:gd name="T28" fmla="*/ 403224 w 294639"/>
              <a:gd name="T29" fmla="*/ 141325 h 171450"/>
              <a:gd name="T30" fmla="*/ 412150 w 294639"/>
              <a:gd name="T31" fmla="*/ 216156 h 171450"/>
              <a:gd name="T32" fmla="*/ 556438 w 294639"/>
              <a:gd name="T33" fmla="*/ 222869 h 171450"/>
              <a:gd name="T34" fmla="*/ 494247 w 294639"/>
              <a:gd name="T35" fmla="*/ 219608 h 171450"/>
              <a:gd name="T36" fmla="*/ 472594 w 294639"/>
              <a:gd name="T37" fmla="*/ 179528 h 171450"/>
              <a:gd name="T38" fmla="*/ 530252 w 294639"/>
              <a:gd name="T39" fmla="*/ 144588 h 171450"/>
              <a:gd name="T40" fmla="*/ 493988 w 294639"/>
              <a:gd name="T41" fmla="*/ 213085 h 171450"/>
              <a:gd name="T42" fmla="*/ 553166 w 294639"/>
              <a:gd name="T43" fmla="*/ 219608 h 171450"/>
              <a:gd name="T44" fmla="*/ 533526 w 294639"/>
              <a:gd name="T45" fmla="*/ 213085 h 171450"/>
              <a:gd name="T46" fmla="*/ 552009 w 294639"/>
              <a:gd name="T47" fmla="*/ 190817 h 171450"/>
              <a:gd name="T48" fmla="*/ 562059 w 294639"/>
              <a:gd name="T49" fmla="*/ 138064 h 171450"/>
              <a:gd name="T50" fmla="*/ 553166 w 294639"/>
              <a:gd name="T51" fmla="*/ 219608 h 171450"/>
              <a:gd name="T52" fmla="*/ 631722 w 294639"/>
              <a:gd name="T53" fmla="*/ 177204 h 171450"/>
              <a:gd name="T54" fmla="*/ 530252 w 294639"/>
              <a:gd name="T55" fmla="*/ 144588 h 171450"/>
              <a:gd name="T56" fmla="*/ 493093 w 294639"/>
              <a:gd name="T57" fmla="*/ 190817 h 171450"/>
              <a:gd name="T58" fmla="*/ 530252 w 294639"/>
              <a:gd name="T59" fmla="*/ 144588 h 171450"/>
              <a:gd name="T60" fmla="*/ 472594 w 294639"/>
              <a:gd name="T61" fmla="*/ 179528 h 171450"/>
              <a:gd name="T62" fmla="*/ 492165 w 294639"/>
              <a:gd name="T63" fmla="*/ 167669 h 171450"/>
              <a:gd name="T64" fmla="*/ 409147 w 294639"/>
              <a:gd name="T65" fmla="*/ 141325 h 171450"/>
              <a:gd name="T66" fmla="*/ 472594 w 294639"/>
              <a:gd name="T67" fmla="*/ 179528 h 171450"/>
              <a:gd name="T68" fmla="*/ 491105 w 294639"/>
              <a:gd name="T69" fmla="*/ 141325 h 171450"/>
              <a:gd name="T70" fmla="*/ 490976 w 294639"/>
              <a:gd name="T71" fmla="*/ 138064 h 171450"/>
              <a:gd name="T72" fmla="*/ 530252 w 294639"/>
              <a:gd name="T73" fmla="*/ 144588 h 171450"/>
              <a:gd name="T74" fmla="*/ 549892 w 294639"/>
              <a:gd name="T75" fmla="*/ 138064 h 171450"/>
              <a:gd name="T76" fmla="*/ 292539 w 294639"/>
              <a:gd name="T77" fmla="*/ 1476 h 171450"/>
              <a:gd name="T78" fmla="*/ 268399 w 294639"/>
              <a:gd name="T79" fmla="*/ 20641 h 171450"/>
              <a:gd name="T80" fmla="*/ 263080 w 294639"/>
              <a:gd name="T81" fmla="*/ 52035 h 171450"/>
              <a:gd name="T82" fmla="*/ 284764 w 294639"/>
              <a:gd name="T83" fmla="*/ 76090 h 171450"/>
              <a:gd name="T84" fmla="*/ 409147 w 294639"/>
              <a:gd name="T85" fmla="*/ 141325 h 171450"/>
              <a:gd name="T86" fmla="*/ 490976 w 294639"/>
              <a:gd name="T87" fmla="*/ 138064 h 171450"/>
              <a:gd name="T88" fmla="*/ 324043 w 294639"/>
              <a:gd name="T89" fmla="*/ 4332 h 171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4639" h="171450">
                <a:moveTo>
                  <a:pt x="38100" y="69080"/>
                </a:moveTo>
                <a:lnTo>
                  <a:pt x="0" y="70604"/>
                </a:lnTo>
                <a:lnTo>
                  <a:pt x="1523" y="108704"/>
                </a:lnTo>
                <a:lnTo>
                  <a:pt x="39623" y="107180"/>
                </a:lnTo>
                <a:lnTo>
                  <a:pt x="38100" y="69080"/>
                </a:lnTo>
                <a:close/>
              </a:path>
              <a:path w="294639" h="171450">
                <a:moveTo>
                  <a:pt x="114300" y="67556"/>
                </a:moveTo>
                <a:lnTo>
                  <a:pt x="76200" y="69080"/>
                </a:lnTo>
                <a:lnTo>
                  <a:pt x="77723" y="107180"/>
                </a:lnTo>
                <a:lnTo>
                  <a:pt x="115823" y="105656"/>
                </a:lnTo>
                <a:lnTo>
                  <a:pt x="114300" y="67556"/>
                </a:lnTo>
                <a:close/>
              </a:path>
              <a:path w="294639" h="171450">
                <a:moveTo>
                  <a:pt x="191898" y="100995"/>
                </a:moveTo>
                <a:lnTo>
                  <a:pt x="134111" y="136136"/>
                </a:lnTo>
                <a:lnTo>
                  <a:pt x="128658" y="141470"/>
                </a:lnTo>
                <a:lnTo>
                  <a:pt x="125920" y="147947"/>
                </a:lnTo>
                <a:lnTo>
                  <a:pt x="125753" y="154995"/>
                </a:lnTo>
                <a:lnTo>
                  <a:pt x="128015" y="162044"/>
                </a:lnTo>
                <a:lnTo>
                  <a:pt x="133349" y="167711"/>
                </a:lnTo>
                <a:lnTo>
                  <a:pt x="139826" y="170807"/>
                </a:lnTo>
                <a:lnTo>
                  <a:pt x="146875" y="171045"/>
                </a:lnTo>
                <a:lnTo>
                  <a:pt x="153923" y="168140"/>
                </a:lnTo>
                <a:lnTo>
                  <a:pt x="259079" y="104132"/>
                </a:lnTo>
                <a:lnTo>
                  <a:pt x="192023" y="104132"/>
                </a:lnTo>
                <a:lnTo>
                  <a:pt x="191898" y="100995"/>
                </a:lnTo>
                <a:close/>
              </a:path>
              <a:path w="294639" h="171450">
                <a:moveTo>
                  <a:pt x="187742" y="66032"/>
                </a:moveTo>
                <a:lnTo>
                  <a:pt x="152400" y="66032"/>
                </a:lnTo>
                <a:lnTo>
                  <a:pt x="153923" y="104132"/>
                </a:lnTo>
                <a:lnTo>
                  <a:pt x="186740" y="104132"/>
                </a:lnTo>
                <a:lnTo>
                  <a:pt x="191898" y="100995"/>
                </a:lnTo>
                <a:lnTo>
                  <a:pt x="190562" y="67590"/>
                </a:lnTo>
                <a:lnTo>
                  <a:pt x="187742" y="66032"/>
                </a:lnTo>
                <a:close/>
              </a:path>
              <a:path w="294639" h="171450">
                <a:moveTo>
                  <a:pt x="220041" y="83881"/>
                </a:moveTo>
                <a:lnTo>
                  <a:pt x="191898" y="100995"/>
                </a:lnTo>
                <a:lnTo>
                  <a:pt x="192023" y="104132"/>
                </a:lnTo>
                <a:lnTo>
                  <a:pt x="259079" y="104132"/>
                </a:lnTo>
                <a:lnTo>
                  <a:pt x="261583" y="102608"/>
                </a:lnTo>
                <a:lnTo>
                  <a:pt x="230123" y="102608"/>
                </a:lnTo>
                <a:lnTo>
                  <a:pt x="229585" y="89156"/>
                </a:lnTo>
                <a:lnTo>
                  <a:pt x="220041" y="83881"/>
                </a:lnTo>
                <a:close/>
              </a:path>
              <a:path w="294639" h="171450">
                <a:moveTo>
                  <a:pt x="256153" y="67556"/>
                </a:moveTo>
                <a:lnTo>
                  <a:pt x="246887" y="67556"/>
                </a:lnTo>
                <a:lnTo>
                  <a:pt x="248411" y="99560"/>
                </a:lnTo>
                <a:lnTo>
                  <a:pt x="230002" y="99560"/>
                </a:lnTo>
                <a:lnTo>
                  <a:pt x="230123" y="102608"/>
                </a:lnTo>
                <a:lnTo>
                  <a:pt x="257555" y="102608"/>
                </a:lnTo>
                <a:lnTo>
                  <a:pt x="257434" y="99560"/>
                </a:lnTo>
                <a:lnTo>
                  <a:pt x="248411" y="99560"/>
                </a:lnTo>
                <a:lnTo>
                  <a:pt x="229585" y="89156"/>
                </a:lnTo>
                <a:lnTo>
                  <a:pt x="257017" y="89156"/>
                </a:lnTo>
                <a:lnTo>
                  <a:pt x="256153" y="67556"/>
                </a:lnTo>
                <a:close/>
              </a:path>
              <a:path w="294639" h="171450">
                <a:moveTo>
                  <a:pt x="261696" y="64508"/>
                </a:moveTo>
                <a:lnTo>
                  <a:pt x="256031" y="64508"/>
                </a:lnTo>
                <a:lnTo>
                  <a:pt x="257555" y="102608"/>
                </a:lnTo>
                <a:lnTo>
                  <a:pt x="261583" y="102608"/>
                </a:lnTo>
                <a:lnTo>
                  <a:pt x="294131" y="82796"/>
                </a:lnTo>
                <a:lnTo>
                  <a:pt x="261696" y="64508"/>
                </a:lnTo>
                <a:close/>
              </a:path>
              <a:path w="294639" h="171450">
                <a:moveTo>
                  <a:pt x="246887" y="67556"/>
                </a:moveTo>
                <a:lnTo>
                  <a:pt x="229153" y="78340"/>
                </a:lnTo>
                <a:lnTo>
                  <a:pt x="229585" y="89156"/>
                </a:lnTo>
                <a:lnTo>
                  <a:pt x="248411" y="99560"/>
                </a:lnTo>
                <a:lnTo>
                  <a:pt x="246887" y="67556"/>
                </a:lnTo>
                <a:close/>
              </a:path>
              <a:path w="294639" h="171450">
                <a:moveTo>
                  <a:pt x="229153" y="78340"/>
                </a:moveTo>
                <a:lnTo>
                  <a:pt x="220041" y="83881"/>
                </a:lnTo>
                <a:lnTo>
                  <a:pt x="229585" y="89156"/>
                </a:lnTo>
                <a:lnTo>
                  <a:pt x="229153" y="78340"/>
                </a:lnTo>
                <a:close/>
              </a:path>
              <a:path w="294639" h="171450">
                <a:moveTo>
                  <a:pt x="228660" y="66032"/>
                </a:moveTo>
                <a:lnTo>
                  <a:pt x="190500" y="66032"/>
                </a:lnTo>
                <a:lnTo>
                  <a:pt x="190562" y="67590"/>
                </a:lnTo>
                <a:lnTo>
                  <a:pt x="220041" y="83881"/>
                </a:lnTo>
                <a:lnTo>
                  <a:pt x="229153" y="78340"/>
                </a:lnTo>
                <a:lnTo>
                  <a:pt x="228660" y="66032"/>
                </a:lnTo>
                <a:close/>
              </a:path>
              <a:path w="294639" h="171450">
                <a:moveTo>
                  <a:pt x="256031" y="64508"/>
                </a:moveTo>
                <a:lnTo>
                  <a:pt x="228600" y="64508"/>
                </a:lnTo>
                <a:lnTo>
                  <a:pt x="229153" y="78340"/>
                </a:lnTo>
                <a:lnTo>
                  <a:pt x="246887" y="67556"/>
                </a:lnTo>
                <a:lnTo>
                  <a:pt x="256153" y="67556"/>
                </a:lnTo>
                <a:lnTo>
                  <a:pt x="256031" y="64508"/>
                </a:lnTo>
                <a:close/>
              </a:path>
              <a:path w="294639" h="171450">
                <a:moveTo>
                  <a:pt x="143613" y="0"/>
                </a:moveTo>
                <a:lnTo>
                  <a:pt x="136207" y="690"/>
                </a:lnTo>
                <a:lnTo>
                  <a:pt x="129659" y="3952"/>
                </a:lnTo>
                <a:lnTo>
                  <a:pt x="124967" y="9644"/>
                </a:lnTo>
                <a:lnTo>
                  <a:pt x="122086" y="16906"/>
                </a:lnTo>
                <a:lnTo>
                  <a:pt x="122491" y="24312"/>
                </a:lnTo>
                <a:lnTo>
                  <a:pt x="126039" y="30860"/>
                </a:lnTo>
                <a:lnTo>
                  <a:pt x="132587" y="35552"/>
                </a:lnTo>
                <a:lnTo>
                  <a:pt x="190562" y="67590"/>
                </a:lnTo>
                <a:lnTo>
                  <a:pt x="190500" y="66032"/>
                </a:lnTo>
                <a:lnTo>
                  <a:pt x="228660" y="66032"/>
                </a:lnTo>
                <a:lnTo>
                  <a:pt x="228600" y="64508"/>
                </a:lnTo>
                <a:lnTo>
                  <a:pt x="261696" y="64508"/>
                </a:lnTo>
                <a:lnTo>
                  <a:pt x="150875" y="2024"/>
                </a:lnTo>
                <a:lnTo>
                  <a:pt x="143613" y="0"/>
                </a:lnTo>
                <a:close/>
              </a:path>
            </a:pathLst>
          </a:custGeom>
          <a:solidFill>
            <a:srgbClr val="1D8EC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33824" name="四角形: 角を丸くする 39">
            <a:extLst>
              <a:ext uri="{FF2B5EF4-FFF2-40B4-BE49-F238E27FC236}">
                <a16:creationId xmlns:a16="http://schemas.microsoft.com/office/drawing/2014/main" id="{B60F1E94-F379-7657-F6D4-D227A3109F78}"/>
              </a:ext>
            </a:extLst>
          </p:cNvPr>
          <p:cNvSpPr>
            <a:spLocks noChangeArrowheads="1"/>
          </p:cNvSpPr>
          <p:nvPr/>
        </p:nvSpPr>
        <p:spPr bwMode="auto">
          <a:xfrm>
            <a:off x="983432" y="1661458"/>
            <a:ext cx="9864725" cy="1031875"/>
          </a:xfrm>
          <a:prstGeom prst="roundRect">
            <a:avLst>
              <a:gd name="adj" fmla="val 16667"/>
            </a:avLst>
          </a:prstGeom>
          <a:noFill/>
          <a:ln w="9525">
            <a:solidFill>
              <a:srgbClr val="0000CC">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endParaRPr lang="ja-JP" altLang="en-US" sz="1800">
              <a:solidFill>
                <a:srgbClr val="0000CC"/>
              </a:solidFill>
              <a:latin typeface="+mn-ea"/>
              <a:ea typeface="+mn-ea"/>
            </a:endParaRPr>
          </a:p>
        </p:txBody>
      </p:sp>
      <p:sp>
        <p:nvSpPr>
          <p:cNvPr id="33825" name="四角形: 角を丸くする 40">
            <a:extLst>
              <a:ext uri="{FF2B5EF4-FFF2-40B4-BE49-F238E27FC236}">
                <a16:creationId xmlns:a16="http://schemas.microsoft.com/office/drawing/2014/main" id="{CE97A204-7876-0EE8-C61E-401A20E513BC}"/>
              </a:ext>
            </a:extLst>
          </p:cNvPr>
          <p:cNvSpPr>
            <a:spLocks noChangeArrowheads="1"/>
          </p:cNvSpPr>
          <p:nvPr/>
        </p:nvSpPr>
        <p:spPr bwMode="auto">
          <a:xfrm>
            <a:off x="983432" y="2736733"/>
            <a:ext cx="9864725" cy="1030287"/>
          </a:xfrm>
          <a:prstGeom prst="roundRect">
            <a:avLst>
              <a:gd name="adj" fmla="val 16667"/>
            </a:avLst>
          </a:prstGeom>
          <a:noFill/>
          <a:ln w="9525">
            <a:solidFill>
              <a:srgbClr val="0000CC">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endParaRPr lang="ja-JP" altLang="en-US" sz="1800">
              <a:solidFill>
                <a:srgbClr val="0000CC"/>
              </a:solidFill>
              <a:latin typeface="+mn-ea"/>
              <a:ea typeface="+mn-ea"/>
            </a:endParaRPr>
          </a:p>
        </p:txBody>
      </p:sp>
      <p:sp>
        <p:nvSpPr>
          <p:cNvPr id="7" name="四角形: 角を丸くする 6">
            <a:extLst>
              <a:ext uri="{FF2B5EF4-FFF2-40B4-BE49-F238E27FC236}">
                <a16:creationId xmlns:a16="http://schemas.microsoft.com/office/drawing/2014/main" id="{F5E402C9-DA59-2C6A-1D42-FD2DD3CEDCDE}"/>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４</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第８</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日付プレースホルダー 1">
            <a:extLst>
              <a:ext uri="{FF2B5EF4-FFF2-40B4-BE49-F238E27FC236}">
                <a16:creationId xmlns:a16="http://schemas.microsoft.com/office/drawing/2014/main" id="{53F04801-3F34-A91F-B4BE-ACB75422D8A8}"/>
              </a:ext>
            </a:extLst>
          </p:cNvPr>
          <p:cNvSpPr>
            <a:spLocks noGrp="1"/>
          </p:cNvSpPr>
          <p:nvPr>
            <p:ph type="dt" sz="half" idx="10"/>
          </p:nvPr>
        </p:nvSpPr>
        <p:spPr/>
        <p:txBody>
          <a:bodyPr/>
          <a:lstStyle/>
          <a:p>
            <a:pPr>
              <a:defRPr/>
            </a:pPr>
            <a:r>
              <a:rPr lang="en-US" altLang="ja-JP" dirty="0"/>
              <a:t>2024/6/26</a:t>
            </a:r>
          </a:p>
        </p:txBody>
      </p:sp>
      <p:sp>
        <p:nvSpPr>
          <p:cNvPr id="4" name="テキスト ボックス 3">
            <a:extLst>
              <a:ext uri="{FF2B5EF4-FFF2-40B4-BE49-F238E27FC236}">
                <a16:creationId xmlns:a16="http://schemas.microsoft.com/office/drawing/2014/main" id="{3E292CE3-6AF2-4505-E198-EC1F8AFD5DDA}"/>
              </a:ext>
            </a:extLst>
          </p:cNvPr>
          <p:cNvSpPr txBox="1"/>
          <p:nvPr/>
        </p:nvSpPr>
        <p:spPr>
          <a:xfrm>
            <a:off x="3359696" y="6546830"/>
            <a:ext cx="839189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sz="800" dirty="0">
                <a:latin typeface="ＭＳ Ｐゴシック"/>
                <a:ea typeface="ＭＳ Ｐゴシック"/>
              </a:rPr>
              <a:t>出所：「中山 希、八百野 恭子／著，人を対象とする生命科学・医学系研究に関する倫理指針</a:t>
            </a:r>
            <a:r>
              <a:rPr lang="en-US" altLang="ja-JP" sz="800" dirty="0">
                <a:latin typeface="ＭＳ Ｐゴシック"/>
                <a:ea typeface="ＭＳ Ｐゴシック"/>
              </a:rPr>
              <a:t>Q</a:t>
            </a:r>
            <a:r>
              <a:rPr lang="ja-JP" sz="800" dirty="0">
                <a:latin typeface="ＭＳ Ｐゴシック"/>
                <a:ea typeface="ＭＳ Ｐゴシック"/>
              </a:rPr>
              <a:t>＆</a:t>
            </a:r>
            <a:r>
              <a:rPr lang="en-US" altLang="ja-JP" sz="800" dirty="0">
                <a:latin typeface="ＭＳ Ｐゴシック"/>
                <a:ea typeface="ＭＳ Ｐゴシック"/>
              </a:rPr>
              <a:t>A</a:t>
            </a:r>
            <a:r>
              <a:rPr lang="ja-JP" sz="800" dirty="0">
                <a:latin typeface="ＭＳ Ｐゴシック"/>
                <a:ea typeface="ＭＳ Ｐゴシック"/>
              </a:rPr>
              <a:t>，</a:t>
            </a:r>
            <a:r>
              <a:rPr lang="en-US" altLang="ja-JP" sz="800" dirty="0">
                <a:latin typeface="ＭＳ Ｐゴシック"/>
                <a:ea typeface="ＭＳ Ｐゴシック"/>
              </a:rPr>
              <a:t>2023</a:t>
            </a:r>
            <a:r>
              <a:rPr lang="ja-JP" sz="800" dirty="0">
                <a:latin typeface="ＭＳ Ｐゴシック"/>
                <a:ea typeface="ＭＳ Ｐゴシック"/>
              </a:rPr>
              <a:t>年</a:t>
            </a:r>
            <a:r>
              <a:rPr lang="en-US" altLang="ja-JP" sz="800" dirty="0">
                <a:latin typeface="ＭＳ Ｐゴシック"/>
                <a:ea typeface="ＭＳ Ｐゴシック"/>
              </a:rPr>
              <a:t>12</a:t>
            </a:r>
            <a:r>
              <a:rPr lang="ja-JP" sz="800" dirty="0">
                <a:latin typeface="ＭＳ Ｐゴシック"/>
                <a:ea typeface="ＭＳ Ｐゴシック"/>
              </a:rPr>
              <a:t>月発行，</a:t>
            </a:r>
            <a:r>
              <a:rPr lang="en-US" altLang="ja-JP" sz="800" dirty="0">
                <a:latin typeface="ＭＳ Ｐゴシック"/>
                <a:ea typeface="ＭＳ Ｐゴシック"/>
              </a:rPr>
              <a:t>54,55</a:t>
            </a:r>
            <a:r>
              <a:rPr lang="ja-JP" sz="800" dirty="0">
                <a:latin typeface="ＭＳ Ｐゴシック"/>
                <a:ea typeface="ＭＳ Ｐゴシック"/>
              </a:rPr>
              <a:t>頁</a:t>
            </a:r>
            <a:r>
              <a:rPr lang="en-US" altLang="ja-JP" sz="800" dirty="0">
                <a:latin typeface="ＭＳ Ｐゴシック"/>
                <a:ea typeface="ＭＳ Ｐゴシック"/>
              </a:rPr>
              <a:t>,</a:t>
            </a:r>
            <a:r>
              <a:rPr lang="ja-JP" altLang="en-US" sz="800" dirty="0">
                <a:latin typeface="ＭＳ Ｐゴシック"/>
                <a:ea typeface="ＭＳ Ｐゴシック"/>
              </a:rPr>
              <a:t>じほう</a:t>
            </a:r>
            <a:r>
              <a:rPr lang="ja-JP" sz="800" dirty="0">
                <a:latin typeface="ＭＳ Ｐゴシック"/>
                <a:ea typeface="ＭＳ Ｐゴシック"/>
              </a:rPr>
              <a:t>」</a:t>
            </a:r>
            <a:r>
              <a:rPr lang="ja-JP" altLang="en-US" sz="800" dirty="0">
                <a:latin typeface="ＭＳ Ｐゴシック"/>
                <a:ea typeface="ＭＳ Ｐゴシック"/>
              </a:rPr>
              <a:t>より</a:t>
            </a:r>
            <a:endParaRPr lang="ja-JP" sz="8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A69006E3-F026-AB20-6303-EBB56D682AE5}"/>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1"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8" name="テキスト ボックス 7">
            <a:extLst>
              <a:ext uri="{FF2B5EF4-FFF2-40B4-BE49-F238E27FC236}">
                <a16:creationId xmlns:a16="http://schemas.microsoft.com/office/drawing/2014/main" id="{1572E866-C9CC-3854-DD7D-934AF9780465}"/>
              </a:ext>
            </a:extLst>
          </p:cNvPr>
          <p:cNvSpPr txBox="1"/>
          <p:nvPr/>
        </p:nvSpPr>
        <p:spPr>
          <a:xfrm>
            <a:off x="1308472" y="3717032"/>
            <a:ext cx="9036000" cy="253916"/>
          </a:xfrm>
          <a:prstGeom prst="rect">
            <a:avLst/>
          </a:prstGeom>
          <a:noFill/>
        </p:spPr>
        <p:txBody>
          <a:bodyPr wrap="square">
            <a:spAutoFit/>
          </a:bodyPr>
          <a:lstStyle/>
          <a:p>
            <a:r>
              <a:rPr lang="ja-JP" altLang="en-US" sz="1050" dirty="0">
                <a:latin typeface="+mn-ea"/>
                <a:ea typeface="+mn-ea"/>
              </a:rPr>
              <a:t>出典．「人を対象とする生命科学・医学系研究に関する倫理指針」説明賓科（令和</a:t>
            </a:r>
            <a:r>
              <a:rPr lang="en-US" altLang="ja-JP" sz="1050" dirty="0">
                <a:latin typeface="+mn-ea"/>
                <a:ea typeface="+mn-ea"/>
              </a:rPr>
              <a:t>3</a:t>
            </a:r>
            <a:r>
              <a:rPr lang="ja-JP" altLang="en-US" sz="1050" dirty="0">
                <a:latin typeface="+mn-ea"/>
                <a:ea typeface="+mn-ea"/>
              </a:rPr>
              <a:t>年</a:t>
            </a:r>
            <a:r>
              <a:rPr lang="en-US" altLang="ja-JP" sz="1050" dirty="0">
                <a:latin typeface="+mn-ea"/>
                <a:ea typeface="+mn-ea"/>
              </a:rPr>
              <a:t>4</a:t>
            </a:r>
            <a:r>
              <a:rPr lang="ja-JP" altLang="en-US" sz="1050" dirty="0">
                <a:latin typeface="+mn-ea"/>
                <a:ea typeface="+mn-ea"/>
              </a:rPr>
              <a:t>月）（</a:t>
            </a:r>
            <a:r>
              <a:rPr lang="en-US" altLang="ja-JP" sz="1050" dirty="0">
                <a:latin typeface="+mn-ea"/>
                <a:ea typeface="+mn-ea"/>
              </a:rPr>
              <a:t> </a:t>
            </a:r>
            <a:r>
              <a:rPr lang="en-US" altLang="ja-JP" sz="1050" dirty="0">
                <a:latin typeface="+mn-ea"/>
                <a:ea typeface="+mn-ea"/>
                <a:hlinkClick r:id="rId12"/>
              </a:rPr>
              <a:t>https://www.mhlw.go.jp/content/000769921.pdf</a:t>
            </a:r>
            <a:r>
              <a:rPr lang="en-US" altLang="ja-JP" sz="1050" dirty="0">
                <a:latin typeface="+mn-ea"/>
                <a:ea typeface="+mn-ea"/>
              </a:rPr>
              <a:t> )</a:t>
            </a:r>
            <a:endParaRPr lang="ja-JP" altLang="en-US" sz="1050" dirty="0">
              <a:latin typeface="+mn-ea"/>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6575-6BB4-ECCA-7C42-E07ADD1DDE4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63B972E-59CD-F777-02F0-3DA65F751DDB}"/>
              </a:ext>
            </a:extLst>
          </p:cNvPr>
          <p:cNvGraphicFramePr>
            <a:graphicFrameLocks noChangeAspect="1"/>
          </p:cNvGraphicFramePr>
          <p:nvPr>
            <p:custDataLst>
              <p:tags r:id="rId1"/>
            </p:custDataLst>
            <p:extLst>
              <p:ext uri="{D42A27DB-BD31-4B8C-83A1-F6EECF244321}">
                <p14:modId xmlns:p14="http://schemas.microsoft.com/office/powerpoint/2010/main" val="3814129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8" name="think-cell data - do not delete" hidden="1">
                        <a:extLst>
                          <a:ext uri="{FF2B5EF4-FFF2-40B4-BE49-F238E27FC236}">
                            <a16:creationId xmlns:a16="http://schemas.microsoft.com/office/drawing/2014/main" id="{E63B972E-59CD-F777-02F0-3DA65F751D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18AEE21-9CC8-8CB9-01D7-B00BDE7F6592}"/>
              </a:ext>
            </a:extLst>
          </p:cNvPr>
          <p:cNvSpPr>
            <a:spLocks noGrp="1"/>
          </p:cNvSpPr>
          <p:nvPr>
            <p:ph type="title"/>
          </p:nvPr>
        </p:nvSpPr>
        <p:spPr/>
        <p:txBody>
          <a:bodyPr vert="horz"/>
          <a:lstStyle/>
          <a:p>
            <a:r>
              <a:rPr kumimoji="1" lang="ja-JP" altLang="en-US" sz="3200" dirty="0">
                <a:latin typeface="+mn-ea"/>
                <a:ea typeface="+mn-ea"/>
              </a:rPr>
              <a:t>研究に係る適切な対応と報告（</a:t>
            </a:r>
            <a:r>
              <a:rPr kumimoji="1" lang="en-US" altLang="ja-JP" sz="3200" dirty="0">
                <a:latin typeface="+mn-ea"/>
                <a:ea typeface="+mn-ea"/>
              </a:rPr>
              <a:t>1/3</a:t>
            </a:r>
            <a:r>
              <a:rPr kumimoji="1" lang="ja-JP" altLang="en-US" sz="3200" dirty="0">
                <a:latin typeface="+mn-ea"/>
                <a:ea typeface="+mn-ea"/>
              </a:rPr>
              <a:t>）</a:t>
            </a:r>
          </a:p>
        </p:txBody>
      </p:sp>
      <p:sp>
        <p:nvSpPr>
          <p:cNvPr id="3" name="コンテンツ プレースホルダー 2">
            <a:extLst>
              <a:ext uri="{FF2B5EF4-FFF2-40B4-BE49-F238E27FC236}">
                <a16:creationId xmlns:a16="http://schemas.microsoft.com/office/drawing/2014/main" id="{BFB56A4B-9395-3156-1A74-17069DCD5FFD}"/>
              </a:ext>
            </a:extLst>
          </p:cNvPr>
          <p:cNvSpPr>
            <a:spLocks noGrp="1"/>
          </p:cNvSpPr>
          <p:nvPr>
            <p:ph idx="1"/>
          </p:nvPr>
        </p:nvSpPr>
        <p:spPr>
          <a:xfrm>
            <a:off x="609600" y="1340768"/>
            <a:ext cx="10972800" cy="377659"/>
          </a:xfrm>
        </p:spPr>
        <p:txBody>
          <a:bodyPr/>
          <a:lstStyle/>
          <a:p>
            <a:pPr marL="179388" indent="-179388">
              <a:buNone/>
            </a:pPr>
            <a:r>
              <a:rPr kumimoji="1" lang="ja-JP" altLang="en-US" sz="1600" b="1" dirty="0">
                <a:latin typeface="+mn-ea"/>
                <a:ea typeface="+mn-ea"/>
              </a:rPr>
              <a:t>■ </a:t>
            </a:r>
            <a:r>
              <a:rPr lang="ja-JP" altLang="en-US" sz="1600" b="1" dirty="0">
                <a:latin typeface="+mn-ea"/>
                <a:ea typeface="+mn-ea"/>
              </a:rPr>
              <a:t>研究者等が報告すべき情報</a:t>
            </a:r>
            <a:endParaRPr lang="en-US" altLang="ja-JP" sz="1600" b="1" dirty="0">
              <a:latin typeface="+mn-ea"/>
              <a:ea typeface="+mn-ea"/>
            </a:endParaRPr>
          </a:p>
          <a:p>
            <a:pPr marL="179388" indent="-179388">
              <a:buNone/>
            </a:pPr>
            <a:endParaRPr lang="en-US" altLang="ja-JP" sz="1600" dirty="0">
              <a:latin typeface="+mn-ea"/>
              <a:ea typeface="+mn-ea"/>
            </a:endParaRPr>
          </a:p>
        </p:txBody>
      </p:sp>
      <p:sp>
        <p:nvSpPr>
          <p:cNvPr id="5" name="スライド番号プレースホルダー 4">
            <a:extLst>
              <a:ext uri="{FF2B5EF4-FFF2-40B4-BE49-F238E27FC236}">
                <a16:creationId xmlns:a16="http://schemas.microsoft.com/office/drawing/2014/main" id="{32882610-B2BD-32AE-2F70-64FA78A724B7}"/>
              </a:ext>
            </a:extLst>
          </p:cNvPr>
          <p:cNvSpPr>
            <a:spLocks noGrp="1"/>
          </p:cNvSpPr>
          <p:nvPr>
            <p:ph type="sldNum" sz="quarter" idx="4"/>
          </p:nvPr>
        </p:nvSpPr>
        <p:spPr>
          <a:xfrm>
            <a:off x="11784632" y="6561138"/>
            <a:ext cx="407368" cy="2524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19749-1EF6-41EF-895A-E735A94069C5}" type="slidenum">
              <a:rPr kumimoji="1" lang="en-US" altLang="ja-JP" sz="900" b="0" i="0" u="none" strike="noStrike" kern="1200" cap="none" spc="0" normalizeH="0" baseline="0" noProof="0" dirty="0" smtClean="0">
                <a:ln>
                  <a:noFill/>
                </a:ln>
                <a:solidFill>
                  <a:schemeClr val="tx1"/>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900" b="0"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graphicFrame>
        <p:nvGraphicFramePr>
          <p:cNvPr id="6" name="表 5">
            <a:extLst>
              <a:ext uri="{FF2B5EF4-FFF2-40B4-BE49-F238E27FC236}">
                <a16:creationId xmlns:a16="http://schemas.microsoft.com/office/drawing/2014/main" id="{20D5B5BA-098F-50A4-F8FB-308FC1EBA3A6}"/>
              </a:ext>
            </a:extLst>
          </p:cNvPr>
          <p:cNvGraphicFramePr>
            <a:graphicFrameLocks noGrp="1"/>
          </p:cNvGraphicFramePr>
          <p:nvPr>
            <p:extLst>
              <p:ext uri="{D42A27DB-BD31-4B8C-83A1-F6EECF244321}">
                <p14:modId xmlns:p14="http://schemas.microsoft.com/office/powerpoint/2010/main" val="2422276898"/>
              </p:ext>
            </p:extLst>
          </p:nvPr>
        </p:nvGraphicFramePr>
        <p:xfrm>
          <a:off x="416000" y="1718427"/>
          <a:ext cx="11360000" cy="4450080"/>
        </p:xfrm>
        <a:graphic>
          <a:graphicData uri="http://schemas.openxmlformats.org/drawingml/2006/table">
            <a:tbl>
              <a:tblPr firstRow="1" bandRow="1">
                <a:tableStyleId>{5C22544A-7EE6-4342-B048-85BDC9FD1C3A}</a:tableStyleId>
              </a:tblPr>
              <a:tblGrid>
                <a:gridCol w="2049278">
                  <a:extLst>
                    <a:ext uri="{9D8B030D-6E8A-4147-A177-3AD203B41FA5}">
                      <a16:colId xmlns:a16="http://schemas.microsoft.com/office/drawing/2014/main" val="3814312064"/>
                    </a:ext>
                  </a:extLst>
                </a:gridCol>
                <a:gridCol w="4062770">
                  <a:extLst>
                    <a:ext uri="{9D8B030D-6E8A-4147-A177-3AD203B41FA5}">
                      <a16:colId xmlns:a16="http://schemas.microsoft.com/office/drawing/2014/main" val="2584067527"/>
                    </a:ext>
                  </a:extLst>
                </a:gridCol>
                <a:gridCol w="1800200">
                  <a:extLst>
                    <a:ext uri="{9D8B030D-6E8A-4147-A177-3AD203B41FA5}">
                      <a16:colId xmlns:a16="http://schemas.microsoft.com/office/drawing/2014/main" val="4002284573"/>
                    </a:ext>
                  </a:extLst>
                </a:gridCol>
                <a:gridCol w="3447752">
                  <a:extLst>
                    <a:ext uri="{9D8B030D-6E8A-4147-A177-3AD203B41FA5}">
                      <a16:colId xmlns:a16="http://schemas.microsoft.com/office/drawing/2014/main" val="1968343412"/>
                    </a:ext>
                  </a:extLst>
                </a:gridCol>
              </a:tblGrid>
              <a:tr h="0">
                <a:tc>
                  <a:txBody>
                    <a:bodyPr/>
                    <a:lstStyle/>
                    <a:p>
                      <a:pPr algn="ctr"/>
                      <a:r>
                        <a:rPr kumimoji="1" lang="ja-JP" altLang="en-US" sz="1600" dirty="0">
                          <a:solidFill>
                            <a:schemeClr val="tx1"/>
                          </a:solidFill>
                        </a:rPr>
                        <a:t>報告すべき事項</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solidFill>
                            <a:schemeClr val="tx1"/>
                          </a:solidFill>
                        </a:rPr>
                        <a:t>情報の種類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solidFill>
                            <a:schemeClr val="tx1"/>
                          </a:solidFill>
                        </a:rPr>
                        <a:t>報告先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solidFill>
                            <a:schemeClr val="tx1"/>
                          </a:solidFill>
                        </a:rPr>
                        <a:t>補足・留意事項・</a:t>
                      </a:r>
                      <a:r>
                        <a:rPr kumimoji="1" lang="ja-JP" altLang="en-US" sz="1600" dirty="0">
                          <a:solidFill>
                            <a:srgbClr val="FF0000"/>
                          </a:solidFill>
                        </a:rPr>
                        <a:t>観点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5221976"/>
                  </a:ext>
                </a:extLst>
              </a:tr>
              <a:tr h="0">
                <a:tc>
                  <a:txBody>
                    <a:bodyPr/>
                    <a:lstStyle/>
                    <a:p>
                      <a:r>
                        <a:rPr lang="ja-JP" altLang="en-US" sz="1600" b="1" dirty="0">
                          <a:solidFill>
                            <a:schemeClr val="tx1"/>
                          </a:solidFill>
                          <a:latin typeface="+mn-ea"/>
                          <a:ea typeface="+mn-ea"/>
                        </a:rPr>
                        <a:t>①倫理的妥当性</a:t>
                      </a:r>
                      <a:endParaRPr lang="en-US" altLang="ja-JP" sz="1600" b="1" dirty="0">
                        <a:solidFill>
                          <a:schemeClr val="tx1"/>
                        </a:solidFill>
                        <a:latin typeface="+mn-ea"/>
                        <a:ea typeface="+mn-ea"/>
                      </a:endParaRPr>
                    </a:p>
                    <a:p>
                      <a:r>
                        <a:rPr lang="ja-JP" altLang="en-US" sz="1600" dirty="0">
                          <a:solidFill>
                            <a:schemeClr val="tx1"/>
                          </a:solidFill>
                          <a:latin typeface="+mn-ea"/>
                          <a:ea typeface="+mn-ea"/>
                        </a:rPr>
                        <a:t>を損なう事実や情報</a:t>
                      </a:r>
                      <a:endParaRPr kumimoji="1" lang="ja-JP" alt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a:t>
                      </a:r>
                      <a:r>
                        <a:rPr lang="en-US" altLang="ja-JP" sz="1600" dirty="0">
                          <a:latin typeface="+mn-ea"/>
                          <a:ea typeface="+mn-ea"/>
                        </a:rPr>
                        <a:t>IC</a:t>
                      </a:r>
                      <a:r>
                        <a:rPr lang="ja-JP" altLang="en-US" sz="1600" dirty="0">
                          <a:latin typeface="+mn-ea"/>
                          <a:ea typeface="+mn-ea"/>
                        </a:rPr>
                        <a:t>手続きの不備</a:t>
                      </a:r>
                      <a:endParaRPr lang="en-US" altLang="ja-JP" sz="1600" dirty="0">
                        <a:latin typeface="+mn-ea"/>
                        <a:ea typeface="+mn-ea"/>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・試料・情報（個人情報）の不適切な取扱い</a:t>
                      </a:r>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kumimoji="1" lang="ja-JP" altLang="en-US" sz="1600" dirty="0"/>
                        <a:t>研究責任者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dirty="0">
                          <a:latin typeface="+mn-ea"/>
                          <a:ea typeface="+mn-ea"/>
                        </a:rPr>
                        <a:t>研究対象者の人権保護や福利への配慮が損なわれる</a:t>
                      </a:r>
                      <a:endParaRPr lang="en-US" altLang="ja-JP" sz="1600" dirty="0">
                        <a:latin typeface="+mn-ea"/>
                        <a:ea typeface="+mn-ea"/>
                      </a:endParaRPr>
                    </a:p>
                    <a:p>
                      <a:r>
                        <a:rPr kumimoji="1" lang="ja-JP" altLang="en-US" sz="1600" b="1" dirty="0">
                          <a:solidFill>
                            <a:srgbClr val="FF0000"/>
                          </a:solidFill>
                          <a:latin typeface="+mn-ea"/>
                          <a:ea typeface="+mn-ea"/>
                        </a:rPr>
                        <a:t>→研究対象者の保護</a:t>
                      </a:r>
                      <a:endParaRPr kumimoji="1" lang="ja-JP" altLang="en-US" sz="1600"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616164"/>
                  </a:ext>
                </a:extLst>
              </a:tr>
              <a:tr h="133874">
                <a:tc>
                  <a:txBody>
                    <a:bodyPr/>
                    <a:lstStyle/>
                    <a:p>
                      <a:r>
                        <a:rPr lang="ja-JP" altLang="en-US" sz="1600" b="1" dirty="0">
                          <a:solidFill>
                            <a:schemeClr val="tx1"/>
                          </a:solidFill>
                          <a:latin typeface="+mn-ea"/>
                          <a:ea typeface="+mn-ea"/>
                        </a:rPr>
                        <a:t>②科学的合理性</a:t>
                      </a:r>
                      <a:endParaRPr lang="en-US" altLang="ja-JP" sz="1600" b="1" dirty="0">
                        <a:solidFill>
                          <a:schemeClr val="tx1"/>
                        </a:solidFill>
                        <a:latin typeface="+mn-ea"/>
                        <a:ea typeface="+mn-ea"/>
                      </a:endParaRPr>
                    </a:p>
                    <a:p>
                      <a:r>
                        <a:rPr lang="ja-JP" altLang="en-US" sz="1600" dirty="0">
                          <a:solidFill>
                            <a:schemeClr val="tx1"/>
                          </a:solidFill>
                          <a:latin typeface="+mn-ea"/>
                          <a:ea typeface="+mn-ea"/>
                        </a:rPr>
                        <a:t>を損なう事実や情報</a:t>
                      </a:r>
                      <a:endParaRPr kumimoji="1" lang="ja-JP" alt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・研究開始後に判明した新たな科学的知見や内容</a:t>
                      </a:r>
                      <a:endParaRPr lang="en-US" altLang="ja-JP" sz="1600" dirty="0">
                        <a:latin typeface="+mn-ea"/>
                        <a:ea typeface="+mn-ea"/>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・国内外の規制当局で実施された安全対策上の措置情報</a:t>
                      </a:r>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研究責任者</a:t>
                      </a:r>
                    </a:p>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研究対象者に生じる負担・リスク・利益の総合的評価が変わる</a:t>
                      </a:r>
                      <a:endParaRPr lang="en-US" altLang="ja-JP" sz="1600" dirty="0">
                        <a:latin typeface="+mn-ea"/>
                        <a:ea typeface="+mn-ea"/>
                      </a:endParaRPr>
                    </a:p>
                    <a:p>
                      <a:r>
                        <a:rPr kumimoji="1" lang="ja-JP" altLang="en-US" sz="1600" b="1" dirty="0">
                          <a:solidFill>
                            <a:srgbClr val="FF0000"/>
                          </a:solidFill>
                        </a:rPr>
                        <a:t>→リスク・ベネフィット</a:t>
                      </a:r>
                      <a:endParaRPr kumimoji="1" lang="en-US" altLang="ja-JP" sz="16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FF0000"/>
                          </a:solidFill>
                          <a:latin typeface="+mn-ea"/>
                          <a:ea typeface="+mn-ea"/>
                        </a:rPr>
                        <a:t>→研究対象者の保護</a:t>
                      </a:r>
                      <a:endParaRPr kumimoji="1" lang="ja-JP" altLang="en-US" sz="1600"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687278"/>
                  </a:ext>
                </a:extLst>
              </a:tr>
              <a:tr h="0">
                <a:tc>
                  <a:txBody>
                    <a:bodyPr/>
                    <a:lstStyle/>
                    <a:p>
                      <a:r>
                        <a:rPr lang="ja-JP" altLang="en-US" sz="1600" b="1" dirty="0">
                          <a:solidFill>
                            <a:schemeClr val="tx1"/>
                          </a:solidFill>
                          <a:latin typeface="+mn-ea"/>
                          <a:ea typeface="+mn-ea"/>
                        </a:rPr>
                        <a:t>③研究実施の適正性</a:t>
                      </a:r>
                      <a:endParaRPr lang="en-US" altLang="ja-JP" sz="1600" b="1" dirty="0">
                        <a:solidFill>
                          <a:schemeClr val="tx1"/>
                        </a:solidFill>
                        <a:latin typeface="+mn-ea"/>
                        <a:ea typeface="+mn-ea"/>
                      </a:endParaRPr>
                    </a:p>
                    <a:p>
                      <a:r>
                        <a:rPr lang="ja-JP" altLang="en-US" sz="1600" dirty="0">
                          <a:solidFill>
                            <a:schemeClr val="tx1"/>
                          </a:solidFill>
                          <a:latin typeface="+mn-ea"/>
                          <a:ea typeface="+mn-ea"/>
                        </a:rPr>
                        <a:t>を損なう事実や情報</a:t>
                      </a:r>
                      <a:endParaRPr kumimoji="1" lang="ja-JP" alt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84138"/>
                      <a:r>
                        <a:rPr lang="ja-JP" altLang="en-US" sz="1600" dirty="0">
                          <a:latin typeface="+mn-ea"/>
                          <a:ea typeface="+mn-ea"/>
                        </a:rPr>
                        <a:t>・研究対象者の選定方針や研究方法からの逸脱</a:t>
                      </a:r>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en-US" sz="1600" u="none" dirty="0">
                          <a:solidFill>
                            <a:schemeClr val="tx1"/>
                          </a:solidFill>
                          <a:latin typeface="+mn-ea"/>
                          <a:ea typeface="+mn-ea"/>
                        </a:rPr>
                        <a:t>研究責任者</a:t>
                      </a:r>
                      <a:r>
                        <a:rPr lang="ja-JP" altLang="en-US" sz="1600" b="1" u="none" dirty="0">
                          <a:solidFill>
                            <a:schemeClr val="tx1"/>
                          </a:solidFill>
                          <a:latin typeface="+mn-ea"/>
                          <a:ea typeface="+mn-ea"/>
                        </a:rPr>
                        <a:t>又は</a:t>
                      </a:r>
                      <a:endParaRPr lang="en-US" altLang="ja-JP" sz="1600" b="1" u="none" dirty="0">
                        <a:solidFill>
                          <a:schemeClr val="tx1"/>
                        </a:solidFill>
                        <a:latin typeface="+mn-ea"/>
                        <a:ea typeface="+mn-ea"/>
                      </a:endParaRPr>
                    </a:p>
                    <a:p>
                      <a:r>
                        <a:rPr lang="ja-JP" altLang="en-US" sz="1600" u="none" dirty="0">
                          <a:solidFill>
                            <a:schemeClr val="tx1"/>
                          </a:solidFill>
                          <a:latin typeface="+mn-ea"/>
                          <a:ea typeface="+mn-ea"/>
                        </a:rPr>
                        <a:t>研究機関の長</a:t>
                      </a:r>
                      <a:endParaRPr kumimoji="1" lang="ja-JP" altLang="en-US" sz="1600" u="none"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en-US" sz="1600" b="0" dirty="0">
                          <a:solidFill>
                            <a:schemeClr val="tx1"/>
                          </a:solidFill>
                          <a:latin typeface="+mn-ea"/>
                          <a:ea typeface="+mn-ea"/>
                        </a:rPr>
                        <a:t>研究責任者による隠蔽の懸念があるときは、</a:t>
                      </a:r>
                      <a:r>
                        <a:rPr lang="ja-JP" altLang="en-US" sz="1600" b="0" dirty="0">
                          <a:solidFill>
                            <a:srgbClr val="0000CC"/>
                          </a:solidFill>
                          <a:latin typeface="+mn-ea"/>
                          <a:ea typeface="+mn-ea"/>
                        </a:rPr>
                        <a:t>研究機関の長</a:t>
                      </a:r>
                      <a:r>
                        <a:rPr lang="ja-JP" altLang="en-US" sz="1600" b="0" dirty="0">
                          <a:solidFill>
                            <a:schemeClr val="tx1"/>
                          </a:solidFill>
                          <a:latin typeface="+mn-ea"/>
                          <a:ea typeface="+mn-ea"/>
                        </a:rPr>
                        <a:t>に直接報告</a:t>
                      </a:r>
                      <a:endParaRPr lang="en-US" altLang="ja-JP" sz="1600" b="0" dirty="0">
                        <a:solidFill>
                          <a:schemeClr val="tx1"/>
                        </a:solidFill>
                        <a:latin typeface="+mn-ea"/>
                        <a:ea typeface="+mn-ea"/>
                      </a:endParaRPr>
                    </a:p>
                    <a:p>
                      <a:r>
                        <a:rPr kumimoji="1" lang="ja-JP" altLang="en-US" sz="1600" b="1" dirty="0">
                          <a:solidFill>
                            <a:srgbClr val="FF0000"/>
                          </a:solidFill>
                          <a:latin typeface="+mn-ea"/>
                          <a:ea typeface="+mn-ea"/>
                        </a:rPr>
                        <a:t>→研究不正の防止</a:t>
                      </a:r>
                      <a:endParaRPr kumimoji="1" lang="en-US" altLang="ja-JP" sz="1600" b="1" dirty="0">
                        <a:solidFill>
                          <a:srgbClr val="FF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FF0000"/>
                          </a:solidFill>
                          <a:latin typeface="+mn-ea"/>
                          <a:ea typeface="+mn-ea"/>
                        </a:rPr>
                        <a:t>→研究対象者の保護</a:t>
                      </a:r>
                      <a:endParaRPr kumimoji="1" lang="ja-JP" altLang="en-US" sz="1600"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505991"/>
                  </a:ext>
                </a:extLst>
              </a:tr>
              <a:tr h="0">
                <a:tc>
                  <a:txBody>
                    <a:bodyPr/>
                    <a:lstStyle/>
                    <a:p>
                      <a:r>
                        <a:rPr lang="ja-JP" altLang="en-US" sz="1600" b="1" dirty="0">
                          <a:solidFill>
                            <a:schemeClr val="tx1"/>
                          </a:solidFill>
                          <a:latin typeface="+mn-ea"/>
                          <a:ea typeface="+mn-ea"/>
                        </a:rPr>
                        <a:t>④研究結果の信頼</a:t>
                      </a:r>
                      <a:endParaRPr lang="en-US" altLang="ja-JP" sz="1600" b="1" dirty="0">
                        <a:solidFill>
                          <a:schemeClr val="tx1"/>
                        </a:solidFill>
                        <a:latin typeface="+mn-ea"/>
                        <a:ea typeface="+mn-ea"/>
                      </a:endParaRPr>
                    </a:p>
                    <a:p>
                      <a:r>
                        <a:rPr lang="ja-JP" altLang="en-US" sz="1600" dirty="0">
                          <a:solidFill>
                            <a:schemeClr val="tx1"/>
                          </a:solidFill>
                          <a:latin typeface="+mn-ea"/>
                          <a:ea typeface="+mn-ea"/>
                        </a:rPr>
                        <a:t>を損なう事実や情報</a:t>
                      </a:r>
                      <a:endParaRPr kumimoji="1" lang="ja-JP" alt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84138"/>
                      <a:r>
                        <a:rPr lang="ja-JP" altLang="en-US" sz="1600" dirty="0">
                          <a:latin typeface="+mn-ea"/>
                          <a:ea typeface="+mn-ea"/>
                        </a:rPr>
                        <a:t>・研究データの改ざんやねつ造</a:t>
                      </a:r>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u="none" dirty="0">
                        <a:solidFill>
                          <a:schemeClr val="tx1"/>
                        </a:solidFill>
                      </a:endParaRPr>
                    </a:p>
                  </a:txBody>
                  <a:tcPr/>
                </a:tc>
                <a:tc vMerge="1">
                  <a:txBody>
                    <a:bodyPr/>
                    <a:lstStyle/>
                    <a:p>
                      <a:endParaRPr kumimoji="1" lang="ja-JP" altLang="en-US" sz="1600" dirty="0"/>
                    </a:p>
                  </a:txBody>
                  <a:tcPr/>
                </a:tc>
                <a:extLst>
                  <a:ext uri="{0D108BD9-81ED-4DB2-BD59-A6C34878D82A}">
                    <a16:rowId xmlns:a16="http://schemas.microsoft.com/office/drawing/2014/main" val="2914786425"/>
                  </a:ext>
                </a:extLst>
              </a:tr>
              <a:tr h="133874">
                <a:tc>
                  <a:txBody>
                    <a:bodyPr/>
                    <a:lstStyle/>
                    <a:p>
                      <a:r>
                        <a:rPr lang="ja-JP" altLang="en-US" sz="1600" b="1" dirty="0">
                          <a:solidFill>
                            <a:schemeClr val="tx1"/>
                          </a:solidFill>
                          <a:latin typeface="+mn-ea"/>
                          <a:ea typeface="+mn-ea"/>
                        </a:rPr>
                        <a:t>⑤重大な懸念</a:t>
                      </a:r>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dirty="0">
                          <a:latin typeface="+mn-ea"/>
                          <a:ea typeface="+mn-ea"/>
                        </a:rPr>
                        <a:t>・情報の漏えい・滅失・毀損</a:t>
                      </a:r>
                      <a:endParaRPr lang="en-US" altLang="ja-JP" sz="1600" dirty="0">
                        <a:latin typeface="+mn-ea"/>
                        <a:ea typeface="+mn-ea"/>
                      </a:endParaRPr>
                    </a:p>
                    <a:p>
                      <a:r>
                        <a:rPr lang="ja-JP" altLang="en-US" sz="1600" dirty="0">
                          <a:latin typeface="+mn-ea"/>
                          <a:ea typeface="+mn-ea"/>
                        </a:rPr>
                        <a:t>・研究の継続に影響を与えるような情報</a:t>
                      </a:r>
                      <a:endParaRPr lang="en-US" altLang="ja-JP" sz="1600" dirty="0">
                        <a:latin typeface="+mn-ea"/>
                        <a:ea typeface="+mn-ea"/>
                      </a:endParaRPr>
                    </a:p>
                    <a:p>
                      <a:r>
                        <a:rPr kumimoji="1" lang="ja-JP" altLang="en-US" sz="1600" dirty="0"/>
                        <a:t> </a:t>
                      </a:r>
                      <a:r>
                        <a:rPr kumimoji="1" lang="en-US" altLang="ja-JP" sz="1600" dirty="0"/>
                        <a:t>‐</a:t>
                      </a:r>
                      <a:r>
                        <a:rPr kumimoji="1" lang="ja-JP" altLang="en-US" sz="1600" dirty="0"/>
                        <a:t>研究対象者の自発的な意思決定の制限</a:t>
                      </a:r>
                      <a:br>
                        <a:rPr kumimoji="1" lang="en-US" altLang="ja-JP" sz="1600" dirty="0"/>
                      </a:br>
                      <a:r>
                        <a:rPr kumimoji="1" lang="ja-JP" altLang="en-US" sz="1600" dirty="0"/>
                        <a:t> </a:t>
                      </a:r>
                      <a:r>
                        <a:rPr kumimoji="1" lang="en-US" altLang="ja-JP" sz="1600" dirty="0"/>
                        <a:t>‐</a:t>
                      </a:r>
                      <a:r>
                        <a:rPr kumimoji="1" lang="ja-JP" altLang="en-US" sz="1600" dirty="0"/>
                        <a:t>重大な有害事象の発生</a:t>
                      </a:r>
                      <a:endParaRPr lang="en-US" altLang="ja-JP" sz="1600" dirty="0">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u="none" dirty="0">
                          <a:solidFill>
                            <a:schemeClr val="tx1"/>
                          </a:solidFill>
                          <a:latin typeface="+mn-ea"/>
                          <a:ea typeface="+mn-ea"/>
                        </a:rPr>
                        <a:t>研究責任者</a:t>
                      </a:r>
                      <a:r>
                        <a:rPr lang="ja-JP" altLang="en-US" sz="1600" b="1" u="none" dirty="0">
                          <a:solidFill>
                            <a:schemeClr val="tx1"/>
                          </a:solidFill>
                          <a:latin typeface="+mn-ea"/>
                          <a:ea typeface="+mn-ea"/>
                        </a:rPr>
                        <a:t>及び</a:t>
                      </a:r>
                      <a:r>
                        <a:rPr lang="ja-JP" altLang="en-US" sz="1600" u="none" dirty="0">
                          <a:solidFill>
                            <a:schemeClr val="tx1"/>
                          </a:solidFill>
                          <a:latin typeface="+mn-ea"/>
                          <a:ea typeface="+mn-ea"/>
                        </a:rPr>
                        <a:t>研究機関の長</a:t>
                      </a:r>
                      <a:endParaRPr kumimoji="1" lang="ja-JP" altLang="en-US" sz="1600" u="none" dirty="0">
                        <a:solidFill>
                          <a:schemeClr val="tx1"/>
                        </a:solidFill>
                      </a:endParaRPr>
                    </a:p>
                    <a:p>
                      <a:endParaRPr kumimoji="1" lang="ja-JP" altLang="en-US"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t>「</a:t>
                      </a:r>
                      <a:r>
                        <a:rPr kumimoji="1" lang="ja-JP" altLang="en-US" sz="1600" b="1" dirty="0">
                          <a:solidFill>
                            <a:srgbClr val="FF0000"/>
                          </a:solidFill>
                        </a:rPr>
                        <a:t>研究対象者等の人権を尊重</a:t>
                      </a:r>
                      <a:r>
                        <a:rPr kumimoji="1" lang="ja-JP" altLang="en-US" sz="1600" dirty="0"/>
                        <a:t>する観点」又は「</a:t>
                      </a:r>
                      <a:r>
                        <a:rPr kumimoji="1" lang="ja-JP" altLang="en-US" sz="1600" b="1" dirty="0">
                          <a:solidFill>
                            <a:srgbClr val="FF0000"/>
                          </a:solidFill>
                        </a:rPr>
                        <a:t>研究の実施上</a:t>
                      </a:r>
                      <a:r>
                        <a:rPr kumimoji="1" lang="ja-JP" altLang="en-US" sz="1600" dirty="0"/>
                        <a:t>の観点」から重大な懸念が生じた場合に、速やかに報告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44414"/>
                  </a:ext>
                </a:extLst>
              </a:tr>
            </a:tbl>
          </a:graphicData>
        </a:graphic>
      </p:graphicFrame>
      <p:sp>
        <p:nvSpPr>
          <p:cNvPr id="10" name="四角形: 角を丸くする 9">
            <a:extLst>
              <a:ext uri="{FF2B5EF4-FFF2-40B4-BE49-F238E27FC236}">
                <a16:creationId xmlns:a16="http://schemas.microsoft.com/office/drawing/2014/main" id="{506A2C83-0FBB-5A6C-B86C-C68B328B487A}"/>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lang="en-US" altLang="ja-JP" sz="1600" b="1" dirty="0">
                <a:solidFill>
                  <a:srgbClr val="000000"/>
                </a:solidFill>
                <a:latin typeface="ＭＳ Ｐゴシック"/>
                <a:ea typeface="ＭＳ Ｐゴシック"/>
              </a:rPr>
              <a:t>11</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日付プレースホルダー 6">
            <a:extLst>
              <a:ext uri="{FF2B5EF4-FFF2-40B4-BE49-F238E27FC236}">
                <a16:creationId xmlns:a16="http://schemas.microsoft.com/office/drawing/2014/main" id="{D98C4DE6-A929-E279-7E48-2431A8097389}"/>
              </a:ext>
            </a:extLst>
          </p:cNvPr>
          <p:cNvSpPr>
            <a:spLocks noGrp="1"/>
          </p:cNvSpPr>
          <p:nvPr>
            <p:ph type="dt" sz="half" idx="10"/>
          </p:nvPr>
        </p:nvSpPr>
        <p:spPr/>
        <p:txBody>
          <a:bodyPr/>
          <a:lstStyle/>
          <a:p>
            <a:pPr>
              <a:defRPr/>
            </a:pPr>
            <a:r>
              <a:rPr lang="en-US" altLang="ja-JP" dirty="0"/>
              <a:t>2024/6/26</a:t>
            </a:r>
          </a:p>
        </p:txBody>
      </p:sp>
      <p:sp>
        <p:nvSpPr>
          <p:cNvPr id="12" name="object 8">
            <a:extLst>
              <a:ext uri="{FF2B5EF4-FFF2-40B4-BE49-F238E27FC236}">
                <a16:creationId xmlns:a16="http://schemas.microsoft.com/office/drawing/2014/main" id="{55705825-E324-4764-B09B-E6BB60F7947C}"/>
              </a:ext>
            </a:extLst>
          </p:cNvPr>
          <p:cNvSpPr txBox="1">
            <a:spLocks noChangeArrowheads="1"/>
          </p:cNvSpPr>
          <p:nvPr/>
        </p:nvSpPr>
        <p:spPr bwMode="auto">
          <a:xfrm>
            <a:off x="5733394" y="6669280"/>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「ポケット資料集 臨床研究 </a:t>
            </a:r>
            <a:r>
              <a:rPr lang="en-US" altLang="ja-JP" sz="800" dirty="0">
                <a:latin typeface="+mn-ea"/>
                <a:ea typeface="+mn-ea"/>
              </a:rPr>
              <a:t>2023</a:t>
            </a:r>
            <a:r>
              <a:rPr lang="ja-JP" altLang="en-US" sz="800" dirty="0">
                <a:latin typeface="+mn-ea"/>
                <a:ea typeface="+mn-ea"/>
              </a:rPr>
              <a:t>年版（ポケット資料集製作委員会） 」を参考に作成</a:t>
            </a:r>
            <a:endParaRPr lang="ja-JP" altLang="ja-JP" sz="800" dirty="0">
              <a:latin typeface="+mn-ea"/>
              <a:ea typeface="+mn-ea"/>
            </a:endParaRPr>
          </a:p>
        </p:txBody>
      </p:sp>
      <p:sp>
        <p:nvSpPr>
          <p:cNvPr id="9" name="テキスト ボックス 8">
            <a:extLst>
              <a:ext uri="{FF2B5EF4-FFF2-40B4-BE49-F238E27FC236}">
                <a16:creationId xmlns:a16="http://schemas.microsoft.com/office/drawing/2014/main" id="{B27A8D97-8E9B-E26D-B08B-89E957119C48}"/>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5"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09391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82D1-A3F2-C8D8-62D0-C2AD78148C8B}"/>
            </a:ext>
          </a:extLst>
        </p:cNvPr>
        <p:cNvGrpSpPr/>
        <p:nvPr/>
      </p:nvGrpSpPr>
      <p:grpSpPr>
        <a:xfrm>
          <a:off x="0" y="0"/>
          <a:ext cx="0" cy="0"/>
          <a:chOff x="0" y="0"/>
          <a:chExt cx="0" cy="0"/>
        </a:xfrm>
      </p:grpSpPr>
      <p:cxnSp>
        <p:nvCxnSpPr>
          <p:cNvPr id="43" name="直線矢印コネクタ 42">
            <a:extLst>
              <a:ext uri="{FF2B5EF4-FFF2-40B4-BE49-F238E27FC236}">
                <a16:creationId xmlns:a16="http://schemas.microsoft.com/office/drawing/2014/main" id="{F516A870-4731-D847-B7D7-A4AAAB94FA98}"/>
              </a:ext>
            </a:extLst>
          </p:cNvPr>
          <p:cNvCxnSpPr>
            <a:cxnSpLocks/>
          </p:cNvCxnSpPr>
          <p:nvPr/>
        </p:nvCxnSpPr>
        <p:spPr>
          <a:xfrm>
            <a:off x="4197730" y="3934943"/>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 name="think-cell data - do not delete" hidden="1">
            <a:extLst>
              <a:ext uri="{FF2B5EF4-FFF2-40B4-BE49-F238E27FC236}">
                <a16:creationId xmlns:a16="http://schemas.microsoft.com/office/drawing/2014/main" id="{60780DA3-8813-FDEE-BFD7-0FFC51399A11}"/>
              </a:ext>
            </a:extLst>
          </p:cNvPr>
          <p:cNvGraphicFramePr>
            <a:graphicFrameLocks noChangeAspect="1"/>
          </p:cNvGraphicFramePr>
          <p:nvPr>
            <p:custDataLst>
              <p:tags r:id="rId1"/>
            </p:custDataLst>
            <p:extLst>
              <p:ext uri="{D42A27DB-BD31-4B8C-83A1-F6EECF244321}">
                <p14:modId xmlns:p14="http://schemas.microsoft.com/office/powerpoint/2010/main" val="1269411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8" name="think-cell data - do not delete" hidden="1">
                        <a:extLst>
                          <a:ext uri="{FF2B5EF4-FFF2-40B4-BE49-F238E27FC236}">
                            <a16:creationId xmlns:a16="http://schemas.microsoft.com/office/drawing/2014/main" id="{60780DA3-8813-FDEE-BFD7-0FFC51399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076E2BA-50AB-5EFE-4AB5-E36AB6E1AC4F}"/>
              </a:ext>
            </a:extLst>
          </p:cNvPr>
          <p:cNvSpPr>
            <a:spLocks noGrp="1"/>
          </p:cNvSpPr>
          <p:nvPr>
            <p:ph type="title"/>
          </p:nvPr>
        </p:nvSpPr>
        <p:spPr/>
        <p:txBody>
          <a:bodyPr vert="horz"/>
          <a:lstStyle/>
          <a:p>
            <a:r>
              <a:rPr kumimoji="1" lang="ja-JP" altLang="en-US" sz="3200" dirty="0">
                <a:latin typeface="+mn-ea"/>
                <a:ea typeface="+mn-ea"/>
              </a:rPr>
              <a:t>研究に係る適切な対応と報告（</a:t>
            </a:r>
            <a:r>
              <a:rPr kumimoji="1" lang="en-US" altLang="ja-JP" sz="3200" dirty="0">
                <a:latin typeface="+mn-ea"/>
                <a:ea typeface="+mn-ea"/>
              </a:rPr>
              <a:t>2/3</a:t>
            </a:r>
            <a:r>
              <a:rPr kumimoji="1" lang="ja-JP" altLang="en-US" sz="3200" dirty="0">
                <a:latin typeface="+mn-ea"/>
                <a:ea typeface="+mn-ea"/>
              </a:rPr>
              <a:t>）</a:t>
            </a:r>
          </a:p>
        </p:txBody>
      </p:sp>
      <p:sp>
        <p:nvSpPr>
          <p:cNvPr id="3" name="コンテンツ プレースホルダー 2">
            <a:extLst>
              <a:ext uri="{FF2B5EF4-FFF2-40B4-BE49-F238E27FC236}">
                <a16:creationId xmlns:a16="http://schemas.microsoft.com/office/drawing/2014/main" id="{3B26D7A3-BCC0-8462-43D9-6AE4586A48E7}"/>
              </a:ext>
            </a:extLst>
          </p:cNvPr>
          <p:cNvSpPr>
            <a:spLocks noGrp="1"/>
          </p:cNvSpPr>
          <p:nvPr>
            <p:ph idx="1"/>
          </p:nvPr>
        </p:nvSpPr>
        <p:spPr>
          <a:xfrm>
            <a:off x="609600" y="1340768"/>
            <a:ext cx="10972800" cy="377659"/>
          </a:xfrm>
        </p:spPr>
        <p:txBody>
          <a:bodyPr/>
          <a:lstStyle/>
          <a:p>
            <a:pPr marL="179388" indent="-179388">
              <a:buNone/>
            </a:pPr>
            <a:r>
              <a:rPr kumimoji="1" lang="ja-JP" altLang="en-US" sz="1600" b="1" dirty="0">
                <a:latin typeface="+mn-ea"/>
                <a:ea typeface="+mn-ea"/>
              </a:rPr>
              <a:t>■ 研究の進捗状況の管理・監督及び有害事象等の把握・報告</a:t>
            </a:r>
            <a:endParaRPr lang="en-US" altLang="ja-JP" sz="1600" dirty="0">
              <a:latin typeface="+mn-ea"/>
              <a:ea typeface="+mn-ea"/>
            </a:endParaRPr>
          </a:p>
        </p:txBody>
      </p:sp>
      <p:sp>
        <p:nvSpPr>
          <p:cNvPr id="5" name="スライド番号プレースホルダー 4">
            <a:extLst>
              <a:ext uri="{FF2B5EF4-FFF2-40B4-BE49-F238E27FC236}">
                <a16:creationId xmlns:a16="http://schemas.microsoft.com/office/drawing/2014/main" id="{7F7C564B-984F-E1D1-AC0A-B4FE69D60AEA}"/>
              </a:ext>
            </a:extLst>
          </p:cNvPr>
          <p:cNvSpPr>
            <a:spLocks noGrp="1"/>
          </p:cNvSpPr>
          <p:nvPr>
            <p:ph type="sldNum" sz="quarter" idx="4"/>
          </p:nvPr>
        </p:nvSpPr>
        <p:spPr>
          <a:xfrm>
            <a:off x="11784632" y="6561138"/>
            <a:ext cx="407368" cy="2524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19749-1EF6-41EF-895A-E735A94069C5}" type="slidenum">
              <a:rPr kumimoji="1" lang="en-US" altLang="ja-JP" sz="900" b="0" i="0" u="none" strike="noStrike" kern="1200" cap="none" spc="0" normalizeH="0" baseline="0" noProof="0" dirty="0" smtClean="0">
                <a:ln>
                  <a:noFill/>
                </a:ln>
                <a:solidFill>
                  <a:schemeClr val="tx1"/>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900" b="0"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sp>
        <p:nvSpPr>
          <p:cNvPr id="11" name="テキスト ボックス 10">
            <a:extLst>
              <a:ext uri="{FF2B5EF4-FFF2-40B4-BE49-F238E27FC236}">
                <a16:creationId xmlns:a16="http://schemas.microsoft.com/office/drawing/2014/main" id="{D1DBFDD2-2E51-8567-2B18-875E70996F6E}"/>
              </a:ext>
            </a:extLst>
          </p:cNvPr>
          <p:cNvSpPr txBox="1"/>
          <p:nvPr/>
        </p:nvSpPr>
        <p:spPr>
          <a:xfrm>
            <a:off x="8414556" y="1340768"/>
            <a:ext cx="3586099" cy="5109091"/>
          </a:xfrm>
          <a:prstGeom prst="rect">
            <a:avLst/>
          </a:prstGeom>
          <a:noFill/>
        </p:spPr>
        <p:txBody>
          <a:bodyPr wrap="square">
            <a:spAutoFit/>
          </a:bodyPr>
          <a:lstStyle/>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■研究責任者の責務</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Ｐゴシック"/>
                <a:ea typeface="ＭＳ Ｐゴシック"/>
                <a:cs typeface="+mn-cs"/>
              </a:rPr>
              <a:t>・研究実施に必要な情報を取得、研究の適正実施及び信頼性の確保に努める</a:t>
            </a:r>
            <a:endParaRPr kumimoji="1" lang="en-US" altLang="ja-JP" sz="15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Ｐゴシック"/>
                <a:ea typeface="ＭＳ Ｐゴシック"/>
                <a:cs typeface="+mn-cs"/>
              </a:rPr>
              <a:t>・倫理的妥当性、科学的合理性、研究実施の適正性、研究結果の信頼性を損なう事実や恐れ、重大な懸念の報告を受けた場合は、研究機関の長に報告し、必要に応じて研究の停止・中止・変更を行う（研究機関の長は、必要に応じて倫理審査委員会の意見を聴く）</a:t>
            </a:r>
          </a:p>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Ｐゴシック"/>
                <a:ea typeface="ＭＳ Ｐゴシック"/>
                <a:cs typeface="+mn-cs"/>
              </a:rPr>
              <a:t>・研究の利益よりもリスクが高いと判断される場合、十分な成果が得られた／得られないと判断される場合は、研究を中止する</a:t>
            </a:r>
            <a:endParaRPr kumimoji="1" lang="en-US" altLang="ja-JP" sz="15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1" lang="ja-JP" altLang="en-US" sz="1500" b="0" i="0" u="none" strike="noStrike" kern="1200" cap="none" spc="0" normalizeH="0" baseline="0" noProof="0" dirty="0">
                <a:ln>
                  <a:noFill/>
                </a:ln>
                <a:solidFill>
                  <a:srgbClr val="0000FF"/>
                </a:solidFill>
                <a:effectLst/>
                <a:uLnTx/>
                <a:uFillTx/>
                <a:latin typeface="ＭＳ Ｐゴシック"/>
                <a:ea typeface="ＭＳ Ｐゴシック"/>
                <a:cs typeface="+mn-cs"/>
              </a:rPr>
              <a:t>研究の進捗状況及び有害事象の発生状況を倫理審査委員会及び研究機関の長に報告する（原則年</a:t>
            </a:r>
            <a:r>
              <a:rPr kumimoji="1" lang="en-US" altLang="ja-JP" sz="1500" b="0" i="0" u="none" strike="noStrike" kern="1200" cap="none" spc="0" normalizeH="0" baseline="0" noProof="0" dirty="0">
                <a:ln>
                  <a:noFill/>
                </a:ln>
                <a:solidFill>
                  <a:srgbClr val="0000FF"/>
                </a:solidFill>
                <a:effectLst/>
                <a:uLnTx/>
                <a:uFillTx/>
                <a:latin typeface="ＭＳ Ｐゴシック"/>
                <a:ea typeface="ＭＳ Ｐゴシック"/>
                <a:cs typeface="+mn-cs"/>
              </a:rPr>
              <a:t>1</a:t>
            </a:r>
            <a:r>
              <a:rPr kumimoji="1" lang="ja-JP" altLang="en-US" sz="1500" b="0" i="0" u="none" strike="noStrike" kern="1200" cap="none" spc="0" normalizeH="0" baseline="0" noProof="0" dirty="0">
                <a:ln>
                  <a:noFill/>
                </a:ln>
                <a:solidFill>
                  <a:srgbClr val="0000FF"/>
                </a:solidFill>
                <a:effectLst/>
                <a:uLnTx/>
                <a:uFillTx/>
                <a:latin typeface="ＭＳ Ｐゴシック"/>
                <a:ea typeface="ＭＳ Ｐゴシック"/>
                <a:cs typeface="+mn-cs"/>
              </a:rPr>
              <a:t>回）</a:t>
            </a:r>
            <a:endParaRPr kumimoji="1" lang="en-US" altLang="ja-JP" sz="1500" b="0" i="0" u="none" strike="noStrike" kern="1200" cap="none" spc="0" normalizeH="0" baseline="0" noProof="0" dirty="0">
              <a:ln>
                <a:noFill/>
              </a:ln>
              <a:solidFill>
                <a:srgbClr val="0000FF"/>
              </a:solidFill>
              <a:effectLst/>
              <a:uLnTx/>
              <a:uFillTx/>
              <a:latin typeface="ＭＳ Ｐゴシック"/>
              <a:ea typeface="ＭＳ Ｐゴシック"/>
              <a:cs typeface="+mn-cs"/>
            </a:endParaRPr>
          </a:p>
          <a:p>
            <a:pPr marL="84138" marR="0" lvl="0" indent="-84138" algn="l" defTabSz="914400" rtl="0" eaLnBrk="0" fontAlgn="base" latinLnBrk="0" hangingPunct="0">
              <a:lnSpc>
                <a:spcPct val="100000"/>
              </a:lnSpc>
              <a:spcBef>
                <a:spcPts val="60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ＭＳ Ｐゴシック"/>
                <a:ea typeface="ＭＳ Ｐゴシック"/>
                <a:cs typeface="+mn-cs"/>
              </a:rPr>
              <a:t>・多機関共同研究の場合、共同研究機関の研究責任者に研究に必要な情報を共有する</a:t>
            </a:r>
            <a:endParaRPr kumimoji="1" lang="en-US" altLang="ja-JP" sz="15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17" name="グループ化 16">
            <a:extLst>
              <a:ext uri="{FF2B5EF4-FFF2-40B4-BE49-F238E27FC236}">
                <a16:creationId xmlns:a16="http://schemas.microsoft.com/office/drawing/2014/main" id="{4DC51489-5001-490C-477C-7B0D5C86F72B}"/>
              </a:ext>
            </a:extLst>
          </p:cNvPr>
          <p:cNvGrpSpPr>
            <a:grpSpLocks noChangeAspect="1"/>
          </p:cNvGrpSpPr>
          <p:nvPr/>
        </p:nvGrpSpPr>
        <p:grpSpPr>
          <a:xfrm>
            <a:off x="7021553" y="3110780"/>
            <a:ext cx="1378703" cy="1305337"/>
            <a:chOff x="1246100" y="4437112"/>
            <a:chExt cx="1969580" cy="1864772"/>
          </a:xfrm>
        </p:grpSpPr>
        <p:sp>
          <p:nvSpPr>
            <p:cNvPr id="18" name="四角形: 角を丸くする 17">
              <a:extLst>
                <a:ext uri="{FF2B5EF4-FFF2-40B4-BE49-F238E27FC236}">
                  <a16:creationId xmlns:a16="http://schemas.microsoft.com/office/drawing/2014/main" id="{7EB6EE25-E36E-79F9-28EB-15790E61E797}"/>
                </a:ext>
              </a:extLst>
            </p:cNvPr>
            <p:cNvSpPr/>
            <p:nvPr/>
          </p:nvSpPr>
          <p:spPr>
            <a:xfrm>
              <a:off x="1559496" y="4437112"/>
              <a:ext cx="1417188" cy="1417188"/>
            </a:xfrm>
            <a:prstGeom prst="roundRect">
              <a:avLst>
                <a:gd name="adj" fmla="val 10000"/>
              </a:avLst>
            </a:prstGeom>
            <a:blipFill rotWithShape="1">
              <a:blip r:embed="rId6">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19" name="フリーフォーム: 図形 18">
              <a:extLst>
                <a:ext uri="{FF2B5EF4-FFF2-40B4-BE49-F238E27FC236}">
                  <a16:creationId xmlns:a16="http://schemas.microsoft.com/office/drawing/2014/main" id="{EE45AE9E-E5FB-020A-5D3B-FDA195785CA1}"/>
                </a:ext>
              </a:extLst>
            </p:cNvPr>
            <p:cNvSpPr/>
            <p:nvPr/>
          </p:nvSpPr>
          <p:spPr>
            <a:xfrm>
              <a:off x="1246100" y="5915067"/>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研究機関の長</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nvGrpSpPr>
          <p:cNvPr id="7" name="グループ化 6">
            <a:extLst>
              <a:ext uri="{FF2B5EF4-FFF2-40B4-BE49-F238E27FC236}">
                <a16:creationId xmlns:a16="http://schemas.microsoft.com/office/drawing/2014/main" id="{75D3EAA3-D15B-8B8A-13D7-764DEE5C5A5B}"/>
              </a:ext>
            </a:extLst>
          </p:cNvPr>
          <p:cNvGrpSpPr/>
          <p:nvPr/>
        </p:nvGrpSpPr>
        <p:grpSpPr>
          <a:xfrm>
            <a:off x="165745" y="3081288"/>
            <a:ext cx="1378703" cy="1853663"/>
            <a:chOff x="36777" y="3663569"/>
            <a:chExt cx="1378703" cy="1853663"/>
          </a:xfrm>
        </p:grpSpPr>
        <p:sp>
          <p:nvSpPr>
            <p:cNvPr id="21" name="四角形: 角を丸くする 20">
              <a:extLst>
                <a:ext uri="{FF2B5EF4-FFF2-40B4-BE49-F238E27FC236}">
                  <a16:creationId xmlns:a16="http://schemas.microsoft.com/office/drawing/2014/main" id="{EFCB10E7-3AEE-C8C3-08D5-2514EDA14A95}"/>
                </a:ext>
              </a:extLst>
            </p:cNvPr>
            <p:cNvSpPr/>
            <p:nvPr/>
          </p:nvSpPr>
          <p:spPr>
            <a:xfrm>
              <a:off x="230113" y="3663569"/>
              <a:ext cx="992030" cy="992032"/>
            </a:xfrm>
            <a:prstGeom prst="roundRect">
              <a:avLst>
                <a:gd name="adj" fmla="val 10000"/>
              </a:avLst>
            </a:prstGeom>
            <a:blipFill rotWithShape="1">
              <a:blip r:embed="rId7">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22" name="フリーフォーム: 図形 21">
              <a:extLst>
                <a:ext uri="{FF2B5EF4-FFF2-40B4-BE49-F238E27FC236}">
                  <a16:creationId xmlns:a16="http://schemas.microsoft.com/office/drawing/2014/main" id="{D49C18AD-5A61-3DDE-4976-A3E04BE81691}"/>
                </a:ext>
              </a:extLst>
            </p:cNvPr>
            <p:cNvSpPr/>
            <p:nvPr/>
          </p:nvSpPr>
          <p:spPr>
            <a:xfrm>
              <a:off x="36777" y="4701692"/>
              <a:ext cx="1378703" cy="815540"/>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他研究機関の研究責任者</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nvGrpSpPr>
          <p:cNvPr id="23" name="グループ化 22">
            <a:extLst>
              <a:ext uri="{FF2B5EF4-FFF2-40B4-BE49-F238E27FC236}">
                <a16:creationId xmlns:a16="http://schemas.microsoft.com/office/drawing/2014/main" id="{4226276E-C30C-BDAD-FBF2-977D2C1FEAE1}"/>
              </a:ext>
            </a:extLst>
          </p:cNvPr>
          <p:cNvGrpSpPr>
            <a:grpSpLocks noChangeAspect="1"/>
          </p:cNvGrpSpPr>
          <p:nvPr/>
        </p:nvGrpSpPr>
        <p:grpSpPr>
          <a:xfrm>
            <a:off x="2494016" y="1698775"/>
            <a:ext cx="1260085" cy="1308766"/>
            <a:chOff x="8999808" y="1831710"/>
            <a:chExt cx="1800125" cy="1869671"/>
          </a:xfrm>
        </p:grpSpPr>
        <p:grpSp>
          <p:nvGrpSpPr>
            <p:cNvPr id="24" name="グループ化 23">
              <a:extLst>
                <a:ext uri="{FF2B5EF4-FFF2-40B4-BE49-F238E27FC236}">
                  <a16:creationId xmlns:a16="http://schemas.microsoft.com/office/drawing/2014/main" id="{52341DB6-A9D0-0421-2663-707D7C63D022}"/>
                </a:ext>
              </a:extLst>
            </p:cNvPr>
            <p:cNvGrpSpPr>
              <a:grpSpLocks noChangeAspect="1"/>
            </p:cNvGrpSpPr>
            <p:nvPr/>
          </p:nvGrpSpPr>
          <p:grpSpPr>
            <a:xfrm>
              <a:off x="9192344" y="1831710"/>
              <a:ext cx="1404000" cy="1404000"/>
              <a:chOff x="7667852" y="1765317"/>
              <a:chExt cx="1417188" cy="1417188"/>
            </a:xfrm>
          </p:grpSpPr>
          <p:pic>
            <p:nvPicPr>
              <p:cNvPr id="26" name="Picture 16" descr="斜めから見た立つ人のイラスト（男性医師）">
                <a:extLst>
                  <a:ext uri="{FF2B5EF4-FFF2-40B4-BE49-F238E27FC236}">
                    <a16:creationId xmlns:a16="http://schemas.microsoft.com/office/drawing/2014/main" id="{3A844B1B-D938-D6CF-7597-3C3C6FC324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6940" y="1811023"/>
                <a:ext cx="1399011" cy="1325776"/>
              </a:xfrm>
              <a:prstGeom prst="rect">
                <a:avLst/>
              </a:prstGeom>
              <a:noFill/>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DBDB3898-78DE-0ADF-0713-CF19CE23E47C}"/>
                  </a:ext>
                </a:extLst>
              </p:cNvPr>
              <p:cNvSpPr/>
              <p:nvPr/>
            </p:nvSpPr>
            <p:spPr bwMode="auto">
              <a:xfrm>
                <a:off x="7667852" y="1765317"/>
                <a:ext cx="1417188" cy="1417188"/>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grpSp>
        <p:sp>
          <p:nvSpPr>
            <p:cNvPr id="25" name="フリーフォーム: 図形 24">
              <a:extLst>
                <a:ext uri="{FF2B5EF4-FFF2-40B4-BE49-F238E27FC236}">
                  <a16:creationId xmlns:a16="http://schemas.microsoft.com/office/drawing/2014/main" id="{8710866C-5428-84EB-8FA4-938A5B5D20E3}"/>
                </a:ext>
              </a:extLst>
            </p:cNvPr>
            <p:cNvSpPr/>
            <p:nvPr/>
          </p:nvSpPr>
          <p:spPr>
            <a:xfrm>
              <a:off x="8999808" y="3314564"/>
              <a:ext cx="1800125"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研究責任者</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sp>
        <p:nvSpPr>
          <p:cNvPr id="28" name="正方形/長方形 27">
            <a:extLst>
              <a:ext uri="{FF2B5EF4-FFF2-40B4-BE49-F238E27FC236}">
                <a16:creationId xmlns:a16="http://schemas.microsoft.com/office/drawing/2014/main" id="{05FC6540-A417-3073-BCB6-1E13EC1903EA}"/>
              </a:ext>
            </a:extLst>
          </p:cNvPr>
          <p:cNvSpPr/>
          <p:nvPr/>
        </p:nvSpPr>
        <p:spPr bwMode="auto">
          <a:xfrm>
            <a:off x="165745" y="4717104"/>
            <a:ext cx="1549904" cy="5549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共同研究機関との情報共有</a:t>
            </a:r>
          </a:p>
        </p:txBody>
      </p:sp>
      <p:sp>
        <p:nvSpPr>
          <p:cNvPr id="29" name="矢印: 左右 28">
            <a:extLst>
              <a:ext uri="{FF2B5EF4-FFF2-40B4-BE49-F238E27FC236}">
                <a16:creationId xmlns:a16="http://schemas.microsoft.com/office/drawing/2014/main" id="{5B73B21A-10A7-0B19-C4C5-91056D172EC2}"/>
              </a:ext>
            </a:extLst>
          </p:cNvPr>
          <p:cNvSpPr/>
          <p:nvPr/>
        </p:nvSpPr>
        <p:spPr bwMode="auto">
          <a:xfrm>
            <a:off x="1408295" y="3434917"/>
            <a:ext cx="576000" cy="347421"/>
          </a:xfrm>
          <a:prstGeom prst="leftRight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30" name="正方形/長方形 29">
            <a:extLst>
              <a:ext uri="{FF2B5EF4-FFF2-40B4-BE49-F238E27FC236}">
                <a16:creationId xmlns:a16="http://schemas.microsoft.com/office/drawing/2014/main" id="{FD7827FC-C25A-6137-996B-C9641CA552C3}"/>
              </a:ext>
            </a:extLst>
          </p:cNvPr>
          <p:cNvSpPr/>
          <p:nvPr/>
        </p:nvSpPr>
        <p:spPr bwMode="auto">
          <a:xfrm>
            <a:off x="1991544" y="3142205"/>
            <a:ext cx="2232000" cy="37470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継続に影響を与える情報</a:t>
            </a:r>
          </a:p>
        </p:txBody>
      </p:sp>
      <p:sp>
        <p:nvSpPr>
          <p:cNvPr id="31" name="正方形/長方形 30">
            <a:extLst>
              <a:ext uri="{FF2B5EF4-FFF2-40B4-BE49-F238E27FC236}">
                <a16:creationId xmlns:a16="http://schemas.microsoft.com/office/drawing/2014/main" id="{62E6D42E-8068-0E16-188A-12DF7367F55B}"/>
              </a:ext>
            </a:extLst>
          </p:cNvPr>
          <p:cNvSpPr/>
          <p:nvPr/>
        </p:nvSpPr>
        <p:spPr bwMode="auto">
          <a:xfrm>
            <a:off x="1991544" y="3561336"/>
            <a:ext cx="2232000" cy="82937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適正性や研究結果の信頼性を損なう事実</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情報</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研究対象者等の人権又は実施上の観点からの懸念</a:t>
            </a:r>
          </a:p>
        </p:txBody>
      </p:sp>
      <p:sp>
        <p:nvSpPr>
          <p:cNvPr id="32" name="正方形/長方形 31">
            <a:extLst>
              <a:ext uri="{FF2B5EF4-FFF2-40B4-BE49-F238E27FC236}">
                <a16:creationId xmlns:a16="http://schemas.microsoft.com/office/drawing/2014/main" id="{10D70035-3615-B6E6-E5C0-4A73900C3E43}"/>
              </a:ext>
            </a:extLst>
          </p:cNvPr>
          <p:cNvSpPr/>
          <p:nvPr/>
        </p:nvSpPr>
        <p:spPr bwMode="auto">
          <a:xfrm>
            <a:off x="1991544" y="4435136"/>
            <a:ext cx="2232000" cy="35525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重篤な有害事象（</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SAE</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a:t>
            </a:r>
          </a:p>
        </p:txBody>
      </p:sp>
      <p:sp>
        <p:nvSpPr>
          <p:cNvPr id="33" name="正方形/長方形 32">
            <a:extLst>
              <a:ext uri="{FF2B5EF4-FFF2-40B4-BE49-F238E27FC236}">
                <a16:creationId xmlns:a16="http://schemas.microsoft.com/office/drawing/2014/main" id="{2C29465A-2927-0AF6-434F-4E49C6F694C7}"/>
              </a:ext>
            </a:extLst>
          </p:cNvPr>
          <p:cNvSpPr/>
          <p:nvPr/>
        </p:nvSpPr>
        <p:spPr bwMode="auto">
          <a:xfrm>
            <a:off x="1991544" y="4834816"/>
            <a:ext cx="2232000" cy="5205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研究の進捗状況</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（有害事象発生状況）</a:t>
            </a:r>
          </a:p>
        </p:txBody>
      </p:sp>
      <p:sp>
        <p:nvSpPr>
          <p:cNvPr id="34" name="正方形/長方形 33">
            <a:extLst>
              <a:ext uri="{FF2B5EF4-FFF2-40B4-BE49-F238E27FC236}">
                <a16:creationId xmlns:a16="http://schemas.microsoft.com/office/drawing/2014/main" id="{2136C710-C7A2-9746-9A81-229E71997D71}"/>
              </a:ext>
            </a:extLst>
          </p:cNvPr>
          <p:cNvSpPr/>
          <p:nvPr/>
        </p:nvSpPr>
        <p:spPr bwMode="auto">
          <a:xfrm>
            <a:off x="1991544" y="5399836"/>
            <a:ext cx="2232000" cy="67111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期待される利益よりも予測されるリスクが高いと判断される場合</a:t>
            </a:r>
          </a:p>
        </p:txBody>
      </p:sp>
      <p:sp>
        <p:nvSpPr>
          <p:cNvPr id="35" name="正方形/長方形 34">
            <a:extLst>
              <a:ext uri="{FF2B5EF4-FFF2-40B4-BE49-F238E27FC236}">
                <a16:creationId xmlns:a16="http://schemas.microsoft.com/office/drawing/2014/main" id="{8309C028-6B1E-13CF-10B8-E99262B0B93E}"/>
              </a:ext>
            </a:extLst>
          </p:cNvPr>
          <p:cNvSpPr/>
          <p:nvPr/>
        </p:nvSpPr>
        <p:spPr bwMode="auto">
          <a:xfrm>
            <a:off x="1991544" y="6115381"/>
            <a:ext cx="2232000" cy="337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研究終了（中止）</a:t>
            </a:r>
          </a:p>
        </p:txBody>
      </p:sp>
      <p:cxnSp>
        <p:nvCxnSpPr>
          <p:cNvPr id="39" name="直線矢印コネクタ 38">
            <a:extLst>
              <a:ext uri="{FF2B5EF4-FFF2-40B4-BE49-F238E27FC236}">
                <a16:creationId xmlns:a16="http://schemas.microsoft.com/office/drawing/2014/main" id="{6CE42469-DDAD-C09B-FE2E-F8C7939AB915}"/>
              </a:ext>
            </a:extLst>
          </p:cNvPr>
          <p:cNvCxnSpPr>
            <a:cxnSpLocks/>
          </p:cNvCxnSpPr>
          <p:nvPr/>
        </p:nvCxnSpPr>
        <p:spPr>
          <a:xfrm>
            <a:off x="4197730" y="3337591"/>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3FBBE9F6-0E71-473A-3D63-81DA2F5F62B6}"/>
              </a:ext>
            </a:extLst>
          </p:cNvPr>
          <p:cNvSpPr txBox="1"/>
          <p:nvPr/>
        </p:nvSpPr>
        <p:spPr>
          <a:xfrm>
            <a:off x="6042838" y="3033886"/>
            <a:ext cx="11160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遅滞なく報告</a:t>
            </a:r>
            <a:endParaRPr kumimoji="1" lang="ja-JP" altLang="en-US" sz="24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38" name="正方形/長方形 37">
            <a:extLst>
              <a:ext uri="{FF2B5EF4-FFF2-40B4-BE49-F238E27FC236}">
                <a16:creationId xmlns:a16="http://schemas.microsoft.com/office/drawing/2014/main" id="{23AB628B-3505-0E75-4088-65CCF64286B3}"/>
              </a:ext>
            </a:extLst>
          </p:cNvPr>
          <p:cNvSpPr/>
          <p:nvPr/>
        </p:nvSpPr>
        <p:spPr bwMode="auto">
          <a:xfrm>
            <a:off x="4502678" y="3264431"/>
            <a:ext cx="1584364" cy="82937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必要に応じて研究の停止や中止</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プロトコール変更</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ボックス 43">
            <a:extLst>
              <a:ext uri="{FF2B5EF4-FFF2-40B4-BE49-F238E27FC236}">
                <a16:creationId xmlns:a16="http://schemas.microsoft.com/office/drawing/2014/main" id="{C056E118-05AF-ED90-816F-647DE3C0C585}"/>
              </a:ext>
            </a:extLst>
          </p:cNvPr>
          <p:cNvSpPr txBox="1"/>
          <p:nvPr/>
        </p:nvSpPr>
        <p:spPr>
          <a:xfrm>
            <a:off x="6049569" y="3615407"/>
            <a:ext cx="1116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速やかに報告</a:t>
            </a:r>
            <a:endParaRPr kumimoji="1" lang="ja-JP" altLang="en-US" sz="24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cxnSp>
        <p:nvCxnSpPr>
          <p:cNvPr id="46" name="直線矢印コネクタ 45">
            <a:extLst>
              <a:ext uri="{FF2B5EF4-FFF2-40B4-BE49-F238E27FC236}">
                <a16:creationId xmlns:a16="http://schemas.microsoft.com/office/drawing/2014/main" id="{4AAEEFB3-4EB0-BC42-319B-848482A57B78}"/>
              </a:ext>
            </a:extLst>
          </p:cNvPr>
          <p:cNvCxnSpPr>
            <a:cxnSpLocks/>
          </p:cNvCxnSpPr>
          <p:nvPr/>
        </p:nvCxnSpPr>
        <p:spPr>
          <a:xfrm>
            <a:off x="4205526" y="4595418"/>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60EF9710-FDC2-C270-9AF4-FD7BB64044E9}"/>
              </a:ext>
            </a:extLst>
          </p:cNvPr>
          <p:cNvSpPr/>
          <p:nvPr/>
        </p:nvSpPr>
        <p:spPr bwMode="auto">
          <a:xfrm>
            <a:off x="4514672" y="4374968"/>
            <a:ext cx="1595917" cy="45984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手順に則り報告</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（第</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17</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の</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2</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a:extLst>
              <a:ext uri="{FF2B5EF4-FFF2-40B4-BE49-F238E27FC236}">
                <a16:creationId xmlns:a16="http://schemas.microsoft.com/office/drawing/2014/main" id="{16B10F9E-6A3F-AC3E-E250-96511DDDA841}"/>
              </a:ext>
            </a:extLst>
          </p:cNvPr>
          <p:cNvCxnSpPr>
            <a:cxnSpLocks/>
          </p:cNvCxnSpPr>
          <p:nvPr/>
        </p:nvCxnSpPr>
        <p:spPr>
          <a:xfrm>
            <a:off x="4216735" y="5125195"/>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5F0CD0A-0F09-EA09-906C-8B2B19D82B37}"/>
              </a:ext>
            </a:extLst>
          </p:cNvPr>
          <p:cNvSpPr/>
          <p:nvPr/>
        </p:nvSpPr>
        <p:spPr bwMode="auto">
          <a:xfrm>
            <a:off x="4525881" y="4904745"/>
            <a:ext cx="1595917" cy="45984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原則</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1</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回</a:t>
            </a: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年</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54" name="直線矢印コネクタ 53">
            <a:extLst>
              <a:ext uri="{FF2B5EF4-FFF2-40B4-BE49-F238E27FC236}">
                <a16:creationId xmlns:a16="http://schemas.microsoft.com/office/drawing/2014/main" id="{4EF12A8E-4EE5-31B9-B006-05AB85225AC3}"/>
              </a:ext>
            </a:extLst>
          </p:cNvPr>
          <p:cNvCxnSpPr>
            <a:cxnSpLocks/>
          </p:cNvCxnSpPr>
          <p:nvPr/>
        </p:nvCxnSpPr>
        <p:spPr>
          <a:xfrm>
            <a:off x="4205526" y="5740234"/>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F9E7BD4F-B4C3-5F30-1CCC-9922ADCB8214}"/>
              </a:ext>
            </a:extLst>
          </p:cNvPr>
          <p:cNvSpPr txBox="1"/>
          <p:nvPr/>
        </p:nvSpPr>
        <p:spPr>
          <a:xfrm>
            <a:off x="6019958" y="5445224"/>
            <a:ext cx="11160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遅滞なく報告</a:t>
            </a:r>
            <a:endParaRPr kumimoji="1" lang="ja-JP" altLang="en-US" sz="24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cxnSp>
        <p:nvCxnSpPr>
          <p:cNvPr id="56" name="直線矢印コネクタ 55">
            <a:extLst>
              <a:ext uri="{FF2B5EF4-FFF2-40B4-BE49-F238E27FC236}">
                <a16:creationId xmlns:a16="http://schemas.microsoft.com/office/drawing/2014/main" id="{0223F407-C1EC-1FC7-89FC-23DC9B13440B}"/>
              </a:ext>
            </a:extLst>
          </p:cNvPr>
          <p:cNvCxnSpPr>
            <a:cxnSpLocks/>
          </p:cNvCxnSpPr>
          <p:nvPr/>
        </p:nvCxnSpPr>
        <p:spPr>
          <a:xfrm>
            <a:off x="4190721" y="6290771"/>
            <a:ext cx="2942103"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EA20D9F-8668-6314-7AD8-7F79AE7A9D3D}"/>
              </a:ext>
            </a:extLst>
          </p:cNvPr>
          <p:cNvSpPr txBox="1"/>
          <p:nvPr/>
        </p:nvSpPr>
        <p:spPr>
          <a:xfrm>
            <a:off x="6005153" y="5995761"/>
            <a:ext cx="11160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遅滞なく報告</a:t>
            </a:r>
            <a:endParaRPr kumimoji="1" lang="ja-JP" altLang="en-US" sz="24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52" name="正方形/長方形 51">
            <a:extLst>
              <a:ext uri="{FF2B5EF4-FFF2-40B4-BE49-F238E27FC236}">
                <a16:creationId xmlns:a16="http://schemas.microsoft.com/office/drawing/2014/main" id="{1B03CE5C-9235-C3E3-3B08-9A7D5EB7185C}"/>
              </a:ext>
            </a:extLst>
          </p:cNvPr>
          <p:cNvSpPr/>
          <p:nvPr/>
        </p:nvSpPr>
        <p:spPr bwMode="auto">
          <a:xfrm>
            <a:off x="4514672" y="5519784"/>
            <a:ext cx="1595917" cy="45984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rPr>
              <a:t>研究の中止</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四角形: 角を丸くする 8">
            <a:extLst>
              <a:ext uri="{FF2B5EF4-FFF2-40B4-BE49-F238E27FC236}">
                <a16:creationId xmlns:a16="http://schemas.microsoft.com/office/drawing/2014/main" id="{D6F0C5CD-444D-EDCA-A23D-4A402B2227F4}"/>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lang="en-US" altLang="ja-JP" sz="1600" b="1" dirty="0">
                <a:solidFill>
                  <a:srgbClr val="000000"/>
                </a:solidFill>
                <a:latin typeface="ＭＳ Ｐゴシック"/>
                <a:ea typeface="ＭＳ Ｐゴシック"/>
              </a:rPr>
              <a:t>11</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日付プレースホルダー 5">
            <a:extLst>
              <a:ext uri="{FF2B5EF4-FFF2-40B4-BE49-F238E27FC236}">
                <a16:creationId xmlns:a16="http://schemas.microsoft.com/office/drawing/2014/main" id="{0539BDBD-BE3E-B628-9989-32093DE4926B}"/>
              </a:ext>
            </a:extLst>
          </p:cNvPr>
          <p:cNvSpPr>
            <a:spLocks noGrp="1"/>
          </p:cNvSpPr>
          <p:nvPr>
            <p:ph type="dt" sz="half" idx="10"/>
          </p:nvPr>
        </p:nvSpPr>
        <p:spPr/>
        <p:txBody>
          <a:bodyPr/>
          <a:lstStyle/>
          <a:p>
            <a:pPr>
              <a:defRPr/>
            </a:pPr>
            <a:r>
              <a:rPr lang="en-US" altLang="ja-JP" dirty="0"/>
              <a:t>2024/6/26</a:t>
            </a:r>
          </a:p>
        </p:txBody>
      </p:sp>
      <p:sp>
        <p:nvSpPr>
          <p:cNvPr id="47" name="object 8">
            <a:extLst>
              <a:ext uri="{FF2B5EF4-FFF2-40B4-BE49-F238E27FC236}">
                <a16:creationId xmlns:a16="http://schemas.microsoft.com/office/drawing/2014/main" id="{A7B2ADCB-021F-41D0-AD42-9CDFBFA5EAD4}"/>
              </a:ext>
            </a:extLst>
          </p:cNvPr>
          <p:cNvSpPr txBox="1">
            <a:spLocks noChangeArrowheads="1"/>
          </p:cNvSpPr>
          <p:nvPr/>
        </p:nvSpPr>
        <p:spPr bwMode="auto">
          <a:xfrm>
            <a:off x="5702424" y="6676278"/>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「ポケット資料集 臨床研究 </a:t>
            </a:r>
            <a:r>
              <a:rPr lang="en-US" altLang="ja-JP" sz="800" dirty="0">
                <a:latin typeface="+mn-ea"/>
                <a:ea typeface="+mn-ea"/>
              </a:rPr>
              <a:t>2023</a:t>
            </a:r>
            <a:r>
              <a:rPr lang="ja-JP" altLang="en-US" sz="800" dirty="0">
                <a:latin typeface="+mn-ea"/>
                <a:ea typeface="+mn-ea"/>
              </a:rPr>
              <a:t>年版（ポケット資料集製作委員会） 」を参考に作成</a:t>
            </a:r>
            <a:endParaRPr lang="ja-JP" altLang="ja-JP" sz="800" dirty="0">
              <a:latin typeface="+mn-ea"/>
              <a:ea typeface="+mn-ea"/>
            </a:endParaRPr>
          </a:p>
        </p:txBody>
      </p:sp>
      <p:pic>
        <p:nvPicPr>
          <p:cNvPr id="10" name="図 9" descr="ダイアグラム&#10;&#10;自動的に生成された説明">
            <a:extLst>
              <a:ext uri="{FF2B5EF4-FFF2-40B4-BE49-F238E27FC236}">
                <a16:creationId xmlns:a16="http://schemas.microsoft.com/office/drawing/2014/main" id="{CC156BF5-238E-D0FD-1FAE-CD08ED74AFE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7520" y="2082248"/>
            <a:ext cx="1058720" cy="1058720"/>
          </a:xfrm>
          <a:prstGeom prst="rect">
            <a:avLst/>
          </a:prstGeom>
        </p:spPr>
      </p:pic>
      <p:pic>
        <p:nvPicPr>
          <p:cNvPr id="12" name="図 11" descr="ダイアグラム&#10;&#10;自動的に生成された説明">
            <a:extLst>
              <a:ext uri="{FF2B5EF4-FFF2-40B4-BE49-F238E27FC236}">
                <a16:creationId xmlns:a16="http://schemas.microsoft.com/office/drawing/2014/main" id="{B4F2C2A8-A11A-F0B2-644B-0509A66DCAC2}"/>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5360" y="2220944"/>
            <a:ext cx="992032" cy="992032"/>
          </a:xfrm>
          <a:prstGeom prst="rect">
            <a:avLst/>
          </a:prstGeom>
        </p:spPr>
      </p:pic>
      <p:sp>
        <p:nvSpPr>
          <p:cNvPr id="13" name="テキスト ボックス 12">
            <a:extLst>
              <a:ext uri="{FF2B5EF4-FFF2-40B4-BE49-F238E27FC236}">
                <a16:creationId xmlns:a16="http://schemas.microsoft.com/office/drawing/2014/main" id="{DC7AF3F2-2593-8733-1B1A-54F515BDAC8A}"/>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1"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3061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32F4-EF6D-82FD-9934-946BFF3B97B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ED3383B-EE52-B86B-A079-42B89A0ED1AF}"/>
              </a:ext>
            </a:extLst>
          </p:cNvPr>
          <p:cNvGraphicFramePr>
            <a:graphicFrameLocks noChangeAspect="1"/>
          </p:cNvGraphicFramePr>
          <p:nvPr>
            <p:custDataLst>
              <p:tags r:id="rId1"/>
            </p:custDataLst>
            <p:extLst>
              <p:ext uri="{D42A27DB-BD31-4B8C-83A1-F6EECF244321}">
                <p14:modId xmlns:p14="http://schemas.microsoft.com/office/powerpoint/2010/main" val="1160163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8" name="think-cell data - do not delete" hidden="1">
                        <a:extLst>
                          <a:ext uri="{FF2B5EF4-FFF2-40B4-BE49-F238E27FC236}">
                            <a16:creationId xmlns:a16="http://schemas.microsoft.com/office/drawing/2014/main" id="{7ED3383B-EE52-B86B-A079-42B89A0ED1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D44EBD-0208-53A0-C2C7-7D0A9B661074}"/>
              </a:ext>
            </a:extLst>
          </p:cNvPr>
          <p:cNvSpPr>
            <a:spLocks noGrp="1"/>
          </p:cNvSpPr>
          <p:nvPr>
            <p:ph type="title"/>
          </p:nvPr>
        </p:nvSpPr>
        <p:spPr/>
        <p:txBody>
          <a:bodyPr vert="horz"/>
          <a:lstStyle/>
          <a:p>
            <a:r>
              <a:rPr kumimoji="1" lang="ja-JP" altLang="en-US" sz="3200" dirty="0">
                <a:latin typeface="+mn-ea"/>
                <a:ea typeface="+mn-ea"/>
              </a:rPr>
              <a:t>研究に係る適切な対応と報告（</a:t>
            </a:r>
            <a:r>
              <a:rPr kumimoji="1" lang="en-US" altLang="ja-JP" sz="3200" dirty="0">
                <a:latin typeface="+mn-ea"/>
                <a:ea typeface="+mn-ea"/>
              </a:rPr>
              <a:t>3/3</a:t>
            </a:r>
            <a:r>
              <a:rPr kumimoji="1" lang="ja-JP" altLang="en-US" sz="3200" dirty="0">
                <a:latin typeface="+mn-ea"/>
                <a:ea typeface="+mn-ea"/>
              </a:rPr>
              <a:t>） </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78FA5F7E-DEB0-06D1-6590-1EF75EBBB74B}"/>
              </a:ext>
            </a:extLst>
          </p:cNvPr>
          <p:cNvSpPr>
            <a:spLocks noGrp="1"/>
          </p:cNvSpPr>
          <p:nvPr>
            <p:ph idx="1"/>
          </p:nvPr>
        </p:nvSpPr>
        <p:spPr>
          <a:xfrm>
            <a:off x="151334" y="1417235"/>
            <a:ext cx="10972800" cy="416983"/>
          </a:xfrm>
        </p:spPr>
        <p:txBody>
          <a:bodyPr/>
          <a:lstStyle/>
          <a:p>
            <a:pPr marL="179388" indent="-179388">
              <a:buNone/>
            </a:pPr>
            <a:r>
              <a:rPr kumimoji="1" lang="ja-JP" altLang="en-US" sz="1400" b="1" dirty="0">
                <a:latin typeface="+mn-ea"/>
                <a:ea typeface="+mn-ea"/>
              </a:rPr>
              <a:t>■ 研究機関の長の責務</a:t>
            </a:r>
            <a:r>
              <a:rPr lang="ja-JP" altLang="en-US" sz="1400" b="1" dirty="0">
                <a:latin typeface="+mn-ea"/>
                <a:ea typeface="+mn-ea"/>
              </a:rPr>
              <a:t>（指針に適合していないことを知った場合）</a:t>
            </a:r>
          </a:p>
        </p:txBody>
      </p:sp>
      <p:graphicFrame>
        <p:nvGraphicFramePr>
          <p:cNvPr id="7" name="表 6">
            <a:extLst>
              <a:ext uri="{FF2B5EF4-FFF2-40B4-BE49-F238E27FC236}">
                <a16:creationId xmlns:a16="http://schemas.microsoft.com/office/drawing/2014/main" id="{C0DAD592-7FBE-D714-0E48-DC057AFE6E7B}"/>
              </a:ext>
            </a:extLst>
          </p:cNvPr>
          <p:cNvGraphicFramePr>
            <a:graphicFrameLocks noGrp="1"/>
          </p:cNvGraphicFramePr>
          <p:nvPr>
            <p:extLst>
              <p:ext uri="{D42A27DB-BD31-4B8C-83A1-F6EECF244321}">
                <p14:modId xmlns:p14="http://schemas.microsoft.com/office/powerpoint/2010/main" val="834472795"/>
              </p:ext>
            </p:extLst>
          </p:nvPr>
        </p:nvGraphicFramePr>
        <p:xfrm>
          <a:off x="4367808" y="3861048"/>
          <a:ext cx="7416824" cy="1961706"/>
        </p:xfrm>
        <a:graphic>
          <a:graphicData uri="http://schemas.openxmlformats.org/drawingml/2006/table">
            <a:tbl>
              <a:tblPr firstRow="1" bandRow="1">
                <a:tableStyleId>{5C22544A-7EE6-4342-B048-85BDC9FD1C3A}</a:tableStyleId>
              </a:tblPr>
              <a:tblGrid>
                <a:gridCol w="7416824">
                  <a:extLst>
                    <a:ext uri="{9D8B030D-6E8A-4147-A177-3AD203B41FA5}">
                      <a16:colId xmlns:a16="http://schemas.microsoft.com/office/drawing/2014/main" val="1172288107"/>
                    </a:ext>
                  </a:extLst>
                </a:gridCol>
              </a:tblGrid>
              <a:tr h="1195680">
                <a:tc>
                  <a:txBody>
                    <a:bodyPr/>
                    <a:lstStyle/>
                    <a:p>
                      <a:pPr marL="265113" lvl="0" indent="-265113">
                        <a:lnSpc>
                          <a:spcPct val="150000"/>
                        </a:lnSpc>
                        <a:buNone/>
                      </a:pPr>
                      <a:r>
                        <a:rPr lang="ja-JP" altLang="en-US" sz="1400" b="1" dirty="0">
                          <a:solidFill>
                            <a:schemeClr val="tx1"/>
                          </a:solidFill>
                          <a:latin typeface="+mn-ea"/>
                          <a:ea typeface="+mn-ea"/>
                        </a:rPr>
                        <a:t>■ 下記の例示は研究内容にかかわらず「不適合の程度が重大」であると考えられ、大臣に報告し、公表する必要がある</a:t>
                      </a:r>
                      <a:endParaRPr lang="en-US" altLang="ja-JP" sz="1400" b="1" dirty="0">
                        <a:solidFill>
                          <a:schemeClr val="tx1"/>
                        </a:solidFill>
                        <a:latin typeface="+mn-ea"/>
                        <a:ea typeface="+mn-ea"/>
                      </a:endParaRPr>
                    </a:p>
                    <a:p>
                      <a:pPr marL="285750" lvl="0" indent="-285750">
                        <a:lnSpc>
                          <a:spcPct val="150000"/>
                        </a:lnSpc>
                        <a:buFont typeface="Wingdings" panose="05000000000000000000" pitchFamily="2" charset="2"/>
                        <a:buChar char="ü"/>
                      </a:pPr>
                      <a:r>
                        <a:rPr lang="ja-JP" altLang="en-US" sz="1400" b="0" dirty="0">
                          <a:solidFill>
                            <a:schemeClr val="tx1"/>
                          </a:solidFill>
                          <a:latin typeface="+mn-ea"/>
                          <a:ea typeface="+mn-ea"/>
                        </a:rPr>
                        <a:t>倫理審査委員会の審査又は研究機関の長の許可を受けずに研究を実施した場合</a:t>
                      </a:r>
                    </a:p>
                    <a:p>
                      <a:pPr marL="285750" lvl="0" indent="-285750">
                        <a:lnSpc>
                          <a:spcPct val="150000"/>
                        </a:lnSpc>
                        <a:buFont typeface="Wingdings" panose="05000000000000000000" pitchFamily="2" charset="2"/>
                        <a:buChar char="ü"/>
                      </a:pPr>
                      <a:r>
                        <a:rPr lang="ja-JP" altLang="en-US" sz="1400" b="0" dirty="0">
                          <a:solidFill>
                            <a:schemeClr val="tx1"/>
                          </a:solidFill>
                          <a:latin typeface="+mn-ea"/>
                          <a:ea typeface="+mn-ea"/>
                        </a:rPr>
                        <a:t>必要なインフォームド・コンセントの手続を行わずに研究を実施した場合</a:t>
                      </a:r>
                    </a:p>
                    <a:p>
                      <a:pPr marL="285750" lvl="0" indent="-285750">
                        <a:lnSpc>
                          <a:spcPct val="150000"/>
                        </a:lnSpc>
                        <a:buFont typeface="Wingdings" panose="05000000000000000000" pitchFamily="2" charset="2"/>
                        <a:buChar char="ü"/>
                      </a:pPr>
                      <a:r>
                        <a:rPr lang="ja-JP" altLang="en-US" sz="1400" b="0" dirty="0">
                          <a:solidFill>
                            <a:schemeClr val="tx1"/>
                          </a:solidFill>
                          <a:latin typeface="+mn-ea"/>
                          <a:ea typeface="+mn-ea"/>
                        </a:rPr>
                        <a:t>研究内容の信頼性を損なう研究結果のねつ造や改ざんが発覚した場合</a:t>
                      </a:r>
                    </a:p>
                    <a:p>
                      <a:pPr marL="285750" lvl="0" indent="-285750">
                        <a:lnSpc>
                          <a:spcPct val="150000"/>
                        </a:lnSpc>
                        <a:buFont typeface="Wingdings" panose="05000000000000000000" pitchFamily="2" charset="2"/>
                        <a:buChar char="ü"/>
                      </a:pPr>
                      <a:r>
                        <a:rPr lang="ja-JP" altLang="en-US" sz="1400" b="0" dirty="0">
                          <a:solidFill>
                            <a:schemeClr val="tx1"/>
                          </a:solidFill>
                          <a:latin typeface="+mn-ea"/>
                          <a:ea typeface="+mn-ea"/>
                        </a:rPr>
                        <a:t>研究に関連する情報の漏えい等の報告を受けた場合</a:t>
                      </a:r>
                      <a:endParaRPr kumimoji="1" lang="ja-JP" altLang="en-US" sz="1800" b="0" dirty="0">
                        <a:solidFill>
                          <a:srgbClr val="0000CC"/>
                        </a:solidFill>
                        <a:latin typeface="+mn-ea"/>
                        <a:ea typeface="+mn-ea"/>
                      </a:endParaRPr>
                    </a:p>
                  </a:txBody>
                  <a:tcPr>
                    <a:solidFill>
                      <a:srgbClr val="E7FFFF"/>
                    </a:solidFill>
                  </a:tcPr>
                </a:tc>
                <a:extLst>
                  <a:ext uri="{0D108BD9-81ED-4DB2-BD59-A6C34878D82A}">
                    <a16:rowId xmlns:a16="http://schemas.microsoft.com/office/drawing/2014/main" val="1176828543"/>
                  </a:ext>
                </a:extLst>
              </a:tr>
            </a:tbl>
          </a:graphicData>
        </a:graphic>
      </p:graphicFrame>
      <p:sp>
        <p:nvSpPr>
          <p:cNvPr id="51" name="日付プレースホルダー 3">
            <a:extLst>
              <a:ext uri="{FF2B5EF4-FFF2-40B4-BE49-F238E27FC236}">
                <a16:creationId xmlns:a16="http://schemas.microsoft.com/office/drawing/2014/main" id="{C90173F3-742F-EF10-6518-03199AD9C5D3}"/>
              </a:ext>
            </a:extLst>
          </p:cNvPr>
          <p:cNvSpPr txBox="1">
            <a:spLocks noChangeAspect="1"/>
          </p:cNvSpPr>
          <p:nvPr/>
        </p:nvSpPr>
        <p:spPr bwMode="auto">
          <a:xfrm>
            <a:off x="6340631" y="6561138"/>
            <a:ext cx="28448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eaLnBrk="1" fontAlgn="base" hangingPunct="1">
              <a:spcBef>
                <a:spcPct val="0"/>
              </a:spcBef>
              <a:spcAft>
                <a:spcPct val="0"/>
              </a:spcAft>
              <a:defRPr kumimoji="1" sz="900" kern="1200" dirty="0">
                <a:solidFill>
                  <a:schemeClr val="accent5"/>
                </a:solidFill>
                <a:latin typeface="+mn-ea"/>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DAEDEF"/>
                </a:solidFill>
                <a:effectLst/>
                <a:uLnTx/>
                <a:uFillTx/>
                <a:latin typeface="ＭＳ Ｐゴシック"/>
                <a:ea typeface="ＭＳ Ｐゴシック"/>
                <a:cs typeface="+mn-cs"/>
              </a:rPr>
              <a:t>2024/1/15</a:t>
            </a:r>
          </a:p>
        </p:txBody>
      </p:sp>
      <p:grpSp>
        <p:nvGrpSpPr>
          <p:cNvPr id="53" name="グループ化 52">
            <a:extLst>
              <a:ext uri="{FF2B5EF4-FFF2-40B4-BE49-F238E27FC236}">
                <a16:creationId xmlns:a16="http://schemas.microsoft.com/office/drawing/2014/main" id="{2E81B46B-5596-EA92-76C6-1CBDB3478CB2}"/>
              </a:ext>
            </a:extLst>
          </p:cNvPr>
          <p:cNvGrpSpPr>
            <a:grpSpLocks noChangeAspect="1"/>
          </p:cNvGrpSpPr>
          <p:nvPr/>
        </p:nvGrpSpPr>
        <p:grpSpPr>
          <a:xfrm>
            <a:off x="1950418" y="2152630"/>
            <a:ext cx="1378706" cy="1305340"/>
            <a:chOff x="1246100" y="4437112"/>
            <a:chExt cx="1969580" cy="1864772"/>
          </a:xfrm>
        </p:grpSpPr>
        <p:sp>
          <p:nvSpPr>
            <p:cNvPr id="54" name="四角形: 角を丸くする 53">
              <a:extLst>
                <a:ext uri="{FF2B5EF4-FFF2-40B4-BE49-F238E27FC236}">
                  <a16:creationId xmlns:a16="http://schemas.microsoft.com/office/drawing/2014/main" id="{BDF0E8FD-D63A-DAB8-F853-B960C9343C18}"/>
                </a:ext>
              </a:extLst>
            </p:cNvPr>
            <p:cNvSpPr/>
            <p:nvPr/>
          </p:nvSpPr>
          <p:spPr>
            <a:xfrm>
              <a:off x="1559496" y="4437112"/>
              <a:ext cx="1417188" cy="1417188"/>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55" name="フリーフォーム: 図形 54">
              <a:extLst>
                <a:ext uri="{FF2B5EF4-FFF2-40B4-BE49-F238E27FC236}">
                  <a16:creationId xmlns:a16="http://schemas.microsoft.com/office/drawing/2014/main" id="{0646066A-8B8D-9E96-6DA6-8ED18583929B}"/>
                </a:ext>
              </a:extLst>
            </p:cNvPr>
            <p:cNvSpPr/>
            <p:nvPr/>
          </p:nvSpPr>
          <p:spPr>
            <a:xfrm>
              <a:off x="1246100" y="5915067"/>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研究機関の長</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nvGrpSpPr>
          <p:cNvPr id="61" name="グループ化 60">
            <a:extLst>
              <a:ext uri="{FF2B5EF4-FFF2-40B4-BE49-F238E27FC236}">
                <a16:creationId xmlns:a16="http://schemas.microsoft.com/office/drawing/2014/main" id="{AEB15489-0182-834E-BC62-8BB1CCE5A66E}"/>
              </a:ext>
            </a:extLst>
          </p:cNvPr>
          <p:cNvGrpSpPr>
            <a:grpSpLocks noChangeAspect="1"/>
          </p:cNvGrpSpPr>
          <p:nvPr/>
        </p:nvGrpSpPr>
        <p:grpSpPr>
          <a:xfrm>
            <a:off x="4213303" y="2121068"/>
            <a:ext cx="1522069" cy="1308264"/>
            <a:chOff x="1896664" y="1479091"/>
            <a:chExt cx="2174385" cy="1868950"/>
          </a:xfrm>
        </p:grpSpPr>
        <p:sp>
          <p:nvSpPr>
            <p:cNvPr id="62" name="四角形: 角を丸くする 61">
              <a:extLst>
                <a:ext uri="{FF2B5EF4-FFF2-40B4-BE49-F238E27FC236}">
                  <a16:creationId xmlns:a16="http://schemas.microsoft.com/office/drawing/2014/main" id="{77D800F9-335D-ABBE-A235-59CC233B3427}"/>
                </a:ext>
              </a:extLst>
            </p:cNvPr>
            <p:cNvSpPr/>
            <p:nvPr/>
          </p:nvSpPr>
          <p:spPr>
            <a:xfrm>
              <a:off x="2384206" y="1479091"/>
              <a:ext cx="1417188" cy="1417188"/>
            </a:xfrm>
            <a:prstGeom prst="roundRect">
              <a:avLst>
                <a:gd name="adj" fmla="val 10000"/>
              </a:avLst>
            </a:prstGeom>
            <a:blipFill rotWithShape="1">
              <a:blip r:embed="rId6">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63" name="フリーフォーム: 図形 62">
              <a:extLst>
                <a:ext uri="{FF2B5EF4-FFF2-40B4-BE49-F238E27FC236}">
                  <a16:creationId xmlns:a16="http://schemas.microsoft.com/office/drawing/2014/main" id="{DAEDD7B9-5E4C-0D09-6185-BB64F67C1589}"/>
                </a:ext>
              </a:extLst>
            </p:cNvPr>
            <p:cNvSpPr/>
            <p:nvPr/>
          </p:nvSpPr>
          <p:spPr>
            <a:xfrm>
              <a:off x="1896664" y="2951742"/>
              <a:ext cx="2174385" cy="396299"/>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倫理審査委員会</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sp>
        <p:nvSpPr>
          <p:cNvPr id="67" name="テキスト ボックス 66">
            <a:extLst>
              <a:ext uri="{FF2B5EF4-FFF2-40B4-BE49-F238E27FC236}">
                <a16:creationId xmlns:a16="http://schemas.microsoft.com/office/drawing/2014/main" id="{EA9BA568-EE7F-FA8A-8ABD-C6108E89278B}"/>
              </a:ext>
            </a:extLst>
          </p:cNvPr>
          <p:cNvSpPr txBox="1">
            <a:spLocks noChangeAspect="1"/>
          </p:cNvSpPr>
          <p:nvPr/>
        </p:nvSpPr>
        <p:spPr>
          <a:xfrm>
            <a:off x="528524" y="3632209"/>
            <a:ext cx="1577771"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報告</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（対応状況・結果）</a:t>
            </a:r>
            <a:endParaRPr kumimoji="1"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71" name="テキスト ボックス 70">
            <a:extLst>
              <a:ext uri="{FF2B5EF4-FFF2-40B4-BE49-F238E27FC236}">
                <a16:creationId xmlns:a16="http://schemas.microsoft.com/office/drawing/2014/main" id="{8C624B0C-6B31-AADA-679D-5F06F776062C}"/>
              </a:ext>
            </a:extLst>
          </p:cNvPr>
          <p:cNvSpPr txBox="1">
            <a:spLocks noChangeAspect="1"/>
          </p:cNvSpPr>
          <p:nvPr/>
        </p:nvSpPr>
        <p:spPr>
          <a:xfrm>
            <a:off x="3384288" y="2208722"/>
            <a:ext cx="99203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意見聴取</a:t>
            </a:r>
            <a:endParaRPr kumimoji="1"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77" name="テキスト ボックス 76">
            <a:extLst>
              <a:ext uri="{FF2B5EF4-FFF2-40B4-BE49-F238E27FC236}">
                <a16:creationId xmlns:a16="http://schemas.microsoft.com/office/drawing/2014/main" id="{158D4397-4FB3-6988-59E2-4DE12B05143F}"/>
              </a:ext>
            </a:extLst>
          </p:cNvPr>
          <p:cNvSpPr txBox="1">
            <a:spLocks noChangeAspect="1"/>
          </p:cNvSpPr>
          <p:nvPr/>
        </p:nvSpPr>
        <p:spPr>
          <a:xfrm>
            <a:off x="2921127" y="4336982"/>
            <a:ext cx="656195"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公表</a:t>
            </a:r>
            <a:endParaRPr kumimoji="1"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85" name="テキスト ボックス 17">
            <a:extLst>
              <a:ext uri="{FF2B5EF4-FFF2-40B4-BE49-F238E27FC236}">
                <a16:creationId xmlns:a16="http://schemas.microsoft.com/office/drawing/2014/main" id="{07AB2250-C2B5-A6AB-A22D-010A41A9FD53}"/>
              </a:ext>
            </a:extLst>
          </p:cNvPr>
          <p:cNvSpPr txBox="1">
            <a:spLocks noChangeArrowheads="1"/>
          </p:cNvSpPr>
          <p:nvPr/>
        </p:nvSpPr>
        <p:spPr bwMode="auto">
          <a:xfrm>
            <a:off x="820162" y="5346464"/>
            <a:ext cx="2260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厚生労働大臣</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1" lang="en-US" altLang="ja-JP" sz="1050" b="1"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1" lang="ja-JP" altLang="en-US" sz="1050" b="1" i="0" u="none" strike="noStrike" kern="1200" cap="none" spc="0" normalizeH="0" baseline="0" noProof="0" dirty="0">
                <a:ln>
                  <a:noFill/>
                </a:ln>
                <a:solidFill>
                  <a:srgbClr val="000000"/>
                </a:solidFill>
                <a:effectLst/>
                <a:uLnTx/>
                <a:uFillTx/>
                <a:latin typeface="ＭＳ Ｐゴシック"/>
                <a:ea typeface="ＭＳ Ｐゴシック"/>
                <a:cs typeface="+mn-cs"/>
              </a:rPr>
              <a:t> 大学等は厚生労働大臣</a:t>
            </a:r>
            <a:endParaRPr kumimoji="1" lang="en-US" altLang="ja-JP" sz="105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ＭＳ Ｐゴシック"/>
                <a:ea typeface="ＭＳ Ｐゴシック"/>
                <a:cs typeface="+mn-cs"/>
              </a:rPr>
              <a:t>及び文部科学大臣）</a:t>
            </a:r>
          </a:p>
        </p:txBody>
      </p:sp>
      <p:pic>
        <p:nvPicPr>
          <p:cNvPr id="86" name="図 16">
            <a:extLst>
              <a:ext uri="{FF2B5EF4-FFF2-40B4-BE49-F238E27FC236}">
                <a16:creationId xmlns:a16="http://schemas.microsoft.com/office/drawing/2014/main" id="{47ED529F-C1FC-FFA4-17E2-5EF2B076B892}"/>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44080" t="17242" r="31447" b="22865"/>
          <a:stretch>
            <a:fillRect/>
          </a:stretch>
        </p:blipFill>
        <p:spPr bwMode="auto">
          <a:xfrm>
            <a:off x="1535499" y="4301405"/>
            <a:ext cx="788231" cy="108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正方形/長方形 90">
            <a:extLst>
              <a:ext uri="{FF2B5EF4-FFF2-40B4-BE49-F238E27FC236}">
                <a16:creationId xmlns:a16="http://schemas.microsoft.com/office/drawing/2014/main" id="{B3158532-D6E8-D057-83E6-1C72EE6C2B43}"/>
              </a:ext>
            </a:extLst>
          </p:cNvPr>
          <p:cNvSpPr/>
          <p:nvPr/>
        </p:nvSpPr>
        <p:spPr bwMode="auto">
          <a:xfrm>
            <a:off x="281105" y="3199636"/>
            <a:ext cx="3582648" cy="2825817"/>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87" name="四角形: 角を丸くする 86">
            <a:extLst>
              <a:ext uri="{FF2B5EF4-FFF2-40B4-BE49-F238E27FC236}">
                <a16:creationId xmlns:a16="http://schemas.microsoft.com/office/drawing/2014/main" id="{433F6403-1051-12C9-A4E9-8E9298E4B54C}"/>
              </a:ext>
            </a:extLst>
          </p:cNvPr>
          <p:cNvSpPr>
            <a:spLocks/>
          </p:cNvSpPr>
          <p:nvPr/>
        </p:nvSpPr>
        <p:spPr bwMode="auto">
          <a:xfrm>
            <a:off x="281103" y="2935705"/>
            <a:ext cx="1446853" cy="543650"/>
          </a:xfrm>
          <a:prstGeom prst="roundRect">
            <a:avLst/>
          </a:prstGeom>
          <a:solidFill>
            <a:srgbClr val="E7FFFF"/>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ＭＳ Ｐゴシック"/>
                <a:ea typeface="ＭＳ Ｐゴシック"/>
                <a:cs typeface="+mn-cs"/>
              </a:rPr>
              <a:t>不適合の</a:t>
            </a:r>
            <a:endParaRPr kumimoji="1" lang="en-US" altLang="ja-JP" sz="1400" b="1"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ＭＳ Ｐゴシック"/>
                <a:ea typeface="ＭＳ Ｐゴシック"/>
                <a:cs typeface="+mn-cs"/>
              </a:rPr>
              <a:t>程度が重大</a:t>
            </a:r>
            <a:endParaRPr kumimoji="1" lang="ja-JP" altLang="en-US" sz="1400" b="1"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4" name="矢印: 左 103">
            <a:extLst>
              <a:ext uri="{FF2B5EF4-FFF2-40B4-BE49-F238E27FC236}">
                <a16:creationId xmlns:a16="http://schemas.microsoft.com/office/drawing/2014/main" id="{DED220E9-5FCC-5678-AF8B-A91F99A8CE06}"/>
              </a:ext>
            </a:extLst>
          </p:cNvPr>
          <p:cNvSpPr/>
          <p:nvPr/>
        </p:nvSpPr>
        <p:spPr bwMode="auto">
          <a:xfrm>
            <a:off x="3191983" y="2720884"/>
            <a:ext cx="1308612" cy="180000"/>
          </a:xfrm>
          <a:prstGeom prst="leftArrow">
            <a:avLst/>
          </a:prstGeom>
          <a:solidFill>
            <a:schemeClr val="accent6"/>
          </a:solidFill>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5" name="矢印: 左 104">
            <a:extLst>
              <a:ext uri="{FF2B5EF4-FFF2-40B4-BE49-F238E27FC236}">
                <a16:creationId xmlns:a16="http://schemas.microsoft.com/office/drawing/2014/main" id="{2959CA3A-7407-2757-EE9C-20B69A8C7B3C}"/>
              </a:ext>
            </a:extLst>
          </p:cNvPr>
          <p:cNvSpPr/>
          <p:nvPr/>
        </p:nvSpPr>
        <p:spPr bwMode="auto">
          <a:xfrm rot="10800000">
            <a:off x="3215814" y="2493915"/>
            <a:ext cx="1308612" cy="180000"/>
          </a:xfrm>
          <a:prstGeom prst="leftArrow">
            <a:avLst/>
          </a:prstGeom>
          <a:solidFill>
            <a:schemeClr val="accent6"/>
          </a:solidFill>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6" name="矢印: 左 105">
            <a:extLst>
              <a:ext uri="{FF2B5EF4-FFF2-40B4-BE49-F238E27FC236}">
                <a16:creationId xmlns:a16="http://schemas.microsoft.com/office/drawing/2014/main" id="{18EE89A7-3F12-E416-9F2F-A2CD1C9654BB}"/>
              </a:ext>
            </a:extLst>
          </p:cNvPr>
          <p:cNvSpPr/>
          <p:nvPr/>
        </p:nvSpPr>
        <p:spPr bwMode="auto">
          <a:xfrm rot="18368136">
            <a:off x="1801837" y="3807477"/>
            <a:ext cx="991280" cy="180000"/>
          </a:xfrm>
          <a:prstGeom prst="leftArrow">
            <a:avLst/>
          </a:prstGeom>
          <a:solidFill>
            <a:schemeClr val="accent6"/>
          </a:solidFill>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7" name="矢印: 左 106">
            <a:extLst>
              <a:ext uri="{FF2B5EF4-FFF2-40B4-BE49-F238E27FC236}">
                <a16:creationId xmlns:a16="http://schemas.microsoft.com/office/drawing/2014/main" id="{7432531C-7998-7C16-C3EB-0A297E6F683D}"/>
              </a:ext>
            </a:extLst>
          </p:cNvPr>
          <p:cNvSpPr/>
          <p:nvPr/>
        </p:nvSpPr>
        <p:spPr bwMode="auto">
          <a:xfrm rot="14333359">
            <a:off x="2359047" y="3798421"/>
            <a:ext cx="991280" cy="180000"/>
          </a:xfrm>
          <a:prstGeom prst="leftArrow">
            <a:avLst/>
          </a:prstGeom>
          <a:solidFill>
            <a:schemeClr val="accent6"/>
          </a:solidFill>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8" name="矢印: 左 107">
            <a:extLst>
              <a:ext uri="{FF2B5EF4-FFF2-40B4-BE49-F238E27FC236}">
                <a16:creationId xmlns:a16="http://schemas.microsoft.com/office/drawing/2014/main" id="{95A7C262-2C5E-2A56-CD00-693A4B19E799}"/>
              </a:ext>
            </a:extLst>
          </p:cNvPr>
          <p:cNvSpPr/>
          <p:nvPr/>
        </p:nvSpPr>
        <p:spPr bwMode="auto">
          <a:xfrm>
            <a:off x="1727955" y="2411681"/>
            <a:ext cx="426761" cy="169251"/>
          </a:xfrm>
          <a:prstGeom prst="leftArrow">
            <a:avLst/>
          </a:prstGeom>
          <a:solidFill>
            <a:schemeClr val="accent6"/>
          </a:solidFill>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Arial"/>
              <a:ea typeface="ＭＳ Ｐゴシック"/>
              <a:cs typeface="+mn-cs"/>
            </a:endParaRPr>
          </a:p>
        </p:txBody>
      </p:sp>
      <p:sp>
        <p:nvSpPr>
          <p:cNvPr id="109" name="テキスト ボックス 108">
            <a:extLst>
              <a:ext uri="{FF2B5EF4-FFF2-40B4-BE49-F238E27FC236}">
                <a16:creationId xmlns:a16="http://schemas.microsoft.com/office/drawing/2014/main" id="{34FED409-E599-E9F2-32FA-C5441F515FD6}"/>
              </a:ext>
            </a:extLst>
          </p:cNvPr>
          <p:cNvSpPr txBox="1">
            <a:spLocks noChangeAspect="1"/>
          </p:cNvSpPr>
          <p:nvPr/>
        </p:nvSpPr>
        <p:spPr>
          <a:xfrm>
            <a:off x="150218" y="1772816"/>
            <a:ext cx="1577737" cy="144655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必要な対応</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調査協力</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　　　（大臣又は委託</a:t>
            </a:r>
            <a:endParaRPr kumimoji="1" lang="en-US" altLang="ja-JP" sz="1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　　　 を受けた者が</a:t>
            </a:r>
            <a:endParaRPr kumimoji="1" lang="en-US" altLang="ja-JP" sz="1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rPr>
              <a:t>　　　 実施）</a:t>
            </a:r>
            <a:endParaRPr kumimoji="1" lang="en-US" altLang="ja-JP" sz="1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285750" marR="0" lvl="0" indent="-285750" algn="ctr"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1"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aphicFrame>
        <p:nvGraphicFramePr>
          <p:cNvPr id="31" name="表 30">
            <a:extLst>
              <a:ext uri="{FF2B5EF4-FFF2-40B4-BE49-F238E27FC236}">
                <a16:creationId xmlns:a16="http://schemas.microsoft.com/office/drawing/2014/main" id="{0C9C7D3F-34FA-4B41-840E-BF08B5E0AEBA}"/>
              </a:ext>
            </a:extLst>
          </p:cNvPr>
          <p:cNvGraphicFramePr>
            <a:graphicFrameLocks noGrp="1"/>
          </p:cNvGraphicFramePr>
          <p:nvPr>
            <p:extLst>
              <p:ext uri="{D42A27DB-BD31-4B8C-83A1-F6EECF244321}">
                <p14:modId xmlns:p14="http://schemas.microsoft.com/office/powerpoint/2010/main" val="560262195"/>
              </p:ext>
            </p:extLst>
          </p:nvPr>
        </p:nvGraphicFramePr>
        <p:xfrm>
          <a:off x="6816080" y="1582524"/>
          <a:ext cx="4652178" cy="731520"/>
        </p:xfrm>
        <a:graphic>
          <a:graphicData uri="http://schemas.openxmlformats.org/drawingml/2006/table">
            <a:tbl>
              <a:tblPr firstRow="1" bandRow="1">
                <a:tableStyleId>{5C22544A-7EE6-4342-B048-85BDC9FD1C3A}</a:tableStyleId>
              </a:tblPr>
              <a:tblGrid>
                <a:gridCol w="4652178">
                  <a:extLst>
                    <a:ext uri="{9D8B030D-6E8A-4147-A177-3AD203B41FA5}">
                      <a16:colId xmlns:a16="http://schemas.microsoft.com/office/drawing/2014/main" val="1172288107"/>
                    </a:ext>
                  </a:extLst>
                </a:gridCol>
              </a:tblGrid>
              <a:tr h="446900">
                <a:tc>
                  <a:txBody>
                    <a:bodyPr/>
                    <a:lstStyle/>
                    <a:p>
                      <a:pPr marL="179388" lvl="0" indent="-179388">
                        <a:buNone/>
                      </a:pPr>
                      <a:r>
                        <a:rPr lang="ja-JP" altLang="en-US" sz="1400" b="1" dirty="0">
                          <a:solidFill>
                            <a:schemeClr val="tx1"/>
                          </a:solidFill>
                          <a:latin typeface="+mn-ea"/>
                          <a:ea typeface="+mn-ea"/>
                        </a:rPr>
                        <a:t>■ 「不適合の程度が重大」であるか否かの判断</a:t>
                      </a:r>
                      <a:endParaRPr lang="en-US" altLang="ja-JP" sz="1400" b="1" dirty="0">
                        <a:solidFill>
                          <a:schemeClr val="tx1"/>
                        </a:solidFill>
                        <a:latin typeface="+mn-ea"/>
                        <a:ea typeface="+mn-ea"/>
                      </a:endParaRPr>
                    </a:p>
                    <a:p>
                      <a:pPr marL="285750" lvl="0" indent="-285750">
                        <a:buFont typeface="Wingdings" panose="05000000000000000000" pitchFamily="2" charset="2"/>
                        <a:buChar char="ü"/>
                      </a:pPr>
                      <a:r>
                        <a:rPr lang="ja-JP" altLang="en-US" sz="1400" b="0" dirty="0">
                          <a:solidFill>
                            <a:schemeClr val="tx1"/>
                          </a:solidFill>
                          <a:latin typeface="+mn-ea"/>
                          <a:ea typeface="+mn-ea"/>
                        </a:rPr>
                        <a:t>倫理審査委員会の意見を聴き、倫理的妥当性・科学的合理性を損なうほどに著しく逸脱するかで判断する</a:t>
                      </a:r>
                      <a:endParaRPr lang="en-US" altLang="ja-JP" sz="1400" b="0" dirty="0">
                        <a:solidFill>
                          <a:schemeClr val="tx1"/>
                        </a:solidFill>
                        <a:latin typeface="+mn-ea"/>
                        <a:ea typeface="+mn-ea"/>
                      </a:endParaRPr>
                    </a:p>
                  </a:txBody>
                  <a:tcPr marR="72000">
                    <a:solidFill>
                      <a:srgbClr val="FFE7FF"/>
                    </a:solidFill>
                  </a:tcPr>
                </a:tc>
                <a:extLst>
                  <a:ext uri="{0D108BD9-81ED-4DB2-BD59-A6C34878D82A}">
                    <a16:rowId xmlns:a16="http://schemas.microsoft.com/office/drawing/2014/main" val="1176828543"/>
                  </a:ext>
                </a:extLst>
              </a:tr>
            </a:tbl>
          </a:graphicData>
        </a:graphic>
      </p:graphicFrame>
      <p:pic>
        <p:nvPicPr>
          <p:cNvPr id="32" name="図 31">
            <a:extLst>
              <a:ext uri="{FF2B5EF4-FFF2-40B4-BE49-F238E27FC236}">
                <a16:creationId xmlns:a16="http://schemas.microsoft.com/office/drawing/2014/main" id="{72AD4306-CAED-4164-B240-0EC31252651B}"/>
              </a:ext>
            </a:extLst>
          </p:cNvPr>
          <p:cNvPicPr>
            <a:picLocks noChangeAspect="1"/>
          </p:cNvPicPr>
          <p:nvPr/>
        </p:nvPicPr>
        <p:blipFill>
          <a:blip r:embed="rId8"/>
          <a:stretch>
            <a:fillRect/>
          </a:stretch>
        </p:blipFill>
        <p:spPr>
          <a:xfrm>
            <a:off x="5954400" y="1567829"/>
            <a:ext cx="861680" cy="790929"/>
          </a:xfrm>
          <a:prstGeom prst="rect">
            <a:avLst/>
          </a:prstGeom>
        </p:spPr>
      </p:pic>
      <p:sp>
        <p:nvSpPr>
          <p:cNvPr id="9" name="四角形: 角を丸くする 8">
            <a:extLst>
              <a:ext uri="{FF2B5EF4-FFF2-40B4-BE49-F238E27FC236}">
                <a16:creationId xmlns:a16="http://schemas.microsoft.com/office/drawing/2014/main" id="{F5ABFB43-6B78-B3BA-EDA8-DB16FF182393}"/>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lang="en-US" altLang="ja-JP" sz="1600" b="1" dirty="0">
                <a:solidFill>
                  <a:srgbClr val="000000"/>
                </a:solidFill>
                <a:latin typeface="ＭＳ Ｐゴシック"/>
                <a:ea typeface="ＭＳ Ｐゴシック"/>
              </a:rPr>
              <a:t>11</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スライド番号プレースホルダー 5">
            <a:extLst>
              <a:ext uri="{FF2B5EF4-FFF2-40B4-BE49-F238E27FC236}">
                <a16:creationId xmlns:a16="http://schemas.microsoft.com/office/drawing/2014/main" id="{2C7A574B-9A5A-DC2B-234B-6CAC7F67E518}"/>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dirty="0" smtClean="0">
                <a:solidFill>
                  <a:schemeClr val="tx1"/>
                </a:solidFill>
              </a:rPr>
              <a:pPr>
                <a:defRPr/>
              </a:pPr>
              <a:t>39</a:t>
            </a:fld>
            <a:endParaRPr lang="en-US" altLang="ja-JP" dirty="0">
              <a:solidFill>
                <a:schemeClr val="tx1"/>
              </a:solidFill>
            </a:endParaRPr>
          </a:p>
        </p:txBody>
      </p:sp>
      <p:sp>
        <p:nvSpPr>
          <p:cNvPr id="5" name="日付プレースホルダー 4">
            <a:extLst>
              <a:ext uri="{FF2B5EF4-FFF2-40B4-BE49-F238E27FC236}">
                <a16:creationId xmlns:a16="http://schemas.microsoft.com/office/drawing/2014/main" id="{FFDD8912-29DC-6502-3108-D8AEC0DF61B4}"/>
              </a:ext>
            </a:extLst>
          </p:cNvPr>
          <p:cNvSpPr>
            <a:spLocks noGrp="1"/>
          </p:cNvSpPr>
          <p:nvPr>
            <p:ph type="dt" sz="half" idx="10"/>
          </p:nvPr>
        </p:nvSpPr>
        <p:spPr/>
        <p:txBody>
          <a:bodyPr/>
          <a:lstStyle/>
          <a:p>
            <a:pPr>
              <a:defRPr/>
            </a:pPr>
            <a:r>
              <a:rPr lang="en-US" altLang="ja-JP" dirty="0"/>
              <a:t>2024/6/26</a:t>
            </a:r>
          </a:p>
        </p:txBody>
      </p:sp>
      <p:sp>
        <p:nvSpPr>
          <p:cNvPr id="33" name="object 8">
            <a:extLst>
              <a:ext uri="{FF2B5EF4-FFF2-40B4-BE49-F238E27FC236}">
                <a16:creationId xmlns:a16="http://schemas.microsoft.com/office/drawing/2014/main" id="{77C1810A-8285-4BD0-B569-327CBD70C664}"/>
              </a:ext>
            </a:extLst>
          </p:cNvPr>
          <p:cNvSpPr txBox="1">
            <a:spLocks noChangeArrowheads="1"/>
          </p:cNvSpPr>
          <p:nvPr/>
        </p:nvSpPr>
        <p:spPr bwMode="auto">
          <a:xfrm>
            <a:off x="5775392" y="6669280"/>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「ポケット資料集 臨床研究 </a:t>
            </a:r>
            <a:r>
              <a:rPr lang="en-US" altLang="ja-JP" sz="800" dirty="0">
                <a:latin typeface="+mn-ea"/>
                <a:ea typeface="+mn-ea"/>
              </a:rPr>
              <a:t>2023</a:t>
            </a:r>
            <a:r>
              <a:rPr lang="ja-JP" altLang="en-US" sz="800" dirty="0">
                <a:latin typeface="+mn-ea"/>
                <a:ea typeface="+mn-ea"/>
              </a:rPr>
              <a:t>年版（ポケット資料集製作委員会） 」を参考に作成</a:t>
            </a:r>
            <a:endParaRPr lang="ja-JP" altLang="ja-JP" sz="800" dirty="0">
              <a:latin typeface="+mn-ea"/>
              <a:ea typeface="+mn-ea"/>
            </a:endParaRPr>
          </a:p>
        </p:txBody>
      </p:sp>
      <p:sp>
        <p:nvSpPr>
          <p:cNvPr id="10" name="テキスト ボックス 9">
            <a:extLst>
              <a:ext uri="{FF2B5EF4-FFF2-40B4-BE49-F238E27FC236}">
                <a16:creationId xmlns:a16="http://schemas.microsoft.com/office/drawing/2014/main" id="{263996D2-193B-C88F-FED4-4E0C2ACEC249}"/>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30099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CDC47D-327F-4BFF-3B25-115F7AD8BED4}"/>
              </a:ext>
            </a:extLst>
          </p:cNvPr>
          <p:cNvGraphicFramePr>
            <a:graphicFrameLocks noChangeAspect="1"/>
          </p:cNvGraphicFramePr>
          <p:nvPr>
            <p:custDataLst>
              <p:tags r:id="rId1"/>
            </p:custDataLst>
            <p:extLst>
              <p:ext uri="{D42A27DB-BD31-4B8C-83A1-F6EECF244321}">
                <p14:modId xmlns:p14="http://schemas.microsoft.com/office/powerpoint/2010/main" val="227943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7" name="think-cell data - do not delete" hidden="1">
                        <a:extLst>
                          <a:ext uri="{FF2B5EF4-FFF2-40B4-BE49-F238E27FC236}">
                            <a16:creationId xmlns:a16="http://schemas.microsoft.com/office/drawing/2014/main" id="{76CDC47D-327F-4BFF-3B25-115F7AD8BE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F4B83E3B-1149-9F54-8B0A-F9A47011CEBE}"/>
              </a:ext>
            </a:extLst>
          </p:cNvPr>
          <p:cNvSpPr>
            <a:spLocks noGrp="1"/>
          </p:cNvSpPr>
          <p:nvPr>
            <p:ph type="title"/>
          </p:nvPr>
        </p:nvSpPr>
        <p:spPr>
          <a:xfrm>
            <a:off x="609600" y="2276872"/>
            <a:ext cx="10972800" cy="720000"/>
          </a:xfrm>
        </p:spPr>
        <p:txBody>
          <a:bodyPr vert="horz"/>
          <a:lstStyle/>
          <a:p>
            <a:pPr marL="742950" indent="-742950">
              <a:buFont typeface="+mj-ea"/>
              <a:buAutoNum type="circleNumDbPlain"/>
            </a:pPr>
            <a:r>
              <a:rPr lang="ja-JP" altLang="en-US" dirty="0">
                <a:latin typeface="+mn-ea"/>
                <a:ea typeface="+mn-ea"/>
              </a:rPr>
              <a:t>臨床研究、倫理指針に関する基礎知識</a:t>
            </a:r>
          </a:p>
        </p:txBody>
      </p:sp>
      <p:sp>
        <p:nvSpPr>
          <p:cNvPr id="4" name="日付プレースホルダー 3">
            <a:extLst>
              <a:ext uri="{FF2B5EF4-FFF2-40B4-BE49-F238E27FC236}">
                <a16:creationId xmlns:a16="http://schemas.microsoft.com/office/drawing/2014/main" id="{3CB70881-B29C-D9E0-773D-B6F04C573686}"/>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586B6421-521B-97E4-624C-6C848EB29690}"/>
              </a:ext>
            </a:extLst>
          </p:cNvPr>
          <p:cNvSpPr>
            <a:spLocks noGrp="1"/>
          </p:cNvSpPr>
          <p:nvPr>
            <p:ph type="sldNum" sz="quarter" idx="4"/>
          </p:nvPr>
        </p:nvSpPr>
        <p:spPr/>
        <p:txBody>
          <a:bodyPr/>
          <a:lstStyle/>
          <a:p>
            <a:pPr>
              <a:defRPr/>
            </a:pPr>
            <a:fld id="{D2E28936-CE24-4623-A9F1-236BFE609514}" type="slidenum">
              <a:rPr lang="en-US" altLang="ja-JP" smtClean="0"/>
              <a:pPr>
                <a:defRPr/>
              </a:pPr>
              <a:t>4</a:t>
            </a:fld>
            <a:endParaRPr lang="en-US" altLang="ja-JP" dirty="0"/>
          </a:p>
        </p:txBody>
      </p:sp>
    </p:spTree>
    <p:extLst>
      <p:ext uri="{BB962C8B-B14F-4D97-AF65-F5344CB8AC3E}">
        <p14:creationId xmlns:p14="http://schemas.microsoft.com/office/powerpoint/2010/main" val="3541148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87D5-9BAF-275A-D15E-D388415C3851}"/>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A3F59EB-B2AA-2C31-2C86-62A5855E25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11" name="think-cell data - do not delete" hidden="1">
                        <a:extLst>
                          <a:ext uri="{FF2B5EF4-FFF2-40B4-BE49-F238E27FC236}">
                            <a16:creationId xmlns:a16="http://schemas.microsoft.com/office/drawing/2014/main" id="{6A3F59EB-B2AA-2C31-2C86-62A5855E25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D95219B-1D6B-6738-4C49-C7E5DE0F4DED}"/>
              </a:ext>
            </a:extLst>
          </p:cNvPr>
          <p:cNvSpPr>
            <a:spLocks noGrp="1"/>
          </p:cNvSpPr>
          <p:nvPr>
            <p:ph type="title"/>
          </p:nvPr>
        </p:nvSpPr>
        <p:spPr/>
        <p:txBody>
          <a:bodyPr vert="horz"/>
          <a:lstStyle/>
          <a:p>
            <a:r>
              <a:rPr kumimoji="1" lang="ja-JP" altLang="en-US" sz="3200" dirty="0">
                <a:latin typeface="+mn-ea"/>
                <a:ea typeface="+mn-ea"/>
              </a:rPr>
              <a:t>利益相反の管理</a:t>
            </a:r>
          </a:p>
        </p:txBody>
      </p:sp>
      <p:sp>
        <p:nvSpPr>
          <p:cNvPr id="5" name="スライド番号プレースホルダー 4">
            <a:extLst>
              <a:ext uri="{FF2B5EF4-FFF2-40B4-BE49-F238E27FC236}">
                <a16:creationId xmlns:a16="http://schemas.microsoft.com/office/drawing/2014/main" id="{930FE6D5-DE1F-1003-0BA5-284D17528985}"/>
              </a:ext>
            </a:extLst>
          </p:cNvPr>
          <p:cNvSpPr>
            <a:spLocks noGrp="1"/>
          </p:cNvSpPr>
          <p:nvPr>
            <p:ph type="sldNum" sz="quarter" idx="4"/>
          </p:nvPr>
        </p:nvSpPr>
        <p:spPr>
          <a:xfrm>
            <a:off x="11784632" y="6561138"/>
            <a:ext cx="407368" cy="2524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19749-1EF6-41EF-895A-E735A94069C5}" type="slidenum">
              <a:rPr kumimoji="1" lang="en-US" altLang="ja-JP" sz="900" b="0" i="0" u="none" strike="noStrike" kern="1200" cap="none" spc="0" normalizeH="0" baseline="0" noProof="0" dirty="0" smtClean="0">
                <a:ln>
                  <a:noFill/>
                </a:ln>
                <a:solidFill>
                  <a:schemeClr val="tx1"/>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900" b="0"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graphicFrame>
        <p:nvGraphicFramePr>
          <p:cNvPr id="6" name="表 5">
            <a:extLst>
              <a:ext uri="{FF2B5EF4-FFF2-40B4-BE49-F238E27FC236}">
                <a16:creationId xmlns:a16="http://schemas.microsoft.com/office/drawing/2014/main" id="{1A206029-8E33-8581-F95F-05E819A666E1}"/>
              </a:ext>
            </a:extLst>
          </p:cNvPr>
          <p:cNvGraphicFramePr>
            <a:graphicFrameLocks noGrp="1"/>
          </p:cNvGraphicFramePr>
          <p:nvPr>
            <p:extLst>
              <p:ext uri="{D42A27DB-BD31-4B8C-83A1-F6EECF244321}">
                <p14:modId xmlns:p14="http://schemas.microsoft.com/office/powerpoint/2010/main" val="3436407196"/>
              </p:ext>
            </p:extLst>
          </p:nvPr>
        </p:nvGraphicFramePr>
        <p:xfrm>
          <a:off x="890012" y="5085184"/>
          <a:ext cx="5494020" cy="1371600"/>
        </p:xfrm>
        <a:graphic>
          <a:graphicData uri="http://schemas.openxmlformats.org/drawingml/2006/table">
            <a:tbl>
              <a:tblPr firstRow="1" bandRow="1">
                <a:tableStyleId>{5C22544A-7EE6-4342-B048-85BDC9FD1C3A}</a:tableStyleId>
              </a:tblPr>
              <a:tblGrid>
                <a:gridCol w="5494020">
                  <a:extLst>
                    <a:ext uri="{9D8B030D-6E8A-4147-A177-3AD203B41FA5}">
                      <a16:colId xmlns:a16="http://schemas.microsoft.com/office/drawing/2014/main" val="1172288107"/>
                    </a:ext>
                  </a:extLst>
                </a:gridCol>
              </a:tblGrid>
              <a:tr h="1293648">
                <a:tc>
                  <a:txBody>
                    <a:bodyPr/>
                    <a:lstStyle/>
                    <a:p>
                      <a:pPr marL="92075" lvl="0" indent="-92075">
                        <a:buNone/>
                      </a:pPr>
                      <a:r>
                        <a:rPr lang="ja-JP" altLang="en-US" sz="1400" b="1" dirty="0">
                          <a:solidFill>
                            <a:schemeClr val="tx1"/>
                          </a:solidFill>
                          <a:latin typeface="+mn-ea"/>
                          <a:ea typeface="+mn-ea"/>
                        </a:rPr>
                        <a:t>■ 利益相反管理</a:t>
                      </a:r>
                      <a:endParaRPr lang="en-US" altLang="ja-JP" sz="1400" b="1" dirty="0">
                        <a:solidFill>
                          <a:schemeClr val="tx1"/>
                        </a:solidFill>
                        <a:latin typeface="+mn-ea"/>
                        <a:ea typeface="+mn-ea"/>
                      </a:endParaRPr>
                    </a:p>
                    <a:p>
                      <a:pPr marL="342900" lvl="0" indent="-342900">
                        <a:buFont typeface="+mj-ea"/>
                        <a:buAutoNum type="circleNumDbPlain"/>
                      </a:pPr>
                      <a:r>
                        <a:rPr lang="ja-JP" altLang="en-US" sz="1400" b="0" dirty="0">
                          <a:solidFill>
                            <a:schemeClr val="tx1"/>
                          </a:solidFill>
                          <a:latin typeface="+mn-ea"/>
                          <a:ea typeface="+mn-ea"/>
                        </a:rPr>
                        <a:t>経済的な利益関係の一般への開示</a:t>
                      </a:r>
                      <a:endParaRPr lang="en-US" altLang="ja-JP" sz="1400" b="0" dirty="0">
                        <a:solidFill>
                          <a:schemeClr val="tx1"/>
                        </a:solidFill>
                        <a:latin typeface="+mn-ea"/>
                        <a:ea typeface="+mn-ea"/>
                      </a:endParaRPr>
                    </a:p>
                    <a:p>
                      <a:pPr marL="342900" lvl="0" indent="-342900">
                        <a:buFont typeface="+mj-ea"/>
                        <a:buAutoNum type="circleNumDbPlain"/>
                      </a:pPr>
                      <a:r>
                        <a:rPr lang="ja-JP" altLang="en-US" sz="1400" b="0" dirty="0">
                          <a:solidFill>
                            <a:schemeClr val="tx1"/>
                          </a:solidFill>
                          <a:latin typeface="+mn-ea"/>
                          <a:ea typeface="+mn-ea"/>
                        </a:rPr>
                        <a:t>独立した評価者による研究のモニタリング</a:t>
                      </a:r>
                    </a:p>
                    <a:p>
                      <a:pPr marL="342900" lvl="0" indent="-342900">
                        <a:buFont typeface="+mj-ea"/>
                        <a:buAutoNum type="circleNumDbPlain"/>
                      </a:pPr>
                      <a:r>
                        <a:rPr lang="ja-JP" altLang="en-US" sz="1400" b="0" dirty="0">
                          <a:solidFill>
                            <a:schemeClr val="tx1"/>
                          </a:solidFill>
                          <a:latin typeface="+mn-ea"/>
                          <a:ea typeface="+mn-ea"/>
                        </a:rPr>
                        <a:t>研究計画の修正</a:t>
                      </a:r>
                      <a:endParaRPr lang="en-US" altLang="ja-JP" sz="1400" b="0" dirty="0">
                        <a:solidFill>
                          <a:schemeClr val="tx1"/>
                        </a:solidFill>
                        <a:latin typeface="+mn-ea"/>
                        <a:ea typeface="+mn-ea"/>
                      </a:endParaRPr>
                    </a:p>
                    <a:p>
                      <a:pPr marL="342900" lvl="0" indent="-342900">
                        <a:buFont typeface="+mj-ea"/>
                        <a:buAutoNum type="circleNumDbPlain"/>
                      </a:pPr>
                      <a:r>
                        <a:rPr lang="en-US" altLang="ja-JP" sz="1400" b="0" dirty="0">
                          <a:solidFill>
                            <a:schemeClr val="tx1"/>
                          </a:solidFill>
                          <a:latin typeface="+mn-ea"/>
                          <a:ea typeface="+mn-ea"/>
                        </a:rPr>
                        <a:t>COI</a:t>
                      </a:r>
                      <a:r>
                        <a:rPr lang="ja-JP" altLang="en-US" sz="1400" b="0" dirty="0">
                          <a:solidFill>
                            <a:schemeClr val="tx1"/>
                          </a:solidFill>
                          <a:latin typeface="+mn-ea"/>
                          <a:ea typeface="+mn-ea"/>
                        </a:rPr>
                        <a:t>の状態にある研究者の研究への参加形態の変更</a:t>
                      </a:r>
                    </a:p>
                    <a:p>
                      <a:pPr marL="342900" lvl="0" indent="-342900">
                        <a:buFont typeface="+mj-ea"/>
                        <a:buAutoNum type="circleNumDbPlain"/>
                      </a:pPr>
                      <a:r>
                        <a:rPr lang="en-US" altLang="ja-JP" sz="1400" b="0" dirty="0">
                          <a:solidFill>
                            <a:schemeClr val="tx1"/>
                          </a:solidFill>
                          <a:latin typeface="+mn-ea"/>
                          <a:ea typeface="+mn-ea"/>
                        </a:rPr>
                        <a:t>COI</a:t>
                      </a:r>
                      <a:r>
                        <a:rPr lang="ja-JP" altLang="en-US" sz="1400" b="0" dirty="0">
                          <a:solidFill>
                            <a:schemeClr val="tx1"/>
                          </a:solidFill>
                          <a:latin typeface="+mn-ea"/>
                          <a:ea typeface="+mn-ea"/>
                        </a:rPr>
                        <a:t>を生み出す関係の分離</a:t>
                      </a:r>
                    </a:p>
                  </a:txBody>
                  <a:tcPr>
                    <a:solidFill>
                      <a:srgbClr val="E7FFFF"/>
                    </a:solidFill>
                  </a:tcPr>
                </a:tc>
                <a:extLst>
                  <a:ext uri="{0D108BD9-81ED-4DB2-BD59-A6C34878D82A}">
                    <a16:rowId xmlns:a16="http://schemas.microsoft.com/office/drawing/2014/main" val="1176828543"/>
                  </a:ext>
                </a:extLst>
              </a:tr>
            </a:tbl>
          </a:graphicData>
        </a:graphic>
      </p:graphicFrame>
      <p:pic>
        <p:nvPicPr>
          <p:cNvPr id="9" name="Picture 10" descr="■">
            <a:hlinkClick r:id="rId5"/>
            <a:extLst>
              <a:ext uri="{FF2B5EF4-FFF2-40B4-BE49-F238E27FC236}">
                <a16:creationId xmlns:a16="http://schemas.microsoft.com/office/drawing/2014/main" id="{52CB69B8-0757-ADC2-EF14-0E6DB2628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1106" y="5053314"/>
            <a:ext cx="1658874" cy="138930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ADA2532B-38E3-0D9B-55F4-927728F29921}"/>
              </a:ext>
            </a:extLst>
          </p:cNvPr>
          <p:cNvSpPr txBox="1"/>
          <p:nvPr/>
        </p:nvSpPr>
        <p:spPr>
          <a:xfrm>
            <a:off x="9743539" y="4894128"/>
            <a:ext cx="1467068" cy="163121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0" b="0" i="0" u="none" strike="noStrike" kern="1200" cap="none" spc="0" normalizeH="0" baseline="0" noProof="0" dirty="0">
                <a:ln>
                  <a:noFill/>
                </a:ln>
                <a:solidFill>
                  <a:srgbClr val="FF0000"/>
                </a:solidFill>
                <a:effectLst/>
                <a:uLnTx/>
                <a:uFillTx/>
                <a:latin typeface="ＭＳ Ｐゴシック"/>
                <a:ea typeface="ＭＳ Ｐゴシック"/>
                <a:cs typeface="+mn-cs"/>
              </a:rPr>
              <a:t>×</a:t>
            </a:r>
            <a:endParaRPr kumimoji="1" lang="ja-JP" altLang="en-US" sz="100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7" name="表 13">
            <a:extLst>
              <a:ext uri="{FF2B5EF4-FFF2-40B4-BE49-F238E27FC236}">
                <a16:creationId xmlns:a16="http://schemas.microsoft.com/office/drawing/2014/main" id="{5FDF23A6-531C-2F79-AF2E-0F33989345B2}"/>
              </a:ext>
            </a:extLst>
          </p:cNvPr>
          <p:cNvGraphicFramePr>
            <a:graphicFrameLocks noGrp="1"/>
          </p:cNvGraphicFramePr>
          <p:nvPr>
            <p:extLst>
              <p:ext uri="{D42A27DB-BD31-4B8C-83A1-F6EECF244321}">
                <p14:modId xmlns:p14="http://schemas.microsoft.com/office/powerpoint/2010/main" val="492934077"/>
              </p:ext>
            </p:extLst>
          </p:nvPr>
        </p:nvGraphicFramePr>
        <p:xfrm>
          <a:off x="654176" y="1484784"/>
          <a:ext cx="11202463" cy="1799390"/>
        </p:xfrm>
        <a:graphic>
          <a:graphicData uri="http://schemas.openxmlformats.org/drawingml/2006/table">
            <a:tbl>
              <a:tblPr firstRow="1" bandRow="1">
                <a:tableStyleId>{5940675A-B579-460E-94D1-54222C63F5DA}</a:tableStyleId>
              </a:tblPr>
              <a:tblGrid>
                <a:gridCol w="2342861">
                  <a:extLst>
                    <a:ext uri="{9D8B030D-6E8A-4147-A177-3AD203B41FA5}">
                      <a16:colId xmlns:a16="http://schemas.microsoft.com/office/drawing/2014/main" val="3273771926"/>
                    </a:ext>
                  </a:extLst>
                </a:gridCol>
                <a:gridCol w="8859602">
                  <a:extLst>
                    <a:ext uri="{9D8B030D-6E8A-4147-A177-3AD203B41FA5}">
                      <a16:colId xmlns:a16="http://schemas.microsoft.com/office/drawing/2014/main" val="1314860165"/>
                    </a:ext>
                  </a:extLst>
                </a:gridCol>
              </a:tblGrid>
              <a:tr h="929391">
                <a:tc>
                  <a:txBody>
                    <a:bodyPr/>
                    <a:lstStyle/>
                    <a:p>
                      <a:r>
                        <a:rPr kumimoji="1" lang="ja-JP" altLang="en-US" dirty="0"/>
                        <a:t>研究者等</a:t>
                      </a:r>
                    </a:p>
                  </a:txBody>
                  <a:tcPr anchor="ctr"/>
                </a:tc>
                <a:tc>
                  <a:txBody>
                    <a:bodyPr/>
                    <a:lstStyle/>
                    <a:p>
                      <a:pPr marL="285750" indent="-285750">
                        <a:buFont typeface="Wingdings" panose="05000000000000000000" pitchFamily="2" charset="2"/>
                        <a:buChar char="ü"/>
                      </a:pPr>
                      <a:r>
                        <a:rPr kumimoji="1" lang="ja-JP" altLang="en-US" dirty="0"/>
                        <a:t>研究に係る自らの利益相反に関する状況を、研究責任者に報告（透明性を確保）</a:t>
                      </a:r>
                    </a:p>
                    <a:p>
                      <a:pPr marL="285750" indent="-285750">
                        <a:buFont typeface="Wingdings" panose="05000000000000000000" pitchFamily="2" charset="2"/>
                        <a:buChar char="ü"/>
                      </a:pPr>
                      <a:r>
                        <a:rPr kumimoji="1" lang="ja-JP" altLang="en-US" dirty="0"/>
                        <a:t>インフォームド・コンセントを受ける手続において、研究計画書に記載された利益相反に関する状況を研究対象者等に説明</a:t>
                      </a:r>
                    </a:p>
                  </a:txBody>
                  <a:tcPr anchor="ctr"/>
                </a:tc>
                <a:extLst>
                  <a:ext uri="{0D108BD9-81ED-4DB2-BD59-A6C34878D82A}">
                    <a16:rowId xmlns:a16="http://schemas.microsoft.com/office/drawing/2014/main" val="822299164"/>
                  </a:ext>
                </a:extLst>
              </a:tr>
              <a:tr h="869999">
                <a:tc>
                  <a:txBody>
                    <a:bodyPr/>
                    <a:lstStyle/>
                    <a:p>
                      <a:r>
                        <a:rPr kumimoji="1" lang="ja-JP" altLang="en-US" dirty="0"/>
                        <a:t>研究責任者</a:t>
                      </a:r>
                    </a:p>
                  </a:txBody>
                  <a:tcPr anchor="ctr"/>
                </a:tc>
                <a:tc>
                  <a:txBody>
                    <a:bodyPr/>
                    <a:lstStyle/>
                    <a:p>
                      <a:pPr marL="285750" indent="-285750">
                        <a:buFont typeface="Wingdings" panose="05000000000000000000" pitchFamily="2" charset="2"/>
                        <a:buChar char="ü"/>
                      </a:pPr>
                      <a:r>
                        <a:rPr kumimoji="1" lang="ja-JP" altLang="en-US" dirty="0"/>
                        <a:t>商業活動に関連し得る研究を実施する場合、当該研究に係る利益相反に関する状況を把握　⇒上記を含めて研究計画書に記載</a:t>
                      </a:r>
                    </a:p>
                  </a:txBody>
                  <a:tcPr anchor="ctr"/>
                </a:tc>
                <a:extLst>
                  <a:ext uri="{0D108BD9-81ED-4DB2-BD59-A6C34878D82A}">
                    <a16:rowId xmlns:a16="http://schemas.microsoft.com/office/drawing/2014/main" val="3731977496"/>
                  </a:ext>
                </a:extLst>
              </a:tr>
            </a:tbl>
          </a:graphicData>
        </a:graphic>
      </p:graphicFrame>
      <p:sp>
        <p:nvSpPr>
          <p:cNvPr id="15" name="四角形: 角を丸くする 14">
            <a:extLst>
              <a:ext uri="{FF2B5EF4-FFF2-40B4-BE49-F238E27FC236}">
                <a16:creationId xmlns:a16="http://schemas.microsoft.com/office/drawing/2014/main" id="{5412D6E4-0DE4-AA22-EB55-5555C9B01419}"/>
              </a:ext>
            </a:extLst>
          </p:cNvPr>
          <p:cNvSpPr/>
          <p:nvPr/>
        </p:nvSpPr>
        <p:spPr>
          <a:xfrm>
            <a:off x="2014565" y="1599784"/>
            <a:ext cx="694693" cy="694694"/>
          </a:xfrm>
          <a:prstGeom prst="roundRect">
            <a:avLst>
              <a:gd name="adj" fmla="val 10000"/>
            </a:avLst>
          </a:prstGeom>
          <a:blipFill rotWithShape="1">
            <a:blip r:embed="rId7">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hueOff val="0"/>
                  <a:satOff val="0"/>
                  <a:lumOff val="0"/>
                  <a:alphaOff val="0"/>
                </a:srgbClr>
              </a:solidFill>
              <a:effectLst/>
              <a:uLnTx/>
              <a:uFillTx/>
              <a:latin typeface="ＭＳ Ｐゴシック"/>
              <a:ea typeface="ＭＳ Ｐゴシック"/>
              <a:cs typeface="+mn-cs"/>
            </a:endParaRPr>
          </a:p>
        </p:txBody>
      </p:sp>
      <p:grpSp>
        <p:nvGrpSpPr>
          <p:cNvPr id="18" name="グループ化 17">
            <a:extLst>
              <a:ext uri="{FF2B5EF4-FFF2-40B4-BE49-F238E27FC236}">
                <a16:creationId xmlns:a16="http://schemas.microsoft.com/office/drawing/2014/main" id="{05F58298-6C32-683E-0DED-E6D898F3C5D1}"/>
              </a:ext>
            </a:extLst>
          </p:cNvPr>
          <p:cNvGrpSpPr>
            <a:grpSpLocks noChangeAspect="1"/>
          </p:cNvGrpSpPr>
          <p:nvPr/>
        </p:nvGrpSpPr>
        <p:grpSpPr>
          <a:xfrm>
            <a:off x="2036380" y="2495732"/>
            <a:ext cx="688228" cy="688228"/>
            <a:chOff x="7667852" y="1765315"/>
            <a:chExt cx="1417188" cy="1417187"/>
          </a:xfrm>
        </p:grpSpPr>
        <p:pic>
          <p:nvPicPr>
            <p:cNvPr id="20" name="Picture 16" descr="斜めから見た立つ人のイラスト（男性医師）">
              <a:extLst>
                <a:ext uri="{FF2B5EF4-FFF2-40B4-BE49-F238E27FC236}">
                  <a16:creationId xmlns:a16="http://schemas.microsoft.com/office/drawing/2014/main" id="{B366E17D-D4A4-C963-9CE6-962C300611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6940" y="1811023"/>
              <a:ext cx="1399011" cy="1325776"/>
            </a:xfrm>
            <a:prstGeom prst="rect">
              <a:avLst/>
            </a:prstGeom>
            <a:noFill/>
            <a:extLst>
              <a:ext uri="{909E8E84-426E-40DD-AFC4-6F175D3DCCD1}">
                <a14:hiddenFill xmlns:a14="http://schemas.microsoft.com/office/drawing/2010/main">
                  <a:solidFill>
                    <a:srgbClr val="FFFFFF"/>
                  </a:solidFill>
                </a14:hiddenFill>
              </a:ext>
            </a:extLst>
          </p:spPr>
        </p:pic>
        <p:sp>
          <p:nvSpPr>
            <p:cNvPr id="21" name="四角形: 角を丸くする 20">
              <a:extLst>
                <a:ext uri="{FF2B5EF4-FFF2-40B4-BE49-F238E27FC236}">
                  <a16:creationId xmlns:a16="http://schemas.microsoft.com/office/drawing/2014/main" id="{DC601210-20D9-B529-7C1B-9B4AA728B08C}"/>
                </a:ext>
              </a:extLst>
            </p:cNvPr>
            <p:cNvSpPr/>
            <p:nvPr/>
          </p:nvSpPr>
          <p:spPr bwMode="auto">
            <a:xfrm>
              <a:off x="7667852" y="1765315"/>
              <a:ext cx="1417188" cy="1417187"/>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grpSp>
      <p:graphicFrame>
        <p:nvGraphicFramePr>
          <p:cNvPr id="22" name="表 21">
            <a:extLst>
              <a:ext uri="{FF2B5EF4-FFF2-40B4-BE49-F238E27FC236}">
                <a16:creationId xmlns:a16="http://schemas.microsoft.com/office/drawing/2014/main" id="{44404123-A857-4A49-BE99-8CE60EC75FF7}"/>
              </a:ext>
            </a:extLst>
          </p:cNvPr>
          <p:cNvGraphicFramePr>
            <a:graphicFrameLocks noGrp="1"/>
          </p:cNvGraphicFramePr>
          <p:nvPr>
            <p:extLst>
              <p:ext uri="{D42A27DB-BD31-4B8C-83A1-F6EECF244321}">
                <p14:modId xmlns:p14="http://schemas.microsoft.com/office/powerpoint/2010/main" val="2668974049"/>
              </p:ext>
            </p:extLst>
          </p:nvPr>
        </p:nvGraphicFramePr>
        <p:xfrm>
          <a:off x="911424" y="3429000"/>
          <a:ext cx="11052000" cy="1584960"/>
        </p:xfrm>
        <a:graphic>
          <a:graphicData uri="http://schemas.openxmlformats.org/drawingml/2006/table">
            <a:tbl>
              <a:tblPr firstRow="1" bandRow="1">
                <a:tableStyleId>{5C22544A-7EE6-4342-B048-85BDC9FD1C3A}</a:tableStyleId>
              </a:tblPr>
              <a:tblGrid>
                <a:gridCol w="11052000">
                  <a:extLst>
                    <a:ext uri="{9D8B030D-6E8A-4147-A177-3AD203B41FA5}">
                      <a16:colId xmlns:a16="http://schemas.microsoft.com/office/drawing/2014/main" val="1172288107"/>
                    </a:ext>
                  </a:extLst>
                </a:gridCol>
              </a:tblGrid>
              <a:tr h="481924">
                <a:tc>
                  <a:txBody>
                    <a:bodyPr/>
                    <a:lstStyle/>
                    <a:p>
                      <a:pPr marL="92075" lvl="0" indent="-92075">
                        <a:buNone/>
                      </a:pPr>
                      <a:r>
                        <a:rPr lang="ja-JP" altLang="en-US" sz="1400" b="1" dirty="0">
                          <a:solidFill>
                            <a:schemeClr val="tx1"/>
                          </a:solidFill>
                          <a:latin typeface="+mn-ea"/>
                          <a:ea typeface="+mn-ea"/>
                        </a:rPr>
                        <a:t>■ 利益相反（</a:t>
                      </a:r>
                      <a:r>
                        <a:rPr lang="en-US" altLang="ja-JP" sz="1400" b="1" dirty="0">
                          <a:solidFill>
                            <a:schemeClr val="tx1"/>
                          </a:solidFill>
                          <a:latin typeface="+mn-ea"/>
                          <a:ea typeface="+mn-ea"/>
                        </a:rPr>
                        <a:t>COI</a:t>
                      </a:r>
                      <a:r>
                        <a:rPr lang="en-US" altLang="ja-JP" sz="1400" b="1" u="none" dirty="0">
                          <a:solidFill>
                            <a:schemeClr val="tx1"/>
                          </a:solidFill>
                          <a:latin typeface="+mn-ea"/>
                          <a:ea typeface="+mn-ea"/>
                        </a:rPr>
                        <a:t>,</a:t>
                      </a:r>
                      <a:r>
                        <a:rPr lang="ja-JP" altLang="en-US" sz="1400" b="1" u="none" dirty="0">
                          <a:solidFill>
                            <a:schemeClr val="tx1"/>
                          </a:solidFill>
                          <a:latin typeface="+mn-ea"/>
                          <a:ea typeface="+mn-ea"/>
                        </a:rPr>
                        <a:t> </a:t>
                      </a:r>
                      <a:r>
                        <a:rPr lang="en-US" altLang="ja-JP" sz="1400" b="1" u="none" dirty="0">
                          <a:solidFill>
                            <a:schemeClr val="tx1"/>
                          </a:solidFill>
                          <a:latin typeface="+mn-ea"/>
                          <a:ea typeface="+mn-ea"/>
                        </a:rPr>
                        <a:t>Conflict of Interest</a:t>
                      </a:r>
                      <a:r>
                        <a:rPr lang="ja-JP" altLang="en-US" sz="1400" b="1" dirty="0">
                          <a:solidFill>
                            <a:schemeClr val="tx1"/>
                          </a:solidFill>
                          <a:latin typeface="+mn-ea"/>
                          <a:ea typeface="+mn-ea"/>
                        </a:rPr>
                        <a:t>）の概念とポイント</a:t>
                      </a:r>
                      <a:endParaRPr lang="en-US" altLang="ja-JP" sz="1400" b="1" dirty="0">
                        <a:solidFill>
                          <a:schemeClr val="tx1"/>
                        </a:solidFill>
                        <a:latin typeface="+mn-ea"/>
                        <a:ea typeface="+mn-ea"/>
                      </a:endParaRPr>
                    </a:p>
                    <a:p>
                      <a:pPr marL="285750" lvl="0" indent="-285750">
                        <a:buFont typeface="Wingdings" panose="05000000000000000000" pitchFamily="2" charset="2"/>
                        <a:buChar char="ü"/>
                      </a:pPr>
                      <a:r>
                        <a:rPr lang="en-US" altLang="ja-JP" sz="1400" b="0" dirty="0">
                          <a:solidFill>
                            <a:schemeClr val="tx1"/>
                          </a:solidFill>
                          <a:latin typeface="+mn-ea"/>
                          <a:ea typeface="+mn-ea"/>
                        </a:rPr>
                        <a:t>COI</a:t>
                      </a:r>
                      <a:r>
                        <a:rPr lang="ja-JP" altLang="en-US" sz="1400" b="0" u="none" dirty="0">
                          <a:solidFill>
                            <a:schemeClr val="tx1"/>
                          </a:solidFill>
                          <a:latin typeface="+mn-ea"/>
                          <a:ea typeface="+mn-ea"/>
                        </a:rPr>
                        <a:t>とは、</a:t>
                      </a:r>
                      <a:r>
                        <a:rPr lang="ja-JP" altLang="en-US" sz="1400" b="0" dirty="0">
                          <a:solidFill>
                            <a:schemeClr val="tx1"/>
                          </a:solidFill>
                          <a:latin typeface="+mn-ea"/>
                          <a:ea typeface="+mn-ea"/>
                        </a:rPr>
                        <a:t>外部との経済的な利益関係等によって、公的研究で必要とされる公正かつ適正な判断が損なわれる、又は損なわれるのではないかと第三者から懸念が表明されかねない事態をいう</a:t>
                      </a:r>
                    </a:p>
                    <a:p>
                      <a:pPr marL="285750" lvl="0" indent="-285750">
                        <a:buFont typeface="Wingdings" panose="05000000000000000000" pitchFamily="2" charset="2"/>
                        <a:buChar char="ü"/>
                      </a:pPr>
                      <a:r>
                        <a:rPr lang="ja-JP" altLang="en-US" sz="1400" b="1" u="sng" dirty="0">
                          <a:solidFill>
                            <a:srgbClr val="3333FF"/>
                          </a:solidFill>
                          <a:latin typeface="+mn-ea"/>
                          <a:ea typeface="+mn-ea"/>
                        </a:rPr>
                        <a:t>利益相反があること自体が不正ではない。</a:t>
                      </a:r>
                      <a:r>
                        <a:rPr lang="ja-JP" altLang="en-US" sz="1400" b="1" u="sng" dirty="0">
                          <a:solidFill>
                            <a:srgbClr val="FF0000"/>
                          </a:solidFill>
                          <a:latin typeface="+mn-ea"/>
                          <a:ea typeface="+mn-ea"/>
                        </a:rPr>
                        <a:t>問題は研究実施や成果が歪められかねないこと</a:t>
                      </a:r>
                      <a:r>
                        <a:rPr lang="ja-JP" altLang="en-US" sz="1400" b="0" dirty="0">
                          <a:solidFill>
                            <a:schemeClr val="tx1"/>
                          </a:solidFill>
                          <a:latin typeface="+mn-ea"/>
                          <a:ea typeface="+mn-ea"/>
                        </a:rPr>
                        <a:t>。</a:t>
                      </a:r>
                    </a:p>
                    <a:p>
                      <a:pPr marL="285750" lvl="0" indent="-285750">
                        <a:buFont typeface="Wingdings" panose="05000000000000000000" pitchFamily="2" charset="2"/>
                        <a:buChar char="ü"/>
                      </a:pPr>
                      <a:r>
                        <a:rPr lang="en-US" altLang="ja-JP" sz="1400" b="0" dirty="0">
                          <a:solidFill>
                            <a:schemeClr val="tx1"/>
                          </a:solidFill>
                          <a:latin typeface="+mn-ea"/>
                          <a:ea typeface="+mn-ea"/>
                        </a:rPr>
                        <a:t>COI </a:t>
                      </a:r>
                      <a:r>
                        <a:rPr lang="ja-JP" altLang="en-US" sz="1400" b="0" dirty="0">
                          <a:solidFill>
                            <a:schemeClr val="tx1"/>
                          </a:solidFill>
                          <a:latin typeface="+mn-ea"/>
                          <a:ea typeface="+mn-ea"/>
                        </a:rPr>
                        <a:t>の管理においては、研究対象者／被験者が不当な不利益を被らないことをまず第一に考え、</a:t>
                      </a:r>
                      <a:r>
                        <a:rPr lang="en-US" altLang="ja-JP" sz="1400" b="0" dirty="0">
                          <a:solidFill>
                            <a:schemeClr val="tx1"/>
                          </a:solidFill>
                          <a:latin typeface="+mn-ea"/>
                          <a:ea typeface="+mn-ea"/>
                        </a:rPr>
                        <a:t>IC</a:t>
                      </a:r>
                      <a:r>
                        <a:rPr lang="ja-JP" altLang="en-US" sz="1400" b="0" dirty="0">
                          <a:solidFill>
                            <a:schemeClr val="tx1"/>
                          </a:solidFill>
                          <a:latin typeface="+mn-ea"/>
                          <a:ea typeface="+mn-ea"/>
                        </a:rPr>
                        <a:t>等に十分留意した上で、研究者・企業間の</a:t>
                      </a:r>
                      <a:r>
                        <a:rPr lang="en-US" altLang="ja-JP" sz="1400" b="0" dirty="0">
                          <a:solidFill>
                            <a:schemeClr val="tx1"/>
                          </a:solidFill>
                          <a:latin typeface="+mn-ea"/>
                          <a:ea typeface="+mn-ea"/>
                        </a:rPr>
                        <a:t>COI</a:t>
                      </a:r>
                      <a:r>
                        <a:rPr lang="ja-JP" altLang="en-US" sz="1400" b="0" dirty="0">
                          <a:solidFill>
                            <a:schemeClr val="tx1"/>
                          </a:solidFill>
                          <a:latin typeface="+mn-ea"/>
                          <a:ea typeface="+mn-ea"/>
                        </a:rPr>
                        <a:t>について、透明性の確保を基本として、</a:t>
                      </a:r>
                      <a:r>
                        <a:rPr lang="ja-JP" altLang="en-US" sz="1400" b="1" u="sng" dirty="0">
                          <a:solidFill>
                            <a:srgbClr val="3333FF"/>
                          </a:solidFill>
                          <a:latin typeface="+mn-ea"/>
                          <a:ea typeface="+mn-ea"/>
                        </a:rPr>
                        <a:t>研究成果の論文発表や学会発表時に</a:t>
                      </a:r>
                      <a:r>
                        <a:rPr lang="en-US" altLang="ja-JP" sz="1400" b="1" u="sng" dirty="0">
                          <a:solidFill>
                            <a:srgbClr val="3333FF"/>
                          </a:solidFill>
                          <a:latin typeface="+mn-ea"/>
                          <a:ea typeface="+mn-ea"/>
                        </a:rPr>
                        <a:t>COI</a:t>
                      </a:r>
                      <a:r>
                        <a:rPr lang="ja-JP" altLang="en-US" sz="1400" b="1" u="sng" dirty="0">
                          <a:solidFill>
                            <a:srgbClr val="3333FF"/>
                          </a:solidFill>
                          <a:latin typeface="+mn-ea"/>
                          <a:ea typeface="+mn-ea"/>
                        </a:rPr>
                        <a:t>を開示</a:t>
                      </a:r>
                      <a:r>
                        <a:rPr lang="ja-JP" altLang="en-US" sz="1400" b="0" dirty="0">
                          <a:solidFill>
                            <a:schemeClr val="tx1"/>
                          </a:solidFill>
                          <a:latin typeface="+mn-ea"/>
                          <a:ea typeface="+mn-ea"/>
                        </a:rPr>
                        <a:t>する等、科学的な客観性を保証するように管理を行うべき</a:t>
                      </a:r>
                      <a:endParaRPr lang="en-US" altLang="ja-JP" sz="1400" b="0" dirty="0">
                        <a:solidFill>
                          <a:schemeClr val="tx1"/>
                        </a:solidFill>
                        <a:latin typeface="+mn-ea"/>
                        <a:ea typeface="+mn-ea"/>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23" name="図 22">
            <a:extLst>
              <a:ext uri="{FF2B5EF4-FFF2-40B4-BE49-F238E27FC236}">
                <a16:creationId xmlns:a16="http://schemas.microsoft.com/office/drawing/2014/main" id="{0AF364A2-8411-43A4-8182-311F98565D79}"/>
              </a:ext>
            </a:extLst>
          </p:cNvPr>
          <p:cNvPicPr>
            <a:picLocks noChangeAspect="1"/>
          </p:cNvPicPr>
          <p:nvPr/>
        </p:nvPicPr>
        <p:blipFill>
          <a:blip r:embed="rId9"/>
          <a:stretch>
            <a:fillRect/>
          </a:stretch>
        </p:blipFill>
        <p:spPr>
          <a:xfrm>
            <a:off x="190152" y="3752705"/>
            <a:ext cx="838895" cy="770015"/>
          </a:xfrm>
          <a:prstGeom prst="rect">
            <a:avLst/>
          </a:prstGeom>
        </p:spPr>
      </p:pic>
      <p:sp>
        <p:nvSpPr>
          <p:cNvPr id="13" name="四角形: 角を丸くする 12">
            <a:extLst>
              <a:ext uri="{FF2B5EF4-FFF2-40B4-BE49-F238E27FC236}">
                <a16:creationId xmlns:a16="http://schemas.microsoft.com/office/drawing/2014/main" id="{2BE4F159-2F4F-CBF6-A4E5-A21C522E84B8}"/>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lang="en-US" altLang="ja-JP" sz="1600" b="1" dirty="0">
                <a:solidFill>
                  <a:srgbClr val="000000"/>
                </a:solidFill>
                <a:latin typeface="ＭＳ Ｐゴシック"/>
                <a:ea typeface="ＭＳ Ｐゴシック"/>
              </a:rPr>
              <a:t>12</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日付プレースホルダー 11">
            <a:extLst>
              <a:ext uri="{FF2B5EF4-FFF2-40B4-BE49-F238E27FC236}">
                <a16:creationId xmlns:a16="http://schemas.microsoft.com/office/drawing/2014/main" id="{8C6E6926-E38B-FE62-0D1B-D43AD2D9F292}"/>
              </a:ext>
            </a:extLst>
          </p:cNvPr>
          <p:cNvSpPr>
            <a:spLocks noGrp="1"/>
          </p:cNvSpPr>
          <p:nvPr>
            <p:ph type="dt" sz="half" idx="10"/>
          </p:nvPr>
        </p:nvSpPr>
        <p:spPr/>
        <p:txBody>
          <a:bodyPr/>
          <a:lstStyle/>
          <a:p>
            <a:pPr>
              <a:defRPr/>
            </a:pPr>
            <a:r>
              <a:rPr lang="en-US" altLang="ja-JP" dirty="0"/>
              <a:t>2024/6/26</a:t>
            </a:r>
          </a:p>
        </p:txBody>
      </p:sp>
      <p:sp>
        <p:nvSpPr>
          <p:cNvPr id="24" name="object 8">
            <a:extLst>
              <a:ext uri="{FF2B5EF4-FFF2-40B4-BE49-F238E27FC236}">
                <a16:creationId xmlns:a16="http://schemas.microsoft.com/office/drawing/2014/main" id="{72E0C53B-EC28-4FFD-AEF0-99064D9B9534}"/>
              </a:ext>
            </a:extLst>
          </p:cNvPr>
          <p:cNvSpPr txBox="1">
            <a:spLocks noChangeArrowheads="1"/>
          </p:cNvSpPr>
          <p:nvPr/>
        </p:nvSpPr>
        <p:spPr bwMode="auto">
          <a:xfrm>
            <a:off x="5737555" y="6639726"/>
            <a:ext cx="604867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0" lvl="0" algn="r">
              <a:spcBef>
                <a:spcPct val="0"/>
              </a:spcBef>
              <a:buNone/>
              <a:defRPr/>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「厚生労働科学研究における利益相反（</a:t>
            </a:r>
            <a:r>
              <a:rPr lang="en-US" altLang="ja-JP" sz="800" dirty="0">
                <a:latin typeface="+mn-ea"/>
                <a:ea typeface="+mn-ea"/>
              </a:rPr>
              <a:t>Conflict of Interest</a:t>
            </a:r>
            <a:r>
              <a:rPr lang="ja-JP" altLang="en-US" sz="800" dirty="0">
                <a:latin typeface="+mn-ea"/>
                <a:ea typeface="+mn-ea"/>
              </a:rPr>
              <a:t>：</a:t>
            </a:r>
            <a:r>
              <a:rPr lang="en-US" altLang="ja-JP" sz="800" dirty="0">
                <a:latin typeface="+mn-ea"/>
                <a:ea typeface="+mn-ea"/>
              </a:rPr>
              <a:t>COI</a:t>
            </a:r>
            <a:r>
              <a:rPr lang="ja-JP" altLang="en-US" sz="800" dirty="0">
                <a:latin typeface="+mn-ea"/>
                <a:ea typeface="+mn-ea"/>
              </a:rPr>
              <a:t>）の管理に関する指針</a:t>
            </a:r>
            <a:r>
              <a:rPr lang="ja-JP" altLang="en-US" sz="800" dirty="0">
                <a:solidFill>
                  <a:srgbClr val="000000"/>
                </a:solidFill>
                <a:latin typeface="ＭＳ Ｐゴシック"/>
                <a:ea typeface="ＭＳ Ｐゴシック"/>
              </a:rPr>
              <a:t>」 </a:t>
            </a:r>
            <a:r>
              <a:rPr lang="ja-JP" altLang="en-US" sz="800" dirty="0">
                <a:latin typeface="+mn-ea"/>
                <a:ea typeface="+mn-ea"/>
              </a:rPr>
              <a:t>を参考に作成</a:t>
            </a:r>
            <a:endParaRPr lang="ja-JP" altLang="ja-JP" sz="800" dirty="0">
              <a:latin typeface="+mn-ea"/>
              <a:ea typeface="+mn-ea"/>
            </a:endParaRPr>
          </a:p>
        </p:txBody>
      </p:sp>
      <p:sp>
        <p:nvSpPr>
          <p:cNvPr id="8" name="テキスト ボックス 7">
            <a:extLst>
              <a:ext uri="{FF2B5EF4-FFF2-40B4-BE49-F238E27FC236}">
                <a16:creationId xmlns:a16="http://schemas.microsoft.com/office/drawing/2014/main" id="{BE1894C3-19D6-B003-8317-09B368C4D244}"/>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0"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408235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C47C-2DCB-6817-82D0-E25A8FB50792}"/>
            </a:ext>
          </a:extLst>
        </p:cNvPr>
        <p:cNvGrpSpPr/>
        <p:nvPr/>
      </p:nvGrpSpPr>
      <p:grpSpPr>
        <a:xfrm>
          <a:off x="0" y="0"/>
          <a:ext cx="0" cy="0"/>
          <a:chOff x="0" y="0"/>
          <a:chExt cx="0" cy="0"/>
        </a:xfrm>
      </p:grpSpPr>
      <p:cxnSp>
        <p:nvCxnSpPr>
          <p:cNvPr id="71" name="直線矢印コネクタ 70">
            <a:extLst>
              <a:ext uri="{FF2B5EF4-FFF2-40B4-BE49-F238E27FC236}">
                <a16:creationId xmlns:a16="http://schemas.microsoft.com/office/drawing/2014/main" id="{AB4F66E4-9A50-BD04-A091-3A88F9F98702}"/>
              </a:ext>
            </a:extLst>
          </p:cNvPr>
          <p:cNvCxnSpPr>
            <a:cxnSpLocks/>
          </p:cNvCxnSpPr>
          <p:nvPr/>
        </p:nvCxnSpPr>
        <p:spPr>
          <a:xfrm>
            <a:off x="6528048" y="3305426"/>
            <a:ext cx="2664000" cy="902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74CF226-F53C-DBEE-DB52-761E162560FA}"/>
              </a:ext>
            </a:extLst>
          </p:cNvPr>
          <p:cNvCxnSpPr>
            <a:cxnSpLocks/>
          </p:cNvCxnSpPr>
          <p:nvPr/>
        </p:nvCxnSpPr>
        <p:spPr>
          <a:xfrm>
            <a:off x="6528048" y="4543639"/>
            <a:ext cx="2664000" cy="902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 name="think-cell data - do not delete" hidden="1">
            <a:extLst>
              <a:ext uri="{FF2B5EF4-FFF2-40B4-BE49-F238E27FC236}">
                <a16:creationId xmlns:a16="http://schemas.microsoft.com/office/drawing/2014/main" id="{8A23D5CE-8BB5-7EB2-3C80-08739FB463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3" name="think-cell data - do not delete" hidden="1">
                        <a:extLst>
                          <a:ext uri="{FF2B5EF4-FFF2-40B4-BE49-F238E27FC236}">
                            <a16:creationId xmlns:a16="http://schemas.microsoft.com/office/drawing/2014/main" id="{8A23D5CE-8BB5-7EB2-3C80-08739FB463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314" name="タイトル 1">
            <a:extLst>
              <a:ext uri="{FF2B5EF4-FFF2-40B4-BE49-F238E27FC236}">
                <a16:creationId xmlns:a16="http://schemas.microsoft.com/office/drawing/2014/main" id="{DFD8A99F-81BA-32EA-83EE-9D58706FC0C4}"/>
              </a:ext>
            </a:extLst>
          </p:cNvPr>
          <p:cNvSpPr>
            <a:spLocks noGrp="1" noChangeArrowheads="1"/>
          </p:cNvSpPr>
          <p:nvPr>
            <p:ph type="title"/>
          </p:nvPr>
        </p:nvSpPr>
        <p:spPr>
          <a:xfrm>
            <a:off x="609600" y="404341"/>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試料及び情報等の保管</a:t>
            </a:r>
          </a:p>
        </p:txBody>
      </p:sp>
      <p:sp>
        <p:nvSpPr>
          <p:cNvPr id="5" name="スライド番号プレースホルダー 4">
            <a:extLst>
              <a:ext uri="{FF2B5EF4-FFF2-40B4-BE49-F238E27FC236}">
                <a16:creationId xmlns:a16="http://schemas.microsoft.com/office/drawing/2014/main" id="{693555EA-69B7-6F7F-BE09-A818D5AF093B}"/>
              </a:ext>
            </a:extLst>
          </p:cNvPr>
          <p:cNvSpPr>
            <a:spLocks noGrp="1"/>
          </p:cNvSpPr>
          <p:nvPr>
            <p:ph type="sldNum" sz="quarter" idx="4"/>
          </p:nvPr>
        </p:nvSpPr>
        <p:spPr>
          <a:xfrm>
            <a:off x="11784632" y="6561138"/>
            <a:ext cx="407368" cy="2524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0B31F6-7F6A-4B39-9694-FCE6B2C9D0E8}" type="slidenum">
              <a:rPr kumimoji="1" lang="en-US" altLang="ja-JP" sz="900" b="0" i="0" u="none" strike="noStrike" kern="1200" cap="none" spc="0" normalizeH="0" baseline="0" noProof="0" dirty="0" smtClean="0">
                <a:ln>
                  <a:noFill/>
                </a:ln>
                <a:solidFill>
                  <a:schemeClr val="tx1"/>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900" b="0"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grpSp>
        <p:nvGrpSpPr>
          <p:cNvPr id="17" name="グループ化 16">
            <a:extLst>
              <a:ext uri="{FF2B5EF4-FFF2-40B4-BE49-F238E27FC236}">
                <a16:creationId xmlns:a16="http://schemas.microsoft.com/office/drawing/2014/main" id="{63EB96AF-3EF6-368C-4255-936B94979746}"/>
              </a:ext>
            </a:extLst>
          </p:cNvPr>
          <p:cNvGrpSpPr>
            <a:grpSpLocks noChangeAspect="1"/>
          </p:cNvGrpSpPr>
          <p:nvPr/>
        </p:nvGrpSpPr>
        <p:grpSpPr>
          <a:xfrm>
            <a:off x="119336" y="1450921"/>
            <a:ext cx="1378703" cy="1305338"/>
            <a:chOff x="1246100" y="4437112"/>
            <a:chExt cx="1969580" cy="1864774"/>
          </a:xfrm>
        </p:grpSpPr>
        <p:sp>
          <p:nvSpPr>
            <p:cNvPr id="7" name="四角形: 角を丸くする 6">
              <a:extLst>
                <a:ext uri="{FF2B5EF4-FFF2-40B4-BE49-F238E27FC236}">
                  <a16:creationId xmlns:a16="http://schemas.microsoft.com/office/drawing/2014/main" id="{35BA99A8-5DC5-FB03-9CB5-92D9B7D963FA}"/>
                </a:ext>
              </a:extLst>
            </p:cNvPr>
            <p:cNvSpPr/>
            <p:nvPr/>
          </p:nvSpPr>
          <p:spPr>
            <a:xfrm>
              <a:off x="1559496" y="4437112"/>
              <a:ext cx="1417188" cy="1417188"/>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14" name="フリーフォーム: 図形 13">
              <a:extLst>
                <a:ext uri="{FF2B5EF4-FFF2-40B4-BE49-F238E27FC236}">
                  <a16:creationId xmlns:a16="http://schemas.microsoft.com/office/drawing/2014/main" id="{C1E1C5CC-F8D4-0EBC-3C70-9AA7EDC33306}"/>
                </a:ext>
              </a:extLst>
            </p:cNvPr>
            <p:cNvSpPr/>
            <p:nvPr/>
          </p:nvSpPr>
          <p:spPr>
            <a:xfrm>
              <a:off x="1246100" y="5915069"/>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40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研究機関の長</a:t>
              </a:r>
            </a:p>
          </p:txBody>
        </p:sp>
      </p:grpSp>
      <p:grpSp>
        <p:nvGrpSpPr>
          <p:cNvPr id="16" name="グループ化 15">
            <a:extLst>
              <a:ext uri="{FF2B5EF4-FFF2-40B4-BE49-F238E27FC236}">
                <a16:creationId xmlns:a16="http://schemas.microsoft.com/office/drawing/2014/main" id="{206D272C-1FC1-0A7B-DF90-DA22016F89D1}"/>
              </a:ext>
            </a:extLst>
          </p:cNvPr>
          <p:cNvGrpSpPr>
            <a:grpSpLocks noChangeAspect="1"/>
          </p:cNvGrpSpPr>
          <p:nvPr/>
        </p:nvGrpSpPr>
        <p:grpSpPr>
          <a:xfrm>
            <a:off x="192296" y="5160098"/>
            <a:ext cx="1232783" cy="1308895"/>
            <a:chOff x="1415479" y="2072732"/>
            <a:chExt cx="1761122" cy="1869849"/>
          </a:xfrm>
        </p:grpSpPr>
        <p:sp>
          <p:nvSpPr>
            <p:cNvPr id="8" name="四角形: 角を丸くする 7">
              <a:extLst>
                <a:ext uri="{FF2B5EF4-FFF2-40B4-BE49-F238E27FC236}">
                  <a16:creationId xmlns:a16="http://schemas.microsoft.com/office/drawing/2014/main" id="{EA356E8C-2AB7-DC36-7EB1-9A1FAC3FDCCD}"/>
                </a:ext>
              </a:extLst>
            </p:cNvPr>
            <p:cNvSpPr/>
            <p:nvPr/>
          </p:nvSpPr>
          <p:spPr>
            <a:xfrm>
              <a:off x="1559496" y="2072732"/>
              <a:ext cx="1417188" cy="1417188"/>
            </a:xfrm>
            <a:prstGeom prst="roundRect">
              <a:avLst>
                <a:gd name="adj" fmla="val 10000"/>
              </a:avLst>
            </a:prstGeom>
            <a:blipFill rotWithShape="1">
              <a:blip r:embed="rId6">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15" name="フリーフォーム: 図形 14">
              <a:extLst>
                <a:ext uri="{FF2B5EF4-FFF2-40B4-BE49-F238E27FC236}">
                  <a16:creationId xmlns:a16="http://schemas.microsoft.com/office/drawing/2014/main" id="{EAD59FAF-C46B-865C-8E44-F2715B08DEA5}"/>
                </a:ext>
              </a:extLst>
            </p:cNvPr>
            <p:cNvSpPr/>
            <p:nvPr/>
          </p:nvSpPr>
          <p:spPr>
            <a:xfrm>
              <a:off x="1415479" y="3555764"/>
              <a:ext cx="1761122"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40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研究者等</a:t>
              </a:r>
            </a:p>
          </p:txBody>
        </p:sp>
      </p:grpSp>
      <p:grpSp>
        <p:nvGrpSpPr>
          <p:cNvPr id="19" name="グループ化 18">
            <a:extLst>
              <a:ext uri="{FF2B5EF4-FFF2-40B4-BE49-F238E27FC236}">
                <a16:creationId xmlns:a16="http://schemas.microsoft.com/office/drawing/2014/main" id="{BA555E7D-4EC1-4DB9-07D2-884BBEC093C4}"/>
              </a:ext>
            </a:extLst>
          </p:cNvPr>
          <p:cNvGrpSpPr>
            <a:grpSpLocks noChangeAspect="1"/>
          </p:cNvGrpSpPr>
          <p:nvPr/>
        </p:nvGrpSpPr>
        <p:grpSpPr>
          <a:xfrm>
            <a:off x="178645" y="3303795"/>
            <a:ext cx="1260085" cy="1308766"/>
            <a:chOff x="8999808" y="1831710"/>
            <a:chExt cx="1800125" cy="1869671"/>
          </a:xfrm>
        </p:grpSpPr>
        <p:grpSp>
          <p:nvGrpSpPr>
            <p:cNvPr id="11" name="グループ化 10">
              <a:extLst>
                <a:ext uri="{FF2B5EF4-FFF2-40B4-BE49-F238E27FC236}">
                  <a16:creationId xmlns:a16="http://schemas.microsoft.com/office/drawing/2014/main" id="{F7FF4358-38CB-D0BC-BFE2-AB2ADE295027}"/>
                </a:ext>
              </a:extLst>
            </p:cNvPr>
            <p:cNvGrpSpPr>
              <a:grpSpLocks noChangeAspect="1"/>
            </p:cNvGrpSpPr>
            <p:nvPr/>
          </p:nvGrpSpPr>
          <p:grpSpPr>
            <a:xfrm>
              <a:off x="9192344" y="1831710"/>
              <a:ext cx="1404000" cy="1404000"/>
              <a:chOff x="7667852" y="1765317"/>
              <a:chExt cx="1417188" cy="1417188"/>
            </a:xfrm>
          </p:grpSpPr>
          <p:pic>
            <p:nvPicPr>
              <p:cNvPr id="9" name="Picture 16" descr="斜めから見た立つ人のイラスト（男性医師）">
                <a:extLst>
                  <a:ext uri="{FF2B5EF4-FFF2-40B4-BE49-F238E27FC236}">
                    <a16:creationId xmlns:a16="http://schemas.microsoft.com/office/drawing/2014/main" id="{06706072-F236-E66C-98DA-6609E9AB34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6940" y="1811023"/>
                <a:ext cx="1399011" cy="132577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8ADD0185-DA6D-49C2-480F-2FF269E2360D}"/>
                  </a:ext>
                </a:extLst>
              </p:cNvPr>
              <p:cNvSpPr/>
              <p:nvPr/>
            </p:nvSpPr>
            <p:spPr bwMode="auto">
              <a:xfrm>
                <a:off x="7667852" y="1765317"/>
                <a:ext cx="1417188" cy="1417188"/>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grpSp>
        <p:sp>
          <p:nvSpPr>
            <p:cNvPr id="18" name="フリーフォーム: 図形 17">
              <a:extLst>
                <a:ext uri="{FF2B5EF4-FFF2-40B4-BE49-F238E27FC236}">
                  <a16:creationId xmlns:a16="http://schemas.microsoft.com/office/drawing/2014/main" id="{FC786D01-D70E-BE03-BD55-E15CCFE7BF0E}"/>
                </a:ext>
              </a:extLst>
            </p:cNvPr>
            <p:cNvSpPr/>
            <p:nvPr/>
          </p:nvSpPr>
          <p:spPr>
            <a:xfrm>
              <a:off x="8999808" y="3314564"/>
              <a:ext cx="1800125"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40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研究責任者</a:t>
              </a:r>
            </a:p>
          </p:txBody>
        </p:sp>
      </p:grpSp>
      <p:cxnSp>
        <p:nvCxnSpPr>
          <p:cNvPr id="22" name="直線矢印コネクタ 21">
            <a:extLst>
              <a:ext uri="{FF2B5EF4-FFF2-40B4-BE49-F238E27FC236}">
                <a16:creationId xmlns:a16="http://schemas.microsoft.com/office/drawing/2014/main" id="{3B5EE37C-BCAA-2738-3E4B-B152FEBAF8DA}"/>
              </a:ext>
            </a:extLst>
          </p:cNvPr>
          <p:cNvCxnSpPr>
            <a:cxnSpLocks/>
          </p:cNvCxnSpPr>
          <p:nvPr/>
        </p:nvCxnSpPr>
        <p:spPr>
          <a:xfrm>
            <a:off x="407368" y="2725249"/>
            <a:ext cx="0" cy="54000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図 24" descr="白いバックグラウンドの前にある交通標識&#10;&#10;中程度の精度で自動的に生成された説明">
            <a:extLst>
              <a:ext uri="{FF2B5EF4-FFF2-40B4-BE49-F238E27FC236}">
                <a16:creationId xmlns:a16="http://schemas.microsoft.com/office/drawing/2014/main" id="{A473336A-8B67-95DC-DEAB-144662351CB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132313" y="4866289"/>
            <a:ext cx="687146" cy="687146"/>
          </a:xfrm>
          <a:prstGeom prst="rect">
            <a:avLst/>
          </a:prstGeom>
        </p:spPr>
      </p:pic>
      <p:pic>
        <p:nvPicPr>
          <p:cNvPr id="26" name="Picture 4" descr="カルテのイラスト">
            <a:extLst>
              <a:ext uri="{FF2B5EF4-FFF2-40B4-BE49-F238E27FC236}">
                <a16:creationId xmlns:a16="http://schemas.microsoft.com/office/drawing/2014/main" id="{08F7249A-BBE6-3D2E-1498-4613E07306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6888" y="2407176"/>
            <a:ext cx="584534" cy="58453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矢印コネクタ 26">
            <a:extLst>
              <a:ext uri="{FF2B5EF4-FFF2-40B4-BE49-F238E27FC236}">
                <a16:creationId xmlns:a16="http://schemas.microsoft.com/office/drawing/2014/main" id="{56E24758-F687-BDB8-697E-6D800740B8C6}"/>
              </a:ext>
            </a:extLst>
          </p:cNvPr>
          <p:cNvCxnSpPr>
            <a:cxnSpLocks/>
          </p:cNvCxnSpPr>
          <p:nvPr/>
        </p:nvCxnSpPr>
        <p:spPr>
          <a:xfrm>
            <a:off x="6528048" y="1842728"/>
            <a:ext cx="2664000" cy="902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6AB239F-41D6-B6EF-909A-97670E5782CF}"/>
              </a:ext>
            </a:extLst>
          </p:cNvPr>
          <p:cNvSpPr txBox="1"/>
          <p:nvPr/>
        </p:nvSpPr>
        <p:spPr>
          <a:xfrm>
            <a:off x="6312152" y="3676037"/>
            <a:ext cx="1152000" cy="307777"/>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研究の終了</a:t>
            </a:r>
            <a:endParaRPr kumimoji="1" lang="ja-JP" altLang="en-US" sz="28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pic>
        <p:nvPicPr>
          <p:cNvPr id="32" name="図 31" descr="白いバックグラウンドの前にある交通標識&#10;&#10;中程度の精度で自動的に生成された説明">
            <a:extLst>
              <a:ext uri="{FF2B5EF4-FFF2-40B4-BE49-F238E27FC236}">
                <a16:creationId xmlns:a16="http://schemas.microsoft.com/office/drawing/2014/main" id="{86D85D6E-97F8-A16E-E69D-806481ABD78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044965" y="2359148"/>
            <a:ext cx="687146" cy="687146"/>
          </a:xfrm>
          <a:prstGeom prst="rect">
            <a:avLst/>
          </a:prstGeom>
        </p:spPr>
      </p:pic>
      <p:graphicFrame>
        <p:nvGraphicFramePr>
          <p:cNvPr id="36" name="表 35">
            <a:extLst>
              <a:ext uri="{FF2B5EF4-FFF2-40B4-BE49-F238E27FC236}">
                <a16:creationId xmlns:a16="http://schemas.microsoft.com/office/drawing/2014/main" id="{6A7F2186-C714-1BDA-3F60-59988E6ACD62}"/>
              </a:ext>
            </a:extLst>
          </p:cNvPr>
          <p:cNvGraphicFramePr>
            <a:graphicFrameLocks noGrp="1"/>
          </p:cNvGraphicFramePr>
          <p:nvPr>
            <p:extLst>
              <p:ext uri="{D42A27DB-BD31-4B8C-83A1-F6EECF244321}">
                <p14:modId xmlns:p14="http://schemas.microsoft.com/office/powerpoint/2010/main" val="749033319"/>
              </p:ext>
            </p:extLst>
          </p:nvPr>
        </p:nvGraphicFramePr>
        <p:xfrm>
          <a:off x="9294747" y="1284668"/>
          <a:ext cx="2558540" cy="992029"/>
        </p:xfrm>
        <a:graphic>
          <a:graphicData uri="http://schemas.openxmlformats.org/drawingml/2006/table">
            <a:tbl>
              <a:tblPr firstRow="1" bandRow="1">
                <a:tableStyleId>{5C22544A-7EE6-4342-B048-85BDC9FD1C3A}</a:tableStyleId>
              </a:tblPr>
              <a:tblGrid>
                <a:gridCol w="2558540">
                  <a:extLst>
                    <a:ext uri="{9D8B030D-6E8A-4147-A177-3AD203B41FA5}">
                      <a16:colId xmlns:a16="http://schemas.microsoft.com/office/drawing/2014/main" val="1172288107"/>
                    </a:ext>
                  </a:extLst>
                </a:gridCol>
              </a:tblGrid>
              <a:tr h="992029">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少なくとも、以下の</a:t>
                      </a:r>
                      <a:endParaRPr lang="en-US" altLang="ja-JP" sz="1400" b="1" dirty="0">
                        <a:solidFill>
                          <a:schemeClr val="tx1"/>
                        </a:solidFill>
                        <a:latin typeface="+mn-ea"/>
                        <a:ea typeface="+mn-ea"/>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いずれか遅い日まで保管</a:t>
                      </a:r>
                      <a:r>
                        <a:rPr lang="ja-JP" altLang="en-US" sz="1400" b="1" dirty="0">
                          <a:solidFill>
                            <a:srgbClr val="FF0000"/>
                          </a:solidFill>
                          <a:latin typeface="+mn-ea"/>
                          <a:ea typeface="+mn-ea"/>
                        </a:rPr>
                        <a:t>（義務）</a:t>
                      </a:r>
                      <a:endParaRPr lang="en-US" altLang="ja-JP" sz="1400" b="1" dirty="0">
                        <a:solidFill>
                          <a:srgbClr val="FF0000"/>
                        </a:solidFill>
                        <a:latin typeface="+mn-ea"/>
                        <a:ea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400" b="1" dirty="0">
                          <a:solidFill>
                            <a:srgbClr val="0000FF"/>
                          </a:solidFill>
                          <a:latin typeface="+mn-ea"/>
                          <a:ea typeface="+mn-ea"/>
                        </a:rPr>
                        <a:t>研究終了報告後　　 ５年</a:t>
                      </a:r>
                      <a:endParaRPr lang="en-US" altLang="ja-JP" sz="1400" b="1" dirty="0">
                        <a:solidFill>
                          <a:srgbClr val="0000FF"/>
                        </a:solidFill>
                        <a:latin typeface="+mn-ea"/>
                        <a:ea typeface="+mn-ea"/>
                      </a:endParaRPr>
                    </a:p>
                    <a:p>
                      <a:pPr marL="285750" lvl="0" indent="-285750">
                        <a:buFont typeface="Wingdings" panose="05000000000000000000" pitchFamily="2" charset="2"/>
                        <a:buChar char="ü"/>
                      </a:pPr>
                      <a:r>
                        <a:rPr lang="ja-JP" altLang="en-US" sz="1400" b="1" dirty="0">
                          <a:solidFill>
                            <a:srgbClr val="0000FF"/>
                          </a:solidFill>
                          <a:latin typeface="+mn-ea"/>
                          <a:ea typeface="+mn-ea"/>
                        </a:rPr>
                        <a:t>結果の最終公表後　３年</a:t>
                      </a:r>
                      <a:endParaRPr lang="en-US" altLang="ja-JP" sz="1400" b="1" dirty="0">
                        <a:solidFill>
                          <a:srgbClr val="0000FF"/>
                        </a:solidFill>
                        <a:latin typeface="+mn-ea"/>
                        <a:ea typeface="+mn-ea"/>
                      </a:endParaRPr>
                    </a:p>
                  </a:txBody>
                  <a:tcPr marL="36000" marR="36000">
                    <a:solidFill>
                      <a:srgbClr val="E7FFFF"/>
                    </a:solidFill>
                  </a:tcPr>
                </a:tc>
                <a:extLst>
                  <a:ext uri="{0D108BD9-81ED-4DB2-BD59-A6C34878D82A}">
                    <a16:rowId xmlns:a16="http://schemas.microsoft.com/office/drawing/2014/main" val="1176828543"/>
                  </a:ext>
                </a:extLst>
              </a:tr>
            </a:tbl>
          </a:graphicData>
        </a:graphic>
      </p:graphicFrame>
      <p:graphicFrame>
        <p:nvGraphicFramePr>
          <p:cNvPr id="37" name="表 36">
            <a:extLst>
              <a:ext uri="{FF2B5EF4-FFF2-40B4-BE49-F238E27FC236}">
                <a16:creationId xmlns:a16="http://schemas.microsoft.com/office/drawing/2014/main" id="{210ABA6C-43B9-6DAF-C418-34305F23C10E}"/>
              </a:ext>
            </a:extLst>
          </p:cNvPr>
          <p:cNvGraphicFramePr>
            <a:graphicFrameLocks noGrp="1"/>
          </p:cNvGraphicFramePr>
          <p:nvPr/>
        </p:nvGraphicFramePr>
        <p:xfrm>
          <a:off x="1435769" y="1519010"/>
          <a:ext cx="2556799" cy="731520"/>
        </p:xfrm>
        <a:graphic>
          <a:graphicData uri="http://schemas.openxmlformats.org/drawingml/2006/table">
            <a:tbl>
              <a:tblPr firstRow="1" bandRow="1">
                <a:tableStyleId>{5C22544A-7EE6-4342-B048-85BDC9FD1C3A}</a:tableStyleId>
              </a:tblPr>
              <a:tblGrid>
                <a:gridCol w="2556799">
                  <a:extLst>
                    <a:ext uri="{9D8B030D-6E8A-4147-A177-3AD203B41FA5}">
                      <a16:colId xmlns:a16="http://schemas.microsoft.com/office/drawing/2014/main" val="1172288107"/>
                    </a:ext>
                  </a:extLst>
                </a:gridCol>
              </a:tblGrid>
              <a:tr h="619071">
                <a:tc>
                  <a:txBody>
                    <a:bodyPr/>
                    <a:lstStyle/>
                    <a:p>
                      <a:pPr marL="92075" lvl="0" indent="-92075">
                        <a:buNone/>
                      </a:pPr>
                      <a:r>
                        <a:rPr lang="ja-JP" altLang="en-US" sz="1400" b="0" dirty="0">
                          <a:solidFill>
                            <a:schemeClr val="tx1"/>
                          </a:solidFill>
                          <a:latin typeface="+mn-ea"/>
                          <a:ea typeface="+mn-ea"/>
                        </a:rPr>
                        <a:t>・手順書に従った監督</a:t>
                      </a:r>
                    </a:p>
                    <a:p>
                      <a:pPr marL="92075" lvl="0" indent="-92075">
                        <a:buNone/>
                      </a:pPr>
                      <a:r>
                        <a:rPr lang="ja-JP" altLang="en-US" sz="1400" b="0" dirty="0">
                          <a:solidFill>
                            <a:schemeClr val="tx1"/>
                          </a:solidFill>
                          <a:latin typeface="+mn-ea"/>
                          <a:ea typeface="+mn-ea"/>
                        </a:rPr>
                        <a:t>・試料・情報等（</a:t>
                      </a:r>
                      <a:r>
                        <a:rPr lang="en-US" altLang="ja-JP" sz="1400" b="0" dirty="0">
                          <a:solidFill>
                            <a:schemeClr val="tx1"/>
                          </a:solidFill>
                          <a:latin typeface="+mn-ea"/>
                          <a:ea typeface="+mn-ea"/>
                        </a:rPr>
                        <a:t>※</a:t>
                      </a:r>
                      <a:r>
                        <a:rPr lang="ja-JP" altLang="en-US" sz="1400" b="0" dirty="0">
                          <a:solidFill>
                            <a:schemeClr val="tx1"/>
                          </a:solidFill>
                          <a:latin typeface="+mn-ea"/>
                          <a:ea typeface="+mn-ea"/>
                        </a:rPr>
                        <a:t>）が適切に保管・破棄されるよう監督</a:t>
                      </a:r>
                    </a:p>
                  </a:txBody>
                  <a:tcPr marL="36000" marR="36000">
                    <a:solidFill>
                      <a:srgbClr val="E7FFFF"/>
                    </a:solidFill>
                  </a:tcPr>
                </a:tc>
                <a:extLst>
                  <a:ext uri="{0D108BD9-81ED-4DB2-BD59-A6C34878D82A}">
                    <a16:rowId xmlns:a16="http://schemas.microsoft.com/office/drawing/2014/main" val="1176828543"/>
                  </a:ext>
                </a:extLst>
              </a:tr>
            </a:tbl>
          </a:graphicData>
        </a:graphic>
      </p:graphicFrame>
      <p:graphicFrame>
        <p:nvGraphicFramePr>
          <p:cNvPr id="40" name="表 39">
            <a:extLst>
              <a:ext uri="{FF2B5EF4-FFF2-40B4-BE49-F238E27FC236}">
                <a16:creationId xmlns:a16="http://schemas.microsoft.com/office/drawing/2014/main" id="{B935580D-02B1-6EEF-09AE-8100CBE6A552}"/>
              </a:ext>
            </a:extLst>
          </p:cNvPr>
          <p:cNvGraphicFramePr>
            <a:graphicFrameLocks noGrp="1"/>
          </p:cNvGraphicFramePr>
          <p:nvPr/>
        </p:nvGraphicFramePr>
        <p:xfrm>
          <a:off x="1422400" y="3310639"/>
          <a:ext cx="2556799" cy="944880"/>
        </p:xfrm>
        <a:graphic>
          <a:graphicData uri="http://schemas.openxmlformats.org/drawingml/2006/table">
            <a:tbl>
              <a:tblPr firstRow="1" bandRow="1">
                <a:tableStyleId>{5C22544A-7EE6-4342-B048-85BDC9FD1C3A}</a:tableStyleId>
              </a:tblPr>
              <a:tblGrid>
                <a:gridCol w="2556799">
                  <a:extLst>
                    <a:ext uri="{9D8B030D-6E8A-4147-A177-3AD203B41FA5}">
                      <a16:colId xmlns:a16="http://schemas.microsoft.com/office/drawing/2014/main" val="1172288107"/>
                    </a:ext>
                  </a:extLst>
                </a:gridCol>
              </a:tblGrid>
              <a:tr h="889602">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mn-ea"/>
                          <a:ea typeface="+mn-ea"/>
                        </a:rPr>
                        <a:t>・手順書に基づいた保管方法を</a:t>
                      </a:r>
                      <a:r>
                        <a:rPr lang="ja-JP" altLang="en-US" sz="1400" b="0" dirty="0">
                          <a:solidFill>
                            <a:srgbClr val="FF0000"/>
                          </a:solidFill>
                          <a:latin typeface="+mn-ea"/>
                          <a:ea typeface="+mn-ea"/>
                        </a:rPr>
                        <a:t>研究計画書に記載</a:t>
                      </a:r>
                    </a:p>
                    <a:p>
                      <a:pPr marL="92075" lvl="0" indent="-92075">
                        <a:buNone/>
                      </a:pPr>
                      <a:r>
                        <a:rPr lang="ja-JP" altLang="en-US" sz="1400" b="0" dirty="0">
                          <a:solidFill>
                            <a:schemeClr val="tx1"/>
                          </a:solidFill>
                          <a:latin typeface="+mn-ea"/>
                          <a:ea typeface="+mn-ea"/>
                        </a:rPr>
                        <a:t>・試料・情報等の漏えい等が起こらないように管理</a:t>
                      </a:r>
                    </a:p>
                  </a:txBody>
                  <a:tcPr marL="36000" marR="36000">
                    <a:solidFill>
                      <a:srgbClr val="E7FFFF"/>
                    </a:solidFill>
                  </a:tcPr>
                </a:tc>
                <a:extLst>
                  <a:ext uri="{0D108BD9-81ED-4DB2-BD59-A6C34878D82A}">
                    <a16:rowId xmlns:a16="http://schemas.microsoft.com/office/drawing/2014/main" val="1176828543"/>
                  </a:ext>
                </a:extLst>
              </a:tr>
            </a:tbl>
          </a:graphicData>
        </a:graphic>
      </p:graphicFrame>
      <p:cxnSp>
        <p:nvCxnSpPr>
          <p:cNvPr id="35" name="直線矢印コネクタ 34">
            <a:extLst>
              <a:ext uri="{FF2B5EF4-FFF2-40B4-BE49-F238E27FC236}">
                <a16:creationId xmlns:a16="http://schemas.microsoft.com/office/drawing/2014/main" id="{9DA3DFDC-DDCE-9C0F-A0AD-E53988F07C9F}"/>
              </a:ext>
            </a:extLst>
          </p:cNvPr>
          <p:cNvCxnSpPr>
            <a:cxnSpLocks/>
          </p:cNvCxnSpPr>
          <p:nvPr/>
        </p:nvCxnSpPr>
        <p:spPr>
          <a:xfrm>
            <a:off x="407368" y="4651108"/>
            <a:ext cx="0" cy="50899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42C6BD9-9B80-F284-3336-88856BD72005}"/>
              </a:ext>
            </a:extLst>
          </p:cNvPr>
          <p:cNvCxnSpPr>
            <a:cxnSpLocks/>
          </p:cNvCxnSpPr>
          <p:nvPr/>
        </p:nvCxnSpPr>
        <p:spPr>
          <a:xfrm flipV="1">
            <a:off x="1271464" y="2725249"/>
            <a:ext cx="0" cy="54000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77BBA5E5-A700-3143-F506-18989A6A8975}"/>
              </a:ext>
            </a:extLst>
          </p:cNvPr>
          <p:cNvSpPr txBox="1"/>
          <p:nvPr/>
        </p:nvSpPr>
        <p:spPr>
          <a:xfrm>
            <a:off x="479376" y="2725249"/>
            <a:ext cx="829854"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手順書</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の作成</a:t>
            </a:r>
          </a:p>
        </p:txBody>
      </p:sp>
      <p:sp>
        <p:nvSpPr>
          <p:cNvPr id="41" name="テキスト ボックス 40">
            <a:extLst>
              <a:ext uri="{FF2B5EF4-FFF2-40B4-BE49-F238E27FC236}">
                <a16:creationId xmlns:a16="http://schemas.microsoft.com/office/drawing/2014/main" id="{0DA156B0-7995-9378-3352-E9F4A3ED80BB}"/>
              </a:ext>
            </a:extLst>
          </p:cNvPr>
          <p:cNvSpPr txBox="1"/>
          <p:nvPr/>
        </p:nvSpPr>
        <p:spPr>
          <a:xfrm>
            <a:off x="1325751" y="2771839"/>
            <a:ext cx="90790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管理状況の報告</a:t>
            </a:r>
          </a:p>
        </p:txBody>
      </p:sp>
      <p:sp>
        <p:nvSpPr>
          <p:cNvPr id="42" name="テキスト ボックス 41">
            <a:extLst>
              <a:ext uri="{FF2B5EF4-FFF2-40B4-BE49-F238E27FC236}">
                <a16:creationId xmlns:a16="http://schemas.microsoft.com/office/drawing/2014/main" id="{02D77822-58A0-E2BD-8D12-2CEFCD37FD4F}"/>
              </a:ext>
            </a:extLst>
          </p:cNvPr>
          <p:cNvSpPr txBox="1"/>
          <p:nvPr/>
        </p:nvSpPr>
        <p:spPr>
          <a:xfrm>
            <a:off x="514232" y="4720748"/>
            <a:ext cx="106032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指導・管理</a:t>
            </a:r>
          </a:p>
        </p:txBody>
      </p:sp>
      <p:sp>
        <p:nvSpPr>
          <p:cNvPr id="44" name="テキスト ボックス 43">
            <a:extLst>
              <a:ext uri="{FF2B5EF4-FFF2-40B4-BE49-F238E27FC236}">
                <a16:creationId xmlns:a16="http://schemas.microsoft.com/office/drawing/2014/main" id="{B32BC66F-DC00-4F31-2BD0-FBB2549EC9EE}"/>
              </a:ext>
            </a:extLst>
          </p:cNvPr>
          <p:cNvSpPr txBox="1"/>
          <p:nvPr/>
        </p:nvSpPr>
        <p:spPr>
          <a:xfrm>
            <a:off x="1378102" y="5901111"/>
            <a:ext cx="437044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情報等：「研究に用いられる情報」及び「試料・情報に係る資料」 </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（試料・情報の提供に関する記録を含む）</a:t>
            </a:r>
            <a:endParaRPr kumimoji="1" lang="ja-JP" altLang="en-US" sz="1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aphicFrame>
        <p:nvGraphicFramePr>
          <p:cNvPr id="45" name="表 44">
            <a:extLst>
              <a:ext uri="{FF2B5EF4-FFF2-40B4-BE49-F238E27FC236}">
                <a16:creationId xmlns:a16="http://schemas.microsoft.com/office/drawing/2014/main" id="{01C2B144-3F0E-1544-6FAD-640A1CE5CE1E}"/>
              </a:ext>
            </a:extLst>
          </p:cNvPr>
          <p:cNvGraphicFramePr>
            <a:graphicFrameLocks noGrp="1"/>
          </p:cNvGraphicFramePr>
          <p:nvPr/>
        </p:nvGraphicFramePr>
        <p:xfrm>
          <a:off x="1422400" y="5446773"/>
          <a:ext cx="2556799" cy="362193"/>
        </p:xfrm>
        <a:graphic>
          <a:graphicData uri="http://schemas.openxmlformats.org/drawingml/2006/table">
            <a:tbl>
              <a:tblPr firstRow="1" bandRow="1">
                <a:tableStyleId>{5C22544A-7EE6-4342-B048-85BDC9FD1C3A}</a:tableStyleId>
              </a:tblPr>
              <a:tblGrid>
                <a:gridCol w="2556799">
                  <a:extLst>
                    <a:ext uri="{9D8B030D-6E8A-4147-A177-3AD203B41FA5}">
                      <a16:colId xmlns:a16="http://schemas.microsoft.com/office/drawing/2014/main" val="1172288107"/>
                    </a:ext>
                  </a:extLst>
                </a:gridCol>
              </a:tblGrid>
              <a:tr h="362193">
                <a:tc>
                  <a:txBody>
                    <a:bodyPr/>
                    <a:lstStyle/>
                    <a:p>
                      <a:pPr marL="92075" lvl="0" indent="-92075">
                        <a:buNone/>
                      </a:pPr>
                      <a:r>
                        <a:rPr lang="ja-JP" altLang="en-US" sz="1400" b="0" dirty="0">
                          <a:solidFill>
                            <a:schemeClr val="tx1"/>
                          </a:solidFill>
                          <a:latin typeface="+mn-ea"/>
                          <a:ea typeface="+mn-ea"/>
                        </a:rPr>
                        <a:t>・情報等を正確なものとする</a:t>
                      </a:r>
                    </a:p>
                  </a:txBody>
                  <a:tcPr marL="36000" marR="36000">
                    <a:solidFill>
                      <a:srgbClr val="E7FFFF"/>
                    </a:solidFill>
                  </a:tcPr>
                </a:tc>
                <a:extLst>
                  <a:ext uri="{0D108BD9-81ED-4DB2-BD59-A6C34878D82A}">
                    <a16:rowId xmlns:a16="http://schemas.microsoft.com/office/drawing/2014/main" val="1176828543"/>
                  </a:ext>
                </a:extLst>
              </a:tr>
            </a:tbl>
          </a:graphicData>
        </a:graphic>
      </p:graphicFrame>
      <p:pic>
        <p:nvPicPr>
          <p:cNvPr id="47" name="図 46" descr="グラフィカル ユーザー インターフェイス, アプリケーション&#10;&#10;自動的に生成された説明">
            <a:extLst>
              <a:ext uri="{FF2B5EF4-FFF2-40B4-BE49-F238E27FC236}">
                <a16:creationId xmlns:a16="http://schemas.microsoft.com/office/drawing/2014/main" id="{37A4171F-2ABD-0E58-B90A-AB394B0F22B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04613" y="2477921"/>
            <a:ext cx="266305" cy="532610"/>
          </a:xfrm>
          <a:prstGeom prst="rect">
            <a:avLst/>
          </a:prstGeom>
        </p:spPr>
      </p:pic>
      <p:cxnSp>
        <p:nvCxnSpPr>
          <p:cNvPr id="28" name="直線コネクタ 27">
            <a:extLst>
              <a:ext uri="{FF2B5EF4-FFF2-40B4-BE49-F238E27FC236}">
                <a16:creationId xmlns:a16="http://schemas.microsoft.com/office/drawing/2014/main" id="{06633AC8-7790-4E0F-E644-58D12F52FF26}"/>
              </a:ext>
            </a:extLst>
          </p:cNvPr>
          <p:cNvCxnSpPr>
            <a:cxnSpLocks/>
          </p:cNvCxnSpPr>
          <p:nvPr/>
        </p:nvCxnSpPr>
        <p:spPr>
          <a:xfrm>
            <a:off x="4478919" y="1355703"/>
            <a:ext cx="39777" cy="3816000"/>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12" name="四角形: 角を丸くする 11">
            <a:extLst>
              <a:ext uri="{FF2B5EF4-FFF2-40B4-BE49-F238E27FC236}">
                <a16:creationId xmlns:a16="http://schemas.microsoft.com/office/drawing/2014/main" id="{3498E5AA-8939-3132-2DC3-75485C81BB06}"/>
              </a:ext>
            </a:extLst>
          </p:cNvPr>
          <p:cNvSpPr/>
          <p:nvPr/>
        </p:nvSpPr>
        <p:spPr bwMode="auto">
          <a:xfrm>
            <a:off x="4487263" y="1381803"/>
            <a:ext cx="2016000" cy="900000"/>
          </a:xfrm>
          <a:prstGeom prst="roundRect">
            <a:avLst/>
          </a:prstGeom>
          <a:solidFill>
            <a:srgbClr val="FFC000">
              <a:alpha val="50000"/>
            </a:srgbClr>
          </a:solidFill>
          <a:ln>
            <a:headEnd/>
            <a:tailEnd/>
          </a:ln>
        </p:spPr>
        <p:style>
          <a:lnRef idx="2">
            <a:schemeClr val="dk1"/>
          </a:lnRef>
          <a:fillRef idx="1">
            <a:schemeClr val="lt1"/>
          </a:fillRef>
          <a:effectRef idx="0">
            <a:schemeClr val="dk1"/>
          </a:effectRef>
          <a:fontRef idx="minor">
            <a:schemeClr val="dk1"/>
          </a:fontRef>
        </p:style>
        <p:txBody>
          <a:bodyPr wrap="square" rtlCol="0" anchor="ctr">
            <a:normAutofit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侵襲（軽微除く）及び介入を行う研究に関する情報等</a:t>
            </a:r>
          </a:p>
        </p:txBody>
      </p:sp>
      <p:sp>
        <p:nvSpPr>
          <p:cNvPr id="49" name="四角形: 角を丸くする 48">
            <a:extLst>
              <a:ext uri="{FF2B5EF4-FFF2-40B4-BE49-F238E27FC236}">
                <a16:creationId xmlns:a16="http://schemas.microsoft.com/office/drawing/2014/main" id="{66DACF9E-0DD6-F444-7479-CA24B2764C04}"/>
              </a:ext>
            </a:extLst>
          </p:cNvPr>
          <p:cNvSpPr/>
          <p:nvPr/>
        </p:nvSpPr>
        <p:spPr bwMode="auto">
          <a:xfrm>
            <a:off x="4500907" y="3052491"/>
            <a:ext cx="2016000" cy="468000"/>
          </a:xfrm>
          <a:prstGeom prst="roundRect">
            <a:avLst/>
          </a:prstGeom>
          <a:solidFill>
            <a:srgbClr val="FFFF00">
              <a:alpha val="50000"/>
            </a:srgbClr>
          </a:solidFill>
          <a:ln>
            <a:headEnd/>
            <a:tailEnd/>
          </a:ln>
        </p:spPr>
        <p:style>
          <a:lnRef idx="2">
            <a:schemeClr val="dk1"/>
          </a:lnRef>
          <a:fillRef idx="1">
            <a:schemeClr val="lt1"/>
          </a:fillRef>
          <a:effectRef idx="0">
            <a:schemeClr val="dk1"/>
          </a:effectRef>
          <a:fontRef idx="minor">
            <a:schemeClr val="dk1"/>
          </a:fontRef>
        </p:style>
        <p:txBody>
          <a:bodyPr wrap="square"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その他の情報等</a:t>
            </a:r>
          </a:p>
        </p:txBody>
      </p:sp>
      <p:sp>
        <p:nvSpPr>
          <p:cNvPr id="51" name="四角形: 角を丸くする 50">
            <a:extLst>
              <a:ext uri="{FF2B5EF4-FFF2-40B4-BE49-F238E27FC236}">
                <a16:creationId xmlns:a16="http://schemas.microsoft.com/office/drawing/2014/main" id="{91FB7D7F-EF79-35BD-B0F2-CB749D0F7522}"/>
              </a:ext>
            </a:extLst>
          </p:cNvPr>
          <p:cNvSpPr/>
          <p:nvPr/>
        </p:nvSpPr>
        <p:spPr bwMode="auto">
          <a:xfrm>
            <a:off x="4511824" y="4221088"/>
            <a:ext cx="2016000" cy="576000"/>
          </a:xfrm>
          <a:prstGeom prst="roundRect">
            <a:avLst/>
          </a:prstGeom>
          <a:solidFill>
            <a:srgbClr val="92D050">
              <a:alpha val="50000"/>
            </a:srgbClr>
          </a:solidFill>
          <a:ln>
            <a:headEnd/>
            <a:tailEnd/>
          </a:ln>
        </p:spPr>
        <p:style>
          <a:lnRef idx="2">
            <a:schemeClr val="dk1"/>
          </a:lnRef>
          <a:fillRef idx="1">
            <a:schemeClr val="lt1"/>
          </a:fillRef>
          <a:effectRef idx="0">
            <a:schemeClr val="dk1"/>
          </a:effectRef>
          <a:fontRef idx="minor">
            <a:schemeClr val="dk1"/>
          </a:fontRef>
        </p:style>
        <p:txBody>
          <a:bodyPr wrap="square" rtlCol="0" anchor="ctr">
            <a:normAutofit fontScale="92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試料・情報の</a:t>
            </a:r>
            <a:b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提供に関する記録</a:t>
            </a:r>
            <a:endParaRPr kumimoji="1" lang="ja-JP" altLang="en-US" sz="3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aphicFrame>
        <p:nvGraphicFramePr>
          <p:cNvPr id="52" name="表 51">
            <a:extLst>
              <a:ext uri="{FF2B5EF4-FFF2-40B4-BE49-F238E27FC236}">
                <a16:creationId xmlns:a16="http://schemas.microsoft.com/office/drawing/2014/main" id="{0E52C6E1-86B2-D7F6-B33F-81C9EBD3FE10}"/>
              </a:ext>
            </a:extLst>
          </p:cNvPr>
          <p:cNvGraphicFramePr>
            <a:graphicFrameLocks noGrp="1"/>
          </p:cNvGraphicFramePr>
          <p:nvPr>
            <p:extLst>
              <p:ext uri="{D42A27DB-BD31-4B8C-83A1-F6EECF244321}">
                <p14:modId xmlns:p14="http://schemas.microsoft.com/office/powerpoint/2010/main" val="3094549912"/>
              </p:ext>
            </p:extLst>
          </p:nvPr>
        </p:nvGraphicFramePr>
        <p:xfrm>
          <a:off x="9258759" y="3992916"/>
          <a:ext cx="2558540" cy="1021080"/>
        </p:xfrm>
        <a:graphic>
          <a:graphicData uri="http://schemas.openxmlformats.org/drawingml/2006/table">
            <a:tbl>
              <a:tblPr firstRow="1" bandRow="1">
                <a:tableStyleId>{5C22544A-7EE6-4342-B048-85BDC9FD1C3A}</a:tableStyleId>
              </a:tblPr>
              <a:tblGrid>
                <a:gridCol w="2558540">
                  <a:extLst>
                    <a:ext uri="{9D8B030D-6E8A-4147-A177-3AD203B41FA5}">
                      <a16:colId xmlns:a16="http://schemas.microsoft.com/office/drawing/2014/main" val="1172288107"/>
                    </a:ext>
                  </a:extLst>
                </a:gridCol>
              </a:tblGrid>
              <a:tr h="992029">
                <a:tc>
                  <a:txBody>
                    <a:bodyPr/>
                    <a:lstStyle/>
                    <a:p>
                      <a:pPr marL="285750" indent="-285750" algn="l">
                        <a:buFont typeface="Wingdings" panose="05000000000000000000" pitchFamily="2" charset="2"/>
                        <a:buChar char="ü"/>
                      </a:pPr>
                      <a:r>
                        <a:rPr lang="ja-JP" altLang="en-US" sz="1400" b="1" dirty="0">
                          <a:solidFill>
                            <a:srgbClr val="0000FF"/>
                          </a:solidFill>
                          <a:latin typeface="+mn-ea"/>
                          <a:ea typeface="+mn-ea"/>
                        </a:rPr>
                        <a:t>提供する場合：</a:t>
                      </a:r>
                      <a:br>
                        <a:rPr lang="en-US" altLang="ja-JP" sz="1400" b="1" dirty="0">
                          <a:solidFill>
                            <a:srgbClr val="0000FF"/>
                          </a:solidFill>
                          <a:latin typeface="+mn-ea"/>
                          <a:ea typeface="+mn-ea"/>
                        </a:rPr>
                      </a:br>
                      <a:r>
                        <a:rPr lang="ja-JP" altLang="en-US" sz="1400" b="1" dirty="0">
                          <a:solidFill>
                            <a:srgbClr val="0000FF"/>
                          </a:solidFill>
                          <a:latin typeface="+mn-ea"/>
                          <a:ea typeface="+mn-ea"/>
                        </a:rPr>
                        <a:t>提供後３年</a:t>
                      </a:r>
                      <a:endParaRPr lang="en-US" altLang="ja-JP" sz="1400" b="1" dirty="0">
                        <a:solidFill>
                          <a:srgbClr val="0000FF"/>
                        </a:solidFill>
                        <a:latin typeface="+mn-ea"/>
                        <a:ea typeface="+mn-ea"/>
                      </a:endParaRPr>
                    </a:p>
                    <a:p>
                      <a:pPr marL="285750" indent="-285750" algn="l">
                        <a:spcBef>
                          <a:spcPts val="600"/>
                        </a:spcBef>
                        <a:buFont typeface="Wingdings" panose="05000000000000000000" pitchFamily="2" charset="2"/>
                        <a:buChar char="ü"/>
                      </a:pPr>
                      <a:r>
                        <a:rPr kumimoji="1" lang="ja-JP" altLang="en-US" sz="1400" b="1" dirty="0">
                          <a:solidFill>
                            <a:srgbClr val="0000FF"/>
                          </a:solidFill>
                          <a:latin typeface="+mn-ea"/>
                          <a:ea typeface="+mn-ea"/>
                        </a:rPr>
                        <a:t>提供を受ける場合：</a:t>
                      </a:r>
                      <a:br>
                        <a:rPr kumimoji="1" lang="en-US" altLang="ja-JP" sz="1400" b="1" dirty="0">
                          <a:solidFill>
                            <a:srgbClr val="0000FF"/>
                          </a:solidFill>
                          <a:latin typeface="+mn-ea"/>
                          <a:ea typeface="+mn-ea"/>
                        </a:rPr>
                      </a:br>
                      <a:r>
                        <a:rPr lang="ja-JP" altLang="en-US" sz="1400" b="1" dirty="0">
                          <a:solidFill>
                            <a:srgbClr val="0000FF"/>
                          </a:solidFill>
                          <a:latin typeface="+mn-ea"/>
                          <a:ea typeface="+mn-ea"/>
                        </a:rPr>
                        <a:t>研究終了報告後 ５年</a:t>
                      </a:r>
                      <a:endParaRPr kumimoji="1" lang="ja-JP" altLang="en-US" sz="1400" b="1" dirty="0">
                        <a:solidFill>
                          <a:srgbClr val="0000FF"/>
                        </a:solidFill>
                        <a:latin typeface="+mn-ea"/>
                        <a:ea typeface="+mn-ea"/>
                      </a:endParaRPr>
                    </a:p>
                  </a:txBody>
                  <a:tcPr marL="36000" marR="36000">
                    <a:solidFill>
                      <a:srgbClr val="E7FFFF"/>
                    </a:solidFill>
                  </a:tcPr>
                </a:tc>
                <a:extLst>
                  <a:ext uri="{0D108BD9-81ED-4DB2-BD59-A6C34878D82A}">
                    <a16:rowId xmlns:a16="http://schemas.microsoft.com/office/drawing/2014/main" val="1176828543"/>
                  </a:ext>
                </a:extLst>
              </a:tr>
            </a:tbl>
          </a:graphicData>
        </a:graphic>
      </p:graphicFrame>
      <p:cxnSp>
        <p:nvCxnSpPr>
          <p:cNvPr id="53" name="直線コネクタ 52">
            <a:extLst>
              <a:ext uri="{FF2B5EF4-FFF2-40B4-BE49-F238E27FC236}">
                <a16:creationId xmlns:a16="http://schemas.microsoft.com/office/drawing/2014/main" id="{CD52A1CE-5D8E-3F57-2144-E6EB36067E6F}"/>
              </a:ext>
            </a:extLst>
          </p:cNvPr>
          <p:cNvCxnSpPr>
            <a:cxnSpLocks/>
          </p:cNvCxnSpPr>
          <p:nvPr/>
        </p:nvCxnSpPr>
        <p:spPr>
          <a:xfrm>
            <a:off x="6893586" y="1385191"/>
            <a:ext cx="1571" cy="3816000"/>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6B5C68D-44B1-9221-26B2-63CFD3136234}"/>
              </a:ext>
            </a:extLst>
          </p:cNvPr>
          <p:cNvCxnSpPr>
            <a:cxnSpLocks/>
          </p:cNvCxnSpPr>
          <p:nvPr/>
        </p:nvCxnSpPr>
        <p:spPr>
          <a:xfrm>
            <a:off x="7722512" y="1406007"/>
            <a:ext cx="0" cy="3816000"/>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13174A4-01A2-C990-D21F-E3E25E643F0B}"/>
              </a:ext>
            </a:extLst>
          </p:cNvPr>
          <p:cNvCxnSpPr>
            <a:cxnSpLocks/>
          </p:cNvCxnSpPr>
          <p:nvPr/>
        </p:nvCxnSpPr>
        <p:spPr>
          <a:xfrm>
            <a:off x="9180199" y="1374982"/>
            <a:ext cx="18449" cy="3816000"/>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56" name="テキスト ボックス 55">
            <a:extLst>
              <a:ext uri="{FF2B5EF4-FFF2-40B4-BE49-F238E27FC236}">
                <a16:creationId xmlns:a16="http://schemas.microsoft.com/office/drawing/2014/main" id="{C0626D25-92B4-8616-6DE3-01D8F2030421}"/>
              </a:ext>
            </a:extLst>
          </p:cNvPr>
          <p:cNvSpPr txBox="1"/>
          <p:nvPr/>
        </p:nvSpPr>
        <p:spPr>
          <a:xfrm>
            <a:off x="7318753" y="3573016"/>
            <a:ext cx="1281789" cy="523220"/>
          </a:xfrm>
          <a:prstGeom prst="rect">
            <a:avLst/>
          </a:prstGeom>
          <a:solidFill>
            <a:schemeClr val="bg1"/>
          </a:solid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研究結果の</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最終公表</a:t>
            </a:r>
            <a:endParaRPr kumimoji="1" lang="ja-JP" altLang="en-US" sz="28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0" name="テキスト ボックス 59">
            <a:extLst>
              <a:ext uri="{FF2B5EF4-FFF2-40B4-BE49-F238E27FC236}">
                <a16:creationId xmlns:a16="http://schemas.microsoft.com/office/drawing/2014/main" id="{737A5C53-00C2-E4CD-2C39-68CD822D5C20}"/>
              </a:ext>
            </a:extLst>
          </p:cNvPr>
          <p:cNvSpPr txBox="1"/>
          <p:nvPr/>
        </p:nvSpPr>
        <p:spPr>
          <a:xfrm>
            <a:off x="3935760" y="3676037"/>
            <a:ext cx="1152000" cy="307777"/>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研究の開始</a:t>
            </a:r>
            <a:endParaRPr kumimoji="1" lang="en-US" altLang="ja-JP" sz="14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2" name="テキスト ボックス 61">
            <a:extLst>
              <a:ext uri="{FF2B5EF4-FFF2-40B4-BE49-F238E27FC236}">
                <a16:creationId xmlns:a16="http://schemas.microsoft.com/office/drawing/2014/main" id="{81FDA117-109F-6611-00AA-11FD9D8DC35A}"/>
              </a:ext>
            </a:extLst>
          </p:cNvPr>
          <p:cNvSpPr txBox="1"/>
          <p:nvPr/>
        </p:nvSpPr>
        <p:spPr>
          <a:xfrm>
            <a:off x="6385090" y="5164999"/>
            <a:ext cx="102013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研究終了報告</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日</a:t>
            </a:r>
            <a:endParaRPr kumimoji="1" lang="ja-JP" altLang="en-US" sz="28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3" name="右中かっこ 32">
            <a:extLst>
              <a:ext uri="{FF2B5EF4-FFF2-40B4-BE49-F238E27FC236}">
                <a16:creationId xmlns:a16="http://schemas.microsoft.com/office/drawing/2014/main" id="{93EDAFA2-4C50-2579-11EB-3532BFB79EC9}"/>
              </a:ext>
            </a:extLst>
          </p:cNvPr>
          <p:cNvSpPr/>
          <p:nvPr/>
        </p:nvSpPr>
        <p:spPr>
          <a:xfrm rot="16200000">
            <a:off x="7925402" y="485770"/>
            <a:ext cx="236666" cy="2152705"/>
          </a:xfrm>
          <a:prstGeom prst="rightBrace">
            <a:avLst>
              <a:gd name="adj1" fmla="val 44555"/>
              <a:gd name="adj2" fmla="val 5154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BBBC61C4-5583-0C6F-00AC-DC4721F7AA98}"/>
              </a:ext>
            </a:extLst>
          </p:cNvPr>
          <p:cNvSpPr txBox="1"/>
          <p:nvPr/>
        </p:nvSpPr>
        <p:spPr>
          <a:xfrm>
            <a:off x="7570112" y="1147766"/>
            <a:ext cx="102013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ＭＳ Ｐゴシック"/>
                <a:ea typeface="ＭＳ Ｐゴシック"/>
                <a:cs typeface="+mn-cs"/>
              </a:rPr>
              <a:t>5</a:t>
            </a:r>
            <a:r>
              <a:rPr kumimoji="1" lang="ja-JP" altLang="en-US" sz="1600" b="1" i="0" u="none" strike="noStrike" kern="1200" cap="none" spc="0" normalizeH="0" baseline="0" noProof="0" dirty="0">
                <a:ln>
                  <a:noFill/>
                </a:ln>
                <a:solidFill>
                  <a:srgbClr val="0000FF"/>
                </a:solidFill>
                <a:effectLst/>
                <a:uLnTx/>
                <a:uFillTx/>
                <a:latin typeface="ＭＳ Ｐゴシック"/>
                <a:ea typeface="ＭＳ Ｐゴシック"/>
                <a:cs typeface="+mn-cs"/>
              </a:rPr>
              <a:t>年</a:t>
            </a:r>
          </a:p>
        </p:txBody>
      </p:sp>
      <p:sp>
        <p:nvSpPr>
          <p:cNvPr id="64" name="右中かっこ 63">
            <a:extLst>
              <a:ext uri="{FF2B5EF4-FFF2-40B4-BE49-F238E27FC236}">
                <a16:creationId xmlns:a16="http://schemas.microsoft.com/office/drawing/2014/main" id="{7EF674C0-B40C-2F50-E0D4-CD8311DD2CD6}"/>
              </a:ext>
            </a:extLst>
          </p:cNvPr>
          <p:cNvSpPr/>
          <p:nvPr/>
        </p:nvSpPr>
        <p:spPr>
          <a:xfrm rot="5400000">
            <a:off x="8344787" y="1353209"/>
            <a:ext cx="236666" cy="1384654"/>
          </a:xfrm>
          <a:prstGeom prst="rightBrace">
            <a:avLst>
              <a:gd name="adj1" fmla="val 28456"/>
              <a:gd name="adj2" fmla="val 5154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テキスト ボックス 64">
            <a:extLst>
              <a:ext uri="{FF2B5EF4-FFF2-40B4-BE49-F238E27FC236}">
                <a16:creationId xmlns:a16="http://schemas.microsoft.com/office/drawing/2014/main" id="{200CD887-529D-9F0C-48B5-73F83FF58B74}"/>
              </a:ext>
            </a:extLst>
          </p:cNvPr>
          <p:cNvSpPr txBox="1"/>
          <p:nvPr/>
        </p:nvSpPr>
        <p:spPr>
          <a:xfrm>
            <a:off x="7962660" y="2194620"/>
            <a:ext cx="102013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ＭＳ Ｐゴシック"/>
                <a:ea typeface="ＭＳ Ｐゴシック"/>
                <a:cs typeface="+mn-cs"/>
              </a:rPr>
              <a:t>3</a:t>
            </a:r>
            <a:r>
              <a:rPr kumimoji="1" lang="ja-JP" altLang="en-US" sz="1600" b="1" i="0" u="none" strike="noStrike" kern="1200" cap="none" spc="0" normalizeH="0" baseline="0" noProof="0" dirty="0">
                <a:ln>
                  <a:noFill/>
                </a:ln>
                <a:solidFill>
                  <a:srgbClr val="0000FF"/>
                </a:solidFill>
                <a:effectLst/>
                <a:uLnTx/>
                <a:uFillTx/>
                <a:latin typeface="ＭＳ Ｐゴシック"/>
                <a:ea typeface="ＭＳ Ｐゴシック"/>
                <a:cs typeface="+mn-cs"/>
              </a:rPr>
              <a:t>年</a:t>
            </a:r>
          </a:p>
        </p:txBody>
      </p:sp>
      <p:graphicFrame>
        <p:nvGraphicFramePr>
          <p:cNvPr id="66" name="表 65">
            <a:extLst>
              <a:ext uri="{FF2B5EF4-FFF2-40B4-BE49-F238E27FC236}">
                <a16:creationId xmlns:a16="http://schemas.microsoft.com/office/drawing/2014/main" id="{366FF1DF-23E5-25F1-D56E-F6F32C5C65E9}"/>
              </a:ext>
            </a:extLst>
          </p:cNvPr>
          <p:cNvGraphicFramePr>
            <a:graphicFrameLocks noGrp="1"/>
          </p:cNvGraphicFramePr>
          <p:nvPr/>
        </p:nvGraphicFramePr>
        <p:xfrm>
          <a:off x="9240666" y="3091338"/>
          <a:ext cx="2558540" cy="545355"/>
        </p:xfrm>
        <a:graphic>
          <a:graphicData uri="http://schemas.openxmlformats.org/drawingml/2006/table">
            <a:tbl>
              <a:tblPr firstRow="1" bandRow="1">
                <a:tableStyleId>{5C22544A-7EE6-4342-B048-85BDC9FD1C3A}</a:tableStyleId>
              </a:tblPr>
              <a:tblGrid>
                <a:gridCol w="2558540">
                  <a:extLst>
                    <a:ext uri="{9D8B030D-6E8A-4147-A177-3AD203B41FA5}">
                      <a16:colId xmlns:a16="http://schemas.microsoft.com/office/drawing/2014/main" val="1172288107"/>
                    </a:ext>
                  </a:extLst>
                </a:gridCol>
              </a:tblGrid>
              <a:tr h="545355">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可能な限り長期間保管</a:t>
                      </a:r>
                    </a:p>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（努力義務）</a:t>
                      </a:r>
                      <a:endParaRPr lang="en-US" altLang="ja-JP" sz="1400" b="1" dirty="0">
                        <a:solidFill>
                          <a:schemeClr val="tx1"/>
                        </a:solidFill>
                        <a:latin typeface="+mn-ea"/>
                        <a:ea typeface="+mn-ea"/>
                      </a:endParaRPr>
                    </a:p>
                  </a:txBody>
                  <a:tcPr marL="36000" marR="36000">
                    <a:solidFill>
                      <a:srgbClr val="E7FFFF"/>
                    </a:solidFill>
                  </a:tcPr>
                </a:tc>
                <a:extLst>
                  <a:ext uri="{0D108BD9-81ED-4DB2-BD59-A6C34878D82A}">
                    <a16:rowId xmlns:a16="http://schemas.microsoft.com/office/drawing/2014/main" val="1176828543"/>
                  </a:ext>
                </a:extLst>
              </a:tr>
            </a:tbl>
          </a:graphicData>
        </a:graphic>
      </p:graphicFrame>
      <p:sp>
        <p:nvSpPr>
          <p:cNvPr id="67" name="右中かっこ 66">
            <a:extLst>
              <a:ext uri="{FF2B5EF4-FFF2-40B4-BE49-F238E27FC236}">
                <a16:creationId xmlns:a16="http://schemas.microsoft.com/office/drawing/2014/main" id="{F6691835-6BA5-9917-3036-86CFC57F7BE4}"/>
              </a:ext>
            </a:extLst>
          </p:cNvPr>
          <p:cNvSpPr/>
          <p:nvPr/>
        </p:nvSpPr>
        <p:spPr>
          <a:xfrm rot="16200000">
            <a:off x="8336122" y="3655601"/>
            <a:ext cx="230469" cy="1337466"/>
          </a:xfrm>
          <a:prstGeom prst="rightBrace">
            <a:avLst>
              <a:gd name="adj1" fmla="val 28997"/>
              <a:gd name="adj2" fmla="val 5154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8" name="テキスト ボックス 67">
            <a:extLst>
              <a:ext uri="{FF2B5EF4-FFF2-40B4-BE49-F238E27FC236}">
                <a16:creationId xmlns:a16="http://schemas.microsoft.com/office/drawing/2014/main" id="{95559D00-23D2-31F5-1032-D68CC2658D0D}"/>
              </a:ext>
            </a:extLst>
          </p:cNvPr>
          <p:cNvSpPr txBox="1"/>
          <p:nvPr/>
        </p:nvSpPr>
        <p:spPr>
          <a:xfrm>
            <a:off x="8011421" y="3933056"/>
            <a:ext cx="102013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ＭＳ Ｐゴシック"/>
                <a:ea typeface="ＭＳ Ｐゴシック"/>
                <a:cs typeface="+mn-cs"/>
              </a:rPr>
              <a:t>3</a:t>
            </a:r>
            <a:r>
              <a:rPr kumimoji="1" lang="ja-JP" altLang="en-US" sz="1600" b="1" i="0" u="none" strike="noStrike" kern="1200" cap="none" spc="0" normalizeH="0" baseline="0" noProof="0" dirty="0">
                <a:ln>
                  <a:noFill/>
                </a:ln>
                <a:solidFill>
                  <a:srgbClr val="0000FF"/>
                </a:solidFill>
                <a:effectLst/>
                <a:uLnTx/>
                <a:uFillTx/>
                <a:latin typeface="ＭＳ Ｐゴシック"/>
                <a:ea typeface="ＭＳ Ｐゴシック"/>
                <a:cs typeface="+mn-cs"/>
              </a:rPr>
              <a:t>年</a:t>
            </a:r>
          </a:p>
        </p:txBody>
      </p:sp>
      <p:sp>
        <p:nvSpPr>
          <p:cNvPr id="69" name="右中かっこ 68">
            <a:extLst>
              <a:ext uri="{FF2B5EF4-FFF2-40B4-BE49-F238E27FC236}">
                <a16:creationId xmlns:a16="http://schemas.microsoft.com/office/drawing/2014/main" id="{917BCBE2-65D2-BC24-EB17-E5D94E4EAA80}"/>
              </a:ext>
            </a:extLst>
          </p:cNvPr>
          <p:cNvSpPr/>
          <p:nvPr/>
        </p:nvSpPr>
        <p:spPr>
          <a:xfrm rot="5400000">
            <a:off x="7930357" y="3725021"/>
            <a:ext cx="236666" cy="2162616"/>
          </a:xfrm>
          <a:prstGeom prst="rightBrace">
            <a:avLst>
              <a:gd name="adj1" fmla="val 40530"/>
              <a:gd name="adj2" fmla="val 5154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0" name="テキスト ボックス 69">
            <a:extLst>
              <a:ext uri="{FF2B5EF4-FFF2-40B4-BE49-F238E27FC236}">
                <a16:creationId xmlns:a16="http://schemas.microsoft.com/office/drawing/2014/main" id="{1440951A-D7CF-0568-B99D-AA366B0C2C8B}"/>
              </a:ext>
            </a:extLst>
          </p:cNvPr>
          <p:cNvSpPr txBox="1"/>
          <p:nvPr/>
        </p:nvSpPr>
        <p:spPr>
          <a:xfrm>
            <a:off x="7519911" y="4910433"/>
            <a:ext cx="102013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ＭＳ Ｐゴシック"/>
                <a:ea typeface="ＭＳ Ｐゴシック"/>
                <a:cs typeface="+mn-cs"/>
              </a:rPr>
              <a:t>5</a:t>
            </a:r>
            <a:r>
              <a:rPr kumimoji="1" lang="ja-JP" altLang="en-US" sz="1600" b="1" i="0" u="none" strike="noStrike" kern="1200" cap="none" spc="0" normalizeH="0" baseline="0" noProof="0" dirty="0">
                <a:ln>
                  <a:noFill/>
                </a:ln>
                <a:solidFill>
                  <a:srgbClr val="0000FF"/>
                </a:solidFill>
                <a:effectLst/>
                <a:uLnTx/>
                <a:uFillTx/>
                <a:latin typeface="ＭＳ Ｐゴシック"/>
                <a:ea typeface="ＭＳ Ｐゴシック"/>
                <a:cs typeface="+mn-cs"/>
              </a:rPr>
              <a:t>年</a:t>
            </a:r>
          </a:p>
        </p:txBody>
      </p:sp>
      <p:sp>
        <p:nvSpPr>
          <p:cNvPr id="73" name="テキスト ボックス 72">
            <a:extLst>
              <a:ext uri="{FF2B5EF4-FFF2-40B4-BE49-F238E27FC236}">
                <a16:creationId xmlns:a16="http://schemas.microsoft.com/office/drawing/2014/main" id="{ABFB2C5A-95E9-F906-DFB6-5B7914D8D8E6}"/>
              </a:ext>
            </a:extLst>
          </p:cNvPr>
          <p:cNvSpPr txBox="1"/>
          <p:nvPr/>
        </p:nvSpPr>
        <p:spPr>
          <a:xfrm>
            <a:off x="7280091" y="5172970"/>
            <a:ext cx="102013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提供を</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行った日</a:t>
            </a:r>
            <a:endParaRPr kumimoji="1" lang="ja-JP" altLang="en-US" sz="28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74" name="表 73">
            <a:extLst>
              <a:ext uri="{FF2B5EF4-FFF2-40B4-BE49-F238E27FC236}">
                <a16:creationId xmlns:a16="http://schemas.microsoft.com/office/drawing/2014/main" id="{93364C7D-2032-4D42-A4A8-17D80C634B37}"/>
              </a:ext>
            </a:extLst>
          </p:cNvPr>
          <p:cNvGraphicFramePr>
            <a:graphicFrameLocks noGrp="1"/>
          </p:cNvGraphicFramePr>
          <p:nvPr>
            <p:extLst>
              <p:ext uri="{D42A27DB-BD31-4B8C-83A1-F6EECF244321}">
                <p14:modId xmlns:p14="http://schemas.microsoft.com/office/powerpoint/2010/main" val="2054596533"/>
              </p:ext>
            </p:extLst>
          </p:nvPr>
        </p:nvGraphicFramePr>
        <p:xfrm>
          <a:off x="6500541" y="5754960"/>
          <a:ext cx="5261414" cy="815340"/>
        </p:xfrm>
        <a:graphic>
          <a:graphicData uri="http://schemas.openxmlformats.org/drawingml/2006/table">
            <a:tbl>
              <a:tblPr firstRow="1" bandRow="1">
                <a:tableStyleId>{5C22544A-7EE6-4342-B048-85BDC9FD1C3A}</a:tableStyleId>
              </a:tblPr>
              <a:tblGrid>
                <a:gridCol w="5261414">
                  <a:extLst>
                    <a:ext uri="{9D8B030D-6E8A-4147-A177-3AD203B41FA5}">
                      <a16:colId xmlns:a16="http://schemas.microsoft.com/office/drawing/2014/main" val="1172288107"/>
                    </a:ext>
                  </a:extLst>
                </a:gridCol>
              </a:tblGrid>
              <a:tr h="481924">
                <a:tc>
                  <a:txBody>
                    <a:bodyPr/>
                    <a:lstStyle/>
                    <a:p>
                      <a:pPr marL="342900" marR="0" lvl="0" indent="-342900" algn="l" defTabSz="914400" rtl="0" eaLnBrk="1" fontAlgn="auto" latinLnBrk="0" hangingPunct="1">
                        <a:lnSpc>
                          <a:spcPts val="19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mn-ea"/>
                          <a:cs typeface="+mn-cs"/>
                        </a:rPr>
                        <a:t>保管期間</a:t>
                      </a:r>
                      <a:r>
                        <a:rPr kumimoji="1" lang="en-US" altLang="ja-JP" sz="1800" b="0" i="0" u="none" strike="noStrike" kern="1200" cap="none" spc="0" normalizeH="0" baseline="0" noProof="0" dirty="0">
                          <a:ln>
                            <a:noFill/>
                          </a:ln>
                          <a:solidFill>
                            <a:srgbClr val="000000"/>
                          </a:solidFill>
                          <a:effectLst/>
                          <a:uLnTx/>
                          <a:uFillTx/>
                          <a:latin typeface="ＭＳ Ｐゴシック"/>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ＭＳ Ｐゴシック"/>
                          <a:ea typeface="+mn-ea"/>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a:ea typeface="+mn-ea"/>
                          <a:cs typeface="+mn-cs"/>
                        </a:rPr>
                        <a:t>パターン（各基点に注意）</a:t>
                      </a:r>
                      <a:endParaRPr kumimoji="1" lang="en-US" altLang="ja-JP" sz="1800" b="0" i="0" u="none" strike="noStrike" kern="1200" cap="none" spc="0" normalizeH="0" baseline="0" noProof="0" dirty="0">
                        <a:ln>
                          <a:noFill/>
                        </a:ln>
                        <a:solidFill>
                          <a:srgbClr val="000000"/>
                        </a:solidFill>
                        <a:effectLst/>
                        <a:uLnTx/>
                        <a:uFillTx/>
                        <a:latin typeface="ＭＳ Ｐゴシック"/>
                        <a:ea typeface="+mn-ea"/>
                        <a:cs typeface="+mn-cs"/>
                      </a:endParaRPr>
                    </a:p>
                    <a:p>
                      <a:pPr marL="342900" marR="0" lvl="0" indent="-342900" algn="l" defTabSz="914400" rtl="0" eaLnBrk="1" fontAlgn="auto" latinLnBrk="0" hangingPunct="1">
                        <a:lnSpc>
                          <a:spcPts val="19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srgbClr val="000000"/>
                          </a:solidFill>
                          <a:effectLst/>
                          <a:uLnTx/>
                          <a:uFillTx/>
                          <a:latin typeface="ＭＳ Ｐゴシック"/>
                          <a:ea typeface="+mn-ea"/>
                          <a:cs typeface="+mn-cs"/>
                        </a:rPr>
                        <a:t>研究機関の長、研究責任者、研究者等の責務が規定されている</a:t>
                      </a:r>
                      <a:endParaRPr kumimoji="1" lang="en-US" altLang="ja-JP" sz="1800" b="0" i="0" u="none" strike="noStrike" kern="1200" cap="none" spc="0" normalizeH="0" baseline="0" noProof="0" dirty="0">
                        <a:ln>
                          <a:noFill/>
                        </a:ln>
                        <a:solidFill>
                          <a:srgbClr val="000000"/>
                        </a:solidFill>
                        <a:effectLst/>
                        <a:uLnTx/>
                        <a:uFillTx/>
                        <a:latin typeface="ＭＳ Ｐゴシック"/>
                        <a:ea typeface="+mn-ea"/>
                        <a:cs typeface="+mn-cs"/>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75" name="図 74">
            <a:extLst>
              <a:ext uri="{FF2B5EF4-FFF2-40B4-BE49-F238E27FC236}">
                <a16:creationId xmlns:a16="http://schemas.microsoft.com/office/drawing/2014/main" id="{827545F0-5284-4989-93E8-03AC602B5105}"/>
              </a:ext>
            </a:extLst>
          </p:cNvPr>
          <p:cNvPicPr>
            <a:picLocks noChangeAspect="1"/>
          </p:cNvPicPr>
          <p:nvPr/>
        </p:nvPicPr>
        <p:blipFill>
          <a:blip r:embed="rId13"/>
          <a:stretch>
            <a:fillRect/>
          </a:stretch>
        </p:blipFill>
        <p:spPr>
          <a:xfrm>
            <a:off x="5693896" y="5840046"/>
            <a:ext cx="823011" cy="755435"/>
          </a:xfrm>
          <a:prstGeom prst="rect">
            <a:avLst/>
          </a:prstGeom>
        </p:spPr>
      </p:pic>
      <p:sp>
        <p:nvSpPr>
          <p:cNvPr id="6" name="四角形: 角を丸くする 5">
            <a:extLst>
              <a:ext uri="{FF2B5EF4-FFF2-40B4-BE49-F238E27FC236}">
                <a16:creationId xmlns:a16="http://schemas.microsoft.com/office/drawing/2014/main" id="{916F4864-1BF0-6343-DB1C-2ADEDB80174F}"/>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t>13</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日付プレースホルダー 1">
            <a:extLst>
              <a:ext uri="{FF2B5EF4-FFF2-40B4-BE49-F238E27FC236}">
                <a16:creationId xmlns:a16="http://schemas.microsoft.com/office/drawing/2014/main" id="{901D0F10-59DF-2BD0-3A5E-514E1ABCBC5A}"/>
              </a:ext>
            </a:extLst>
          </p:cNvPr>
          <p:cNvSpPr>
            <a:spLocks noGrp="1"/>
          </p:cNvSpPr>
          <p:nvPr>
            <p:ph type="dt" sz="half" idx="10"/>
          </p:nvPr>
        </p:nvSpPr>
        <p:spPr/>
        <p:txBody>
          <a:bodyPr/>
          <a:lstStyle/>
          <a:p>
            <a:pPr>
              <a:defRPr/>
            </a:pPr>
            <a:r>
              <a:rPr lang="en-US" altLang="ja-JP" dirty="0"/>
              <a:t>2024/6/26</a:t>
            </a:r>
          </a:p>
        </p:txBody>
      </p:sp>
      <p:sp>
        <p:nvSpPr>
          <p:cNvPr id="76" name="object 8">
            <a:extLst>
              <a:ext uri="{FF2B5EF4-FFF2-40B4-BE49-F238E27FC236}">
                <a16:creationId xmlns:a16="http://schemas.microsoft.com/office/drawing/2014/main" id="{E1A62511-E178-4F54-BE66-436B3359FDA7}"/>
              </a:ext>
            </a:extLst>
          </p:cNvPr>
          <p:cNvSpPr txBox="1">
            <a:spLocks noChangeArrowheads="1"/>
          </p:cNvSpPr>
          <p:nvPr/>
        </p:nvSpPr>
        <p:spPr bwMode="auto">
          <a:xfrm>
            <a:off x="3894555" y="6669360"/>
            <a:ext cx="7706850" cy="14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10</a:t>
            </a:r>
            <a:r>
              <a:rPr lang="ja-JP" altLang="en-US" sz="800" dirty="0">
                <a:latin typeface="+mn-ea"/>
                <a:ea typeface="+mn-ea"/>
              </a:rPr>
              <a:t>月 文部科学省 研究振興局ライフサイエンス課生命倫理・安全対策室」を参考に作成</a:t>
            </a:r>
            <a:endParaRPr lang="ja-JP" altLang="ja-JP" sz="800" dirty="0">
              <a:latin typeface="+mn-ea"/>
              <a:ea typeface="+mn-ea"/>
            </a:endParaRPr>
          </a:p>
        </p:txBody>
      </p:sp>
      <p:sp>
        <p:nvSpPr>
          <p:cNvPr id="13" name="テキスト ボックス 12">
            <a:extLst>
              <a:ext uri="{FF2B5EF4-FFF2-40B4-BE49-F238E27FC236}">
                <a16:creationId xmlns:a16="http://schemas.microsoft.com/office/drawing/2014/main" id="{200FB559-BAAB-DEF9-76AE-59873B551D39}"/>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4"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128680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865B-3D64-F33A-178D-980C24D412D7}"/>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BF827D30-B27D-AECD-3818-23724A58C8B1}"/>
              </a:ext>
            </a:extLst>
          </p:cNvPr>
          <p:cNvPicPr>
            <a:picLocks noChangeAspect="1"/>
          </p:cNvPicPr>
          <p:nvPr/>
        </p:nvPicPr>
        <p:blipFill>
          <a:blip r:embed="rId3"/>
          <a:stretch>
            <a:fillRect/>
          </a:stretch>
        </p:blipFill>
        <p:spPr>
          <a:xfrm>
            <a:off x="2439072" y="3000454"/>
            <a:ext cx="2513629" cy="3668906"/>
          </a:xfrm>
          <a:prstGeom prst="rect">
            <a:avLst/>
          </a:prstGeom>
          <a:ln>
            <a:solidFill>
              <a:schemeClr val="tx1"/>
            </a:solidFill>
          </a:ln>
        </p:spPr>
      </p:pic>
      <p:graphicFrame>
        <p:nvGraphicFramePr>
          <p:cNvPr id="3" name="think-cell data - do not delete" hidden="1">
            <a:extLst>
              <a:ext uri="{FF2B5EF4-FFF2-40B4-BE49-F238E27FC236}">
                <a16:creationId xmlns:a16="http://schemas.microsoft.com/office/drawing/2014/main" id="{5CA1E5FE-7D2E-0838-790D-AE08DF0B53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 name="think-cell data - do not delete" hidden="1">
                        <a:extLst>
                          <a:ext uri="{FF2B5EF4-FFF2-40B4-BE49-F238E27FC236}">
                            <a16:creationId xmlns:a16="http://schemas.microsoft.com/office/drawing/2014/main" id="{5CA1E5FE-7D2E-0838-790D-AE08DF0B53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9BFBD54-E38B-AEB3-F4C4-885237118FFA}"/>
              </a:ext>
            </a:extLst>
          </p:cNvPr>
          <p:cNvSpPr>
            <a:spLocks noGrp="1"/>
          </p:cNvSpPr>
          <p:nvPr>
            <p:ph type="title"/>
          </p:nvPr>
        </p:nvSpPr>
        <p:spPr/>
        <p:txBody>
          <a:bodyPr vert="horz"/>
          <a:lstStyle/>
          <a:p>
            <a:r>
              <a:rPr kumimoji="1" lang="ja-JP" altLang="en-US" sz="3200" dirty="0">
                <a:latin typeface="+mn-ea"/>
                <a:ea typeface="+mn-ea"/>
              </a:rPr>
              <a:t>他の研究機関への試料・情報の提供に関する記録</a:t>
            </a:r>
          </a:p>
        </p:txBody>
      </p:sp>
      <p:sp>
        <p:nvSpPr>
          <p:cNvPr id="5" name="スライド番号プレースホルダー 4">
            <a:extLst>
              <a:ext uri="{FF2B5EF4-FFF2-40B4-BE49-F238E27FC236}">
                <a16:creationId xmlns:a16="http://schemas.microsoft.com/office/drawing/2014/main" id="{E2A7E4FB-7D39-109F-3955-48B8E644CD23}"/>
              </a:ext>
            </a:extLst>
          </p:cNvPr>
          <p:cNvSpPr>
            <a:spLocks noGrp="1"/>
          </p:cNvSpPr>
          <p:nvPr>
            <p:ph type="sldNum" sz="quarter" idx="4"/>
          </p:nvPr>
        </p:nvSpPr>
        <p:spPr>
          <a:xfrm>
            <a:off x="11784632" y="6561138"/>
            <a:ext cx="407368" cy="2524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19749-1EF6-41EF-895A-E735A94069C5}" type="slidenum">
              <a:rPr kumimoji="1" lang="en-US" altLang="ja-JP" sz="900" b="0" i="0" u="none" strike="noStrike" kern="1200" cap="none" spc="0" normalizeH="0" baseline="0" noProof="0" dirty="0" smtClean="0">
                <a:ln>
                  <a:noFill/>
                </a:ln>
                <a:solidFill>
                  <a:schemeClr val="tx1"/>
                </a:solidFill>
                <a:effectLst/>
                <a:uLnTx/>
                <a:uFillTx/>
                <a:latin typeface="ＭＳ Ｐゴシック"/>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900" b="0" i="0" u="none" strike="noStrike" kern="1200" cap="none" spc="0" normalizeH="0" baseline="0" noProof="0" dirty="0">
              <a:ln>
                <a:noFill/>
              </a:ln>
              <a:solidFill>
                <a:schemeClr val="tx1"/>
              </a:solidFill>
              <a:effectLst/>
              <a:uLnTx/>
              <a:uFillTx/>
              <a:latin typeface="ＭＳ Ｐゴシック"/>
              <a:ea typeface="ＭＳ Ｐゴシック"/>
              <a:cs typeface="+mn-cs"/>
            </a:endParaRPr>
          </a:p>
        </p:txBody>
      </p:sp>
      <p:pic>
        <p:nvPicPr>
          <p:cNvPr id="8" name="図 7">
            <a:extLst>
              <a:ext uri="{FF2B5EF4-FFF2-40B4-BE49-F238E27FC236}">
                <a16:creationId xmlns:a16="http://schemas.microsoft.com/office/drawing/2014/main" id="{524CC07F-382B-4F8E-F5B2-AC22574B8060}"/>
              </a:ext>
            </a:extLst>
          </p:cNvPr>
          <p:cNvPicPr>
            <a:picLocks noChangeAspect="1"/>
          </p:cNvPicPr>
          <p:nvPr/>
        </p:nvPicPr>
        <p:blipFill>
          <a:blip r:embed="rId6"/>
          <a:stretch>
            <a:fillRect/>
          </a:stretch>
        </p:blipFill>
        <p:spPr>
          <a:xfrm>
            <a:off x="740352" y="2780928"/>
            <a:ext cx="2732742" cy="3888432"/>
          </a:xfrm>
          <a:prstGeom prst="rect">
            <a:avLst/>
          </a:prstGeom>
          <a:ln>
            <a:solidFill>
              <a:schemeClr val="tx1"/>
            </a:solidFill>
          </a:ln>
        </p:spPr>
      </p:pic>
      <p:sp>
        <p:nvSpPr>
          <p:cNvPr id="11" name="コンテンツ プレースホルダー 1">
            <a:extLst>
              <a:ext uri="{FF2B5EF4-FFF2-40B4-BE49-F238E27FC236}">
                <a16:creationId xmlns:a16="http://schemas.microsoft.com/office/drawing/2014/main" id="{7D639DCF-9368-5E34-535C-3341F7E9B1EF}"/>
              </a:ext>
            </a:extLst>
          </p:cNvPr>
          <p:cNvSpPr txBox="1">
            <a:spLocks/>
          </p:cNvSpPr>
          <p:nvPr/>
        </p:nvSpPr>
        <p:spPr bwMode="auto">
          <a:xfrm>
            <a:off x="521996" y="1268761"/>
            <a:ext cx="5472000" cy="1008112"/>
          </a:xfrm>
          <a:prstGeom prst="rect">
            <a:avLst/>
          </a:prstGeom>
          <a:solidFill>
            <a:srgbClr val="E7FF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ＭＳ Ｐゴシック"/>
                <a:ea typeface="ＭＳ Ｐゴシック"/>
                <a:cs typeface="+mn-cs"/>
              </a:rPr>
              <a:t>■ 試料・情報の提供を</a:t>
            </a:r>
            <a:r>
              <a:rPr lang="ja-JP" altLang="en-US" sz="1600" b="1" kern="0" dirty="0">
                <a:solidFill>
                  <a:srgbClr val="000000"/>
                </a:solidFill>
                <a:latin typeface="ＭＳ Ｐゴシック"/>
                <a:ea typeface="ＭＳ Ｐゴシック"/>
              </a:rPr>
              <a:t>行う場合（提供者）</a:t>
            </a:r>
            <a:endParaRPr lang="en-US" altLang="ja-JP" sz="1600" b="1" kern="0" dirty="0">
              <a:solidFill>
                <a:srgbClr val="000000"/>
              </a:solidFill>
              <a:latin typeface="ＭＳ Ｐゴシック"/>
              <a:ea typeface="ＭＳ Ｐゴシック"/>
            </a:endParaRPr>
          </a:p>
          <a:p>
            <a:pPr marL="271463" indent="-271463">
              <a:spcBef>
                <a:spcPts val="0"/>
              </a:spcBef>
              <a:buFont typeface="Wingdings" panose="05000000000000000000" pitchFamily="2" charset="2"/>
              <a:buChar char="ü"/>
            </a:pPr>
            <a:r>
              <a:rPr kumimoji="1" lang="ja-JP" altLang="en-US" sz="1400" dirty="0">
                <a:latin typeface="+mn-ea"/>
                <a:ea typeface="+mn-ea"/>
              </a:rPr>
              <a:t>研究機関の長及び研究責任者又は試料・情報の提供のみを行う者は、提供に関する記録を作成し、</a:t>
            </a:r>
            <a:r>
              <a:rPr lang="ja-JP" altLang="en-US" sz="1400" dirty="0">
                <a:solidFill>
                  <a:srgbClr val="FF0000"/>
                </a:solidFill>
                <a:latin typeface="+mn-ea"/>
                <a:ea typeface="+mn-ea"/>
              </a:rPr>
              <a:t>提供後３年保管</a:t>
            </a:r>
            <a:endParaRPr kumimoji="1" lang="en-US" altLang="ja-JP" sz="1400" dirty="0">
              <a:latin typeface="+mn-ea"/>
              <a:ea typeface="+mn-ea"/>
            </a:endParaRPr>
          </a:p>
          <a:p>
            <a:pPr marL="271463" indent="-271463">
              <a:spcBef>
                <a:spcPts val="0"/>
              </a:spcBef>
              <a:buFont typeface="Wingdings" panose="05000000000000000000" pitchFamily="2" charset="2"/>
              <a:buChar char="ü"/>
            </a:pPr>
            <a:r>
              <a:rPr kumimoji="1" lang="ja-JP" altLang="en-US" sz="1400" dirty="0">
                <a:latin typeface="+mn-ea"/>
                <a:ea typeface="+mn-ea"/>
              </a:rPr>
              <a:t>試料・情報の提供のみを行う者は当該機関の長へ報告</a:t>
            </a:r>
            <a:endParaRPr kumimoji="1" lang="ja-JP" altLang="en-US" sz="1400" i="0" u="none" strike="noStrike" kern="0" cap="none" spc="0" normalizeH="0" baseline="0" noProof="0" dirty="0">
              <a:ln>
                <a:noFill/>
              </a:ln>
              <a:solidFill>
                <a:srgbClr val="000000"/>
              </a:solidFill>
              <a:effectLst/>
              <a:uLnTx/>
              <a:uFillTx/>
              <a:latin typeface="ＭＳ Ｐゴシック"/>
              <a:ea typeface="ＭＳ Ｐゴシック"/>
              <a:cs typeface="+mn-cs"/>
            </a:endParaRPr>
          </a:p>
        </p:txBody>
      </p:sp>
      <p:pic>
        <p:nvPicPr>
          <p:cNvPr id="9" name="図 8">
            <a:extLst>
              <a:ext uri="{FF2B5EF4-FFF2-40B4-BE49-F238E27FC236}">
                <a16:creationId xmlns:a16="http://schemas.microsoft.com/office/drawing/2014/main" id="{EE965615-A67E-21B2-39BE-41DC6C3E69DD}"/>
              </a:ext>
            </a:extLst>
          </p:cNvPr>
          <p:cNvPicPr>
            <a:picLocks noChangeAspect="1"/>
          </p:cNvPicPr>
          <p:nvPr/>
        </p:nvPicPr>
        <p:blipFill>
          <a:blip r:embed="rId7"/>
          <a:stretch>
            <a:fillRect/>
          </a:stretch>
        </p:blipFill>
        <p:spPr>
          <a:xfrm>
            <a:off x="8836791" y="2852936"/>
            <a:ext cx="2741147" cy="3780210"/>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0F35A96E-5DCD-A544-4CC0-BD90CE595BD8}"/>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t>13</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日付プレースホルダー 13">
            <a:extLst>
              <a:ext uri="{FF2B5EF4-FFF2-40B4-BE49-F238E27FC236}">
                <a16:creationId xmlns:a16="http://schemas.microsoft.com/office/drawing/2014/main" id="{739232DD-6A90-C180-48C2-B82D4BD08495}"/>
              </a:ext>
            </a:extLst>
          </p:cNvPr>
          <p:cNvSpPr>
            <a:spLocks noGrp="1"/>
          </p:cNvSpPr>
          <p:nvPr>
            <p:ph type="dt" sz="half" idx="10"/>
          </p:nvPr>
        </p:nvSpPr>
        <p:spPr/>
        <p:txBody>
          <a:bodyPr/>
          <a:lstStyle/>
          <a:p>
            <a:pPr>
              <a:defRPr/>
            </a:pPr>
            <a:r>
              <a:rPr lang="en-US" altLang="ja-JP" dirty="0"/>
              <a:t>2024/6/26</a:t>
            </a:r>
          </a:p>
        </p:txBody>
      </p:sp>
      <p:sp>
        <p:nvSpPr>
          <p:cNvPr id="15" name="object 8">
            <a:extLst>
              <a:ext uri="{FF2B5EF4-FFF2-40B4-BE49-F238E27FC236}">
                <a16:creationId xmlns:a16="http://schemas.microsoft.com/office/drawing/2014/main" id="{985623DD-3B8E-E1B3-4278-726A34ACEE9F}"/>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pic>
        <p:nvPicPr>
          <p:cNvPr id="22" name="図 21">
            <a:extLst>
              <a:ext uri="{FF2B5EF4-FFF2-40B4-BE49-F238E27FC236}">
                <a16:creationId xmlns:a16="http://schemas.microsoft.com/office/drawing/2014/main" id="{75E2CF83-4FE6-F9BF-5CC8-1A7F099FE99A}"/>
              </a:ext>
            </a:extLst>
          </p:cNvPr>
          <p:cNvPicPr>
            <a:picLocks noChangeAspect="1"/>
          </p:cNvPicPr>
          <p:nvPr/>
        </p:nvPicPr>
        <p:blipFill>
          <a:blip r:embed="rId8"/>
          <a:stretch>
            <a:fillRect/>
          </a:stretch>
        </p:blipFill>
        <p:spPr>
          <a:xfrm>
            <a:off x="5591944" y="2852936"/>
            <a:ext cx="2591751" cy="3780210"/>
          </a:xfrm>
          <a:prstGeom prst="rect">
            <a:avLst/>
          </a:prstGeom>
          <a:ln>
            <a:solidFill>
              <a:schemeClr val="tx1"/>
            </a:solidFill>
          </a:ln>
        </p:spPr>
      </p:pic>
      <p:sp>
        <p:nvSpPr>
          <p:cNvPr id="7" name="コンテンツ プレースホルダー 1">
            <a:extLst>
              <a:ext uri="{FF2B5EF4-FFF2-40B4-BE49-F238E27FC236}">
                <a16:creationId xmlns:a16="http://schemas.microsoft.com/office/drawing/2014/main" id="{36819790-DEC8-3A59-76F1-E9BF2C7B7FAD}"/>
              </a:ext>
            </a:extLst>
          </p:cNvPr>
          <p:cNvSpPr txBox="1">
            <a:spLocks/>
          </p:cNvSpPr>
          <p:nvPr/>
        </p:nvSpPr>
        <p:spPr bwMode="auto">
          <a:xfrm>
            <a:off x="6293452" y="1268760"/>
            <a:ext cx="5635196" cy="1224135"/>
          </a:xfrm>
          <a:prstGeom prst="rect">
            <a:avLst/>
          </a:prstGeom>
          <a:solidFill>
            <a:srgbClr val="E7FF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ＭＳ Ｐゴシック"/>
                <a:ea typeface="ＭＳ Ｐゴシック"/>
                <a:cs typeface="+mn-cs"/>
              </a:rPr>
              <a:t>■ 試料・情報の提供を受ける</a:t>
            </a:r>
            <a:r>
              <a:rPr lang="ja-JP" altLang="en-US" sz="1600" b="1" kern="0" dirty="0">
                <a:solidFill>
                  <a:srgbClr val="000000"/>
                </a:solidFill>
                <a:latin typeface="ＭＳ Ｐゴシック"/>
                <a:ea typeface="ＭＳ Ｐゴシック"/>
              </a:rPr>
              <a:t>場合（受領者）</a:t>
            </a:r>
            <a:endParaRPr lang="en-US" altLang="ja-JP" sz="1600" b="1" kern="0" dirty="0">
              <a:solidFill>
                <a:srgbClr val="000000"/>
              </a:solidFill>
              <a:latin typeface="ＭＳ Ｐゴシック"/>
              <a:ea typeface="ＭＳ Ｐゴシック"/>
            </a:endParaRPr>
          </a:p>
          <a:p>
            <a:pPr marL="271463" indent="-271463">
              <a:spcBef>
                <a:spcPts val="0"/>
              </a:spcBef>
              <a:buFont typeface="Wingdings" panose="05000000000000000000" pitchFamily="2" charset="2"/>
              <a:buChar char="ü"/>
            </a:pPr>
            <a:r>
              <a:rPr kumimoji="1" lang="ja-JP" altLang="en-US" sz="1400" i="0" u="none" strike="noStrike" kern="0" cap="none" spc="0" normalizeH="0" baseline="0" noProof="0" dirty="0">
                <a:ln>
                  <a:noFill/>
                </a:ln>
                <a:effectLst/>
                <a:uLnTx/>
                <a:uFillTx/>
                <a:latin typeface="ＭＳ Ｐゴシック"/>
                <a:ea typeface="ＭＳ Ｐゴシック"/>
                <a:cs typeface="+mn-cs"/>
              </a:rPr>
              <a:t>研究者等は、提供者による適切な手続きが行われていることを確認</a:t>
            </a:r>
          </a:p>
          <a:p>
            <a:pPr marL="271463" indent="-271463">
              <a:spcBef>
                <a:spcPts val="0"/>
              </a:spcBef>
              <a:buFont typeface="Wingdings" panose="05000000000000000000" pitchFamily="2" charset="2"/>
              <a:buChar char="ü"/>
            </a:pPr>
            <a:r>
              <a:rPr kumimoji="1" lang="ja-JP" altLang="en-US" sz="1400" i="0" u="none" strike="noStrike" kern="0" cap="none" spc="0" normalizeH="0" baseline="0" noProof="0" dirty="0">
                <a:ln>
                  <a:noFill/>
                </a:ln>
                <a:effectLst/>
                <a:uLnTx/>
                <a:uFillTx/>
                <a:latin typeface="ＭＳ Ｐゴシック"/>
                <a:ea typeface="ＭＳ Ｐゴシック"/>
                <a:cs typeface="+mn-cs"/>
              </a:rPr>
              <a:t>研究者等は、提供に関する記録作成</a:t>
            </a:r>
          </a:p>
          <a:p>
            <a:pPr marL="271463" indent="-271463">
              <a:spcBef>
                <a:spcPts val="0"/>
              </a:spcBef>
              <a:buFont typeface="Wingdings" panose="05000000000000000000" pitchFamily="2" charset="2"/>
              <a:buChar char="ü"/>
            </a:pPr>
            <a:r>
              <a:rPr kumimoji="1" lang="ja-JP" altLang="en-US" sz="1400" i="0" u="none" strike="noStrike" kern="0" cap="none" spc="0" normalizeH="0" baseline="0" noProof="0" dirty="0">
                <a:ln>
                  <a:noFill/>
                </a:ln>
                <a:effectLst/>
                <a:uLnTx/>
                <a:uFillTx/>
                <a:latin typeface="ＭＳ Ｐゴシック"/>
                <a:ea typeface="ＭＳ Ｐゴシック"/>
                <a:cs typeface="+mn-cs"/>
              </a:rPr>
              <a:t>研究機関の長及び研究責任者は、研究者等が作成した当該記録を</a:t>
            </a:r>
            <a:r>
              <a:rPr kumimoji="1" lang="ja-JP" altLang="en-US" sz="1400" i="0" u="none" strike="noStrike" kern="0" cap="none" spc="0" normalizeH="0" baseline="0" noProof="0" dirty="0">
                <a:ln>
                  <a:noFill/>
                </a:ln>
                <a:solidFill>
                  <a:srgbClr val="FF0000"/>
                </a:solidFill>
                <a:effectLst/>
                <a:uLnTx/>
                <a:uFillTx/>
                <a:latin typeface="ＭＳ Ｐゴシック"/>
                <a:ea typeface="ＭＳ Ｐゴシック"/>
                <a:cs typeface="+mn-cs"/>
              </a:rPr>
              <a:t>研究終了報告後５年保管</a:t>
            </a:r>
          </a:p>
        </p:txBody>
      </p:sp>
      <p:sp>
        <p:nvSpPr>
          <p:cNvPr id="6" name="テキスト ボックス 5">
            <a:extLst>
              <a:ext uri="{FF2B5EF4-FFF2-40B4-BE49-F238E27FC236}">
                <a16:creationId xmlns:a16="http://schemas.microsoft.com/office/drawing/2014/main" id="{5AE6C862-7781-A842-1BB2-62757F8C56F3}"/>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4" name="コンテンツ プレースホルダー 1">
            <a:extLst>
              <a:ext uri="{FF2B5EF4-FFF2-40B4-BE49-F238E27FC236}">
                <a16:creationId xmlns:a16="http://schemas.microsoft.com/office/drawing/2014/main" id="{495BAFE4-C17E-9B99-E4ED-B133A21D720A}"/>
              </a:ext>
            </a:extLst>
          </p:cNvPr>
          <p:cNvSpPr txBox="1">
            <a:spLocks/>
          </p:cNvSpPr>
          <p:nvPr/>
        </p:nvSpPr>
        <p:spPr bwMode="auto">
          <a:xfrm>
            <a:off x="5231904" y="2539941"/>
            <a:ext cx="2592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spcBef>
                <a:spcPts val="0"/>
              </a:spcBef>
              <a:spcAft>
                <a:spcPct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ＭＳ Ｐゴシック"/>
                <a:ea typeface="ＭＳ Ｐゴシック"/>
                <a:cs typeface="+mn-cs"/>
              </a:rPr>
              <a:t>■ 海外への提供に関する記録</a:t>
            </a:r>
            <a:endParaRPr kumimoji="1" lang="en-US" altLang="ja-JP" sz="1400" b="1" i="0" u="none" strike="noStrike" kern="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spcBef>
                <a:spcPts val="0"/>
              </a:spcBef>
              <a:spcAft>
                <a:spcPct val="0"/>
              </a:spcAft>
              <a:buClrTx/>
              <a:buSzTx/>
              <a:buFontTx/>
              <a:buNone/>
              <a:tabLst/>
              <a:defRPr/>
            </a:pPr>
            <a:r>
              <a:rPr kumimoji="1" lang="ja-JP" altLang="en-US" sz="1400" b="1" i="0" u="none" strike="noStrike" kern="0" cap="none" spc="0" normalizeH="0" baseline="0" noProof="0" dirty="0">
                <a:ln>
                  <a:noFill/>
                </a:ln>
                <a:solidFill>
                  <a:srgbClr val="000000"/>
                </a:solidFill>
                <a:effectLst/>
                <a:highlight>
                  <a:srgbClr val="FBFFFF"/>
                </a:highlight>
                <a:uLnTx/>
                <a:uFillTx/>
                <a:latin typeface="ＭＳ Ｐゴシック"/>
                <a:ea typeface="ＭＳ Ｐゴシック"/>
                <a:cs typeface="+mn-cs"/>
              </a:rPr>
              <a:t>　　</a:t>
            </a:r>
            <a:r>
              <a:rPr kumimoji="1" lang="ja-JP" altLang="en-US" sz="1400" i="0" u="none" strike="noStrike" kern="0" cap="none" spc="0" normalizeH="0" baseline="0" noProof="0" dirty="0">
                <a:ln>
                  <a:noFill/>
                </a:ln>
                <a:solidFill>
                  <a:srgbClr val="000000"/>
                </a:solidFill>
                <a:effectLst/>
                <a:highlight>
                  <a:srgbClr val="FBFFFF"/>
                </a:highlight>
                <a:uLnTx/>
                <a:uFillTx/>
                <a:latin typeface="ＭＳ Ｐゴシック"/>
                <a:ea typeface="ＭＳ Ｐゴシック"/>
                <a:cs typeface="+mn-cs"/>
              </a:rPr>
              <a:t>（</a:t>
            </a:r>
            <a:r>
              <a:rPr kumimoji="1" lang="en-US" altLang="ja-JP" sz="1400" i="0" u="none" strike="noStrike" kern="0" cap="none" spc="0" normalizeH="0" baseline="0" noProof="0" dirty="0">
                <a:ln>
                  <a:noFill/>
                </a:ln>
                <a:solidFill>
                  <a:srgbClr val="0000FF"/>
                </a:solidFill>
                <a:effectLst/>
                <a:highlight>
                  <a:srgbClr val="FBFFFF"/>
                </a:highlight>
                <a:uLnTx/>
                <a:uFillTx/>
                <a:latin typeface="ＭＳ Ｐゴシック"/>
                <a:ea typeface="ＭＳ Ｐゴシック"/>
                <a:cs typeface="+mn-cs"/>
              </a:rPr>
              <a:t>R5</a:t>
            </a:r>
            <a:r>
              <a:rPr kumimoji="1" lang="ja-JP" altLang="en-US" sz="1400" i="0" u="none" strike="noStrike" kern="0" cap="none" spc="0" normalizeH="0" baseline="0" noProof="0" dirty="0">
                <a:ln>
                  <a:noFill/>
                </a:ln>
                <a:solidFill>
                  <a:srgbClr val="0000FF"/>
                </a:solidFill>
                <a:effectLst/>
                <a:highlight>
                  <a:srgbClr val="FBFFFF"/>
                </a:highlight>
                <a:uLnTx/>
                <a:uFillTx/>
                <a:latin typeface="ＭＳ Ｐゴシック"/>
                <a:ea typeface="ＭＳ Ｐゴシック"/>
                <a:cs typeface="+mn-cs"/>
              </a:rPr>
              <a:t>年改定より導入</a:t>
            </a:r>
            <a:r>
              <a:rPr kumimoji="1" lang="ja-JP" altLang="en-US" sz="1400" i="0" u="none" strike="noStrike" kern="0" cap="none" spc="0" normalizeH="0" baseline="0" noProof="0" dirty="0">
                <a:ln>
                  <a:noFill/>
                </a:ln>
                <a:solidFill>
                  <a:srgbClr val="000000"/>
                </a:solidFill>
                <a:effectLst/>
                <a:highlight>
                  <a:srgbClr val="FBFFFF"/>
                </a:highlight>
                <a:uLnTx/>
                <a:uFillTx/>
                <a:latin typeface="ＭＳ Ｐゴシック"/>
                <a:ea typeface="ＭＳ Ｐゴシック"/>
                <a:cs typeface="+mn-cs"/>
              </a:rPr>
              <a:t>）</a:t>
            </a:r>
          </a:p>
        </p:txBody>
      </p:sp>
    </p:spTree>
    <p:extLst>
      <p:ext uri="{BB962C8B-B14F-4D97-AF65-F5344CB8AC3E}">
        <p14:creationId xmlns:p14="http://schemas.microsoft.com/office/powerpoint/2010/main" val="804409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4DAF-A181-BFCB-81BB-9C64D3AD6C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0835587-E7C8-4376-AFA0-C9837169F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6" name="think-cell data - do not delete" hidden="1">
                        <a:extLst>
                          <a:ext uri="{FF2B5EF4-FFF2-40B4-BE49-F238E27FC236}">
                            <a16:creationId xmlns:a16="http://schemas.microsoft.com/office/drawing/2014/main" id="{30835587-E7C8-4376-AFA0-C9837169F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2907E11-3359-5A2F-6C80-AC3E9B5A1547}"/>
              </a:ext>
            </a:extLst>
          </p:cNvPr>
          <p:cNvSpPr>
            <a:spLocks noGrp="1"/>
          </p:cNvSpPr>
          <p:nvPr>
            <p:ph type="title"/>
          </p:nvPr>
        </p:nvSpPr>
        <p:spPr/>
        <p:txBody>
          <a:bodyPr vert="horz"/>
          <a:lstStyle/>
          <a:p>
            <a:r>
              <a:rPr kumimoji="1" lang="ja-JP" altLang="en-US" sz="3200" dirty="0">
                <a:latin typeface="+mn-ea"/>
                <a:ea typeface="+mn-ea"/>
              </a:rPr>
              <a:t>モニタリング及び監査（</a:t>
            </a:r>
            <a:r>
              <a:rPr kumimoji="1" lang="en-US" altLang="ja-JP" sz="3200" dirty="0">
                <a:latin typeface="+mn-ea"/>
                <a:ea typeface="+mn-ea"/>
              </a:rPr>
              <a:t>1/2</a:t>
            </a:r>
            <a:r>
              <a:rPr kumimoji="1" lang="ja-JP" altLang="en-US" sz="3200" dirty="0">
                <a:latin typeface="+mn-ea"/>
                <a:ea typeface="+mn-ea"/>
              </a:rPr>
              <a:t>）</a:t>
            </a:r>
          </a:p>
        </p:txBody>
      </p:sp>
      <p:grpSp>
        <p:nvGrpSpPr>
          <p:cNvPr id="9" name="グループ化 8">
            <a:extLst>
              <a:ext uri="{FF2B5EF4-FFF2-40B4-BE49-F238E27FC236}">
                <a16:creationId xmlns:a16="http://schemas.microsoft.com/office/drawing/2014/main" id="{3579BF2A-4B52-3DF7-B290-8B95495B67B9}"/>
              </a:ext>
            </a:extLst>
          </p:cNvPr>
          <p:cNvGrpSpPr>
            <a:grpSpLocks noChangeAspect="1"/>
          </p:cNvGrpSpPr>
          <p:nvPr/>
        </p:nvGrpSpPr>
        <p:grpSpPr>
          <a:xfrm>
            <a:off x="119340" y="3933060"/>
            <a:ext cx="1605185" cy="1519767"/>
            <a:chOff x="1246100" y="4437112"/>
            <a:chExt cx="1969580" cy="1864772"/>
          </a:xfrm>
        </p:grpSpPr>
        <p:sp>
          <p:nvSpPr>
            <p:cNvPr id="10" name="四角形: 角を丸くする 9">
              <a:extLst>
                <a:ext uri="{FF2B5EF4-FFF2-40B4-BE49-F238E27FC236}">
                  <a16:creationId xmlns:a16="http://schemas.microsoft.com/office/drawing/2014/main" id="{37F26EC2-B283-FBD4-6C07-F45E13B8D2BC}"/>
                </a:ext>
              </a:extLst>
            </p:cNvPr>
            <p:cNvSpPr>
              <a:spLocks noChangeAspect="1"/>
            </p:cNvSpPr>
            <p:nvPr/>
          </p:nvSpPr>
          <p:spPr>
            <a:xfrm>
              <a:off x="1559496" y="4437112"/>
              <a:ext cx="1417188" cy="1417188"/>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11" name="フリーフォーム: 図形 10">
              <a:extLst>
                <a:ext uri="{FF2B5EF4-FFF2-40B4-BE49-F238E27FC236}">
                  <a16:creationId xmlns:a16="http://schemas.microsoft.com/office/drawing/2014/main" id="{CB149650-0392-E571-B044-FDF99A24E278}"/>
                </a:ext>
              </a:extLst>
            </p:cNvPr>
            <p:cNvSpPr/>
            <p:nvPr/>
          </p:nvSpPr>
          <p:spPr>
            <a:xfrm>
              <a:off x="1246100" y="5915067"/>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研究機関の長</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nvGrpSpPr>
          <p:cNvPr id="12" name="グループ化 11">
            <a:extLst>
              <a:ext uri="{FF2B5EF4-FFF2-40B4-BE49-F238E27FC236}">
                <a16:creationId xmlns:a16="http://schemas.microsoft.com/office/drawing/2014/main" id="{14DE0464-6086-32DA-03C9-4118C4A5BAB1}"/>
              </a:ext>
            </a:extLst>
          </p:cNvPr>
          <p:cNvGrpSpPr>
            <a:grpSpLocks noChangeAspect="1"/>
          </p:cNvGrpSpPr>
          <p:nvPr/>
        </p:nvGrpSpPr>
        <p:grpSpPr>
          <a:xfrm>
            <a:off x="3041173" y="2506326"/>
            <a:ext cx="1467082" cy="1523761"/>
            <a:chOff x="9031832" y="1831710"/>
            <a:chExt cx="1800125" cy="1869671"/>
          </a:xfrm>
        </p:grpSpPr>
        <p:grpSp>
          <p:nvGrpSpPr>
            <p:cNvPr id="13" name="グループ化 12">
              <a:extLst>
                <a:ext uri="{FF2B5EF4-FFF2-40B4-BE49-F238E27FC236}">
                  <a16:creationId xmlns:a16="http://schemas.microsoft.com/office/drawing/2014/main" id="{A62B0612-F675-2821-6BDC-D419F61D1392}"/>
                </a:ext>
              </a:extLst>
            </p:cNvPr>
            <p:cNvGrpSpPr>
              <a:grpSpLocks noChangeAspect="1"/>
            </p:cNvGrpSpPr>
            <p:nvPr/>
          </p:nvGrpSpPr>
          <p:grpSpPr>
            <a:xfrm>
              <a:off x="9157930" y="1831710"/>
              <a:ext cx="1438415" cy="1404000"/>
              <a:chOff x="7633114" y="1765317"/>
              <a:chExt cx="1451926" cy="1417188"/>
            </a:xfrm>
          </p:grpSpPr>
          <p:pic>
            <p:nvPicPr>
              <p:cNvPr id="15" name="Picture 16" descr="斜めから見た立つ人のイラスト（男性医師）">
                <a:extLst>
                  <a:ext uri="{FF2B5EF4-FFF2-40B4-BE49-F238E27FC236}">
                    <a16:creationId xmlns:a16="http://schemas.microsoft.com/office/drawing/2014/main" id="{3154A11B-CEFD-B18E-19B1-6822D4F68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3114" y="1811023"/>
                <a:ext cx="1399011" cy="1325776"/>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A6BC156D-A041-C3E1-BBD6-79079D922E88}"/>
                  </a:ext>
                </a:extLst>
              </p:cNvPr>
              <p:cNvSpPr/>
              <p:nvPr/>
            </p:nvSpPr>
            <p:spPr bwMode="auto">
              <a:xfrm>
                <a:off x="7667852" y="1765317"/>
                <a:ext cx="1417188" cy="1417188"/>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grpSp>
        <p:sp>
          <p:nvSpPr>
            <p:cNvPr id="14" name="フリーフォーム: 図形 13">
              <a:extLst>
                <a:ext uri="{FF2B5EF4-FFF2-40B4-BE49-F238E27FC236}">
                  <a16:creationId xmlns:a16="http://schemas.microsoft.com/office/drawing/2014/main" id="{414113BF-A8C7-6766-AB0B-B2A8CAD8BCA4}"/>
                </a:ext>
              </a:extLst>
            </p:cNvPr>
            <p:cNvSpPr/>
            <p:nvPr/>
          </p:nvSpPr>
          <p:spPr>
            <a:xfrm>
              <a:off x="9031832" y="3314564"/>
              <a:ext cx="1800125"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研究責任者</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nvGrpSpPr>
          <p:cNvPr id="29" name="グループ化 28">
            <a:extLst>
              <a:ext uri="{FF2B5EF4-FFF2-40B4-BE49-F238E27FC236}">
                <a16:creationId xmlns:a16="http://schemas.microsoft.com/office/drawing/2014/main" id="{2F2FFB7B-4F8A-9EE3-332A-479639B96B94}"/>
              </a:ext>
            </a:extLst>
          </p:cNvPr>
          <p:cNvGrpSpPr>
            <a:grpSpLocks noChangeAspect="1"/>
          </p:cNvGrpSpPr>
          <p:nvPr/>
        </p:nvGrpSpPr>
        <p:grpSpPr>
          <a:xfrm>
            <a:off x="6024192" y="1412776"/>
            <a:ext cx="1800000" cy="1523761"/>
            <a:chOff x="7343481" y="3717032"/>
            <a:chExt cx="2208615" cy="1869671"/>
          </a:xfrm>
        </p:grpSpPr>
        <p:grpSp>
          <p:nvGrpSpPr>
            <p:cNvPr id="23" name="グループ化 22">
              <a:extLst>
                <a:ext uri="{FF2B5EF4-FFF2-40B4-BE49-F238E27FC236}">
                  <a16:creationId xmlns:a16="http://schemas.microsoft.com/office/drawing/2014/main" id="{6AEF7C7B-699E-2A67-4CC3-4941D8E53E40}"/>
                </a:ext>
              </a:extLst>
            </p:cNvPr>
            <p:cNvGrpSpPr/>
            <p:nvPr/>
          </p:nvGrpSpPr>
          <p:grpSpPr>
            <a:xfrm>
              <a:off x="7343481" y="3717032"/>
              <a:ext cx="2208615" cy="1869671"/>
              <a:chOff x="8796214" y="1831710"/>
              <a:chExt cx="2208615" cy="1869671"/>
            </a:xfrm>
          </p:grpSpPr>
          <p:sp>
            <p:nvSpPr>
              <p:cNvPr id="24" name="四角形: 角を丸くする 23">
                <a:extLst>
                  <a:ext uri="{FF2B5EF4-FFF2-40B4-BE49-F238E27FC236}">
                    <a16:creationId xmlns:a16="http://schemas.microsoft.com/office/drawing/2014/main" id="{07145D51-56BB-5CE9-08A2-72658972B986}"/>
                  </a:ext>
                </a:extLst>
              </p:cNvPr>
              <p:cNvSpPr/>
              <p:nvPr/>
            </p:nvSpPr>
            <p:spPr bwMode="auto">
              <a:xfrm>
                <a:off x="9192344" y="1831710"/>
                <a:ext cx="1404000" cy="1404000"/>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sp>
            <p:nvSpPr>
              <p:cNvPr id="25" name="フリーフォーム: 図形 24">
                <a:extLst>
                  <a:ext uri="{FF2B5EF4-FFF2-40B4-BE49-F238E27FC236}">
                    <a16:creationId xmlns:a16="http://schemas.microsoft.com/office/drawing/2014/main" id="{92B27AFE-46A7-1846-8579-1925ACA5955E}"/>
                  </a:ext>
                </a:extLst>
              </p:cNvPr>
              <p:cNvSpPr/>
              <p:nvPr/>
            </p:nvSpPr>
            <p:spPr>
              <a:xfrm>
                <a:off x="8796214" y="3314563"/>
                <a:ext cx="2208615" cy="386818"/>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モニタリング従事者</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pic>
          <p:nvPicPr>
            <p:cNvPr id="26" name="Picture 6" descr="パソコンを使う作業員のイラスト（白衣の女性）">
              <a:extLst>
                <a:ext uri="{FF2B5EF4-FFF2-40B4-BE49-F238E27FC236}">
                  <a16:creationId xmlns:a16="http://schemas.microsoft.com/office/drawing/2014/main" id="{799CD995-8CA3-0DB5-5C04-7079075812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192" y="3789040"/>
              <a:ext cx="1256973" cy="1256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グループ化 27">
            <a:extLst>
              <a:ext uri="{FF2B5EF4-FFF2-40B4-BE49-F238E27FC236}">
                <a16:creationId xmlns:a16="http://schemas.microsoft.com/office/drawing/2014/main" id="{F38CF819-F54B-2477-05B4-BAA6D8C06984}"/>
              </a:ext>
            </a:extLst>
          </p:cNvPr>
          <p:cNvGrpSpPr>
            <a:grpSpLocks noChangeAspect="1"/>
          </p:cNvGrpSpPr>
          <p:nvPr/>
        </p:nvGrpSpPr>
        <p:grpSpPr>
          <a:xfrm>
            <a:off x="6195649" y="3930519"/>
            <a:ext cx="1467082" cy="1523761"/>
            <a:chOff x="7526508" y="1604610"/>
            <a:chExt cx="1800125" cy="1869671"/>
          </a:xfrm>
        </p:grpSpPr>
        <p:pic>
          <p:nvPicPr>
            <p:cNvPr id="27" name="Picture 2" descr="労働基準監督官のイラスト">
              <a:extLst>
                <a:ext uri="{FF2B5EF4-FFF2-40B4-BE49-F238E27FC236}">
                  <a16:creationId xmlns:a16="http://schemas.microsoft.com/office/drawing/2014/main" id="{3F1716F0-A147-46F6-8E5A-068FF60E89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9022" y="1662253"/>
              <a:ext cx="1300163" cy="130016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0BE405EE-6895-CEA4-69D8-5178B61B0782}"/>
                </a:ext>
              </a:extLst>
            </p:cNvPr>
            <p:cNvGrpSpPr/>
            <p:nvPr/>
          </p:nvGrpSpPr>
          <p:grpSpPr>
            <a:xfrm>
              <a:off x="7526508" y="1604610"/>
              <a:ext cx="1800125" cy="1869671"/>
              <a:chOff x="8999808" y="1831710"/>
              <a:chExt cx="1800125" cy="1869671"/>
            </a:xfrm>
          </p:grpSpPr>
          <p:sp>
            <p:nvSpPr>
              <p:cNvPr id="22" name="四角形: 角を丸くする 21">
                <a:extLst>
                  <a:ext uri="{FF2B5EF4-FFF2-40B4-BE49-F238E27FC236}">
                    <a16:creationId xmlns:a16="http://schemas.microsoft.com/office/drawing/2014/main" id="{228E1A95-4EC0-D623-28A2-9E221ABA7C32}"/>
                  </a:ext>
                </a:extLst>
              </p:cNvPr>
              <p:cNvSpPr/>
              <p:nvPr/>
            </p:nvSpPr>
            <p:spPr bwMode="auto">
              <a:xfrm>
                <a:off x="9192344" y="1831710"/>
                <a:ext cx="1404000" cy="1404000"/>
              </a:xfrm>
              <a:prstGeom prst="roundRect">
                <a:avLst>
                  <a:gd name="adj" fmla="val 7683"/>
                </a:avLst>
              </a:prstGeom>
              <a:noFill/>
              <a:ln w="19050">
                <a:solidFill>
                  <a:schemeClr val="accent2"/>
                </a:solidFill>
                <a:miter lim="800000"/>
                <a:headEnd/>
                <a:tailEnd/>
              </a:ln>
            </p:spPr>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CC"/>
                  </a:solidFill>
                  <a:effectLst/>
                  <a:uLnTx/>
                  <a:uFillTx/>
                  <a:latin typeface="ＭＳ Ｐゴシック"/>
                  <a:ea typeface="ＭＳ Ｐゴシック"/>
                  <a:cs typeface="+mn-cs"/>
                </a:endParaRPr>
              </a:p>
            </p:txBody>
          </p:sp>
          <p:sp>
            <p:nvSpPr>
              <p:cNvPr id="20" name="フリーフォーム: 図形 19">
                <a:extLst>
                  <a:ext uri="{FF2B5EF4-FFF2-40B4-BE49-F238E27FC236}">
                    <a16:creationId xmlns:a16="http://schemas.microsoft.com/office/drawing/2014/main" id="{B52B7D8B-653E-0935-3707-4E1B47B0709F}"/>
                  </a:ext>
                </a:extLst>
              </p:cNvPr>
              <p:cNvSpPr/>
              <p:nvPr/>
            </p:nvSpPr>
            <p:spPr>
              <a:xfrm>
                <a:off x="8999808" y="3314564"/>
                <a:ext cx="1800125"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監査従事者</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grpSp>
      <p:grpSp>
        <p:nvGrpSpPr>
          <p:cNvPr id="31" name="グループ化 30">
            <a:extLst>
              <a:ext uri="{FF2B5EF4-FFF2-40B4-BE49-F238E27FC236}">
                <a16:creationId xmlns:a16="http://schemas.microsoft.com/office/drawing/2014/main" id="{69F04D0F-6076-6978-F132-BB93406654B7}"/>
              </a:ext>
            </a:extLst>
          </p:cNvPr>
          <p:cNvGrpSpPr>
            <a:grpSpLocks noChangeAspect="1"/>
          </p:cNvGrpSpPr>
          <p:nvPr/>
        </p:nvGrpSpPr>
        <p:grpSpPr>
          <a:xfrm>
            <a:off x="119340" y="1415316"/>
            <a:ext cx="1605185" cy="1515446"/>
            <a:chOff x="2108009" y="1479091"/>
            <a:chExt cx="1969580" cy="1859468"/>
          </a:xfrm>
        </p:grpSpPr>
        <p:sp>
          <p:nvSpPr>
            <p:cNvPr id="17" name="四角形: 角を丸くする 16">
              <a:extLst>
                <a:ext uri="{FF2B5EF4-FFF2-40B4-BE49-F238E27FC236}">
                  <a16:creationId xmlns:a16="http://schemas.microsoft.com/office/drawing/2014/main" id="{61A975AE-E7BA-3FB6-C459-65D07F6B26EA}"/>
                </a:ext>
              </a:extLst>
            </p:cNvPr>
            <p:cNvSpPr/>
            <p:nvPr/>
          </p:nvSpPr>
          <p:spPr>
            <a:xfrm>
              <a:off x="2384205" y="1479091"/>
              <a:ext cx="1417188" cy="1417188"/>
            </a:xfrm>
            <a:prstGeom prst="roundRect">
              <a:avLst>
                <a:gd name="adj" fmla="val 10000"/>
              </a:avLst>
            </a:prstGeom>
            <a:blipFill rotWithShape="1">
              <a:blip r:embed="rId9">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hueOff val="0"/>
                    <a:satOff val="0"/>
                    <a:lumOff val="0"/>
                    <a:alphaOff val="0"/>
                  </a:srgbClr>
                </a:solidFill>
                <a:effectLst/>
                <a:uLnTx/>
                <a:uFillTx/>
                <a:latin typeface="ＭＳ Ｐゴシック"/>
                <a:ea typeface="ＭＳ Ｐゴシック"/>
                <a:cs typeface="+mn-cs"/>
              </a:endParaRPr>
            </a:p>
          </p:txBody>
        </p:sp>
        <p:sp>
          <p:nvSpPr>
            <p:cNvPr id="30" name="フリーフォーム: 図形 29">
              <a:extLst>
                <a:ext uri="{FF2B5EF4-FFF2-40B4-BE49-F238E27FC236}">
                  <a16:creationId xmlns:a16="http://schemas.microsoft.com/office/drawing/2014/main" id="{272EC925-DC58-8D69-769A-F0C6A00BC0AF}"/>
                </a:ext>
              </a:extLst>
            </p:cNvPr>
            <p:cNvSpPr/>
            <p:nvPr/>
          </p:nvSpPr>
          <p:spPr>
            <a:xfrm>
              <a:off x="2108009" y="2951742"/>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rPr>
                <a:t>倫理審査委員会</a:t>
              </a:r>
              <a:endParaRPr kumimoji="1" lang="ja-JP" altLang="en-US" sz="1600" b="0" i="0" u="none" strike="noStrike" kern="1200" cap="none" spc="0" normalizeH="0" baseline="0" noProof="0" dirty="0">
                <a:ln>
                  <a:noFill/>
                </a:ln>
                <a:solidFill>
                  <a:srgbClr val="000000">
                    <a:hueOff val="0"/>
                    <a:satOff val="0"/>
                    <a:lumOff val="0"/>
                    <a:alphaOff val="0"/>
                  </a:srgbClr>
                </a:solidFill>
                <a:effectLst/>
                <a:uLnTx/>
                <a:uFillTx/>
                <a:latin typeface="ＭＳ Ｐゴシック"/>
                <a:ea typeface="ＭＳ Ｐゴシック"/>
                <a:cs typeface="+mn-cs"/>
              </a:endParaRPr>
            </a:p>
          </p:txBody>
        </p:sp>
      </p:grpSp>
      <p:cxnSp>
        <p:nvCxnSpPr>
          <p:cNvPr id="32" name="直線矢印コネクタ 31">
            <a:extLst>
              <a:ext uri="{FF2B5EF4-FFF2-40B4-BE49-F238E27FC236}">
                <a16:creationId xmlns:a16="http://schemas.microsoft.com/office/drawing/2014/main" id="{345C2AD4-FC99-2B3B-34F7-E79262EF81F1}"/>
              </a:ext>
            </a:extLst>
          </p:cNvPr>
          <p:cNvCxnSpPr>
            <a:cxnSpLocks/>
          </p:cNvCxnSpPr>
          <p:nvPr/>
        </p:nvCxnSpPr>
        <p:spPr>
          <a:xfrm flipV="1">
            <a:off x="4521495" y="2275786"/>
            <a:ext cx="1652165" cy="762432"/>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4F6A9FBE-BDC9-85A9-B022-DB8B773F92FA}"/>
              </a:ext>
            </a:extLst>
          </p:cNvPr>
          <p:cNvCxnSpPr>
            <a:cxnSpLocks/>
          </p:cNvCxnSpPr>
          <p:nvPr/>
        </p:nvCxnSpPr>
        <p:spPr>
          <a:xfrm>
            <a:off x="4552303" y="3208325"/>
            <a:ext cx="1737218" cy="776319"/>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00946AB-C73E-CFBF-4E96-B896D766871F}"/>
              </a:ext>
            </a:extLst>
          </p:cNvPr>
          <p:cNvSpPr txBox="1"/>
          <p:nvPr/>
        </p:nvSpPr>
        <p:spPr>
          <a:xfrm>
            <a:off x="5198501" y="2693665"/>
            <a:ext cx="77677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指名</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指導</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管理</a:t>
            </a:r>
          </a:p>
        </p:txBody>
      </p:sp>
      <p:cxnSp>
        <p:nvCxnSpPr>
          <p:cNvPr id="37" name="直線矢印コネクタ 36">
            <a:extLst>
              <a:ext uri="{FF2B5EF4-FFF2-40B4-BE49-F238E27FC236}">
                <a16:creationId xmlns:a16="http://schemas.microsoft.com/office/drawing/2014/main" id="{CDFFE9A0-B055-A1F0-8A4D-9CF865016D90}"/>
              </a:ext>
            </a:extLst>
          </p:cNvPr>
          <p:cNvCxnSpPr>
            <a:cxnSpLocks/>
          </p:cNvCxnSpPr>
          <p:nvPr/>
        </p:nvCxnSpPr>
        <p:spPr>
          <a:xfrm flipH="1">
            <a:off x="4459049" y="2095225"/>
            <a:ext cx="1543208" cy="683165"/>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B774F851-F02E-595D-8E97-7207DB195D4F}"/>
              </a:ext>
            </a:extLst>
          </p:cNvPr>
          <p:cNvCxnSpPr>
            <a:cxnSpLocks/>
          </p:cNvCxnSpPr>
          <p:nvPr/>
        </p:nvCxnSpPr>
        <p:spPr>
          <a:xfrm flipH="1" flipV="1">
            <a:off x="4480217" y="3462210"/>
            <a:ext cx="1635414" cy="720377"/>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図 38" descr="白いバックグラウンドの前にある交通標識&#10;&#10;中程度の精度で自動的に生成された説明">
            <a:extLst>
              <a:ext uri="{FF2B5EF4-FFF2-40B4-BE49-F238E27FC236}">
                <a16:creationId xmlns:a16="http://schemas.microsoft.com/office/drawing/2014/main" id="{C0DF0779-DDFD-58AB-068E-5665FD35C04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295800" y="1803216"/>
            <a:ext cx="560015" cy="560015"/>
          </a:xfrm>
          <a:prstGeom prst="rect">
            <a:avLst/>
          </a:prstGeom>
        </p:spPr>
      </p:pic>
      <p:sp>
        <p:nvSpPr>
          <p:cNvPr id="40" name="テキスト ボックス 39">
            <a:extLst>
              <a:ext uri="{FF2B5EF4-FFF2-40B4-BE49-F238E27FC236}">
                <a16:creationId xmlns:a16="http://schemas.microsoft.com/office/drawing/2014/main" id="{2DEADB67-A4F6-3ACA-2220-B49D7EBE852A}"/>
              </a:ext>
            </a:extLst>
          </p:cNvPr>
          <p:cNvSpPr txBox="1"/>
          <p:nvPr/>
        </p:nvSpPr>
        <p:spPr>
          <a:xfrm>
            <a:off x="4898240" y="1777588"/>
            <a:ext cx="987865"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モニタリング報告書</a:t>
            </a:r>
            <a:endParaRPr kumimoji="1" lang="ja-JP" altLang="en-US" sz="18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cxnSp>
        <p:nvCxnSpPr>
          <p:cNvPr id="41" name="直線矢印コネクタ 40">
            <a:extLst>
              <a:ext uri="{FF2B5EF4-FFF2-40B4-BE49-F238E27FC236}">
                <a16:creationId xmlns:a16="http://schemas.microsoft.com/office/drawing/2014/main" id="{6F14E21C-23A0-9307-689C-3677FF68E7E6}"/>
              </a:ext>
            </a:extLst>
          </p:cNvPr>
          <p:cNvCxnSpPr>
            <a:cxnSpLocks/>
          </p:cNvCxnSpPr>
          <p:nvPr/>
        </p:nvCxnSpPr>
        <p:spPr>
          <a:xfrm flipH="1">
            <a:off x="1661637" y="4783413"/>
            <a:ext cx="4536000" cy="28722"/>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図 43" descr="白いバックグラウンドの前にある交通標識&#10;&#10;中程度の精度で自動的に生成された説明">
            <a:extLst>
              <a:ext uri="{FF2B5EF4-FFF2-40B4-BE49-F238E27FC236}">
                <a16:creationId xmlns:a16="http://schemas.microsoft.com/office/drawing/2014/main" id="{7FD6EF0D-0BC0-16C7-4252-6E800ABE150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705472" y="3963456"/>
            <a:ext cx="560015" cy="560015"/>
          </a:xfrm>
          <a:prstGeom prst="rect">
            <a:avLst/>
          </a:prstGeom>
        </p:spPr>
      </p:pic>
      <p:sp>
        <p:nvSpPr>
          <p:cNvPr id="47" name="テキスト ボックス 46">
            <a:extLst>
              <a:ext uri="{FF2B5EF4-FFF2-40B4-BE49-F238E27FC236}">
                <a16:creationId xmlns:a16="http://schemas.microsoft.com/office/drawing/2014/main" id="{87F03883-880F-0D54-8301-922C74E263D6}"/>
              </a:ext>
            </a:extLst>
          </p:cNvPr>
          <p:cNvSpPr txBox="1"/>
          <p:nvPr/>
        </p:nvSpPr>
        <p:spPr>
          <a:xfrm>
            <a:off x="5272676" y="4152156"/>
            <a:ext cx="773414"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監査</a:t>
            </a:r>
            <a:endParaRPr kumimoji="1"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報告書</a:t>
            </a:r>
            <a:endParaRPr kumimoji="1" lang="ja-JP" altLang="en-US" sz="1800" b="1"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cxnSp>
        <p:nvCxnSpPr>
          <p:cNvPr id="49" name="直線矢印コネクタ 48">
            <a:extLst>
              <a:ext uri="{FF2B5EF4-FFF2-40B4-BE49-F238E27FC236}">
                <a16:creationId xmlns:a16="http://schemas.microsoft.com/office/drawing/2014/main" id="{BE62AF7F-5627-2771-89B9-A9B49A051F47}"/>
              </a:ext>
            </a:extLst>
          </p:cNvPr>
          <p:cNvCxnSpPr>
            <a:cxnSpLocks/>
          </p:cNvCxnSpPr>
          <p:nvPr/>
        </p:nvCxnSpPr>
        <p:spPr>
          <a:xfrm flipH="1" flipV="1">
            <a:off x="1559496" y="2066835"/>
            <a:ext cx="1331576" cy="57310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3">
            <a:extLst>
              <a:ext uri="{FF2B5EF4-FFF2-40B4-BE49-F238E27FC236}">
                <a16:creationId xmlns:a16="http://schemas.microsoft.com/office/drawing/2014/main" id="{03D60353-B8B1-7155-D8C5-FC65E94212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2221" y="1522041"/>
            <a:ext cx="656924" cy="55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a:extLst>
              <a:ext uri="{FF2B5EF4-FFF2-40B4-BE49-F238E27FC236}">
                <a16:creationId xmlns:a16="http://schemas.microsoft.com/office/drawing/2014/main" id="{28931568-F869-6764-8BB1-A8C130E72AAE}"/>
              </a:ext>
            </a:extLst>
          </p:cNvPr>
          <p:cNvSpPr txBox="1"/>
          <p:nvPr/>
        </p:nvSpPr>
        <p:spPr>
          <a:xfrm>
            <a:off x="2777758" y="1522038"/>
            <a:ext cx="1322224" cy="67710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手順書付議</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（研究計画書と別に定めた場合）</a:t>
            </a:r>
            <a:endParaRPr kumimoji="1" lang="ja-JP" altLang="en-US" sz="18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54" name="テキスト ボックス 53">
            <a:extLst>
              <a:ext uri="{FF2B5EF4-FFF2-40B4-BE49-F238E27FC236}">
                <a16:creationId xmlns:a16="http://schemas.microsoft.com/office/drawing/2014/main" id="{C2D823F1-C5BF-0504-EB66-C21DB226B0B4}"/>
              </a:ext>
            </a:extLst>
          </p:cNvPr>
          <p:cNvSpPr txBox="1"/>
          <p:nvPr/>
        </p:nvSpPr>
        <p:spPr>
          <a:xfrm rot="16200000" flipV="1">
            <a:off x="6587969" y="2911937"/>
            <a:ext cx="60561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800" b="0" i="0" u="none" strike="noStrike" kern="1200" cap="none" spc="0" normalizeH="0" baseline="0" noProof="0" dirty="0">
                <a:ln>
                  <a:noFill/>
                </a:ln>
                <a:solidFill>
                  <a:srgbClr val="FF0000"/>
                </a:solidFill>
                <a:effectLst/>
                <a:uLnTx/>
                <a:uFillTx/>
                <a:latin typeface="ＭＳ Ｐゴシック"/>
                <a:ea typeface="ＭＳ Ｐゴシック"/>
                <a:cs typeface="+mn-cs"/>
              </a:rPr>
              <a:t>≠</a:t>
            </a:r>
          </a:p>
        </p:txBody>
      </p:sp>
      <p:graphicFrame>
        <p:nvGraphicFramePr>
          <p:cNvPr id="57" name="表 56">
            <a:extLst>
              <a:ext uri="{FF2B5EF4-FFF2-40B4-BE49-F238E27FC236}">
                <a16:creationId xmlns:a16="http://schemas.microsoft.com/office/drawing/2014/main" id="{3252D35D-06EB-6721-ED28-88D925FEFA97}"/>
              </a:ext>
            </a:extLst>
          </p:cNvPr>
          <p:cNvGraphicFramePr>
            <a:graphicFrameLocks noGrp="1"/>
          </p:cNvGraphicFramePr>
          <p:nvPr/>
        </p:nvGraphicFramePr>
        <p:xfrm>
          <a:off x="1769945" y="2934800"/>
          <a:ext cx="1322224" cy="731520"/>
        </p:xfrm>
        <a:graphic>
          <a:graphicData uri="http://schemas.openxmlformats.org/drawingml/2006/table">
            <a:tbl>
              <a:tblPr firstRow="1" bandRow="1">
                <a:tableStyleId>{5C22544A-7EE6-4342-B048-85BDC9FD1C3A}</a:tableStyleId>
              </a:tblPr>
              <a:tblGrid>
                <a:gridCol w="1322224">
                  <a:extLst>
                    <a:ext uri="{9D8B030D-6E8A-4147-A177-3AD203B41FA5}">
                      <a16:colId xmlns:a16="http://schemas.microsoft.com/office/drawing/2014/main" val="1172288107"/>
                    </a:ext>
                  </a:extLst>
                </a:gridCol>
              </a:tblGrid>
              <a:tr h="582937">
                <a:tc>
                  <a:txBody>
                    <a:bodyPr/>
                    <a:lstStyle/>
                    <a:p>
                      <a:pPr marL="0" lvl="0" indent="0">
                        <a:buNone/>
                      </a:pPr>
                      <a:r>
                        <a:rPr lang="ja-JP" altLang="en-US" sz="1400" b="0" dirty="0">
                          <a:solidFill>
                            <a:schemeClr val="tx1"/>
                          </a:solidFill>
                          <a:latin typeface="+mn-ea"/>
                          <a:ea typeface="+mn-ea"/>
                        </a:rPr>
                        <a:t>研究計画書に実施体制・実施手順を定める</a:t>
                      </a:r>
                    </a:p>
                  </a:txBody>
                  <a:tcPr marL="36000" marR="36000">
                    <a:solidFill>
                      <a:srgbClr val="E7FFFF"/>
                    </a:solidFill>
                  </a:tcPr>
                </a:tc>
                <a:extLst>
                  <a:ext uri="{0D108BD9-81ED-4DB2-BD59-A6C34878D82A}">
                    <a16:rowId xmlns:a16="http://schemas.microsoft.com/office/drawing/2014/main" val="1176828543"/>
                  </a:ext>
                </a:extLst>
              </a:tr>
            </a:tbl>
          </a:graphicData>
        </a:graphic>
      </p:graphicFrame>
      <p:graphicFrame>
        <p:nvGraphicFramePr>
          <p:cNvPr id="58" name="表 57">
            <a:extLst>
              <a:ext uri="{FF2B5EF4-FFF2-40B4-BE49-F238E27FC236}">
                <a16:creationId xmlns:a16="http://schemas.microsoft.com/office/drawing/2014/main" id="{2F8325D2-038B-7119-D7D6-F28C63B6A5A9}"/>
              </a:ext>
            </a:extLst>
          </p:cNvPr>
          <p:cNvGraphicFramePr>
            <a:graphicFrameLocks noGrp="1"/>
          </p:cNvGraphicFramePr>
          <p:nvPr/>
        </p:nvGraphicFramePr>
        <p:xfrm>
          <a:off x="7723259" y="3820331"/>
          <a:ext cx="4234048" cy="1584960"/>
        </p:xfrm>
        <a:graphic>
          <a:graphicData uri="http://schemas.openxmlformats.org/drawingml/2006/table">
            <a:tbl>
              <a:tblPr firstRow="1" bandRow="1">
                <a:tableStyleId>{5C22544A-7EE6-4342-B048-85BDC9FD1C3A}</a:tableStyleId>
              </a:tblPr>
              <a:tblGrid>
                <a:gridCol w="4234048">
                  <a:extLst>
                    <a:ext uri="{9D8B030D-6E8A-4147-A177-3AD203B41FA5}">
                      <a16:colId xmlns:a16="http://schemas.microsoft.com/office/drawing/2014/main" val="1172288107"/>
                    </a:ext>
                  </a:extLst>
                </a:gridCol>
              </a:tblGrid>
              <a:tr h="0">
                <a:tc>
                  <a:txBody>
                    <a:bodyPr/>
                    <a:lstStyle/>
                    <a:p>
                      <a:pPr marL="179388" lvl="0" indent="-179388">
                        <a:buNone/>
                      </a:pPr>
                      <a:r>
                        <a:rPr lang="ja-JP" altLang="en-US" sz="1400" b="1" dirty="0">
                          <a:solidFill>
                            <a:schemeClr val="tx1"/>
                          </a:solidFill>
                          <a:latin typeface="+mn-ea"/>
                          <a:ea typeface="+mn-ea"/>
                        </a:rPr>
                        <a:t>監査の必要性</a:t>
                      </a:r>
                      <a:endParaRPr lang="en-US" altLang="ja-JP" sz="1400" b="1" dirty="0">
                        <a:solidFill>
                          <a:schemeClr val="tx1"/>
                        </a:solidFill>
                        <a:latin typeface="+mn-ea"/>
                        <a:ea typeface="+mn-ea"/>
                      </a:endParaRPr>
                    </a:p>
                    <a:p>
                      <a:pPr marL="92075" lvl="0" indent="-92075">
                        <a:buNone/>
                      </a:pPr>
                      <a:r>
                        <a:rPr lang="ja-JP" altLang="en-US" sz="1400" b="0" dirty="0">
                          <a:solidFill>
                            <a:schemeClr val="tx1"/>
                          </a:solidFill>
                          <a:latin typeface="+mn-ea"/>
                          <a:ea typeface="+mn-ea"/>
                        </a:rPr>
                        <a:t>・研究の社会的及び学術的な意義</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・研究対象者の負担、予測されるリスク及び利益</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・研究の質や透明性の確保</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　等の観点から総合的に評価し、その妥当性について倫理審査委員会の審査を受ける</a:t>
                      </a:r>
                      <a:endParaRPr lang="en-US" altLang="ja-JP" sz="1400" b="0" dirty="0">
                        <a:solidFill>
                          <a:schemeClr val="tx1"/>
                        </a:solidFill>
                        <a:latin typeface="+mn-ea"/>
                        <a:ea typeface="+mn-ea"/>
                      </a:endParaRPr>
                    </a:p>
                    <a:p>
                      <a:pPr marL="92075" lvl="0" indent="-92075">
                        <a:buNone/>
                      </a:pPr>
                      <a:r>
                        <a:rPr lang="ja-JP" altLang="en-US" sz="1400" b="0" dirty="0">
                          <a:solidFill>
                            <a:schemeClr val="tx1"/>
                          </a:solidFill>
                          <a:latin typeface="+mn-ea"/>
                          <a:ea typeface="+mn-ea"/>
                        </a:rPr>
                        <a:t>（不要と判断した場合も明確にしておく）</a:t>
                      </a:r>
                      <a:endParaRPr kumimoji="1" lang="ja-JP" altLang="en-US" sz="1800" b="0" dirty="0">
                        <a:solidFill>
                          <a:srgbClr val="0000CC"/>
                        </a:solidFill>
                        <a:latin typeface="+mn-ea"/>
                        <a:ea typeface="+mn-ea"/>
                      </a:endParaRPr>
                    </a:p>
                  </a:txBody>
                  <a:tcPr>
                    <a:solidFill>
                      <a:srgbClr val="E7FFFF"/>
                    </a:solidFill>
                  </a:tcPr>
                </a:tc>
                <a:extLst>
                  <a:ext uri="{0D108BD9-81ED-4DB2-BD59-A6C34878D82A}">
                    <a16:rowId xmlns:a16="http://schemas.microsoft.com/office/drawing/2014/main" val="1176828543"/>
                  </a:ext>
                </a:extLst>
              </a:tr>
            </a:tbl>
          </a:graphicData>
        </a:graphic>
      </p:graphicFrame>
      <p:graphicFrame>
        <p:nvGraphicFramePr>
          <p:cNvPr id="48" name="表 58">
            <a:extLst>
              <a:ext uri="{FF2B5EF4-FFF2-40B4-BE49-F238E27FC236}">
                <a16:creationId xmlns:a16="http://schemas.microsoft.com/office/drawing/2014/main" id="{17651132-620A-58E1-0FA6-D8FFB02445BD}"/>
              </a:ext>
            </a:extLst>
          </p:cNvPr>
          <p:cNvGraphicFramePr>
            <a:graphicFrameLocks noGrp="1"/>
          </p:cNvGraphicFramePr>
          <p:nvPr>
            <p:extLst>
              <p:ext uri="{D42A27DB-BD31-4B8C-83A1-F6EECF244321}">
                <p14:modId xmlns:p14="http://schemas.microsoft.com/office/powerpoint/2010/main" val="1372059910"/>
              </p:ext>
            </p:extLst>
          </p:nvPr>
        </p:nvGraphicFramePr>
        <p:xfrm>
          <a:off x="7820115" y="1421078"/>
          <a:ext cx="4237878" cy="1320800"/>
        </p:xfrm>
        <a:graphic>
          <a:graphicData uri="http://schemas.openxmlformats.org/drawingml/2006/table">
            <a:tbl>
              <a:tblPr firstRow="1" bandRow="1">
                <a:tableStyleId>{21E4AEA4-8DFA-4A89-87EB-49C32662AFE0}</a:tableStyleId>
              </a:tblPr>
              <a:tblGrid>
                <a:gridCol w="1367155">
                  <a:extLst>
                    <a:ext uri="{9D8B030D-6E8A-4147-A177-3AD203B41FA5}">
                      <a16:colId xmlns:a16="http://schemas.microsoft.com/office/drawing/2014/main" val="2336803335"/>
                    </a:ext>
                  </a:extLst>
                </a:gridCol>
                <a:gridCol w="1381443">
                  <a:extLst>
                    <a:ext uri="{9D8B030D-6E8A-4147-A177-3AD203B41FA5}">
                      <a16:colId xmlns:a16="http://schemas.microsoft.com/office/drawing/2014/main" val="1890623313"/>
                    </a:ext>
                  </a:extLst>
                </a:gridCol>
                <a:gridCol w="1489280">
                  <a:extLst>
                    <a:ext uri="{9D8B030D-6E8A-4147-A177-3AD203B41FA5}">
                      <a16:colId xmlns:a16="http://schemas.microsoft.com/office/drawing/2014/main" val="3387454919"/>
                    </a:ext>
                  </a:extLst>
                </a:gridCol>
              </a:tblGrid>
              <a:tr h="370840">
                <a:tc>
                  <a:txBody>
                    <a:bodyPr/>
                    <a:lstStyle/>
                    <a:p>
                      <a:pPr algn="ctr"/>
                      <a:r>
                        <a:rPr kumimoji="1" lang="ja-JP" altLang="en-US" sz="1600" dirty="0"/>
                        <a:t>侵襲（軽微除</a:t>
                      </a:r>
                      <a:br>
                        <a:rPr kumimoji="1" lang="en-US" altLang="ja-JP" sz="1600" dirty="0"/>
                      </a:br>
                      <a:r>
                        <a:rPr kumimoji="1" lang="ja-JP" altLang="en-US" sz="1600" dirty="0"/>
                        <a:t>く）及び介入</a:t>
                      </a:r>
                    </a:p>
                  </a:txBody>
                  <a:tcPr anchor="ctr">
                    <a:solidFill>
                      <a:srgbClr val="002060"/>
                    </a:solidFill>
                  </a:tcPr>
                </a:tc>
                <a:tc>
                  <a:txBody>
                    <a:bodyPr/>
                    <a:lstStyle/>
                    <a:p>
                      <a:pPr algn="ctr"/>
                      <a:r>
                        <a:rPr kumimoji="1" lang="ja-JP" altLang="en-US" sz="1600" dirty="0"/>
                        <a:t>モニタリング</a:t>
                      </a:r>
                    </a:p>
                  </a:txBody>
                  <a:tcPr anchor="ctr">
                    <a:solidFill>
                      <a:srgbClr val="002060"/>
                    </a:solidFill>
                  </a:tcPr>
                </a:tc>
                <a:tc>
                  <a:txBody>
                    <a:bodyPr/>
                    <a:lstStyle/>
                    <a:p>
                      <a:pPr algn="ctr"/>
                      <a:r>
                        <a:rPr kumimoji="1" lang="ja-JP" altLang="en-US" sz="1600" dirty="0"/>
                        <a:t>監査</a:t>
                      </a:r>
                    </a:p>
                  </a:txBody>
                  <a:tcPr anchor="ctr">
                    <a:solidFill>
                      <a:srgbClr val="002060"/>
                    </a:solidFill>
                  </a:tcPr>
                </a:tc>
                <a:extLst>
                  <a:ext uri="{0D108BD9-81ED-4DB2-BD59-A6C34878D82A}">
                    <a16:rowId xmlns:a16="http://schemas.microsoft.com/office/drawing/2014/main" val="3701462091"/>
                  </a:ext>
                </a:extLst>
              </a:tr>
              <a:tr h="370840">
                <a:tc>
                  <a:txBody>
                    <a:bodyPr/>
                    <a:lstStyle/>
                    <a:p>
                      <a:pPr algn="ctr"/>
                      <a:r>
                        <a:rPr kumimoji="1" lang="ja-JP" altLang="en-US" sz="1600" dirty="0"/>
                        <a:t>あり</a:t>
                      </a:r>
                    </a:p>
                  </a:txBody>
                  <a:tcPr anchor="ctr"/>
                </a:tc>
                <a:tc>
                  <a:txBody>
                    <a:bodyPr/>
                    <a:lstStyle/>
                    <a:p>
                      <a:pPr algn="ctr"/>
                      <a:r>
                        <a:rPr lang="ja-JP" altLang="en-US" sz="1600" b="1" dirty="0">
                          <a:solidFill>
                            <a:srgbClr val="FF0000"/>
                          </a:solidFill>
                          <a:latin typeface="+mn-ea"/>
                          <a:ea typeface="+mn-ea"/>
                        </a:rPr>
                        <a:t>必須</a:t>
                      </a:r>
                      <a:endParaRPr kumimoji="1" lang="ja-JP" altLang="en-US" sz="1600" dirty="0"/>
                    </a:p>
                  </a:txBody>
                  <a:tcPr anchor="ctr"/>
                </a:tc>
                <a:tc>
                  <a:txBody>
                    <a:bodyPr/>
                    <a:lstStyle/>
                    <a:p>
                      <a:pPr algn="ctr"/>
                      <a:r>
                        <a:rPr kumimoji="1" lang="ja-JP" altLang="en-US" sz="1600" kern="1200" dirty="0">
                          <a:solidFill>
                            <a:schemeClr val="dk1"/>
                          </a:solidFill>
                          <a:latin typeface="+mn-lt"/>
                          <a:ea typeface="+mn-ea"/>
                          <a:cs typeface="+mn-cs"/>
                        </a:rPr>
                        <a:t>必要に応じて</a:t>
                      </a:r>
                    </a:p>
                  </a:txBody>
                  <a:tcPr anchor="ctr"/>
                </a:tc>
                <a:extLst>
                  <a:ext uri="{0D108BD9-81ED-4DB2-BD59-A6C34878D82A}">
                    <a16:rowId xmlns:a16="http://schemas.microsoft.com/office/drawing/2014/main" val="597310445"/>
                  </a:ext>
                </a:extLst>
              </a:tr>
              <a:tr h="370840">
                <a:tc>
                  <a:txBody>
                    <a:bodyPr/>
                    <a:lstStyle/>
                    <a:p>
                      <a:pPr algn="ctr"/>
                      <a:r>
                        <a:rPr kumimoji="1" lang="ja-JP" altLang="en-US" sz="1600" dirty="0"/>
                        <a:t>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n-lt"/>
                          <a:ea typeface="+mn-ea"/>
                          <a:cs typeface="+mn-cs"/>
                        </a:rPr>
                        <a:t>必要に応じて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n-lt"/>
                          <a:ea typeface="+mn-ea"/>
                          <a:cs typeface="+mn-cs"/>
                        </a:rPr>
                        <a:t>必要に応じて</a:t>
                      </a:r>
                    </a:p>
                  </a:txBody>
                  <a:tcPr anchor="ctr"/>
                </a:tc>
                <a:extLst>
                  <a:ext uri="{0D108BD9-81ED-4DB2-BD59-A6C34878D82A}">
                    <a16:rowId xmlns:a16="http://schemas.microsoft.com/office/drawing/2014/main" val="2120356070"/>
                  </a:ext>
                </a:extLst>
              </a:tr>
            </a:tbl>
          </a:graphicData>
        </a:graphic>
      </p:graphicFrame>
      <p:graphicFrame>
        <p:nvGraphicFramePr>
          <p:cNvPr id="51" name="表 50">
            <a:extLst>
              <a:ext uri="{FF2B5EF4-FFF2-40B4-BE49-F238E27FC236}">
                <a16:creationId xmlns:a16="http://schemas.microsoft.com/office/drawing/2014/main" id="{68ECAE6F-675A-4FED-B698-2D1BE797FDF9}"/>
              </a:ext>
            </a:extLst>
          </p:cNvPr>
          <p:cNvGraphicFramePr>
            <a:graphicFrameLocks noGrp="1"/>
          </p:cNvGraphicFramePr>
          <p:nvPr>
            <p:extLst>
              <p:ext uri="{D42A27DB-BD31-4B8C-83A1-F6EECF244321}">
                <p14:modId xmlns:p14="http://schemas.microsoft.com/office/powerpoint/2010/main" val="2585883663"/>
              </p:ext>
            </p:extLst>
          </p:nvPr>
        </p:nvGraphicFramePr>
        <p:xfrm>
          <a:off x="883841" y="5599589"/>
          <a:ext cx="10972799" cy="883920"/>
        </p:xfrm>
        <a:graphic>
          <a:graphicData uri="http://schemas.openxmlformats.org/drawingml/2006/table">
            <a:tbl>
              <a:tblPr firstRow="1" bandRow="1">
                <a:tableStyleId>{5C22544A-7EE6-4342-B048-85BDC9FD1C3A}</a:tableStyleId>
              </a:tblPr>
              <a:tblGrid>
                <a:gridCol w="10972799">
                  <a:extLst>
                    <a:ext uri="{9D8B030D-6E8A-4147-A177-3AD203B41FA5}">
                      <a16:colId xmlns:a16="http://schemas.microsoft.com/office/drawing/2014/main" val="117228810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kumimoji="1" lang="ja-JP" altLang="en-US" sz="2000" b="1" i="0" u="sng" strike="noStrike" kern="1200" cap="none" spc="0" normalizeH="0" baseline="0" noProof="0" dirty="0">
                          <a:ln>
                            <a:noFill/>
                          </a:ln>
                          <a:solidFill>
                            <a:schemeClr val="tx1"/>
                          </a:solidFill>
                          <a:effectLst/>
                          <a:uLnTx/>
                          <a:uFillTx/>
                          <a:latin typeface="ＭＳ Ｐゴシック"/>
                          <a:ea typeface="+mn-ea"/>
                          <a:cs typeface="+mn-cs"/>
                        </a:rPr>
                        <a:t>全ての臨床研究について「信頼性の確保」に努める</a:t>
                      </a:r>
                      <a:endParaRPr kumimoji="1" lang="en-US" altLang="ja-JP" sz="2000" b="1" i="0" u="sng" strike="noStrike" kern="1200" cap="none" spc="0" normalizeH="0" baseline="0" noProof="0" dirty="0">
                        <a:ln>
                          <a:noFill/>
                        </a:ln>
                        <a:solidFill>
                          <a:schemeClr val="tx1"/>
                        </a:solidFill>
                        <a:effectLst/>
                        <a:uLnTx/>
                        <a:uFillTx/>
                        <a:latin typeface="ＭＳ Ｐゴシック"/>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「侵襲（軽微除く）及び介入」 なし の研究について、モニタリング・監査が不要と言っているわけではない</a:t>
                      </a:r>
                      <a:endParaRPr kumimoji="1" lang="en-US" altLang="ja-JP" sz="1600" b="0" i="0" u="none" strike="noStrike" kern="1200" cap="none" spc="0" normalizeH="0" baseline="0" noProof="0" dirty="0">
                        <a:ln>
                          <a:noFill/>
                        </a:ln>
                        <a:solidFill>
                          <a:srgbClr val="000000"/>
                        </a:solidFill>
                        <a:effectLst/>
                        <a:uLnTx/>
                        <a:uFillTx/>
                        <a:latin typeface="ＭＳ Ｐゴシック"/>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研究結果の活用目的と研究対象者等に応じてモニタリング・監査</a:t>
                      </a:r>
                      <a:r>
                        <a:rPr kumimoji="1" lang="en-US" altLang="ja-JP" sz="1600" b="0" i="0" u="none" strike="noStrike" kern="1200" cap="none" spc="0" normalizeH="0" baseline="0" noProof="0" dirty="0">
                          <a:ln>
                            <a:noFill/>
                          </a:ln>
                          <a:solidFill>
                            <a:srgbClr val="000000"/>
                          </a:solidFill>
                          <a:effectLst/>
                          <a:uLnTx/>
                          <a:uFillTx/>
                          <a:latin typeface="ＭＳ Ｐゴシック"/>
                          <a:ea typeface="+mn-ea"/>
                          <a:cs typeface="+mn-cs"/>
                        </a:rPr>
                        <a:t>(QC/QA)</a:t>
                      </a: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の方法とレベル（</a:t>
                      </a:r>
                      <a:r>
                        <a:rPr kumimoji="1" lang="en-US" altLang="ja-JP" sz="1600" b="0" i="0" u="none" strike="noStrike" kern="1200" cap="none" spc="0" normalizeH="0" baseline="0" noProof="0" dirty="0">
                          <a:ln>
                            <a:noFill/>
                          </a:ln>
                          <a:solidFill>
                            <a:srgbClr val="000000"/>
                          </a:solidFill>
                          <a:effectLst/>
                          <a:uLnTx/>
                          <a:uFillTx/>
                          <a:latin typeface="ＭＳ Ｐゴシック"/>
                          <a:ea typeface="+mn-ea"/>
                          <a:cs typeface="+mn-cs"/>
                        </a:rPr>
                        <a:t>Off-site/On-site</a:t>
                      </a: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等</a:t>
                      </a:r>
                      <a:r>
                        <a:rPr kumimoji="1" lang="en-US" altLang="ja-JP" sz="1600" b="0" i="0" u="none" strike="noStrike" kern="1200" cap="none" spc="0" normalizeH="0" baseline="0" noProof="0" dirty="0">
                          <a:ln>
                            <a:noFill/>
                          </a:ln>
                          <a:solidFill>
                            <a:srgbClr val="000000"/>
                          </a:solidFill>
                          <a:effectLst/>
                          <a:uLnTx/>
                          <a:uFillTx/>
                          <a:latin typeface="ＭＳ Ｐゴシック"/>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ＭＳ Ｐゴシック"/>
                          <a:ea typeface="+mn-ea"/>
                          <a:cs typeface="+mn-cs"/>
                        </a:rPr>
                        <a:t>を設定</a:t>
                      </a:r>
                      <a:endParaRPr kumimoji="1" lang="en-US" altLang="ja-JP" sz="1600" b="0" i="0" u="none" strike="noStrike" kern="1200" cap="none" spc="0" normalizeH="0" baseline="0" noProof="0" dirty="0">
                        <a:ln>
                          <a:noFill/>
                        </a:ln>
                        <a:solidFill>
                          <a:srgbClr val="000000"/>
                        </a:solidFill>
                        <a:effectLst/>
                        <a:uLnTx/>
                        <a:uFillTx/>
                        <a:latin typeface="ＭＳ Ｐゴシック"/>
                        <a:ea typeface="+mn-ea"/>
                        <a:cs typeface="+mn-cs"/>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56" name="図 55">
            <a:extLst>
              <a:ext uri="{FF2B5EF4-FFF2-40B4-BE49-F238E27FC236}">
                <a16:creationId xmlns:a16="http://schemas.microsoft.com/office/drawing/2014/main" id="{069D533E-257C-4839-9DB9-4101583805D2}"/>
              </a:ext>
            </a:extLst>
          </p:cNvPr>
          <p:cNvPicPr>
            <a:picLocks noChangeAspect="1"/>
          </p:cNvPicPr>
          <p:nvPr/>
        </p:nvPicPr>
        <p:blipFill>
          <a:blip r:embed="rId13"/>
          <a:stretch>
            <a:fillRect/>
          </a:stretch>
        </p:blipFill>
        <p:spPr>
          <a:xfrm>
            <a:off x="198386" y="5655509"/>
            <a:ext cx="704180" cy="646361"/>
          </a:xfrm>
          <a:prstGeom prst="rect">
            <a:avLst/>
          </a:prstGeom>
        </p:spPr>
      </p:pic>
      <p:sp>
        <p:nvSpPr>
          <p:cNvPr id="3" name="四角形: 角を丸くする 2">
            <a:extLst>
              <a:ext uri="{FF2B5EF4-FFF2-40B4-BE49-F238E27FC236}">
                <a16:creationId xmlns:a16="http://schemas.microsoft.com/office/drawing/2014/main" id="{63C5B962-A5C7-34DD-82B5-02409A7CBD6A}"/>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t>14</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日付プレースホルダー 4">
            <a:extLst>
              <a:ext uri="{FF2B5EF4-FFF2-40B4-BE49-F238E27FC236}">
                <a16:creationId xmlns:a16="http://schemas.microsoft.com/office/drawing/2014/main" id="{44050BF6-7884-EE70-A62F-5B7475516F28}"/>
              </a:ext>
            </a:extLst>
          </p:cNvPr>
          <p:cNvSpPr>
            <a:spLocks noGrp="1"/>
          </p:cNvSpPr>
          <p:nvPr>
            <p:ph type="dt" sz="half" idx="10"/>
          </p:nvPr>
        </p:nvSpPr>
        <p:spPr/>
        <p:txBody>
          <a:bodyPr/>
          <a:lstStyle/>
          <a:p>
            <a:pPr>
              <a:defRPr/>
            </a:pPr>
            <a:r>
              <a:rPr lang="en-US" altLang="ja-JP" dirty="0"/>
              <a:t>2024/6/26</a:t>
            </a:r>
          </a:p>
        </p:txBody>
      </p:sp>
      <p:sp>
        <p:nvSpPr>
          <p:cNvPr id="8" name="スライド番号プレースホルダー 5">
            <a:extLst>
              <a:ext uri="{FF2B5EF4-FFF2-40B4-BE49-F238E27FC236}">
                <a16:creationId xmlns:a16="http://schemas.microsoft.com/office/drawing/2014/main" id="{1BFAD05D-D8C1-3DBC-3B0E-D23B56095AE1}"/>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43</a:t>
            </a:fld>
            <a:endParaRPr lang="en-US" altLang="ja-JP" dirty="0">
              <a:solidFill>
                <a:schemeClr val="tx1"/>
              </a:solidFill>
            </a:endParaRPr>
          </a:p>
        </p:txBody>
      </p:sp>
      <p:sp>
        <p:nvSpPr>
          <p:cNvPr id="50" name="object 8">
            <a:extLst>
              <a:ext uri="{FF2B5EF4-FFF2-40B4-BE49-F238E27FC236}">
                <a16:creationId xmlns:a16="http://schemas.microsoft.com/office/drawing/2014/main" id="{B0792D1E-0A87-4CFE-A844-7063B8251582}"/>
              </a:ext>
            </a:extLst>
          </p:cNvPr>
          <p:cNvSpPr txBox="1">
            <a:spLocks noChangeArrowheads="1"/>
          </p:cNvSpPr>
          <p:nvPr/>
        </p:nvSpPr>
        <p:spPr bwMode="auto">
          <a:xfrm>
            <a:off x="6050666" y="6669360"/>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「ポケット資料集 臨床研究 </a:t>
            </a:r>
            <a:r>
              <a:rPr lang="en-US" altLang="ja-JP" sz="800" dirty="0">
                <a:latin typeface="+mn-ea"/>
                <a:ea typeface="+mn-ea"/>
              </a:rPr>
              <a:t>2023</a:t>
            </a:r>
            <a:r>
              <a:rPr lang="ja-JP" altLang="en-US" sz="800" dirty="0">
                <a:latin typeface="+mn-ea"/>
                <a:ea typeface="+mn-ea"/>
              </a:rPr>
              <a:t>年版（ポケット資料集製作委員会） 」を参考に作成</a:t>
            </a:r>
            <a:endParaRPr lang="ja-JP" altLang="ja-JP" sz="800" dirty="0">
              <a:latin typeface="+mn-ea"/>
              <a:ea typeface="+mn-ea"/>
            </a:endParaRPr>
          </a:p>
        </p:txBody>
      </p:sp>
      <p:sp>
        <p:nvSpPr>
          <p:cNvPr id="7" name="テキスト ボックス 6">
            <a:extLst>
              <a:ext uri="{FF2B5EF4-FFF2-40B4-BE49-F238E27FC236}">
                <a16:creationId xmlns:a16="http://schemas.microsoft.com/office/drawing/2014/main" id="{E2E1AF3D-A20D-FA7A-EA9C-17375BFE9F17}"/>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4"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9" name="テキスト ボックス 18">
            <a:extLst>
              <a:ext uri="{FF2B5EF4-FFF2-40B4-BE49-F238E27FC236}">
                <a16:creationId xmlns:a16="http://schemas.microsoft.com/office/drawing/2014/main" id="{FCB848DD-F0A6-30AF-8B1C-26F3FBFF828C}"/>
              </a:ext>
            </a:extLst>
          </p:cNvPr>
          <p:cNvSpPr txBox="1"/>
          <p:nvPr/>
        </p:nvSpPr>
        <p:spPr>
          <a:xfrm>
            <a:off x="7820115" y="2781024"/>
            <a:ext cx="4212000" cy="646331"/>
          </a:xfrm>
          <a:prstGeom prst="rect">
            <a:avLst/>
          </a:prstGeom>
          <a:noFill/>
        </p:spPr>
        <p:txBody>
          <a:bodyPr wrap="square">
            <a:spAutoFit/>
          </a:bodyPr>
          <a:lstStyle/>
          <a:p>
            <a:pPr marL="108000" indent="-108000">
              <a:buFont typeface="Arial" panose="020B0604020202020204" pitchFamily="34" charset="0"/>
              <a:buChar char="*"/>
            </a:pPr>
            <a:r>
              <a:rPr lang="ja-JP" altLang="en-US" sz="1200" dirty="0">
                <a:latin typeface="+mn-ea"/>
                <a:ea typeface="+mn-ea"/>
              </a:rPr>
              <a:t>モニタリング従事者や監査従事者が研究対象者の試料・情報を閲覧する場合、</a:t>
            </a:r>
            <a:r>
              <a:rPr lang="ja-JP" altLang="en-US" sz="1200" dirty="0"/>
              <a:t>倫理指針　第４章 第８の５　説明事項㉒を含めた</a:t>
            </a:r>
            <a:r>
              <a:rPr lang="en-US" altLang="ja-JP" sz="1200" dirty="0"/>
              <a:t>IC</a:t>
            </a:r>
            <a:r>
              <a:rPr lang="ja-JP" altLang="en-US" sz="1200" dirty="0"/>
              <a:t>を取得しておく必要がある</a:t>
            </a:r>
            <a:endParaRPr lang="ja-JP" altLang="en-US" sz="1200" dirty="0">
              <a:latin typeface="+mn-ea"/>
              <a:ea typeface="+mn-ea"/>
            </a:endParaRPr>
          </a:p>
        </p:txBody>
      </p:sp>
      <p:sp>
        <p:nvSpPr>
          <p:cNvPr id="4" name="テキスト ボックス 3">
            <a:extLst>
              <a:ext uri="{FF2B5EF4-FFF2-40B4-BE49-F238E27FC236}">
                <a16:creationId xmlns:a16="http://schemas.microsoft.com/office/drawing/2014/main" id="{031BCFB1-9D78-B250-08B2-49E1C06DAE99}"/>
              </a:ext>
            </a:extLst>
          </p:cNvPr>
          <p:cNvSpPr txBox="1"/>
          <p:nvPr/>
        </p:nvSpPr>
        <p:spPr>
          <a:xfrm>
            <a:off x="6444178" y="3584049"/>
            <a:ext cx="893193" cy="276999"/>
          </a:xfrm>
          <a:prstGeom prst="rect">
            <a:avLst/>
          </a:prstGeom>
          <a:noFill/>
        </p:spPr>
        <p:txBody>
          <a:bodyPr wrap="none" rtlCol="0">
            <a:spAutoFit/>
          </a:bodyPr>
          <a:lstStyle/>
          <a:p>
            <a:r>
              <a:rPr kumimoji="1" lang="en-US" altLang="ja-JP" sz="1200" dirty="0">
                <a:solidFill>
                  <a:srgbClr val="FF0000"/>
                </a:solidFill>
                <a:latin typeface="+mn-ea"/>
                <a:ea typeface="+mn-ea"/>
              </a:rPr>
              <a:t>(</a:t>
            </a:r>
            <a:r>
              <a:rPr kumimoji="1" lang="ja-JP" altLang="en-US" sz="1200" dirty="0">
                <a:solidFill>
                  <a:srgbClr val="FF0000"/>
                </a:solidFill>
                <a:latin typeface="+mn-ea"/>
                <a:ea typeface="+mn-ea"/>
              </a:rPr>
              <a:t>兼</a:t>
            </a:r>
            <a:r>
              <a:rPr lang="ja-JP" altLang="en-US" sz="1200" dirty="0">
                <a:solidFill>
                  <a:srgbClr val="FF0000"/>
                </a:solidFill>
                <a:latin typeface="+mn-ea"/>
                <a:ea typeface="+mn-ea"/>
              </a:rPr>
              <a:t>任</a:t>
            </a:r>
            <a:r>
              <a:rPr kumimoji="1" lang="ja-JP" altLang="en-US" sz="1200" dirty="0">
                <a:solidFill>
                  <a:srgbClr val="FF0000"/>
                </a:solidFill>
                <a:latin typeface="+mn-ea"/>
                <a:ea typeface="+mn-ea"/>
              </a:rPr>
              <a:t>不可</a:t>
            </a: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p:txBody>
      </p:sp>
    </p:spTree>
    <p:extLst>
      <p:ext uri="{BB962C8B-B14F-4D97-AF65-F5344CB8AC3E}">
        <p14:creationId xmlns:p14="http://schemas.microsoft.com/office/powerpoint/2010/main" val="567258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FC0CF78-94FB-FC29-A150-936882740C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8" name="think-cell data - do not delete" hidden="1">
                        <a:extLst>
                          <a:ext uri="{FF2B5EF4-FFF2-40B4-BE49-F238E27FC236}">
                            <a16:creationId xmlns:a16="http://schemas.microsoft.com/office/drawing/2014/main" id="{3FC0CF78-94FB-FC29-A150-936882740C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51993F-732B-CE72-8770-191E9DFC8A00}"/>
              </a:ext>
            </a:extLst>
          </p:cNvPr>
          <p:cNvSpPr>
            <a:spLocks noGrp="1"/>
          </p:cNvSpPr>
          <p:nvPr>
            <p:ph type="title"/>
          </p:nvPr>
        </p:nvSpPr>
        <p:spPr/>
        <p:txBody>
          <a:bodyPr vert="horz"/>
          <a:lstStyle/>
          <a:p>
            <a:r>
              <a:rPr kumimoji="1" lang="ja-JP" altLang="en-US" sz="3200" dirty="0">
                <a:latin typeface="+mn-ea"/>
                <a:ea typeface="+mn-ea"/>
              </a:rPr>
              <a:t>モニタリング及び監査（</a:t>
            </a:r>
            <a:r>
              <a:rPr kumimoji="1" lang="en-US" altLang="ja-JP" sz="3200" dirty="0">
                <a:latin typeface="+mn-ea"/>
                <a:ea typeface="+mn-ea"/>
              </a:rPr>
              <a:t>2/2</a:t>
            </a:r>
            <a:r>
              <a:rPr kumimoji="1" lang="ja-JP" altLang="en-US" sz="3200" dirty="0">
                <a:latin typeface="+mn-ea"/>
                <a:ea typeface="+mn-ea"/>
              </a:rPr>
              <a:t>）</a:t>
            </a:r>
          </a:p>
        </p:txBody>
      </p:sp>
      <p:sp>
        <p:nvSpPr>
          <p:cNvPr id="3" name="コンテンツ プレースホルダー 2">
            <a:extLst>
              <a:ext uri="{FF2B5EF4-FFF2-40B4-BE49-F238E27FC236}">
                <a16:creationId xmlns:a16="http://schemas.microsoft.com/office/drawing/2014/main" id="{60D0FC1B-0E68-AEBC-D16A-2DA9C39A3548}"/>
              </a:ext>
            </a:extLst>
          </p:cNvPr>
          <p:cNvSpPr>
            <a:spLocks noGrp="1"/>
          </p:cNvSpPr>
          <p:nvPr>
            <p:ph idx="1"/>
          </p:nvPr>
        </p:nvSpPr>
        <p:spPr>
          <a:xfrm>
            <a:off x="1027856" y="1340848"/>
            <a:ext cx="10972800" cy="5112488"/>
          </a:xfrm>
        </p:spPr>
        <p:txBody>
          <a:bodyPr/>
          <a:lstStyle/>
          <a:p>
            <a:pPr marL="179388" indent="-179388">
              <a:buNone/>
            </a:pPr>
            <a:endParaRPr lang="en-US" altLang="ja-JP" sz="1600" dirty="0">
              <a:latin typeface="+mn-ea"/>
              <a:ea typeface="+mn-ea"/>
            </a:endParaRPr>
          </a:p>
          <a:p>
            <a:pPr marL="179388" indent="-179388">
              <a:buNone/>
            </a:pPr>
            <a:r>
              <a:rPr lang="ja-JP" altLang="en-US" sz="1600" b="1" dirty="0">
                <a:latin typeface="+mn-ea"/>
                <a:ea typeface="+mn-ea"/>
              </a:rPr>
              <a:t>■ 従事者の要件・責務</a:t>
            </a:r>
            <a:endParaRPr lang="en-US" altLang="ja-JP" sz="1600" b="1" dirty="0">
              <a:latin typeface="+mn-ea"/>
              <a:ea typeface="+mn-ea"/>
            </a:endParaRPr>
          </a:p>
          <a:p>
            <a:pPr marL="179388" indent="-179388">
              <a:buNone/>
            </a:pPr>
            <a:endParaRPr lang="ja-JP" altLang="en-US" sz="2400" b="1" dirty="0">
              <a:latin typeface="+mn-ea"/>
              <a:ea typeface="+mn-ea"/>
            </a:endParaRPr>
          </a:p>
          <a:p>
            <a:pPr>
              <a:buFont typeface="Wingdings" panose="05000000000000000000" pitchFamily="2" charset="2"/>
              <a:buChar char="ü"/>
            </a:pPr>
            <a:r>
              <a:rPr lang="ja-JP" altLang="en-US" sz="1600" dirty="0">
                <a:latin typeface="+mn-ea"/>
                <a:ea typeface="+mn-ea"/>
              </a:rPr>
              <a:t>モニタリング従事者は、結果を研究責任者へ報告</a:t>
            </a:r>
          </a:p>
          <a:p>
            <a:pPr>
              <a:buFont typeface="Wingdings" panose="05000000000000000000" pitchFamily="2" charset="2"/>
              <a:buChar char="ü"/>
            </a:pPr>
            <a:r>
              <a:rPr lang="ja-JP" altLang="en-US" sz="1600" dirty="0">
                <a:latin typeface="+mn-ea"/>
                <a:ea typeface="+mn-ea"/>
              </a:rPr>
              <a:t>監査従事者は、結果を研究責任者及び研究機関の長へ報告</a:t>
            </a:r>
          </a:p>
          <a:p>
            <a:pPr>
              <a:buFont typeface="Wingdings" panose="05000000000000000000" pitchFamily="2" charset="2"/>
              <a:buChar char="ü"/>
            </a:pPr>
            <a:r>
              <a:rPr lang="ja-JP" altLang="en-US" sz="1600" dirty="0">
                <a:latin typeface="+mn-ea"/>
                <a:ea typeface="+mn-ea"/>
              </a:rPr>
              <a:t>業務上知り得た情報を正当な理由なく漏らさない。従事しなくなった後も同様（守秘義務）</a:t>
            </a:r>
            <a:endParaRPr lang="en-US" altLang="ja-JP" sz="1600" dirty="0">
              <a:latin typeface="+mn-ea"/>
              <a:ea typeface="+mn-ea"/>
            </a:endParaRPr>
          </a:p>
          <a:p>
            <a:pPr marL="179388" indent="-179388">
              <a:buNone/>
            </a:pPr>
            <a:endParaRPr lang="en-US" altLang="ja-JP" sz="1600" dirty="0">
              <a:latin typeface="+mn-ea"/>
              <a:ea typeface="+mn-ea"/>
            </a:endParaRPr>
          </a:p>
          <a:p>
            <a:pPr marL="179388" indent="-179388">
              <a:buNone/>
            </a:pPr>
            <a:r>
              <a:rPr lang="ja-JP" altLang="en-US" sz="1600" b="1" dirty="0">
                <a:latin typeface="+mn-ea"/>
                <a:ea typeface="+mn-ea"/>
              </a:rPr>
              <a:t>■ 研究責任者の責務</a:t>
            </a:r>
            <a:endParaRPr lang="en-US" altLang="ja-JP" sz="1600" b="1" dirty="0">
              <a:latin typeface="+mn-ea"/>
              <a:ea typeface="+mn-ea"/>
            </a:endParaRPr>
          </a:p>
          <a:p>
            <a:pPr>
              <a:buFont typeface="Wingdings" panose="05000000000000000000" pitchFamily="2" charset="2"/>
              <a:buChar char="ü"/>
            </a:pPr>
            <a:r>
              <a:rPr lang="ja-JP" altLang="en-US" sz="1600" dirty="0">
                <a:latin typeface="+mn-ea"/>
                <a:ea typeface="+mn-ea"/>
              </a:rPr>
              <a:t>研究計画書に、実施体制・実施手順（従事者、委託先含む）を定める</a:t>
            </a:r>
            <a:endParaRPr lang="en-US" altLang="ja-JP" sz="1600" dirty="0">
              <a:latin typeface="+mn-ea"/>
              <a:ea typeface="+mn-ea"/>
            </a:endParaRPr>
          </a:p>
          <a:p>
            <a:pPr>
              <a:buFont typeface="Wingdings" panose="05000000000000000000" pitchFamily="2" charset="2"/>
              <a:buChar char="ü"/>
            </a:pPr>
            <a:r>
              <a:rPr lang="ja-JP" altLang="en-US" sz="1600" dirty="0">
                <a:latin typeface="+mn-ea"/>
                <a:ea typeface="+mn-ea"/>
              </a:rPr>
              <a:t>別途、モニタリング手順書、監査手順書を定めた場合は、倫理審査委員会へ付議</a:t>
            </a:r>
            <a:endParaRPr lang="en-US" altLang="ja-JP" sz="1600" dirty="0">
              <a:latin typeface="+mn-ea"/>
              <a:ea typeface="+mn-ea"/>
            </a:endParaRPr>
          </a:p>
          <a:p>
            <a:pPr>
              <a:buFont typeface="Wingdings" panose="05000000000000000000" pitchFamily="2" charset="2"/>
              <a:buChar char="ü"/>
            </a:pPr>
            <a:r>
              <a:rPr lang="ja-JP" altLang="en-US" sz="1600" dirty="0">
                <a:latin typeface="+mn-ea"/>
                <a:ea typeface="+mn-ea"/>
              </a:rPr>
              <a:t>モニタリング従事者、監査従事者に必要な指導・管理</a:t>
            </a:r>
            <a:endParaRPr lang="en-US" altLang="ja-JP" sz="1600" dirty="0">
              <a:latin typeface="+mn-ea"/>
              <a:ea typeface="+mn-ea"/>
            </a:endParaRPr>
          </a:p>
        </p:txBody>
      </p:sp>
      <p:pic>
        <p:nvPicPr>
          <p:cNvPr id="3074" name="Picture 2" descr="監査法人のキャラクター">
            <a:extLst>
              <a:ext uri="{FF2B5EF4-FFF2-40B4-BE49-F238E27FC236}">
                <a16:creationId xmlns:a16="http://schemas.microsoft.com/office/drawing/2014/main" id="{E16F7833-55FC-E0FE-27E3-AB69F2AB5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098" y="3212976"/>
            <a:ext cx="17145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表 9">
            <a:extLst>
              <a:ext uri="{FF2B5EF4-FFF2-40B4-BE49-F238E27FC236}">
                <a16:creationId xmlns:a16="http://schemas.microsoft.com/office/drawing/2014/main" id="{0D1E9705-9ED4-4BBB-9D69-88D67BA103CD}"/>
              </a:ext>
            </a:extLst>
          </p:cNvPr>
          <p:cNvGraphicFramePr>
            <a:graphicFrameLocks noGrp="1"/>
          </p:cNvGraphicFramePr>
          <p:nvPr/>
        </p:nvGraphicFramePr>
        <p:xfrm>
          <a:off x="1127448" y="1991991"/>
          <a:ext cx="9793088" cy="365760"/>
        </p:xfrm>
        <a:graphic>
          <a:graphicData uri="http://schemas.openxmlformats.org/drawingml/2006/table">
            <a:tbl>
              <a:tblPr firstRow="1" bandRow="1">
                <a:tableStyleId>{5C22544A-7EE6-4342-B048-85BDC9FD1C3A}</a:tableStyleId>
              </a:tblPr>
              <a:tblGrid>
                <a:gridCol w="9793088">
                  <a:extLst>
                    <a:ext uri="{9D8B030D-6E8A-4147-A177-3AD203B41FA5}">
                      <a16:colId xmlns:a16="http://schemas.microsoft.com/office/drawing/2014/main" val="1172288107"/>
                    </a:ext>
                  </a:extLst>
                </a:gridCol>
              </a:tblGrid>
              <a:tr h="0">
                <a:tc>
                  <a:txBody>
                    <a:bodyPr/>
                    <a:lstStyle/>
                    <a:p>
                      <a:pPr marL="0" indent="0">
                        <a:buFont typeface="Wingdings" panose="05000000000000000000" pitchFamily="2" charset="2"/>
                        <a:buNone/>
                      </a:pPr>
                      <a:r>
                        <a:rPr lang="ja-JP" altLang="en-US" sz="1800" dirty="0">
                          <a:solidFill>
                            <a:srgbClr val="000000"/>
                          </a:solidFill>
                          <a:latin typeface="+mn-ea"/>
                          <a:ea typeface="+mn-ea"/>
                        </a:rPr>
                        <a:t>監査の対象となる研究の実施に携わる者及びモニタリング従事者に、監査を行わせることは不可</a:t>
                      </a:r>
                      <a:endParaRPr lang="en-US" altLang="ja-JP" sz="1800" dirty="0">
                        <a:solidFill>
                          <a:srgbClr val="000000"/>
                        </a:solidFill>
                        <a:latin typeface="+mn-ea"/>
                        <a:ea typeface="+mn-ea"/>
                      </a:endParaRPr>
                    </a:p>
                  </a:txBody>
                  <a:tcPr>
                    <a:solidFill>
                      <a:srgbClr val="FFE7FF"/>
                    </a:solidFill>
                  </a:tcPr>
                </a:tc>
                <a:extLst>
                  <a:ext uri="{0D108BD9-81ED-4DB2-BD59-A6C34878D82A}">
                    <a16:rowId xmlns:a16="http://schemas.microsoft.com/office/drawing/2014/main" val="1176828543"/>
                  </a:ext>
                </a:extLst>
              </a:tr>
            </a:tbl>
          </a:graphicData>
        </a:graphic>
      </p:graphicFrame>
      <p:pic>
        <p:nvPicPr>
          <p:cNvPr id="11" name="図 10">
            <a:extLst>
              <a:ext uri="{FF2B5EF4-FFF2-40B4-BE49-F238E27FC236}">
                <a16:creationId xmlns:a16="http://schemas.microsoft.com/office/drawing/2014/main" id="{A4AEE9E2-A826-4347-9823-5932DEBE17B8}"/>
              </a:ext>
            </a:extLst>
          </p:cNvPr>
          <p:cNvPicPr>
            <a:picLocks noChangeAspect="1"/>
          </p:cNvPicPr>
          <p:nvPr/>
        </p:nvPicPr>
        <p:blipFill>
          <a:blip r:embed="rId6"/>
          <a:stretch>
            <a:fillRect/>
          </a:stretch>
        </p:blipFill>
        <p:spPr>
          <a:xfrm>
            <a:off x="373472" y="1881755"/>
            <a:ext cx="704180" cy="646361"/>
          </a:xfrm>
          <a:prstGeom prst="rect">
            <a:avLst/>
          </a:prstGeom>
        </p:spPr>
      </p:pic>
      <p:sp>
        <p:nvSpPr>
          <p:cNvPr id="12" name="四角形: 角を丸くする 11">
            <a:extLst>
              <a:ext uri="{FF2B5EF4-FFF2-40B4-BE49-F238E27FC236}">
                <a16:creationId xmlns:a16="http://schemas.microsoft.com/office/drawing/2014/main" id="{8BE646C9-9480-4831-A4CA-91676AEEADDB}"/>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第６章 第</a:t>
            </a:r>
            <a: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t>14</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スライド番号プレースホルダー 5">
            <a:extLst>
              <a:ext uri="{FF2B5EF4-FFF2-40B4-BE49-F238E27FC236}">
                <a16:creationId xmlns:a16="http://schemas.microsoft.com/office/drawing/2014/main" id="{F6E8E94B-6BEB-EF3D-0BDF-9B272ADB801C}"/>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44</a:t>
            </a:fld>
            <a:endParaRPr lang="en-US" altLang="ja-JP" dirty="0">
              <a:solidFill>
                <a:schemeClr val="tx1"/>
              </a:solidFill>
            </a:endParaRPr>
          </a:p>
        </p:txBody>
      </p:sp>
      <p:sp>
        <p:nvSpPr>
          <p:cNvPr id="5" name="日付プレースホルダー 4">
            <a:extLst>
              <a:ext uri="{FF2B5EF4-FFF2-40B4-BE49-F238E27FC236}">
                <a16:creationId xmlns:a16="http://schemas.microsoft.com/office/drawing/2014/main" id="{6825F4BF-91ED-53EC-F392-E7ABF64A4400}"/>
              </a:ext>
            </a:extLst>
          </p:cNvPr>
          <p:cNvSpPr>
            <a:spLocks noGrp="1"/>
          </p:cNvSpPr>
          <p:nvPr>
            <p:ph type="dt" sz="half" idx="10"/>
          </p:nvPr>
        </p:nvSpPr>
        <p:spPr/>
        <p:txBody>
          <a:bodyPr/>
          <a:lstStyle/>
          <a:p>
            <a:pPr>
              <a:defRPr/>
            </a:pPr>
            <a:r>
              <a:rPr lang="en-US" altLang="ja-JP" dirty="0"/>
              <a:t>2024/6/26</a:t>
            </a:r>
          </a:p>
        </p:txBody>
      </p:sp>
      <p:sp>
        <p:nvSpPr>
          <p:cNvPr id="14" name="object 8">
            <a:extLst>
              <a:ext uri="{FF2B5EF4-FFF2-40B4-BE49-F238E27FC236}">
                <a16:creationId xmlns:a16="http://schemas.microsoft.com/office/drawing/2014/main" id="{B422D35E-E9DD-48AD-BF18-CF7F5CD38343}"/>
              </a:ext>
            </a:extLst>
          </p:cNvPr>
          <p:cNvSpPr txBox="1">
            <a:spLocks noChangeArrowheads="1"/>
          </p:cNvSpPr>
          <p:nvPr/>
        </p:nvSpPr>
        <p:spPr bwMode="auto">
          <a:xfrm>
            <a:off x="6050666" y="6669360"/>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「ポケット資料集 臨床研究 </a:t>
            </a:r>
            <a:r>
              <a:rPr lang="en-US" altLang="ja-JP" sz="800" dirty="0">
                <a:latin typeface="+mn-ea"/>
                <a:ea typeface="+mn-ea"/>
              </a:rPr>
              <a:t>2023</a:t>
            </a:r>
            <a:r>
              <a:rPr lang="ja-JP" altLang="en-US" sz="800" dirty="0">
                <a:latin typeface="+mn-ea"/>
                <a:ea typeface="+mn-ea"/>
              </a:rPr>
              <a:t>年版（ポケット資料集製作委員会） 」を参考に作成</a:t>
            </a:r>
            <a:endParaRPr lang="ja-JP" altLang="ja-JP" sz="800" dirty="0">
              <a:latin typeface="+mn-ea"/>
              <a:ea typeface="+mn-ea"/>
            </a:endParaRPr>
          </a:p>
        </p:txBody>
      </p:sp>
      <p:sp>
        <p:nvSpPr>
          <p:cNvPr id="7" name="テキスト ボックス 6">
            <a:extLst>
              <a:ext uri="{FF2B5EF4-FFF2-40B4-BE49-F238E27FC236}">
                <a16:creationId xmlns:a16="http://schemas.microsoft.com/office/drawing/2014/main" id="{5E211F69-BBB4-45C6-DF82-509B51EC60D9}"/>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836243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think-cell data - do not delete" hidden="1">
            <a:extLst>
              <a:ext uri="{FF2B5EF4-FFF2-40B4-BE49-F238E27FC236}">
                <a16:creationId xmlns:a16="http://schemas.microsoft.com/office/drawing/2014/main" id="{35EF0C0D-1390-902C-6303-ACD3FDABC4EB}"/>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4818" name="think-cell data - do not delete" hidden="1">
                        <a:extLst>
                          <a:ext uri="{FF2B5EF4-FFF2-40B4-BE49-F238E27FC236}">
                            <a16:creationId xmlns:a16="http://schemas.microsoft.com/office/drawing/2014/main" id="{35EF0C0D-1390-902C-6303-ACD3FDABC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タイトル 1">
            <a:extLst>
              <a:ext uri="{FF2B5EF4-FFF2-40B4-BE49-F238E27FC236}">
                <a16:creationId xmlns:a16="http://schemas.microsoft.com/office/drawing/2014/main" id="{7EFC544F-4703-DEC9-3A5B-E16242A82077}"/>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重篤な有害事象（</a:t>
            </a:r>
            <a:r>
              <a:rPr lang="en-US" altLang="ja-JP" sz="3200" dirty="0">
                <a:latin typeface="+mn-ea"/>
                <a:ea typeface="+mn-ea"/>
              </a:rPr>
              <a:t>SAE</a:t>
            </a:r>
            <a:r>
              <a:rPr lang="ja-JP" altLang="en-US" sz="3200" dirty="0">
                <a:latin typeface="+mn-ea"/>
                <a:ea typeface="+mn-ea"/>
              </a:rPr>
              <a:t>）への対応（侵襲を伴う研究）</a:t>
            </a:r>
          </a:p>
        </p:txBody>
      </p:sp>
      <p:sp>
        <p:nvSpPr>
          <p:cNvPr id="34820" name="コンテンツ プレースホルダー 2">
            <a:extLst>
              <a:ext uri="{FF2B5EF4-FFF2-40B4-BE49-F238E27FC236}">
                <a16:creationId xmlns:a16="http://schemas.microsoft.com/office/drawing/2014/main" id="{8150431E-E2AE-BB62-01B2-B93F535A7C66}"/>
              </a:ext>
            </a:extLst>
          </p:cNvPr>
          <p:cNvSpPr>
            <a:spLocks noGrp="1" noChangeArrowheads="1"/>
          </p:cNvSpPr>
          <p:nvPr>
            <p:ph idx="1"/>
          </p:nvPr>
        </p:nvSpPr>
        <p:spPr>
          <a:xfrm>
            <a:off x="191344" y="1351285"/>
            <a:ext cx="11901354" cy="1717675"/>
          </a:xfrm>
        </p:spPr>
        <p:txBody>
          <a:bodyPr/>
          <a:lstStyle/>
          <a:p>
            <a:pPr>
              <a:spcBef>
                <a:spcPts val="300"/>
              </a:spcBef>
              <a:buFont typeface="Wingdings" panose="05000000000000000000" pitchFamily="2" charset="2"/>
              <a:buChar char="ü"/>
            </a:pPr>
            <a:r>
              <a:rPr lang="ja-JP" altLang="en-US" sz="1600" dirty="0">
                <a:latin typeface="+mn-ea"/>
                <a:ea typeface="+mn-ea"/>
              </a:rPr>
              <a:t>研究対象者に</a:t>
            </a:r>
            <a:r>
              <a:rPr lang="en-US" altLang="ja-JP" sz="1600" dirty="0">
                <a:latin typeface="+mn-ea"/>
                <a:ea typeface="+mn-ea"/>
              </a:rPr>
              <a:t>SAE</a:t>
            </a:r>
            <a:r>
              <a:rPr lang="ja-JP" altLang="en-US" sz="1600" dirty="0">
                <a:latin typeface="+mn-ea"/>
                <a:ea typeface="+mn-ea"/>
              </a:rPr>
              <a:t>が発生した場合には、研究毎に定める手順書に沿って、研究対象者の安全性の確保及びケアを第一に対応する</a:t>
            </a:r>
          </a:p>
          <a:p>
            <a:pPr>
              <a:spcBef>
                <a:spcPts val="300"/>
              </a:spcBef>
              <a:buFont typeface="Wingdings" panose="05000000000000000000" pitchFamily="2" charset="2"/>
              <a:buChar char="ü"/>
            </a:pPr>
            <a:r>
              <a:rPr lang="ja-JP" altLang="en-US" sz="1600" dirty="0">
                <a:latin typeface="+mn-ea"/>
                <a:ea typeface="+mn-ea"/>
              </a:rPr>
              <a:t>研究責任（代表） 者は、当該事象の内容や研究の継続の可否等について倫理審査委員会に意見を聴いた上で、研究機関の長に報告</a:t>
            </a:r>
          </a:p>
          <a:p>
            <a:pPr>
              <a:spcBef>
                <a:spcPts val="300"/>
              </a:spcBef>
              <a:buFont typeface="Wingdings" panose="05000000000000000000" pitchFamily="2" charset="2"/>
              <a:buChar char="ü"/>
            </a:pPr>
            <a:r>
              <a:rPr lang="ja-JP" altLang="en-US" sz="1600" dirty="0">
                <a:latin typeface="+mn-ea"/>
                <a:ea typeface="+mn-ea"/>
              </a:rPr>
              <a:t>一連の対応が済んだ後、予測できない</a:t>
            </a:r>
            <a:r>
              <a:rPr lang="en-US" altLang="ja-JP" sz="1600" dirty="0">
                <a:latin typeface="+mn-ea"/>
                <a:ea typeface="+mn-ea"/>
              </a:rPr>
              <a:t>SAE</a:t>
            </a:r>
            <a:r>
              <a:rPr lang="ja-JP" altLang="en-US" sz="1600" dirty="0">
                <a:latin typeface="+mn-ea"/>
                <a:ea typeface="+mn-ea"/>
              </a:rPr>
              <a:t>である場合には、倫理指針ガイダンスの末尾に掲載されている参考様式</a:t>
            </a:r>
            <a:r>
              <a:rPr lang="en-US" altLang="ja-JP" sz="1600" dirty="0">
                <a:latin typeface="+mn-ea"/>
                <a:ea typeface="+mn-ea"/>
              </a:rPr>
              <a:t>3</a:t>
            </a:r>
            <a:r>
              <a:rPr lang="ja-JP" altLang="en-US" sz="1600" dirty="0">
                <a:latin typeface="+mn-ea"/>
                <a:ea typeface="+mn-ea"/>
              </a:rPr>
              <a:t>を用いて、</a:t>
            </a:r>
            <a:br>
              <a:rPr lang="ja-JP" altLang="en-US" sz="1600" dirty="0">
                <a:latin typeface="+mn-ea"/>
                <a:ea typeface="+mn-ea"/>
              </a:rPr>
            </a:br>
            <a:r>
              <a:rPr lang="ja-JP" altLang="en-US" sz="1600" dirty="0">
                <a:latin typeface="+mn-ea"/>
                <a:ea typeface="+mn-ea"/>
              </a:rPr>
              <a:t>厚生労働大臣へ報告する</a:t>
            </a:r>
            <a:endParaRPr lang="en-US" altLang="ja-JP" sz="1600" dirty="0">
              <a:latin typeface="+mn-ea"/>
              <a:ea typeface="+mn-ea"/>
            </a:endParaRPr>
          </a:p>
          <a:p>
            <a:pPr>
              <a:spcBef>
                <a:spcPts val="300"/>
              </a:spcBef>
              <a:buFont typeface="Wingdings" panose="05000000000000000000" pitchFamily="2" charset="2"/>
              <a:buChar char="ü"/>
            </a:pPr>
            <a:r>
              <a:rPr lang="en-US" altLang="ja-JP" sz="1600" dirty="0">
                <a:latin typeface="+mn-ea"/>
                <a:ea typeface="+mn-ea"/>
              </a:rPr>
              <a:t>SAE</a:t>
            </a:r>
            <a:r>
              <a:rPr lang="ja-JP" altLang="en-US" sz="1600" dirty="0">
                <a:latin typeface="+mn-ea"/>
                <a:ea typeface="+mn-ea"/>
              </a:rPr>
              <a:t>は、有害事象の内、次に掲げるいずれかに該当するものをいう（倫理指針 第</a:t>
            </a:r>
            <a:r>
              <a:rPr lang="en-US" altLang="ja-JP" sz="1600" dirty="0">
                <a:latin typeface="+mn-ea"/>
                <a:ea typeface="+mn-ea"/>
              </a:rPr>
              <a:t>2</a:t>
            </a:r>
            <a:r>
              <a:rPr lang="ja-JP" altLang="en-US" sz="1600" dirty="0">
                <a:latin typeface="+mn-ea"/>
                <a:ea typeface="+mn-ea"/>
              </a:rPr>
              <a:t>の</a:t>
            </a:r>
            <a:r>
              <a:rPr lang="en-US" altLang="ja-JP" sz="1600" dirty="0">
                <a:latin typeface="+mn-ea"/>
                <a:ea typeface="+mn-ea"/>
              </a:rPr>
              <a:t>(37))</a:t>
            </a:r>
            <a:endParaRPr lang="ja-JP" altLang="en-US" sz="1600" dirty="0">
              <a:latin typeface="+mn-ea"/>
              <a:ea typeface="+mn-ea"/>
            </a:endParaRPr>
          </a:p>
          <a:p>
            <a:pPr marL="714375" lvl="1" indent="-266700">
              <a:spcBef>
                <a:spcPts val="300"/>
              </a:spcBef>
              <a:buFont typeface="ＭＳ Ｐゴシック" panose="020B0600070205080204" pitchFamily="50" charset="-128"/>
              <a:buAutoNum type="circleNumDbPlain"/>
            </a:pPr>
            <a:r>
              <a:rPr lang="ja-JP" altLang="en-US" sz="1400" dirty="0">
                <a:latin typeface="+mn-ea"/>
                <a:ea typeface="+mn-ea"/>
              </a:rPr>
              <a:t>死に至るもの</a:t>
            </a:r>
          </a:p>
          <a:p>
            <a:pPr marL="714375" lvl="1" indent="-266700">
              <a:spcBef>
                <a:spcPct val="0"/>
              </a:spcBef>
              <a:buFont typeface="ＭＳ Ｐゴシック" panose="020B0600070205080204" pitchFamily="50" charset="-128"/>
              <a:buAutoNum type="circleNumDbPlain"/>
            </a:pPr>
            <a:r>
              <a:rPr lang="ja-JP" altLang="en-US" sz="1400" dirty="0">
                <a:latin typeface="+mn-ea"/>
                <a:ea typeface="+mn-ea"/>
              </a:rPr>
              <a:t>生命を脅かすもの</a:t>
            </a:r>
          </a:p>
          <a:p>
            <a:pPr marL="714375" lvl="1" indent="-266700">
              <a:spcBef>
                <a:spcPct val="0"/>
              </a:spcBef>
              <a:buFont typeface="ＭＳ Ｐゴシック" panose="020B0600070205080204" pitchFamily="50" charset="-128"/>
              <a:buAutoNum type="circleNumDbPlain"/>
            </a:pPr>
            <a:r>
              <a:rPr lang="ja-JP" altLang="en-US" sz="1400" dirty="0">
                <a:latin typeface="+mn-ea"/>
                <a:ea typeface="+mn-ea"/>
              </a:rPr>
              <a:t>治療のための入院又は入院期間の延長が必要となるもの</a:t>
            </a:r>
          </a:p>
          <a:p>
            <a:pPr marL="714375" lvl="1" indent="-266700">
              <a:spcBef>
                <a:spcPct val="0"/>
              </a:spcBef>
              <a:buFont typeface="ＭＳ Ｐゴシック" panose="020B0600070205080204" pitchFamily="50" charset="-128"/>
              <a:buAutoNum type="circleNumDbPlain"/>
            </a:pPr>
            <a:r>
              <a:rPr lang="ja-JP" altLang="en-US" sz="1400" dirty="0">
                <a:latin typeface="+mn-ea"/>
                <a:ea typeface="+mn-ea"/>
              </a:rPr>
              <a:t>永続的又は顕著な障害・機能不全に陥るもの</a:t>
            </a:r>
          </a:p>
          <a:p>
            <a:pPr marL="714375" lvl="1" indent="-266700">
              <a:spcBef>
                <a:spcPct val="0"/>
              </a:spcBef>
              <a:buFont typeface="ＭＳ Ｐゴシック" panose="020B0600070205080204" pitchFamily="50" charset="-128"/>
              <a:buAutoNum type="circleNumDbPlain"/>
            </a:pPr>
            <a:r>
              <a:rPr lang="ja-JP" altLang="en-US" sz="1400" dirty="0">
                <a:latin typeface="+mn-ea"/>
                <a:ea typeface="+mn-ea"/>
              </a:rPr>
              <a:t>子孫に先天異常を来すもの</a:t>
            </a:r>
            <a:endParaRPr lang="ja-JP" altLang="en-US" sz="1200" dirty="0">
              <a:latin typeface="+mn-ea"/>
              <a:ea typeface="+mn-ea"/>
            </a:endParaRPr>
          </a:p>
        </p:txBody>
      </p:sp>
      <p:sp>
        <p:nvSpPr>
          <p:cNvPr id="12" name="矢印: 右 11">
            <a:extLst>
              <a:ext uri="{FF2B5EF4-FFF2-40B4-BE49-F238E27FC236}">
                <a16:creationId xmlns:a16="http://schemas.microsoft.com/office/drawing/2014/main" id="{475FDCA4-FC07-9E9D-F87D-34C2A0885647}"/>
              </a:ext>
            </a:extLst>
          </p:cNvPr>
          <p:cNvSpPr/>
          <p:nvPr/>
        </p:nvSpPr>
        <p:spPr>
          <a:xfrm>
            <a:off x="4550782" y="4143373"/>
            <a:ext cx="1152000" cy="482400"/>
          </a:xfrm>
          <a:prstGeom prst="rightArrow">
            <a:avLst>
              <a:gd name="adj1" fmla="val 50000"/>
              <a:gd name="adj2" fmla="val 35504"/>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anchor="ctr"/>
          <a:lstStyle/>
          <a:p>
            <a:pPr algn="ctr">
              <a:defRPr/>
            </a:pPr>
            <a:r>
              <a:rPr lang="ja-JP" altLang="en-US" sz="1200" b="1" dirty="0">
                <a:solidFill>
                  <a:srgbClr val="FF0000"/>
                </a:solidFill>
                <a:latin typeface="+mn-ea"/>
              </a:rPr>
              <a:t>全ての</a:t>
            </a:r>
            <a:r>
              <a:rPr lang="en-US" altLang="ja-JP" sz="1200" b="1" dirty="0">
                <a:solidFill>
                  <a:srgbClr val="FF0000"/>
                </a:solidFill>
                <a:latin typeface="+mn-ea"/>
              </a:rPr>
              <a:t>SAE</a:t>
            </a:r>
            <a:endParaRPr lang="ja-JP" altLang="en-US" sz="1200" b="1" dirty="0">
              <a:solidFill>
                <a:srgbClr val="FF0000"/>
              </a:solidFill>
              <a:latin typeface="+mn-ea"/>
            </a:endParaRPr>
          </a:p>
        </p:txBody>
      </p:sp>
      <p:pic>
        <p:nvPicPr>
          <p:cNvPr id="34850" name="図 13">
            <a:extLst>
              <a:ext uri="{FF2B5EF4-FFF2-40B4-BE49-F238E27FC236}">
                <a16:creationId xmlns:a16="http://schemas.microsoft.com/office/drawing/2014/main" id="{9216F7CB-6219-C5E5-FC7F-2BA72C1076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790" t="40147" r="21111" b="27310"/>
          <a:stretch>
            <a:fillRect/>
          </a:stretch>
        </p:blipFill>
        <p:spPr bwMode="auto">
          <a:xfrm>
            <a:off x="5725096" y="4004890"/>
            <a:ext cx="998898" cy="60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1" name="テキスト ボックス 14">
            <a:extLst>
              <a:ext uri="{FF2B5EF4-FFF2-40B4-BE49-F238E27FC236}">
                <a16:creationId xmlns:a16="http://schemas.microsoft.com/office/drawing/2014/main" id="{B1812663-27EE-5807-8CB9-C645371DBF46}"/>
              </a:ext>
            </a:extLst>
          </p:cNvPr>
          <p:cNvSpPr txBox="1">
            <a:spLocks noChangeArrowheads="1"/>
          </p:cNvSpPr>
          <p:nvPr/>
        </p:nvSpPr>
        <p:spPr bwMode="auto">
          <a:xfrm>
            <a:off x="6636206" y="4360919"/>
            <a:ext cx="1448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ja-JP" altLang="en-US" sz="1400" b="1" dirty="0">
                <a:solidFill>
                  <a:srgbClr val="000000"/>
                </a:solidFill>
                <a:latin typeface="+mn-ea"/>
                <a:ea typeface="+mn-ea"/>
              </a:rPr>
              <a:t>倫理審査委員会</a:t>
            </a:r>
          </a:p>
        </p:txBody>
      </p:sp>
      <p:grpSp>
        <p:nvGrpSpPr>
          <p:cNvPr id="34829" name="グループ化 15">
            <a:extLst>
              <a:ext uri="{FF2B5EF4-FFF2-40B4-BE49-F238E27FC236}">
                <a16:creationId xmlns:a16="http://schemas.microsoft.com/office/drawing/2014/main" id="{6808C3BA-9D90-0BBF-488D-EF4018A35C6C}"/>
              </a:ext>
            </a:extLst>
          </p:cNvPr>
          <p:cNvGrpSpPr>
            <a:grpSpLocks/>
          </p:cNvGrpSpPr>
          <p:nvPr/>
        </p:nvGrpSpPr>
        <p:grpSpPr bwMode="auto">
          <a:xfrm>
            <a:off x="10316771" y="5517360"/>
            <a:ext cx="1467858" cy="1186415"/>
            <a:chOff x="6687789" y="991636"/>
            <a:chExt cx="1969285" cy="1687873"/>
          </a:xfrm>
        </p:grpSpPr>
        <p:pic>
          <p:nvPicPr>
            <p:cNvPr id="34848" name="図 16">
              <a:extLst>
                <a:ext uri="{FF2B5EF4-FFF2-40B4-BE49-F238E27FC236}">
                  <a16:creationId xmlns:a16="http://schemas.microsoft.com/office/drawing/2014/main" id="{CD54DE3D-9F8B-F24E-C64C-9092F451F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4080" t="17242" r="31447" b="22865"/>
            <a:stretch>
              <a:fillRect/>
            </a:stretch>
          </p:blipFill>
          <p:spPr bwMode="auto">
            <a:xfrm>
              <a:off x="6990580" y="991636"/>
              <a:ext cx="926213" cy="127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9" name="テキスト ボックス 17">
              <a:extLst>
                <a:ext uri="{FF2B5EF4-FFF2-40B4-BE49-F238E27FC236}">
                  <a16:creationId xmlns:a16="http://schemas.microsoft.com/office/drawing/2014/main" id="{B0C429A0-2DD2-3AD6-37B7-6C5F6273B0FF}"/>
                </a:ext>
              </a:extLst>
            </p:cNvPr>
            <p:cNvSpPr txBox="1">
              <a:spLocks noChangeArrowheads="1"/>
            </p:cNvSpPr>
            <p:nvPr/>
          </p:nvSpPr>
          <p:spPr bwMode="auto">
            <a:xfrm>
              <a:off x="6687789" y="2241645"/>
              <a:ext cx="1969285" cy="4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ja-JP" altLang="en-US" sz="1400" b="1" dirty="0">
                  <a:solidFill>
                    <a:srgbClr val="000000"/>
                  </a:solidFill>
                  <a:latin typeface="+mn-ea"/>
                  <a:ea typeface="+mn-ea"/>
                </a:rPr>
                <a:t>厚生労働大臣</a:t>
              </a:r>
            </a:p>
          </p:txBody>
        </p:sp>
      </p:grpSp>
      <p:sp>
        <p:nvSpPr>
          <p:cNvPr id="19" name="矢印: 右 18">
            <a:extLst>
              <a:ext uri="{FF2B5EF4-FFF2-40B4-BE49-F238E27FC236}">
                <a16:creationId xmlns:a16="http://schemas.microsoft.com/office/drawing/2014/main" id="{0927D71F-CD09-BE2B-1F21-07E4C5A58857}"/>
              </a:ext>
            </a:extLst>
          </p:cNvPr>
          <p:cNvSpPr/>
          <p:nvPr/>
        </p:nvSpPr>
        <p:spPr>
          <a:xfrm>
            <a:off x="4589800" y="6207810"/>
            <a:ext cx="5727831" cy="473368"/>
          </a:xfrm>
          <a:prstGeom prst="rightArrow">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200" b="1" dirty="0">
                <a:solidFill>
                  <a:srgbClr val="000000"/>
                </a:solidFill>
                <a:latin typeface="+mn-ea"/>
              </a:rPr>
              <a:t>因果関係が否定できない未知の</a:t>
            </a:r>
            <a:r>
              <a:rPr lang="en-US" altLang="ja-JP" sz="1200" b="1" dirty="0">
                <a:solidFill>
                  <a:srgbClr val="000000"/>
                </a:solidFill>
                <a:latin typeface="+mn-ea"/>
              </a:rPr>
              <a:t>SAE</a:t>
            </a:r>
            <a:endParaRPr lang="ja-JP" altLang="en-US" sz="1200" b="1" dirty="0">
              <a:solidFill>
                <a:srgbClr val="000000"/>
              </a:solidFill>
              <a:latin typeface="+mn-ea"/>
            </a:endParaRPr>
          </a:p>
        </p:txBody>
      </p:sp>
      <p:grpSp>
        <p:nvGrpSpPr>
          <p:cNvPr id="34833" name="グループ化 21">
            <a:extLst>
              <a:ext uri="{FF2B5EF4-FFF2-40B4-BE49-F238E27FC236}">
                <a16:creationId xmlns:a16="http://schemas.microsoft.com/office/drawing/2014/main" id="{0906C1B4-A841-4C49-B1F5-753064C181F7}"/>
              </a:ext>
            </a:extLst>
          </p:cNvPr>
          <p:cNvGrpSpPr>
            <a:grpSpLocks/>
          </p:cNvGrpSpPr>
          <p:nvPr/>
        </p:nvGrpSpPr>
        <p:grpSpPr bwMode="auto">
          <a:xfrm>
            <a:off x="5825869" y="5719037"/>
            <a:ext cx="870707" cy="537003"/>
            <a:chOff x="4528212" y="3727237"/>
            <a:chExt cx="1185228" cy="832827"/>
          </a:xfrm>
        </p:grpSpPr>
        <p:pic>
          <p:nvPicPr>
            <p:cNvPr id="34846" name="図 22">
              <a:extLst>
                <a:ext uri="{FF2B5EF4-FFF2-40B4-BE49-F238E27FC236}">
                  <a16:creationId xmlns:a16="http://schemas.microsoft.com/office/drawing/2014/main" id="{2878F9FF-0784-831A-A098-C4A7D0CFBE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702" y="3727237"/>
              <a:ext cx="836738" cy="8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図 23">
              <a:extLst>
                <a:ext uri="{FF2B5EF4-FFF2-40B4-BE49-F238E27FC236}">
                  <a16:creationId xmlns:a16="http://schemas.microsoft.com/office/drawing/2014/main" id="{61C1640C-500A-C30E-61C3-67D6D59402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8212" y="3991673"/>
              <a:ext cx="477541" cy="47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34" name="テキスト ボックス 24">
            <a:extLst>
              <a:ext uri="{FF2B5EF4-FFF2-40B4-BE49-F238E27FC236}">
                <a16:creationId xmlns:a16="http://schemas.microsoft.com/office/drawing/2014/main" id="{7E9E9A55-2953-EC9E-74E4-AAADB50DBACA}"/>
              </a:ext>
            </a:extLst>
          </p:cNvPr>
          <p:cNvSpPr txBox="1">
            <a:spLocks noChangeArrowheads="1"/>
          </p:cNvSpPr>
          <p:nvPr/>
        </p:nvSpPr>
        <p:spPr bwMode="auto">
          <a:xfrm>
            <a:off x="6712629" y="5801556"/>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ja-JP" altLang="en-US" sz="1400" b="1" dirty="0">
                <a:solidFill>
                  <a:srgbClr val="000000"/>
                </a:solidFill>
                <a:latin typeface="+mn-ea"/>
                <a:ea typeface="+mn-ea"/>
              </a:rPr>
              <a:t>製薬企業</a:t>
            </a:r>
          </a:p>
        </p:txBody>
      </p:sp>
      <p:grpSp>
        <p:nvGrpSpPr>
          <p:cNvPr id="34836" name="グループ化 26">
            <a:extLst>
              <a:ext uri="{FF2B5EF4-FFF2-40B4-BE49-F238E27FC236}">
                <a16:creationId xmlns:a16="http://schemas.microsoft.com/office/drawing/2014/main" id="{B290FCDC-3858-4EC0-413A-BCC04D4AE8EB}"/>
              </a:ext>
            </a:extLst>
          </p:cNvPr>
          <p:cNvGrpSpPr>
            <a:grpSpLocks/>
          </p:cNvGrpSpPr>
          <p:nvPr/>
        </p:nvGrpSpPr>
        <p:grpSpPr bwMode="auto">
          <a:xfrm>
            <a:off x="1111112" y="5517058"/>
            <a:ext cx="844550" cy="603250"/>
            <a:chOff x="4404496" y="2435611"/>
            <a:chExt cx="829691" cy="627541"/>
          </a:xfrm>
        </p:grpSpPr>
        <p:pic>
          <p:nvPicPr>
            <p:cNvPr id="34844" name="図 27">
              <a:extLst>
                <a:ext uri="{FF2B5EF4-FFF2-40B4-BE49-F238E27FC236}">
                  <a16:creationId xmlns:a16="http://schemas.microsoft.com/office/drawing/2014/main" id="{540E39A9-ECC0-DF2E-3FC7-DD8443F044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4496" y="2435611"/>
              <a:ext cx="457104" cy="6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図 28">
              <a:extLst>
                <a:ext uri="{FF2B5EF4-FFF2-40B4-BE49-F238E27FC236}">
                  <a16:creationId xmlns:a16="http://schemas.microsoft.com/office/drawing/2014/main" id="{F817A220-B6F1-1145-C4ED-13E90E281B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7083" y="2435611"/>
              <a:ext cx="457104" cy="6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AF7B53E6-339B-AB7A-C5BA-17E163816FA8}"/>
              </a:ext>
            </a:extLst>
          </p:cNvPr>
          <p:cNvCxnSpPr>
            <a:cxnSpLocks/>
          </p:cNvCxnSpPr>
          <p:nvPr/>
        </p:nvCxnSpPr>
        <p:spPr>
          <a:xfrm>
            <a:off x="479376" y="3983118"/>
            <a:ext cx="11103024" cy="0"/>
          </a:xfrm>
          <a:prstGeom prst="line">
            <a:avLst/>
          </a:prstGeom>
          <a:ln w="12700"/>
        </p:spPr>
        <p:style>
          <a:lnRef idx="2">
            <a:schemeClr val="accent6"/>
          </a:lnRef>
          <a:fillRef idx="0">
            <a:schemeClr val="accent6"/>
          </a:fillRef>
          <a:effectRef idx="1">
            <a:schemeClr val="accent6"/>
          </a:effectRef>
          <a:fontRef idx="minor">
            <a:schemeClr val="tx1"/>
          </a:fontRef>
        </p:style>
      </p:cxnSp>
      <p:sp>
        <p:nvSpPr>
          <p:cNvPr id="34841" name="テキスト ボックス 33">
            <a:extLst>
              <a:ext uri="{FF2B5EF4-FFF2-40B4-BE49-F238E27FC236}">
                <a16:creationId xmlns:a16="http://schemas.microsoft.com/office/drawing/2014/main" id="{3292D7E0-2805-732A-17B4-3F8C2C42BC1A}"/>
              </a:ext>
            </a:extLst>
          </p:cNvPr>
          <p:cNvSpPr txBox="1">
            <a:spLocks noChangeArrowheads="1"/>
          </p:cNvSpPr>
          <p:nvPr/>
        </p:nvSpPr>
        <p:spPr bwMode="auto">
          <a:xfrm>
            <a:off x="953068" y="6077854"/>
            <a:ext cx="1446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ja-JP" altLang="en-US" sz="1400" b="1" dirty="0">
                <a:solidFill>
                  <a:srgbClr val="000000"/>
                </a:solidFill>
                <a:latin typeface="+mn-ea"/>
                <a:ea typeface="+mn-ea"/>
              </a:rPr>
              <a:t>共同研究機関の研究責任者</a:t>
            </a:r>
          </a:p>
        </p:txBody>
      </p:sp>
      <p:sp>
        <p:nvSpPr>
          <p:cNvPr id="36" name="矢印: 右 17">
            <a:extLst>
              <a:ext uri="{FF2B5EF4-FFF2-40B4-BE49-F238E27FC236}">
                <a16:creationId xmlns:a16="http://schemas.microsoft.com/office/drawing/2014/main" id="{5BBFA7DB-08B3-A09A-C486-88D8180C4260}"/>
              </a:ext>
            </a:extLst>
          </p:cNvPr>
          <p:cNvSpPr/>
          <p:nvPr/>
        </p:nvSpPr>
        <p:spPr>
          <a:xfrm>
            <a:off x="4548971" y="4923209"/>
            <a:ext cx="1152000" cy="482400"/>
          </a:xfrm>
          <a:prstGeom prst="rightArrow">
            <a:avLst>
              <a:gd name="adj1" fmla="val 50000"/>
              <a:gd name="adj2" fmla="val 35504"/>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anchor="ctr"/>
          <a:lstStyle/>
          <a:p>
            <a:pPr algn="ctr">
              <a:defRPr/>
            </a:pPr>
            <a:r>
              <a:rPr lang="ja-JP" altLang="en-US" sz="1200" b="1" dirty="0">
                <a:solidFill>
                  <a:srgbClr val="FF0000"/>
                </a:solidFill>
                <a:latin typeface="+mn-ea"/>
              </a:rPr>
              <a:t>全ての</a:t>
            </a:r>
            <a:r>
              <a:rPr lang="en-US" altLang="ja-JP" sz="1200" b="1" dirty="0">
                <a:solidFill>
                  <a:srgbClr val="FF0000"/>
                </a:solidFill>
                <a:latin typeface="+mn-ea"/>
              </a:rPr>
              <a:t>SAE</a:t>
            </a:r>
            <a:endParaRPr lang="ja-JP" altLang="en-US" sz="1200" b="1" dirty="0">
              <a:solidFill>
                <a:srgbClr val="000000"/>
              </a:solidFill>
              <a:latin typeface="+mn-ea"/>
            </a:endParaRPr>
          </a:p>
        </p:txBody>
      </p:sp>
      <p:sp>
        <p:nvSpPr>
          <p:cNvPr id="39" name="フリーフォーム: 図形 38">
            <a:extLst>
              <a:ext uri="{FF2B5EF4-FFF2-40B4-BE49-F238E27FC236}">
                <a16:creationId xmlns:a16="http://schemas.microsoft.com/office/drawing/2014/main" id="{83A952C6-ACDB-426C-AB95-28618AE8ED73}"/>
              </a:ext>
            </a:extLst>
          </p:cNvPr>
          <p:cNvSpPr/>
          <p:nvPr/>
        </p:nvSpPr>
        <p:spPr>
          <a:xfrm>
            <a:off x="6660862" y="5070102"/>
            <a:ext cx="1256345" cy="307652"/>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400" b="1" kern="1200" dirty="0">
                <a:latin typeface="+mn-ea"/>
              </a:rPr>
              <a:t>研究機関の長</a:t>
            </a:r>
            <a:endParaRPr kumimoji="1" lang="ja-JP" altLang="en-US" sz="1400" kern="1200" dirty="0">
              <a:latin typeface="+mn-ea"/>
            </a:endParaRPr>
          </a:p>
        </p:txBody>
      </p:sp>
      <p:sp>
        <p:nvSpPr>
          <p:cNvPr id="51" name="矢印: 右 50">
            <a:extLst>
              <a:ext uri="{FF2B5EF4-FFF2-40B4-BE49-F238E27FC236}">
                <a16:creationId xmlns:a16="http://schemas.microsoft.com/office/drawing/2014/main" id="{0EF0F6AD-3BD5-4185-B107-9631B8D76FC0}"/>
              </a:ext>
            </a:extLst>
          </p:cNvPr>
          <p:cNvSpPr/>
          <p:nvPr/>
        </p:nvSpPr>
        <p:spPr>
          <a:xfrm>
            <a:off x="2240141" y="4338412"/>
            <a:ext cx="1152000" cy="482400"/>
          </a:xfrm>
          <a:prstGeom prst="rightArrow">
            <a:avLst>
              <a:gd name="adj1" fmla="val 50000"/>
              <a:gd name="adj2" fmla="val 35504"/>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anchor="ctr"/>
          <a:lstStyle/>
          <a:p>
            <a:pPr algn="ctr">
              <a:defRPr/>
            </a:pPr>
            <a:r>
              <a:rPr lang="ja-JP" altLang="en-US" sz="1200" b="1" dirty="0">
                <a:solidFill>
                  <a:srgbClr val="FF0000"/>
                </a:solidFill>
                <a:latin typeface="+mn-ea"/>
              </a:rPr>
              <a:t>全ての</a:t>
            </a:r>
            <a:r>
              <a:rPr lang="en-US" altLang="ja-JP" sz="1200" b="1" dirty="0">
                <a:solidFill>
                  <a:srgbClr val="FF0000"/>
                </a:solidFill>
                <a:latin typeface="+mn-ea"/>
              </a:rPr>
              <a:t>SAE</a:t>
            </a:r>
            <a:endParaRPr lang="ja-JP" altLang="en-US" sz="1200" b="1" dirty="0">
              <a:solidFill>
                <a:srgbClr val="FF0000"/>
              </a:solidFill>
              <a:latin typeface="+mn-ea"/>
            </a:endParaRPr>
          </a:p>
        </p:txBody>
      </p:sp>
      <p:sp>
        <p:nvSpPr>
          <p:cNvPr id="52" name="矢印: 左 51">
            <a:extLst>
              <a:ext uri="{FF2B5EF4-FFF2-40B4-BE49-F238E27FC236}">
                <a16:creationId xmlns:a16="http://schemas.microsoft.com/office/drawing/2014/main" id="{4FDA0491-978E-4A5B-9EFA-E08AA03B9948}"/>
              </a:ext>
            </a:extLst>
          </p:cNvPr>
          <p:cNvSpPr/>
          <p:nvPr/>
        </p:nvSpPr>
        <p:spPr bwMode="auto">
          <a:xfrm>
            <a:off x="2191789" y="5639432"/>
            <a:ext cx="1152000" cy="482400"/>
          </a:xfrm>
          <a:prstGeom prst="leftArrow">
            <a:avLst/>
          </a:prstGeom>
          <a:solidFill>
            <a:srgbClr val="CCFFFF"/>
          </a:solidFill>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altLang="ja-JP" sz="1200" b="1" dirty="0">
                <a:solidFill>
                  <a:schemeClr val="tx1"/>
                </a:solidFill>
              </a:rPr>
              <a:t>SAE</a:t>
            </a:r>
            <a:r>
              <a:rPr lang="ja-JP" altLang="en-US" sz="1200" b="1" dirty="0">
                <a:solidFill>
                  <a:schemeClr val="tx1"/>
                </a:solidFill>
              </a:rPr>
              <a:t>に係る情報</a:t>
            </a:r>
            <a:endParaRPr kumimoji="1" lang="ja-JP" altLang="en-US" sz="1200" b="1" dirty="0">
              <a:solidFill>
                <a:schemeClr val="tx1"/>
              </a:solidFill>
            </a:endParaRPr>
          </a:p>
        </p:txBody>
      </p:sp>
      <p:pic>
        <p:nvPicPr>
          <p:cNvPr id="7" name="図 6">
            <a:extLst>
              <a:ext uri="{FF2B5EF4-FFF2-40B4-BE49-F238E27FC236}">
                <a16:creationId xmlns:a16="http://schemas.microsoft.com/office/drawing/2014/main" id="{510D02C5-34FE-4EF7-9E02-6638C4A2F90C}"/>
              </a:ext>
            </a:extLst>
          </p:cNvPr>
          <p:cNvPicPr>
            <a:picLocks noChangeAspect="1"/>
          </p:cNvPicPr>
          <p:nvPr/>
        </p:nvPicPr>
        <p:blipFill>
          <a:blip r:embed="rId11"/>
          <a:stretch>
            <a:fillRect/>
          </a:stretch>
        </p:blipFill>
        <p:spPr>
          <a:xfrm>
            <a:off x="3336137" y="4733724"/>
            <a:ext cx="1249788" cy="973186"/>
          </a:xfrm>
          <a:prstGeom prst="rect">
            <a:avLst/>
          </a:prstGeom>
        </p:spPr>
      </p:pic>
      <p:sp>
        <p:nvSpPr>
          <p:cNvPr id="8" name="四角形: 角を丸くする 7">
            <a:extLst>
              <a:ext uri="{FF2B5EF4-FFF2-40B4-BE49-F238E27FC236}">
                <a16:creationId xmlns:a16="http://schemas.microsoft.com/office/drawing/2014/main" id="{F93E49D1-1A34-4A3C-AF73-72B7D9478805}"/>
              </a:ext>
            </a:extLst>
          </p:cNvPr>
          <p:cNvSpPr/>
          <p:nvPr/>
        </p:nvSpPr>
        <p:spPr bwMode="auto">
          <a:xfrm>
            <a:off x="3487364" y="4098930"/>
            <a:ext cx="958188" cy="2426091"/>
          </a:xfrm>
          <a:prstGeom prst="roundRect">
            <a:avLst/>
          </a:prstGeom>
          <a:noFill/>
          <a:ln w="9525">
            <a:noFill/>
            <a:miter lim="800000"/>
            <a:headEnd/>
            <a:tailEnd/>
          </a:ln>
        </p:spPr>
        <p:txBody>
          <a:bodyPr wrap="none" rtlCol="0" anchor="ctr"/>
          <a:lstStyle/>
          <a:p>
            <a:pPr algn="ctr"/>
            <a:endParaRPr kumimoji="1" lang="ja-JP" altLang="en-US" dirty="0">
              <a:solidFill>
                <a:srgbClr val="0000CC"/>
              </a:solidFill>
            </a:endParaRPr>
          </a:p>
        </p:txBody>
      </p:sp>
      <p:sp>
        <p:nvSpPr>
          <p:cNvPr id="9" name="四角形: 角を丸くする 8">
            <a:extLst>
              <a:ext uri="{FF2B5EF4-FFF2-40B4-BE49-F238E27FC236}">
                <a16:creationId xmlns:a16="http://schemas.microsoft.com/office/drawing/2014/main" id="{F7B11090-ADCF-4F48-B6D4-6D6C5EF01010}"/>
              </a:ext>
            </a:extLst>
          </p:cNvPr>
          <p:cNvSpPr/>
          <p:nvPr/>
        </p:nvSpPr>
        <p:spPr bwMode="auto">
          <a:xfrm>
            <a:off x="3487364" y="4208635"/>
            <a:ext cx="976196" cy="2316385"/>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ja-JP" altLang="en-US" dirty="0">
              <a:solidFill>
                <a:srgbClr val="0000CC"/>
              </a:solidFill>
            </a:endParaRPr>
          </a:p>
        </p:txBody>
      </p:sp>
      <p:sp>
        <p:nvSpPr>
          <p:cNvPr id="10" name="テキスト ボックス 9">
            <a:extLst>
              <a:ext uri="{FF2B5EF4-FFF2-40B4-BE49-F238E27FC236}">
                <a16:creationId xmlns:a16="http://schemas.microsoft.com/office/drawing/2014/main" id="{B5011BC9-947F-4DE8-ABD9-5BFAD55B6D9A}"/>
              </a:ext>
            </a:extLst>
          </p:cNvPr>
          <p:cNvSpPr txBox="1"/>
          <p:nvPr/>
        </p:nvSpPr>
        <p:spPr>
          <a:xfrm>
            <a:off x="3287688" y="5818297"/>
            <a:ext cx="1336750" cy="646331"/>
          </a:xfrm>
          <a:prstGeom prst="rect">
            <a:avLst/>
          </a:prstGeom>
          <a:noFill/>
        </p:spPr>
        <p:txBody>
          <a:bodyPr wrap="square" rtlCol="0">
            <a:spAutoFit/>
          </a:bodyPr>
          <a:lstStyle/>
          <a:p>
            <a:pPr algn="ctr"/>
            <a:r>
              <a:rPr kumimoji="1" lang="ja-JP" altLang="en-US" dirty="0"/>
              <a:t>研究</a:t>
            </a:r>
            <a:endParaRPr kumimoji="1" lang="en-US" altLang="ja-JP" dirty="0"/>
          </a:p>
          <a:p>
            <a:pPr algn="ctr"/>
            <a:r>
              <a:rPr kumimoji="1" lang="ja-JP" altLang="en-US" dirty="0"/>
              <a:t>責任者</a:t>
            </a:r>
          </a:p>
        </p:txBody>
      </p:sp>
      <p:sp>
        <p:nvSpPr>
          <p:cNvPr id="57" name="矢印: 右 17">
            <a:extLst>
              <a:ext uri="{FF2B5EF4-FFF2-40B4-BE49-F238E27FC236}">
                <a16:creationId xmlns:a16="http://schemas.microsoft.com/office/drawing/2014/main" id="{FA0F1095-3BA5-4882-AA9F-759B9ED83A02}"/>
              </a:ext>
            </a:extLst>
          </p:cNvPr>
          <p:cNvSpPr/>
          <p:nvPr/>
        </p:nvSpPr>
        <p:spPr>
          <a:xfrm>
            <a:off x="4534194" y="5507101"/>
            <a:ext cx="1262168" cy="746525"/>
          </a:xfrm>
          <a:prstGeom prst="rightArrow">
            <a:avLst>
              <a:gd name="adj1" fmla="val 75518"/>
              <a:gd name="adj2" fmla="val 35504"/>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anchor="ctr"/>
          <a:lstStyle/>
          <a:p>
            <a:pPr algn="ctr">
              <a:defRPr/>
            </a:pPr>
            <a:r>
              <a:rPr lang="ja-JP" altLang="en-US" sz="1200" b="1" dirty="0">
                <a:solidFill>
                  <a:srgbClr val="FF0000"/>
                </a:solidFill>
                <a:latin typeface="+mn-ea"/>
              </a:rPr>
              <a:t>全ての</a:t>
            </a:r>
            <a:r>
              <a:rPr lang="en-US" altLang="ja-JP" sz="1200" b="1" dirty="0">
                <a:solidFill>
                  <a:srgbClr val="FF0000"/>
                </a:solidFill>
                <a:latin typeface="+mn-ea"/>
              </a:rPr>
              <a:t>SAE</a:t>
            </a:r>
          </a:p>
          <a:p>
            <a:pPr algn="ctr">
              <a:defRPr/>
            </a:pPr>
            <a:r>
              <a:rPr lang="ja-JP" altLang="en-US" sz="1200" b="1" dirty="0">
                <a:solidFill>
                  <a:srgbClr val="000000"/>
                </a:solidFill>
                <a:latin typeface="+mn-ea"/>
              </a:rPr>
              <a:t>（共同研究・</a:t>
            </a:r>
          </a:p>
          <a:p>
            <a:pPr algn="ctr">
              <a:defRPr/>
            </a:pPr>
            <a:r>
              <a:rPr lang="ja-JP" altLang="en-US" sz="1200" b="1" dirty="0">
                <a:solidFill>
                  <a:srgbClr val="000000"/>
                </a:solidFill>
                <a:latin typeface="+mn-ea"/>
              </a:rPr>
              <a:t>委託研究）</a:t>
            </a:r>
          </a:p>
        </p:txBody>
      </p:sp>
      <p:sp>
        <p:nvSpPr>
          <p:cNvPr id="60" name="矢印: 右 59">
            <a:extLst>
              <a:ext uri="{FF2B5EF4-FFF2-40B4-BE49-F238E27FC236}">
                <a16:creationId xmlns:a16="http://schemas.microsoft.com/office/drawing/2014/main" id="{4985C710-C31F-4D33-B2D4-BD0BEF4884CA}"/>
              </a:ext>
            </a:extLst>
          </p:cNvPr>
          <p:cNvSpPr/>
          <p:nvPr/>
        </p:nvSpPr>
        <p:spPr>
          <a:xfrm>
            <a:off x="7608168" y="5731109"/>
            <a:ext cx="2687350" cy="437769"/>
          </a:xfrm>
          <a:prstGeom prst="rightArrow">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200" b="1" dirty="0">
                <a:solidFill>
                  <a:srgbClr val="000000"/>
                </a:solidFill>
                <a:latin typeface="+mn-ea"/>
              </a:rPr>
              <a:t>因果関係が否定できない未知の</a:t>
            </a:r>
            <a:r>
              <a:rPr lang="en-US" altLang="ja-JP" sz="1200" b="1" dirty="0">
                <a:solidFill>
                  <a:srgbClr val="000000"/>
                </a:solidFill>
                <a:latin typeface="+mn-ea"/>
              </a:rPr>
              <a:t>SAE</a:t>
            </a:r>
            <a:endParaRPr lang="ja-JP" altLang="en-US" sz="1200" b="1" dirty="0">
              <a:solidFill>
                <a:srgbClr val="000000"/>
              </a:solidFill>
              <a:latin typeface="+mn-ea"/>
            </a:endParaRPr>
          </a:p>
        </p:txBody>
      </p:sp>
      <p:sp>
        <p:nvSpPr>
          <p:cNvPr id="61" name="矢印: 左 60">
            <a:extLst>
              <a:ext uri="{FF2B5EF4-FFF2-40B4-BE49-F238E27FC236}">
                <a16:creationId xmlns:a16="http://schemas.microsoft.com/office/drawing/2014/main" id="{9A3990E2-C778-44C7-B86B-70DBC3908574}"/>
              </a:ext>
            </a:extLst>
          </p:cNvPr>
          <p:cNvSpPr/>
          <p:nvPr/>
        </p:nvSpPr>
        <p:spPr bwMode="auto">
          <a:xfrm>
            <a:off x="2232742" y="4746800"/>
            <a:ext cx="1152000" cy="482400"/>
          </a:xfrm>
          <a:prstGeom prst="leftArrow">
            <a:avLst/>
          </a:prstGeom>
          <a:solidFill>
            <a:srgbClr val="CCFFFF"/>
          </a:solidFill>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altLang="ja-JP" sz="1200" b="1" dirty="0">
                <a:solidFill>
                  <a:schemeClr val="tx1"/>
                </a:solidFill>
              </a:rPr>
              <a:t>SAE</a:t>
            </a:r>
            <a:r>
              <a:rPr lang="ja-JP" altLang="en-US" sz="1200" b="1" dirty="0">
                <a:solidFill>
                  <a:schemeClr val="tx1"/>
                </a:solidFill>
              </a:rPr>
              <a:t>に係る情報</a:t>
            </a:r>
            <a:endParaRPr kumimoji="1" lang="ja-JP" altLang="en-US" sz="1200" b="1" dirty="0">
              <a:solidFill>
                <a:schemeClr val="tx1"/>
              </a:solidFill>
            </a:endParaRPr>
          </a:p>
        </p:txBody>
      </p:sp>
      <p:sp>
        <p:nvSpPr>
          <p:cNvPr id="62" name="矢印: 右 61">
            <a:extLst>
              <a:ext uri="{FF2B5EF4-FFF2-40B4-BE49-F238E27FC236}">
                <a16:creationId xmlns:a16="http://schemas.microsoft.com/office/drawing/2014/main" id="{EE614299-8165-414E-B3EA-D349C330F109}"/>
              </a:ext>
            </a:extLst>
          </p:cNvPr>
          <p:cNvSpPr/>
          <p:nvPr/>
        </p:nvSpPr>
        <p:spPr>
          <a:xfrm>
            <a:off x="172204" y="4259089"/>
            <a:ext cx="259603" cy="360363"/>
          </a:xfrm>
          <a:prstGeom prst="rightArrow">
            <a:avLst>
              <a:gd name="adj1" fmla="val 50000"/>
              <a:gd name="adj2" fmla="val 35504"/>
            </a:avLst>
          </a:prstGeom>
          <a:solidFill>
            <a:srgbClr val="FFDEBD"/>
          </a:solidFill>
          <a:ln>
            <a:solidFill>
              <a:srgbClr val="EA5532">
                <a:alpha val="50196"/>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sz="1200" dirty="0">
              <a:solidFill>
                <a:srgbClr val="000000"/>
              </a:solidFill>
              <a:latin typeface="+mn-ea"/>
            </a:endParaRPr>
          </a:p>
        </p:txBody>
      </p:sp>
      <p:sp>
        <p:nvSpPr>
          <p:cNvPr id="13" name="テキスト ボックス 12">
            <a:extLst>
              <a:ext uri="{FF2B5EF4-FFF2-40B4-BE49-F238E27FC236}">
                <a16:creationId xmlns:a16="http://schemas.microsoft.com/office/drawing/2014/main" id="{7B2D868C-8980-4F7C-BF37-064DBB0FD98E}"/>
              </a:ext>
            </a:extLst>
          </p:cNvPr>
          <p:cNvSpPr txBox="1"/>
          <p:nvPr/>
        </p:nvSpPr>
        <p:spPr>
          <a:xfrm>
            <a:off x="378872" y="4286443"/>
            <a:ext cx="543739" cy="307777"/>
          </a:xfrm>
          <a:prstGeom prst="rect">
            <a:avLst/>
          </a:prstGeom>
          <a:noFill/>
        </p:spPr>
        <p:txBody>
          <a:bodyPr wrap="none" rtlCol="0">
            <a:spAutoFit/>
          </a:bodyPr>
          <a:lstStyle/>
          <a:p>
            <a:r>
              <a:rPr lang="ja-JP" altLang="en-US" sz="1400" dirty="0"/>
              <a:t>報告</a:t>
            </a:r>
          </a:p>
        </p:txBody>
      </p:sp>
      <p:sp>
        <p:nvSpPr>
          <p:cNvPr id="64" name="矢印: 左 63">
            <a:extLst>
              <a:ext uri="{FF2B5EF4-FFF2-40B4-BE49-F238E27FC236}">
                <a16:creationId xmlns:a16="http://schemas.microsoft.com/office/drawing/2014/main" id="{7A0B009C-8CB6-4E3A-9DD3-33AF6C083AB4}"/>
              </a:ext>
            </a:extLst>
          </p:cNvPr>
          <p:cNvSpPr/>
          <p:nvPr/>
        </p:nvSpPr>
        <p:spPr bwMode="auto">
          <a:xfrm rot="10800000">
            <a:off x="176751" y="4710859"/>
            <a:ext cx="255056" cy="360363"/>
          </a:xfrm>
          <a:prstGeom prst="leftArrow">
            <a:avLst/>
          </a:prstGeom>
          <a:solidFill>
            <a:srgbClr val="CCFFFF"/>
          </a:solidFill>
          <a:ln>
            <a:headEnd/>
            <a:tailEnd/>
          </a:ln>
        </p:spPr>
        <p:style>
          <a:lnRef idx="1">
            <a:schemeClr val="accent6"/>
          </a:lnRef>
          <a:fillRef idx="2">
            <a:schemeClr val="accent6"/>
          </a:fillRef>
          <a:effectRef idx="1">
            <a:schemeClr val="accent6"/>
          </a:effectRef>
          <a:fontRef idx="minor">
            <a:schemeClr val="dk1"/>
          </a:fontRef>
        </p:style>
        <p:txBody>
          <a:bodyPr wrap="none" rtlCol="0" anchor="ctr"/>
          <a:lstStyle/>
          <a:p>
            <a:pPr algn="ctr"/>
            <a:endParaRPr kumimoji="1" lang="ja-JP" altLang="en-US" sz="1200" dirty="0">
              <a:solidFill>
                <a:schemeClr val="tx1"/>
              </a:solidFill>
            </a:endParaRPr>
          </a:p>
        </p:txBody>
      </p:sp>
      <p:sp>
        <p:nvSpPr>
          <p:cNvPr id="65" name="テキスト ボックス 64">
            <a:extLst>
              <a:ext uri="{FF2B5EF4-FFF2-40B4-BE49-F238E27FC236}">
                <a16:creationId xmlns:a16="http://schemas.microsoft.com/office/drawing/2014/main" id="{30B13F31-CDAB-4096-8F0C-BE3EE73F42ED}"/>
              </a:ext>
            </a:extLst>
          </p:cNvPr>
          <p:cNvSpPr txBox="1"/>
          <p:nvPr/>
        </p:nvSpPr>
        <p:spPr>
          <a:xfrm>
            <a:off x="378871" y="4758357"/>
            <a:ext cx="543739" cy="307777"/>
          </a:xfrm>
          <a:prstGeom prst="rect">
            <a:avLst/>
          </a:prstGeom>
          <a:noFill/>
        </p:spPr>
        <p:txBody>
          <a:bodyPr wrap="none" rtlCol="0">
            <a:spAutoFit/>
          </a:bodyPr>
          <a:lstStyle/>
          <a:p>
            <a:r>
              <a:rPr kumimoji="1" lang="ja-JP" altLang="en-US" sz="1400" dirty="0"/>
              <a:t>共有</a:t>
            </a:r>
          </a:p>
        </p:txBody>
      </p:sp>
      <p:sp>
        <p:nvSpPr>
          <p:cNvPr id="14" name="四角形: 角を丸くする 13">
            <a:extLst>
              <a:ext uri="{FF2B5EF4-FFF2-40B4-BE49-F238E27FC236}">
                <a16:creationId xmlns:a16="http://schemas.microsoft.com/office/drawing/2014/main" id="{D315F95D-EFF2-47FB-93F0-BEC46FDEFF8A}"/>
              </a:ext>
            </a:extLst>
          </p:cNvPr>
          <p:cNvSpPr/>
          <p:nvPr/>
        </p:nvSpPr>
        <p:spPr bwMode="auto">
          <a:xfrm>
            <a:off x="8695371" y="4202271"/>
            <a:ext cx="3311178" cy="1152000"/>
          </a:xfrm>
          <a:prstGeom prst="roundRect">
            <a:avLst/>
          </a:prstGeom>
          <a:solidFill>
            <a:srgbClr val="FFE7FF"/>
          </a:solidFill>
          <a:ln>
            <a:noFill/>
            <a:headEnd/>
            <a:tailEnd/>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lstStyle/>
          <a:p>
            <a:r>
              <a:rPr kumimoji="1" lang="ja-JP" altLang="en-US" sz="1600" dirty="0">
                <a:solidFill>
                  <a:schemeClr val="tx1"/>
                </a:solidFill>
              </a:rPr>
              <a:t>侵襲を伴う研究の実施期間に</a:t>
            </a:r>
            <a:endParaRPr kumimoji="1" lang="en-US" altLang="ja-JP" sz="1600" dirty="0">
              <a:solidFill>
                <a:schemeClr val="tx1"/>
              </a:solidFill>
            </a:endParaRPr>
          </a:p>
          <a:p>
            <a:r>
              <a:rPr kumimoji="1" lang="en-US" altLang="ja-JP" sz="1600" dirty="0">
                <a:solidFill>
                  <a:schemeClr val="tx1"/>
                </a:solidFill>
              </a:rPr>
              <a:t>SAE</a:t>
            </a:r>
            <a:r>
              <a:rPr kumimoji="1" lang="ja-JP" altLang="en-US" sz="1600" dirty="0">
                <a:solidFill>
                  <a:schemeClr val="tx1"/>
                </a:solidFill>
              </a:rPr>
              <a:t>の発生を認めたときは、</a:t>
            </a:r>
            <a:endParaRPr kumimoji="1" lang="en-US" altLang="ja-JP" sz="1600" dirty="0">
              <a:solidFill>
                <a:schemeClr val="tx1"/>
              </a:solidFill>
            </a:endParaRPr>
          </a:p>
          <a:p>
            <a:r>
              <a:rPr kumimoji="1" lang="ja-JP" altLang="en-US" sz="1600">
                <a:solidFill>
                  <a:srgbClr val="FF0000"/>
                </a:solidFill>
              </a:rPr>
              <a:t>当該研究との因果関係の有無に</a:t>
            </a:r>
            <a:br>
              <a:rPr kumimoji="1" lang="en-US" altLang="ja-JP" sz="1600" dirty="0">
                <a:solidFill>
                  <a:srgbClr val="FF0000"/>
                </a:solidFill>
              </a:rPr>
            </a:br>
            <a:r>
              <a:rPr kumimoji="1" lang="ja-JP" altLang="en-US" sz="1600">
                <a:solidFill>
                  <a:srgbClr val="FF0000"/>
                </a:solidFill>
              </a:rPr>
              <a:t>関わらず</a:t>
            </a:r>
            <a:r>
              <a:rPr kumimoji="1" lang="ja-JP" altLang="en-US" sz="1600">
                <a:solidFill>
                  <a:srgbClr val="0000CC"/>
                </a:solidFill>
              </a:rPr>
              <a:t>、</a:t>
            </a:r>
            <a:r>
              <a:rPr kumimoji="1" lang="ja-JP" altLang="en-US" sz="1600">
                <a:solidFill>
                  <a:schemeClr val="tx1"/>
                </a:solidFill>
              </a:rPr>
              <a:t>全ての</a:t>
            </a:r>
            <a:r>
              <a:rPr kumimoji="1" lang="en-US" altLang="ja-JP" sz="1600" dirty="0">
                <a:solidFill>
                  <a:schemeClr val="tx1"/>
                </a:solidFill>
              </a:rPr>
              <a:t>SAE</a:t>
            </a:r>
            <a:r>
              <a:rPr kumimoji="1" lang="ja-JP" altLang="en-US" sz="1600">
                <a:solidFill>
                  <a:schemeClr val="tx1"/>
                </a:solidFill>
              </a:rPr>
              <a:t>を報告する</a:t>
            </a:r>
            <a:endParaRPr lang="ja-JP" altLang="en-US" sz="1600">
              <a:solidFill>
                <a:schemeClr val="tx1"/>
              </a:solidFill>
              <a:cs typeface="Arial"/>
            </a:endParaRPr>
          </a:p>
        </p:txBody>
      </p:sp>
      <p:pic>
        <p:nvPicPr>
          <p:cNvPr id="15" name="図 14">
            <a:extLst>
              <a:ext uri="{FF2B5EF4-FFF2-40B4-BE49-F238E27FC236}">
                <a16:creationId xmlns:a16="http://schemas.microsoft.com/office/drawing/2014/main" id="{E83342BC-168F-4D09-B6E6-D3B28C251506}"/>
              </a:ext>
            </a:extLst>
          </p:cNvPr>
          <p:cNvPicPr>
            <a:picLocks noChangeAspect="1"/>
          </p:cNvPicPr>
          <p:nvPr/>
        </p:nvPicPr>
        <p:blipFill>
          <a:blip r:embed="rId12"/>
          <a:stretch>
            <a:fillRect/>
          </a:stretch>
        </p:blipFill>
        <p:spPr>
          <a:xfrm>
            <a:off x="5860272" y="4820812"/>
            <a:ext cx="691956" cy="691956"/>
          </a:xfrm>
          <a:prstGeom prst="rect">
            <a:avLst/>
          </a:prstGeom>
        </p:spPr>
      </p:pic>
      <p:pic>
        <p:nvPicPr>
          <p:cNvPr id="16" name="図 15">
            <a:extLst>
              <a:ext uri="{FF2B5EF4-FFF2-40B4-BE49-F238E27FC236}">
                <a16:creationId xmlns:a16="http://schemas.microsoft.com/office/drawing/2014/main" id="{3A99A77E-AF1F-4FC6-9AEE-4A4FD3A846CC}"/>
              </a:ext>
            </a:extLst>
          </p:cNvPr>
          <p:cNvPicPr>
            <a:picLocks noChangeAspect="1"/>
          </p:cNvPicPr>
          <p:nvPr/>
        </p:nvPicPr>
        <p:blipFill>
          <a:blip r:embed="rId13"/>
          <a:stretch>
            <a:fillRect/>
          </a:stretch>
        </p:blipFill>
        <p:spPr>
          <a:xfrm>
            <a:off x="971304" y="4171023"/>
            <a:ext cx="1053637" cy="1058299"/>
          </a:xfrm>
          <a:prstGeom prst="rect">
            <a:avLst/>
          </a:prstGeom>
        </p:spPr>
      </p:pic>
      <p:sp>
        <p:nvSpPr>
          <p:cNvPr id="69" name="テキスト ボックス 33">
            <a:extLst>
              <a:ext uri="{FF2B5EF4-FFF2-40B4-BE49-F238E27FC236}">
                <a16:creationId xmlns:a16="http://schemas.microsoft.com/office/drawing/2014/main" id="{617E1E7F-1C00-42DA-9FCA-0AD1E16D4ED7}"/>
              </a:ext>
            </a:extLst>
          </p:cNvPr>
          <p:cNvSpPr txBox="1">
            <a:spLocks noChangeArrowheads="1"/>
          </p:cNvSpPr>
          <p:nvPr/>
        </p:nvSpPr>
        <p:spPr bwMode="auto">
          <a:xfrm>
            <a:off x="910356" y="5135911"/>
            <a:ext cx="1446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1400" b="1" dirty="0">
                <a:solidFill>
                  <a:srgbClr val="000000"/>
                </a:solidFill>
                <a:latin typeface="+mn-ea"/>
                <a:ea typeface="+mn-ea"/>
              </a:rPr>
              <a:t>研究者</a:t>
            </a:r>
          </a:p>
        </p:txBody>
      </p:sp>
      <p:sp>
        <p:nvSpPr>
          <p:cNvPr id="3" name="四角形: 角を丸くする 2">
            <a:extLst>
              <a:ext uri="{FF2B5EF4-FFF2-40B4-BE49-F238E27FC236}">
                <a16:creationId xmlns:a16="http://schemas.microsoft.com/office/drawing/2014/main" id="{1599A624-5867-7E74-6146-58C121FD9CA3}"/>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第７章 第</a:t>
            </a:r>
            <a:r>
              <a:rPr lang="en-US" altLang="ja-JP" sz="1600" b="1" dirty="0">
                <a:solidFill>
                  <a:srgbClr val="000000"/>
                </a:solidFill>
                <a:latin typeface="ＭＳ Ｐゴシック"/>
                <a:ea typeface="ＭＳ Ｐゴシック"/>
              </a:rPr>
              <a:t>15</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6" name="図 5">
            <a:extLst>
              <a:ext uri="{FF2B5EF4-FFF2-40B4-BE49-F238E27FC236}">
                <a16:creationId xmlns:a16="http://schemas.microsoft.com/office/drawing/2014/main" id="{BD18B9C4-E255-FB81-D030-A0DE07614F77}"/>
              </a:ext>
            </a:extLst>
          </p:cNvPr>
          <p:cNvPicPr>
            <a:picLocks noChangeAspect="1"/>
          </p:cNvPicPr>
          <p:nvPr/>
        </p:nvPicPr>
        <p:blipFill>
          <a:blip r:embed="rId14"/>
          <a:stretch>
            <a:fillRect/>
          </a:stretch>
        </p:blipFill>
        <p:spPr>
          <a:xfrm>
            <a:off x="8144094" y="4017659"/>
            <a:ext cx="838895" cy="770015"/>
          </a:xfrm>
          <a:prstGeom prst="rect">
            <a:avLst/>
          </a:prstGeom>
        </p:spPr>
      </p:pic>
      <p:sp>
        <p:nvSpPr>
          <p:cNvPr id="17" name="スライド番号プレースホルダー 16">
            <a:extLst>
              <a:ext uri="{FF2B5EF4-FFF2-40B4-BE49-F238E27FC236}">
                <a16:creationId xmlns:a16="http://schemas.microsoft.com/office/drawing/2014/main" id="{6FD49828-AF74-95A9-D917-B7C66DA9F853}"/>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dirty="0" smtClean="0">
                <a:solidFill>
                  <a:schemeClr val="tx1"/>
                </a:solidFill>
              </a:rPr>
              <a:pPr>
                <a:defRPr/>
              </a:pPr>
              <a:t>45</a:t>
            </a:fld>
            <a:endParaRPr lang="en-US" altLang="ja-JP" dirty="0">
              <a:solidFill>
                <a:schemeClr val="tx1"/>
              </a:solidFill>
            </a:endParaRPr>
          </a:p>
        </p:txBody>
      </p:sp>
      <p:sp>
        <p:nvSpPr>
          <p:cNvPr id="4" name="日付プレースホルダー 3">
            <a:extLst>
              <a:ext uri="{FF2B5EF4-FFF2-40B4-BE49-F238E27FC236}">
                <a16:creationId xmlns:a16="http://schemas.microsoft.com/office/drawing/2014/main" id="{3CE6E315-04DA-B808-A04F-681B3FC59B5D}"/>
              </a:ext>
            </a:extLst>
          </p:cNvPr>
          <p:cNvSpPr>
            <a:spLocks noGrp="1"/>
          </p:cNvSpPr>
          <p:nvPr>
            <p:ph type="dt" sz="half" idx="10"/>
          </p:nvPr>
        </p:nvSpPr>
        <p:spPr/>
        <p:txBody>
          <a:bodyPr/>
          <a:lstStyle/>
          <a:p>
            <a:pPr>
              <a:defRPr/>
            </a:pPr>
            <a:r>
              <a:rPr lang="en-US" altLang="ja-JP" dirty="0"/>
              <a:t>2024/6/26</a:t>
            </a:r>
          </a:p>
        </p:txBody>
      </p:sp>
      <p:sp>
        <p:nvSpPr>
          <p:cNvPr id="11" name="object 8">
            <a:extLst>
              <a:ext uri="{FF2B5EF4-FFF2-40B4-BE49-F238E27FC236}">
                <a16:creationId xmlns:a16="http://schemas.microsoft.com/office/drawing/2014/main" id="{39235ABF-EFD6-AB19-373A-2F86F52B6213}"/>
              </a:ext>
            </a:extLst>
          </p:cNvPr>
          <p:cNvSpPr txBox="1">
            <a:spLocks noChangeArrowheads="1"/>
          </p:cNvSpPr>
          <p:nvPr/>
        </p:nvSpPr>
        <p:spPr bwMode="auto">
          <a:xfrm>
            <a:off x="5756327" y="6665949"/>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令和</a:t>
            </a:r>
            <a:r>
              <a:rPr lang="en-US" altLang="ja-JP" sz="800" dirty="0">
                <a:latin typeface="+mn-ea"/>
                <a:ea typeface="+mn-ea"/>
              </a:rPr>
              <a:t>5</a:t>
            </a:r>
            <a:r>
              <a:rPr lang="ja-JP" altLang="en-US" sz="800" dirty="0">
                <a:latin typeface="+mn-ea"/>
                <a:ea typeface="+mn-ea"/>
              </a:rPr>
              <a:t>年改正について　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4</a:t>
            </a:r>
            <a:r>
              <a:rPr lang="ja-JP" altLang="en-US" sz="800" dirty="0">
                <a:latin typeface="+mn-ea"/>
                <a:ea typeface="+mn-ea"/>
              </a:rPr>
              <a:t>月」を参考に作成</a:t>
            </a:r>
            <a:endParaRPr lang="ja-JP" altLang="ja-JP" sz="800" dirty="0">
              <a:latin typeface="+mn-ea"/>
              <a:ea typeface="+mn-ea"/>
            </a:endParaRPr>
          </a:p>
        </p:txBody>
      </p:sp>
      <p:sp>
        <p:nvSpPr>
          <p:cNvPr id="2" name="テキスト ボックス 1">
            <a:extLst>
              <a:ext uri="{FF2B5EF4-FFF2-40B4-BE49-F238E27FC236}">
                <a16:creationId xmlns:a16="http://schemas.microsoft.com/office/drawing/2014/main" id="{E8779971-2C3D-78CE-7CA4-14793730FA4B}"/>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5"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511113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FC56785-CF6E-E5F9-AF0D-B19EBD4775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18" name="think-cell data - do not delete" hidden="1">
                        <a:extLst>
                          <a:ext uri="{FF2B5EF4-FFF2-40B4-BE49-F238E27FC236}">
                            <a16:creationId xmlns:a16="http://schemas.microsoft.com/office/drawing/2014/main" id="{4FC56785-CF6E-E5F9-AF0D-B19EBD4775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151993F-732B-CE72-8770-191E9DFC8A00}"/>
              </a:ext>
            </a:extLst>
          </p:cNvPr>
          <p:cNvSpPr>
            <a:spLocks noGrp="1"/>
          </p:cNvSpPr>
          <p:nvPr>
            <p:ph type="title"/>
          </p:nvPr>
        </p:nvSpPr>
        <p:spPr/>
        <p:txBody>
          <a:bodyPr vert="horz"/>
          <a:lstStyle/>
          <a:p>
            <a:r>
              <a:rPr kumimoji="1" lang="ja-JP" altLang="en-US" sz="3200" dirty="0">
                <a:latin typeface="+mn-ea"/>
                <a:ea typeface="+mn-ea"/>
              </a:rPr>
              <a:t>倫理審査委員会と手続きの流れ</a:t>
            </a:r>
          </a:p>
        </p:txBody>
      </p:sp>
      <p:sp>
        <p:nvSpPr>
          <p:cNvPr id="47" name="コンテンツ プレースホルダー 2">
            <a:extLst>
              <a:ext uri="{FF2B5EF4-FFF2-40B4-BE49-F238E27FC236}">
                <a16:creationId xmlns:a16="http://schemas.microsoft.com/office/drawing/2014/main" id="{07F47D83-B65E-AC2F-3F40-62EDBAEF7397}"/>
              </a:ext>
            </a:extLst>
          </p:cNvPr>
          <p:cNvSpPr>
            <a:spLocks noGrp="1"/>
          </p:cNvSpPr>
          <p:nvPr>
            <p:ph idx="1"/>
          </p:nvPr>
        </p:nvSpPr>
        <p:spPr>
          <a:xfrm>
            <a:off x="271095" y="1412856"/>
            <a:ext cx="6972165" cy="5112488"/>
          </a:xfrm>
          <a:noFill/>
        </p:spPr>
        <p:txBody>
          <a:bodyPr lIns="36000" rIns="72000"/>
          <a:lstStyle/>
          <a:p>
            <a:pPr marL="179388" indent="-179388">
              <a:buNone/>
            </a:pPr>
            <a:r>
              <a:rPr kumimoji="1" lang="ja-JP" altLang="en-US" sz="1400" b="1" dirty="0">
                <a:latin typeface="+mn-ea"/>
                <a:ea typeface="+mn-ea"/>
              </a:rPr>
              <a:t>■ 倫理審査委員会の役割・責務</a:t>
            </a:r>
            <a:endParaRPr kumimoji="1" lang="en-US" altLang="ja-JP" sz="1400" b="1" dirty="0">
              <a:latin typeface="+mn-ea"/>
              <a:ea typeface="+mn-ea"/>
            </a:endParaRPr>
          </a:p>
          <a:p>
            <a:pPr marL="179388" indent="-179388">
              <a:buNone/>
            </a:pPr>
            <a:r>
              <a:rPr lang="ja-JP" altLang="en-US" sz="1400" b="1" dirty="0">
                <a:latin typeface="+mn-ea"/>
                <a:ea typeface="+mn-ea"/>
              </a:rPr>
              <a:t>倫理指針に基づき、</a:t>
            </a:r>
            <a:r>
              <a:rPr lang="ja-JP" altLang="en-US" sz="1400" b="1" dirty="0">
                <a:solidFill>
                  <a:srgbClr val="0000FF"/>
                </a:solidFill>
                <a:latin typeface="+mn-ea"/>
                <a:ea typeface="+mn-ea"/>
              </a:rPr>
              <a:t>倫理的観点及び科学的観点</a:t>
            </a:r>
            <a:r>
              <a:rPr lang="ja-JP" altLang="en-US" sz="1400" b="1" dirty="0">
                <a:latin typeface="+mn-ea"/>
                <a:ea typeface="+mn-ea"/>
              </a:rPr>
              <a:t>から、研究の実施の適否等について</a:t>
            </a:r>
            <a:endParaRPr lang="en-US" altLang="ja-JP" sz="1400" b="1" dirty="0">
              <a:latin typeface="+mn-ea"/>
              <a:ea typeface="+mn-ea"/>
            </a:endParaRPr>
          </a:p>
          <a:p>
            <a:pPr marL="179388" indent="-179388">
              <a:buNone/>
            </a:pPr>
            <a:r>
              <a:rPr lang="ja-JP" altLang="en-US" sz="1400" b="1" dirty="0">
                <a:solidFill>
                  <a:srgbClr val="0000FF"/>
                </a:solidFill>
                <a:latin typeface="+mn-ea"/>
                <a:ea typeface="+mn-ea"/>
              </a:rPr>
              <a:t>中立的かつ公正に審査</a:t>
            </a:r>
            <a:r>
              <a:rPr lang="ja-JP" altLang="en-US" sz="1400" b="1" dirty="0">
                <a:latin typeface="+mn-ea"/>
                <a:ea typeface="+mn-ea"/>
              </a:rPr>
              <a:t>を行い、意見を述べる</a:t>
            </a:r>
            <a:endParaRPr kumimoji="1" lang="ja-JP" altLang="en-US" sz="1400" b="1" dirty="0">
              <a:latin typeface="+mn-ea"/>
              <a:ea typeface="+mn-ea"/>
            </a:endParaRPr>
          </a:p>
          <a:p>
            <a:pPr marL="179388" indent="-179388">
              <a:buNone/>
            </a:pPr>
            <a:endParaRPr kumimoji="1" lang="en-US" altLang="ja-JP" sz="800" b="1" dirty="0">
              <a:latin typeface="+mn-ea"/>
              <a:ea typeface="+mn-ea"/>
            </a:endParaRPr>
          </a:p>
          <a:p>
            <a:pPr marL="179388" indent="-179388">
              <a:buNone/>
            </a:pPr>
            <a:r>
              <a:rPr kumimoji="1" lang="ja-JP" altLang="en-US" sz="1400" b="1" dirty="0">
                <a:latin typeface="+mn-ea"/>
                <a:ea typeface="+mn-ea"/>
              </a:rPr>
              <a:t>■ 委員構成・会議の成立要件</a:t>
            </a:r>
            <a:r>
              <a:rPr kumimoji="1" lang="ja-JP" altLang="en-US" sz="1400" dirty="0">
                <a:latin typeface="+mn-ea"/>
                <a:ea typeface="+mn-ea"/>
              </a:rPr>
              <a:t>（</a:t>
            </a:r>
            <a:r>
              <a:rPr lang="ja-JP" altLang="en-US" sz="1400" dirty="0">
                <a:solidFill>
                  <a:srgbClr val="0000FF"/>
                </a:solidFill>
                <a:latin typeface="+mn-ea"/>
                <a:ea typeface="+mn-ea"/>
              </a:rPr>
              <a:t>①～③は兼任不可</a:t>
            </a:r>
            <a:r>
              <a:rPr kumimoji="1" lang="ja-JP" altLang="en-US" sz="1400" dirty="0">
                <a:latin typeface="+mn-ea"/>
                <a:ea typeface="+mn-ea"/>
              </a:rPr>
              <a:t>）</a:t>
            </a:r>
          </a:p>
          <a:p>
            <a:pPr marL="179070" indent="-179070">
              <a:buNone/>
            </a:pPr>
            <a:r>
              <a:rPr kumimoji="1" lang="ja-JP" altLang="en-US" sz="1200" dirty="0">
                <a:latin typeface="+mn-ea"/>
                <a:ea typeface="+mn-ea"/>
              </a:rPr>
              <a:t>① 医学・医療の専門家等、自然科学の有識者</a:t>
            </a:r>
            <a:endParaRPr lang="ja-JP" altLang="en-US" sz="1200" dirty="0">
              <a:latin typeface="+mn-ea"/>
              <a:ea typeface="+mn-ea"/>
            </a:endParaRPr>
          </a:p>
          <a:p>
            <a:pPr marL="179070" indent="-179070">
              <a:buNone/>
            </a:pPr>
            <a:r>
              <a:rPr kumimoji="1" lang="ja-JP" altLang="en-US" sz="1200" dirty="0">
                <a:latin typeface="+mn-ea"/>
                <a:ea typeface="+mn-ea"/>
              </a:rPr>
              <a:t>② 倫理学・法律学の専門家等、人文・社会科学の有識者</a:t>
            </a:r>
            <a:endParaRPr lang="ja-JP" altLang="en-US" sz="1200" dirty="0">
              <a:latin typeface="+mn-ea"/>
              <a:ea typeface="+mn-ea"/>
            </a:endParaRPr>
          </a:p>
          <a:p>
            <a:pPr marL="179070" indent="-179070">
              <a:buNone/>
            </a:pPr>
            <a:r>
              <a:rPr kumimoji="1" lang="ja-JP" altLang="en-US" sz="1200" dirty="0">
                <a:latin typeface="+mn-ea"/>
                <a:ea typeface="+mn-ea"/>
              </a:rPr>
              <a:t>③ 研究対象者の観点も含めて一般の立場から意見を述べることができる者</a:t>
            </a:r>
            <a:endParaRPr lang="ja-JP" altLang="en-US" sz="1200" dirty="0">
              <a:latin typeface="+mn-ea"/>
              <a:ea typeface="+mn-ea"/>
            </a:endParaRPr>
          </a:p>
          <a:p>
            <a:pPr marL="179070" indent="-179070">
              <a:buNone/>
            </a:pPr>
            <a:r>
              <a:rPr kumimoji="1" lang="ja-JP" altLang="en-US" sz="1200" dirty="0">
                <a:latin typeface="+mn-ea"/>
                <a:ea typeface="+mn-ea"/>
              </a:rPr>
              <a:t>④ 設置者の所属機関に所属していない者（複数必須）</a:t>
            </a:r>
            <a:endParaRPr lang="ja-JP" altLang="en-US" sz="1200" dirty="0">
              <a:latin typeface="+mn-ea"/>
              <a:ea typeface="+mn-ea"/>
            </a:endParaRPr>
          </a:p>
          <a:p>
            <a:pPr marL="179070" indent="-179070">
              <a:buNone/>
            </a:pPr>
            <a:r>
              <a:rPr kumimoji="1" lang="ja-JP" altLang="en-US" sz="1200" dirty="0">
                <a:latin typeface="+mn-ea"/>
                <a:ea typeface="+mn-ea"/>
              </a:rPr>
              <a:t>⑤ 男女両性で構成</a:t>
            </a:r>
            <a:endParaRPr lang="ja-JP" altLang="en-US" sz="1200" dirty="0">
              <a:latin typeface="+mn-ea"/>
              <a:ea typeface="+mn-ea"/>
            </a:endParaRPr>
          </a:p>
          <a:p>
            <a:pPr marL="179070" indent="-179070">
              <a:buNone/>
            </a:pPr>
            <a:r>
              <a:rPr kumimoji="1" lang="ja-JP" altLang="en-US" sz="1200" dirty="0">
                <a:latin typeface="+mn-ea"/>
                <a:ea typeface="+mn-ea"/>
              </a:rPr>
              <a:t>⑥ ５名以上</a:t>
            </a:r>
            <a:endParaRPr lang="en-US" altLang="ja-JP" sz="1200" b="1" dirty="0">
              <a:latin typeface="+mn-ea"/>
              <a:ea typeface="+mn-ea"/>
            </a:endParaRPr>
          </a:p>
          <a:p>
            <a:pPr marL="179388" indent="-179388">
              <a:buNone/>
            </a:pPr>
            <a:endParaRPr kumimoji="1" lang="ja-JP" altLang="en-US" sz="800" b="1" dirty="0">
              <a:latin typeface="+mn-ea"/>
              <a:ea typeface="+mn-ea"/>
            </a:endParaRPr>
          </a:p>
          <a:p>
            <a:pPr marL="179388" indent="-179388">
              <a:buNone/>
            </a:pPr>
            <a:r>
              <a:rPr kumimoji="1" lang="ja-JP" altLang="en-US" sz="1400" b="1" dirty="0">
                <a:latin typeface="+mn-ea"/>
                <a:ea typeface="+mn-ea"/>
              </a:rPr>
              <a:t>■ その他</a:t>
            </a:r>
          </a:p>
          <a:p>
            <a:pPr indent="-257175">
              <a:buFont typeface="Wingdings" panose="05000000000000000000" pitchFamily="2" charset="2"/>
              <a:buChar char="ü"/>
            </a:pPr>
            <a:r>
              <a:rPr lang="ja-JP" altLang="en-US" sz="1200" b="0" dirty="0">
                <a:latin typeface="+mn-ea"/>
                <a:ea typeface="+mn-ea"/>
              </a:rPr>
              <a:t>多機関共同研究は、</a:t>
            </a:r>
            <a:r>
              <a:rPr lang="ja-JP" altLang="en-US" sz="1200" b="0" dirty="0">
                <a:solidFill>
                  <a:srgbClr val="0000FF"/>
                </a:solidFill>
                <a:latin typeface="+mn-ea"/>
                <a:ea typeface="+mn-ea"/>
              </a:rPr>
              <a:t>原則、一の倫理審査委員会による一括審査</a:t>
            </a:r>
            <a:r>
              <a:rPr lang="ja-JP" altLang="en-US" sz="1200" b="0" dirty="0">
                <a:latin typeface="+mn-ea"/>
                <a:ea typeface="+mn-ea"/>
              </a:rPr>
              <a:t>（個別の審査を妨げない）</a:t>
            </a:r>
            <a:endParaRPr lang="en-US" altLang="ja-JP" sz="1200" b="0" dirty="0">
              <a:latin typeface="+mn-ea"/>
              <a:ea typeface="+mn-ea"/>
            </a:endParaRPr>
          </a:p>
          <a:p>
            <a:pPr indent="-257175">
              <a:buFont typeface="Wingdings" panose="05000000000000000000" pitchFamily="2" charset="2"/>
              <a:buChar char="ü"/>
            </a:pPr>
            <a:r>
              <a:rPr kumimoji="1" lang="ja-JP" altLang="en-US" sz="1200" dirty="0">
                <a:latin typeface="+mn-ea"/>
                <a:ea typeface="+mn-ea"/>
              </a:rPr>
              <a:t>研究に携わる研究者は、審議及び意見の決定に同席不可</a:t>
            </a:r>
            <a:br>
              <a:rPr lang="en-US" altLang="ja-JP" sz="1200" dirty="0">
                <a:latin typeface="+mn-ea"/>
                <a:ea typeface="+mn-ea"/>
              </a:rPr>
            </a:br>
            <a:r>
              <a:rPr kumimoji="1" lang="ja-JP" altLang="en-US" sz="1200" dirty="0">
                <a:latin typeface="+mn-ea"/>
                <a:ea typeface="+mn-ea"/>
              </a:rPr>
              <a:t>（委員会の求めに応じて出席し、説明を行うことは可）</a:t>
            </a:r>
            <a:endParaRPr lang="ja-JP" altLang="en-US" sz="1200" dirty="0">
              <a:latin typeface="+mn-ea"/>
              <a:ea typeface="+mn-ea"/>
            </a:endParaRPr>
          </a:p>
          <a:p>
            <a:pPr indent="-257175">
              <a:buFont typeface="Wingdings" panose="05000000000000000000" pitchFamily="2" charset="2"/>
              <a:buChar char="ü"/>
            </a:pPr>
            <a:r>
              <a:rPr kumimoji="1" lang="ja-JP" altLang="en-US" sz="1200" dirty="0">
                <a:latin typeface="+mn-ea"/>
                <a:ea typeface="+mn-ea"/>
              </a:rPr>
              <a:t>研究責任者は、審議及び意見の決定に参加不可</a:t>
            </a:r>
            <a:br>
              <a:rPr lang="en-US" altLang="ja-JP" sz="1200" dirty="0">
                <a:latin typeface="+mn-ea"/>
                <a:ea typeface="+mn-ea"/>
              </a:rPr>
            </a:br>
            <a:r>
              <a:rPr kumimoji="1" lang="ja-JP" altLang="en-US" sz="1200" dirty="0">
                <a:latin typeface="+mn-ea"/>
                <a:ea typeface="+mn-ea"/>
              </a:rPr>
              <a:t>（審査内容の把握に必要な場合は、委員会の同意を得た上で同席可）</a:t>
            </a:r>
            <a:endParaRPr lang="ja-JP" altLang="en-US" sz="1200" dirty="0">
              <a:latin typeface="+mn-ea"/>
              <a:ea typeface="+mn-ea"/>
            </a:endParaRPr>
          </a:p>
          <a:p>
            <a:pPr indent="-257175">
              <a:buFont typeface="Wingdings" panose="05000000000000000000" pitchFamily="2" charset="2"/>
              <a:buChar char="ü"/>
            </a:pPr>
            <a:r>
              <a:rPr kumimoji="1" lang="ja-JP" altLang="en-US" sz="1200" dirty="0">
                <a:latin typeface="+mn-ea"/>
                <a:ea typeface="+mn-ea"/>
              </a:rPr>
              <a:t>審査の対象、内容に応じて有識者に意見を求めることができる</a:t>
            </a:r>
            <a:endParaRPr lang="ja-JP" altLang="en-US" sz="1200" dirty="0">
              <a:latin typeface="+mn-ea"/>
              <a:ea typeface="+mn-ea"/>
            </a:endParaRPr>
          </a:p>
          <a:p>
            <a:pPr indent="-257175">
              <a:buFont typeface="Wingdings" panose="05000000000000000000" pitchFamily="2" charset="2"/>
              <a:buChar char="ü"/>
            </a:pPr>
            <a:r>
              <a:rPr lang="ja-JP" altLang="en-US" sz="1200" dirty="0">
                <a:latin typeface="+mn-ea"/>
                <a:ea typeface="+mn-ea"/>
              </a:rPr>
              <a:t>研究対象者が</a:t>
            </a:r>
            <a:r>
              <a:rPr kumimoji="1" lang="ja-JP" altLang="en-US" sz="1200" dirty="0">
                <a:latin typeface="+mn-ea"/>
                <a:ea typeface="+mn-ea"/>
              </a:rPr>
              <a:t>特別な配慮を要する者の場合、必要に応じてこれらの者に識見を有する者に</a:t>
            </a:r>
            <a:br>
              <a:rPr kumimoji="1" lang="en-US" altLang="ja-JP" sz="1200" dirty="0">
                <a:latin typeface="+mn-ea"/>
                <a:ea typeface="+mn-ea"/>
              </a:rPr>
            </a:br>
            <a:r>
              <a:rPr kumimoji="1" lang="ja-JP" altLang="en-US" sz="1200" dirty="0">
                <a:latin typeface="+mn-ea"/>
                <a:ea typeface="+mn-ea"/>
              </a:rPr>
              <a:t>意見を求める</a:t>
            </a:r>
            <a:endParaRPr lang="ja-JP" altLang="en-US" sz="1200" dirty="0">
              <a:latin typeface="+mn-ea"/>
              <a:ea typeface="+mn-ea"/>
            </a:endParaRPr>
          </a:p>
          <a:p>
            <a:pPr indent="-257175">
              <a:buFont typeface="Wingdings" panose="05000000000000000000" pitchFamily="2" charset="2"/>
              <a:buChar char="ü"/>
            </a:pPr>
            <a:r>
              <a:rPr kumimoji="1" lang="ja-JP" altLang="en-US" sz="1200" dirty="0">
                <a:latin typeface="+mn-ea"/>
                <a:ea typeface="+mn-ea"/>
              </a:rPr>
              <a:t>委員会の意見は、全会一致をもって決定するよう努める</a:t>
            </a:r>
            <a:endParaRPr lang="ja-JP" altLang="en-US" sz="1200" dirty="0">
              <a:latin typeface="+mn-ea"/>
              <a:ea typeface="+mn-ea"/>
            </a:endParaRPr>
          </a:p>
          <a:p>
            <a:pPr indent="-257175">
              <a:buFont typeface="Wingdings" panose="05000000000000000000" pitchFamily="2" charset="2"/>
              <a:buChar char="ü"/>
            </a:pPr>
            <a:r>
              <a:rPr kumimoji="1" lang="ja-JP" altLang="en-US" sz="1200" dirty="0">
                <a:latin typeface="+mn-ea"/>
                <a:ea typeface="+mn-ea"/>
              </a:rPr>
              <a:t>他の研究機関から審査依頼を受けた場合、研究の実施体制を十分把握した上で審査を行う</a:t>
            </a:r>
            <a:endParaRPr kumimoji="1" lang="en-US" altLang="ja-JP" sz="1200" dirty="0">
              <a:latin typeface="+mn-ea"/>
              <a:ea typeface="+mn-ea"/>
            </a:endParaRPr>
          </a:p>
        </p:txBody>
      </p:sp>
      <p:grpSp>
        <p:nvGrpSpPr>
          <p:cNvPr id="37" name="グループ化 36">
            <a:extLst>
              <a:ext uri="{FF2B5EF4-FFF2-40B4-BE49-F238E27FC236}">
                <a16:creationId xmlns:a16="http://schemas.microsoft.com/office/drawing/2014/main" id="{FA3DD1EA-C6F7-4EAD-82ED-5036805774F6}"/>
              </a:ext>
            </a:extLst>
          </p:cNvPr>
          <p:cNvGrpSpPr/>
          <p:nvPr/>
        </p:nvGrpSpPr>
        <p:grpSpPr>
          <a:xfrm>
            <a:off x="10105960" y="4724970"/>
            <a:ext cx="1969580" cy="1864772"/>
            <a:chOff x="1246100" y="4437112"/>
            <a:chExt cx="1969580" cy="1864772"/>
          </a:xfrm>
        </p:grpSpPr>
        <p:sp>
          <p:nvSpPr>
            <p:cNvPr id="40" name="四角形: 角を丸くする 39">
              <a:extLst>
                <a:ext uri="{FF2B5EF4-FFF2-40B4-BE49-F238E27FC236}">
                  <a16:creationId xmlns:a16="http://schemas.microsoft.com/office/drawing/2014/main" id="{95B66085-F4B1-4042-94B6-01829361C345}"/>
                </a:ext>
              </a:extLst>
            </p:cNvPr>
            <p:cNvSpPr/>
            <p:nvPr/>
          </p:nvSpPr>
          <p:spPr>
            <a:xfrm>
              <a:off x="1559496" y="4437112"/>
              <a:ext cx="1417188" cy="1417188"/>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41" name="フリーフォーム: 図形 40">
              <a:extLst>
                <a:ext uri="{FF2B5EF4-FFF2-40B4-BE49-F238E27FC236}">
                  <a16:creationId xmlns:a16="http://schemas.microsoft.com/office/drawing/2014/main" id="{2E15A73D-E621-4E9F-927F-AED38979F2B9}"/>
                </a:ext>
              </a:extLst>
            </p:cNvPr>
            <p:cNvSpPr/>
            <p:nvPr/>
          </p:nvSpPr>
          <p:spPr>
            <a:xfrm>
              <a:off x="1246100" y="5915067"/>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研究機関の長</a:t>
              </a:r>
              <a:endParaRPr kumimoji="1" lang="ja-JP" altLang="en-US" sz="1600" kern="1200" dirty="0">
                <a:latin typeface="+mn-ea"/>
              </a:endParaRPr>
            </a:p>
          </p:txBody>
        </p:sp>
      </p:grpSp>
      <p:grpSp>
        <p:nvGrpSpPr>
          <p:cNvPr id="42" name="グループ化 41">
            <a:extLst>
              <a:ext uri="{FF2B5EF4-FFF2-40B4-BE49-F238E27FC236}">
                <a16:creationId xmlns:a16="http://schemas.microsoft.com/office/drawing/2014/main" id="{9D22BDFC-1A9A-47BE-803C-7F64D6CFE817}"/>
              </a:ext>
            </a:extLst>
          </p:cNvPr>
          <p:cNvGrpSpPr/>
          <p:nvPr/>
        </p:nvGrpSpPr>
        <p:grpSpPr>
          <a:xfrm>
            <a:off x="7051649" y="4724970"/>
            <a:ext cx="1800125" cy="1869671"/>
            <a:chOff x="9031832" y="1831710"/>
            <a:chExt cx="1800125" cy="1869671"/>
          </a:xfrm>
        </p:grpSpPr>
        <p:grpSp>
          <p:nvGrpSpPr>
            <p:cNvPr id="43" name="グループ化 42">
              <a:extLst>
                <a:ext uri="{FF2B5EF4-FFF2-40B4-BE49-F238E27FC236}">
                  <a16:creationId xmlns:a16="http://schemas.microsoft.com/office/drawing/2014/main" id="{DB0CAFEB-A79D-4525-8CD7-EF4F8B2C874E}"/>
                </a:ext>
              </a:extLst>
            </p:cNvPr>
            <p:cNvGrpSpPr>
              <a:grpSpLocks noChangeAspect="1"/>
            </p:cNvGrpSpPr>
            <p:nvPr/>
          </p:nvGrpSpPr>
          <p:grpSpPr>
            <a:xfrm>
              <a:off x="9157930" y="1831710"/>
              <a:ext cx="1438415" cy="1404000"/>
              <a:chOff x="7633114" y="1765317"/>
              <a:chExt cx="1451926" cy="1417188"/>
            </a:xfrm>
          </p:grpSpPr>
          <p:pic>
            <p:nvPicPr>
              <p:cNvPr id="45" name="Picture 16" descr="斜めから見た立つ人のイラスト（男性医師）">
                <a:extLst>
                  <a:ext uri="{FF2B5EF4-FFF2-40B4-BE49-F238E27FC236}">
                    <a16:creationId xmlns:a16="http://schemas.microsoft.com/office/drawing/2014/main" id="{9E9CBD3B-D120-498B-8EF4-63E5610C4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3114" y="1811023"/>
                <a:ext cx="1399011" cy="1325776"/>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D62E6EC-A24E-43B8-99A6-D96B378E6606}"/>
                  </a:ext>
                </a:extLst>
              </p:cNvPr>
              <p:cNvSpPr/>
              <p:nvPr/>
            </p:nvSpPr>
            <p:spPr bwMode="auto">
              <a:xfrm>
                <a:off x="7667852" y="1765317"/>
                <a:ext cx="1417188" cy="1417188"/>
              </a:xfrm>
              <a:prstGeom prst="roundRect">
                <a:avLst>
                  <a:gd name="adj" fmla="val 7683"/>
                </a:avLst>
              </a:prstGeom>
              <a:noFill/>
              <a:ln w="19050">
                <a:solidFill>
                  <a:schemeClr val="accent2"/>
                </a:solidFill>
                <a:miter lim="800000"/>
                <a:headEnd/>
                <a:tailEnd/>
              </a:ln>
            </p:spPr>
            <p:txBody>
              <a:bodyPr wrap="none" rtlCol="0" anchor="ctr"/>
              <a:lstStyle/>
              <a:p>
                <a:pPr algn="ctr"/>
                <a:endParaRPr kumimoji="1" lang="ja-JP" altLang="en-US" dirty="0">
                  <a:solidFill>
                    <a:srgbClr val="0000CC"/>
                  </a:solidFill>
                  <a:latin typeface="+mn-ea"/>
                  <a:ea typeface="+mn-ea"/>
                </a:endParaRPr>
              </a:p>
            </p:txBody>
          </p:sp>
        </p:grpSp>
        <p:sp>
          <p:nvSpPr>
            <p:cNvPr id="44" name="フリーフォーム: 図形 43">
              <a:extLst>
                <a:ext uri="{FF2B5EF4-FFF2-40B4-BE49-F238E27FC236}">
                  <a16:creationId xmlns:a16="http://schemas.microsoft.com/office/drawing/2014/main" id="{FB5656C6-5BB2-4ACD-87DC-5EFB641FE7C2}"/>
                </a:ext>
              </a:extLst>
            </p:cNvPr>
            <p:cNvSpPr/>
            <p:nvPr/>
          </p:nvSpPr>
          <p:spPr>
            <a:xfrm>
              <a:off x="9031832" y="3314564"/>
              <a:ext cx="1800125"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研究代表（責任）者</a:t>
              </a:r>
              <a:endParaRPr kumimoji="1" lang="ja-JP" altLang="en-US" sz="1600" kern="1200" dirty="0">
                <a:latin typeface="+mn-ea"/>
              </a:endParaRPr>
            </a:p>
          </p:txBody>
        </p:sp>
      </p:grpSp>
      <p:grpSp>
        <p:nvGrpSpPr>
          <p:cNvPr id="48" name="グループ化 47">
            <a:extLst>
              <a:ext uri="{FF2B5EF4-FFF2-40B4-BE49-F238E27FC236}">
                <a16:creationId xmlns:a16="http://schemas.microsoft.com/office/drawing/2014/main" id="{123409A7-8181-4681-8FE2-EF45A239F34B}"/>
              </a:ext>
            </a:extLst>
          </p:cNvPr>
          <p:cNvGrpSpPr/>
          <p:nvPr/>
        </p:nvGrpSpPr>
        <p:grpSpPr>
          <a:xfrm>
            <a:off x="6937608" y="1817234"/>
            <a:ext cx="1969580" cy="1859468"/>
            <a:chOff x="2108009" y="1479091"/>
            <a:chExt cx="1969580" cy="1859468"/>
          </a:xfrm>
        </p:grpSpPr>
        <p:sp>
          <p:nvSpPr>
            <p:cNvPr id="49" name="四角形: 角を丸くする 48">
              <a:extLst>
                <a:ext uri="{FF2B5EF4-FFF2-40B4-BE49-F238E27FC236}">
                  <a16:creationId xmlns:a16="http://schemas.microsoft.com/office/drawing/2014/main" id="{6EAF24F1-7729-4B74-944A-EAF14C725B07}"/>
                </a:ext>
              </a:extLst>
            </p:cNvPr>
            <p:cNvSpPr/>
            <p:nvPr/>
          </p:nvSpPr>
          <p:spPr>
            <a:xfrm>
              <a:off x="2384205" y="1479091"/>
              <a:ext cx="1417188" cy="1417188"/>
            </a:xfrm>
            <a:prstGeom prst="roundRect">
              <a:avLst>
                <a:gd name="adj" fmla="val 10000"/>
              </a:avLst>
            </a:prstGeom>
            <a:blipFill rotWithShape="1">
              <a:blip r:embed="rId7">
                <a:extLst>
                  <a:ext uri="{28A0092B-C50C-407E-A947-70E740481C1C}">
                    <a14:useLocalDpi xmlns:a14="http://schemas.microsoft.com/office/drawing/2010/main" val="0"/>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ja-JP" altLang="en-US">
                <a:latin typeface="+mn-ea"/>
              </a:endParaRPr>
            </a:p>
          </p:txBody>
        </p:sp>
        <p:sp>
          <p:nvSpPr>
            <p:cNvPr id="50" name="フリーフォーム: 図形 49">
              <a:extLst>
                <a:ext uri="{FF2B5EF4-FFF2-40B4-BE49-F238E27FC236}">
                  <a16:creationId xmlns:a16="http://schemas.microsoft.com/office/drawing/2014/main" id="{805C09EA-B8D3-4B87-AAFC-2178F2A0271E}"/>
                </a:ext>
              </a:extLst>
            </p:cNvPr>
            <p:cNvSpPr/>
            <p:nvPr/>
          </p:nvSpPr>
          <p:spPr>
            <a:xfrm>
              <a:off x="2108009" y="2951742"/>
              <a:ext cx="1969580" cy="386817"/>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倫理審査委員会</a:t>
              </a:r>
              <a:endParaRPr kumimoji="1" lang="ja-JP" altLang="en-US" sz="1600" kern="1200" dirty="0">
                <a:latin typeface="+mn-ea"/>
              </a:endParaRPr>
            </a:p>
          </p:txBody>
        </p:sp>
      </p:grpSp>
      <p:cxnSp>
        <p:nvCxnSpPr>
          <p:cNvPr id="52" name="直線矢印コネクタ 51">
            <a:extLst>
              <a:ext uri="{FF2B5EF4-FFF2-40B4-BE49-F238E27FC236}">
                <a16:creationId xmlns:a16="http://schemas.microsoft.com/office/drawing/2014/main" id="{50F105A5-4842-42E6-A2C8-31D02E50A153}"/>
              </a:ext>
            </a:extLst>
          </p:cNvPr>
          <p:cNvCxnSpPr>
            <a:cxnSpLocks/>
          </p:cNvCxnSpPr>
          <p:nvPr/>
        </p:nvCxnSpPr>
        <p:spPr>
          <a:xfrm flipV="1">
            <a:off x="7801704" y="3750260"/>
            <a:ext cx="0" cy="803176"/>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6F1B958-5A18-4CCB-9C54-00AF1B677806}"/>
              </a:ext>
            </a:extLst>
          </p:cNvPr>
          <p:cNvCxnSpPr>
            <a:cxnSpLocks/>
          </p:cNvCxnSpPr>
          <p:nvPr/>
        </p:nvCxnSpPr>
        <p:spPr>
          <a:xfrm>
            <a:off x="8107320" y="3750260"/>
            <a:ext cx="0" cy="803176"/>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EDA4E2F3-0C5B-4A3D-B7AC-B5817E65D6EF}"/>
              </a:ext>
            </a:extLst>
          </p:cNvPr>
          <p:cNvSpPr txBox="1"/>
          <p:nvPr/>
        </p:nvSpPr>
        <p:spPr>
          <a:xfrm>
            <a:off x="6911966" y="3940354"/>
            <a:ext cx="937079" cy="523220"/>
          </a:xfrm>
          <a:prstGeom prst="rect">
            <a:avLst/>
          </a:prstGeom>
          <a:noFill/>
        </p:spPr>
        <p:txBody>
          <a:bodyPr wrap="square" rtlCol="0">
            <a:spAutoFit/>
          </a:bodyPr>
          <a:lstStyle/>
          <a:p>
            <a:pPr algn="ctr"/>
            <a:r>
              <a:rPr lang="ja-JP" altLang="en-US" sz="1400" b="1" dirty="0">
                <a:latin typeface="+mn-ea"/>
                <a:ea typeface="+mn-ea"/>
              </a:rPr>
              <a:t>①審査</a:t>
            </a:r>
            <a:endParaRPr lang="en-US" altLang="ja-JP" sz="1400" b="1" dirty="0">
              <a:latin typeface="+mn-ea"/>
              <a:ea typeface="+mn-ea"/>
            </a:endParaRPr>
          </a:p>
          <a:p>
            <a:pPr algn="ctr"/>
            <a:r>
              <a:rPr lang="ja-JP" altLang="en-US" sz="1400" b="1" dirty="0">
                <a:latin typeface="+mn-ea"/>
                <a:ea typeface="+mn-ea"/>
              </a:rPr>
              <a:t>依頼</a:t>
            </a:r>
            <a:endParaRPr kumimoji="1" lang="ja-JP" altLang="en-US" sz="2400" b="1" dirty="0">
              <a:latin typeface="+mn-ea"/>
              <a:ea typeface="+mn-ea"/>
            </a:endParaRPr>
          </a:p>
        </p:txBody>
      </p:sp>
      <p:sp>
        <p:nvSpPr>
          <p:cNvPr id="55" name="テキスト ボックス 54">
            <a:extLst>
              <a:ext uri="{FF2B5EF4-FFF2-40B4-BE49-F238E27FC236}">
                <a16:creationId xmlns:a16="http://schemas.microsoft.com/office/drawing/2014/main" id="{C89C8F07-FEF3-4985-B2DA-45B0E6582295}"/>
              </a:ext>
            </a:extLst>
          </p:cNvPr>
          <p:cNvSpPr txBox="1"/>
          <p:nvPr/>
        </p:nvSpPr>
        <p:spPr>
          <a:xfrm>
            <a:off x="8157817" y="3932253"/>
            <a:ext cx="907973" cy="523220"/>
          </a:xfrm>
          <a:prstGeom prst="rect">
            <a:avLst/>
          </a:prstGeom>
          <a:noFill/>
        </p:spPr>
        <p:txBody>
          <a:bodyPr wrap="square" rtlCol="0">
            <a:spAutoFit/>
          </a:bodyPr>
          <a:lstStyle/>
          <a:p>
            <a:pPr algn="ctr"/>
            <a:r>
              <a:rPr lang="ja-JP" altLang="en-US" sz="1400" b="1" dirty="0">
                <a:latin typeface="+mn-ea"/>
                <a:ea typeface="+mn-ea"/>
              </a:rPr>
              <a:t>②審査</a:t>
            </a:r>
            <a:endParaRPr lang="en-US" altLang="ja-JP" sz="1400" b="1" dirty="0">
              <a:latin typeface="+mn-ea"/>
              <a:ea typeface="+mn-ea"/>
            </a:endParaRPr>
          </a:p>
          <a:p>
            <a:pPr algn="ctr"/>
            <a:r>
              <a:rPr lang="ja-JP" altLang="en-US" sz="1400" b="1" dirty="0">
                <a:latin typeface="+mn-ea"/>
                <a:ea typeface="+mn-ea"/>
              </a:rPr>
              <a:t>結果</a:t>
            </a:r>
            <a:endParaRPr kumimoji="1" lang="ja-JP" altLang="en-US" sz="2400" b="1" dirty="0">
              <a:latin typeface="+mn-ea"/>
              <a:ea typeface="+mn-ea"/>
            </a:endParaRPr>
          </a:p>
        </p:txBody>
      </p:sp>
      <p:cxnSp>
        <p:nvCxnSpPr>
          <p:cNvPr id="56" name="直線矢印コネクタ 55">
            <a:extLst>
              <a:ext uri="{FF2B5EF4-FFF2-40B4-BE49-F238E27FC236}">
                <a16:creationId xmlns:a16="http://schemas.microsoft.com/office/drawing/2014/main" id="{4DD0308D-2169-42CB-B970-E5B785775A83}"/>
              </a:ext>
            </a:extLst>
          </p:cNvPr>
          <p:cNvCxnSpPr>
            <a:cxnSpLocks/>
          </p:cNvCxnSpPr>
          <p:nvPr/>
        </p:nvCxnSpPr>
        <p:spPr>
          <a:xfrm>
            <a:off x="8834073" y="5298497"/>
            <a:ext cx="1372104" cy="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7B22C9-17DF-42FD-A463-15EBE0F05961}"/>
              </a:ext>
            </a:extLst>
          </p:cNvPr>
          <p:cNvCxnSpPr>
            <a:cxnSpLocks/>
          </p:cNvCxnSpPr>
          <p:nvPr/>
        </p:nvCxnSpPr>
        <p:spPr>
          <a:xfrm flipH="1">
            <a:off x="8834073" y="5658537"/>
            <a:ext cx="1372104" cy="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853C5B0A-2836-4261-9D82-89E0EEA60EAB}"/>
              </a:ext>
            </a:extLst>
          </p:cNvPr>
          <p:cNvSpPr txBox="1"/>
          <p:nvPr/>
        </p:nvSpPr>
        <p:spPr>
          <a:xfrm>
            <a:off x="8950336" y="5808593"/>
            <a:ext cx="1159203" cy="307777"/>
          </a:xfrm>
          <a:prstGeom prst="rect">
            <a:avLst/>
          </a:prstGeom>
          <a:noFill/>
        </p:spPr>
        <p:txBody>
          <a:bodyPr wrap="square" rtlCol="0">
            <a:spAutoFit/>
          </a:bodyPr>
          <a:lstStyle/>
          <a:p>
            <a:r>
              <a:rPr lang="ja-JP" altLang="en-US" sz="1400" b="1" dirty="0">
                <a:latin typeface="+mn-ea"/>
                <a:ea typeface="+mn-ea"/>
              </a:rPr>
              <a:t>④許可通知</a:t>
            </a:r>
            <a:endParaRPr kumimoji="1" lang="ja-JP" altLang="en-US" sz="2400" b="1" dirty="0">
              <a:latin typeface="+mn-ea"/>
              <a:ea typeface="+mn-ea"/>
            </a:endParaRPr>
          </a:p>
        </p:txBody>
      </p:sp>
      <p:sp>
        <p:nvSpPr>
          <p:cNvPr id="59" name="テキスト ボックス 58">
            <a:extLst>
              <a:ext uri="{FF2B5EF4-FFF2-40B4-BE49-F238E27FC236}">
                <a16:creationId xmlns:a16="http://schemas.microsoft.com/office/drawing/2014/main" id="{CC9BFB2A-18CF-4AD9-9646-9350826DF004}"/>
              </a:ext>
            </a:extLst>
          </p:cNvPr>
          <p:cNvSpPr txBox="1"/>
          <p:nvPr/>
        </p:nvSpPr>
        <p:spPr>
          <a:xfrm>
            <a:off x="8929590" y="4871595"/>
            <a:ext cx="1159203" cy="307777"/>
          </a:xfrm>
          <a:prstGeom prst="rect">
            <a:avLst/>
          </a:prstGeom>
          <a:noFill/>
        </p:spPr>
        <p:txBody>
          <a:bodyPr wrap="square" rtlCol="0">
            <a:spAutoFit/>
          </a:bodyPr>
          <a:lstStyle/>
          <a:p>
            <a:r>
              <a:rPr lang="ja-JP" altLang="en-US" sz="1400" b="1" dirty="0">
                <a:latin typeface="+mn-ea"/>
                <a:ea typeface="+mn-ea"/>
              </a:rPr>
              <a:t>③許可申請</a:t>
            </a:r>
            <a:endParaRPr kumimoji="1" lang="ja-JP" altLang="en-US" sz="2400" b="1" dirty="0">
              <a:latin typeface="+mn-ea"/>
              <a:ea typeface="+mn-ea"/>
            </a:endParaRPr>
          </a:p>
        </p:txBody>
      </p:sp>
      <p:cxnSp>
        <p:nvCxnSpPr>
          <p:cNvPr id="60" name="直線矢印コネクタ 59">
            <a:extLst>
              <a:ext uri="{FF2B5EF4-FFF2-40B4-BE49-F238E27FC236}">
                <a16:creationId xmlns:a16="http://schemas.microsoft.com/office/drawing/2014/main" id="{41759D73-7BE7-4774-B0D8-4712F52582BF}"/>
              </a:ext>
            </a:extLst>
          </p:cNvPr>
          <p:cNvCxnSpPr>
            <a:cxnSpLocks/>
          </p:cNvCxnSpPr>
          <p:nvPr/>
        </p:nvCxnSpPr>
        <p:spPr>
          <a:xfrm>
            <a:off x="8839107" y="2525828"/>
            <a:ext cx="1242284" cy="0"/>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1" name="グループ化 60">
            <a:extLst>
              <a:ext uri="{FF2B5EF4-FFF2-40B4-BE49-F238E27FC236}">
                <a16:creationId xmlns:a16="http://schemas.microsoft.com/office/drawing/2014/main" id="{91B5469E-9640-4F27-8427-BD2752EDA912}"/>
              </a:ext>
            </a:extLst>
          </p:cNvPr>
          <p:cNvGrpSpPr/>
          <p:nvPr/>
        </p:nvGrpSpPr>
        <p:grpSpPr>
          <a:xfrm>
            <a:off x="10084523" y="1764333"/>
            <a:ext cx="1969580" cy="2168723"/>
            <a:chOff x="3770340" y="1516631"/>
            <a:chExt cx="1969580" cy="2168723"/>
          </a:xfrm>
        </p:grpSpPr>
        <p:pic>
          <p:nvPicPr>
            <p:cNvPr id="62" name="Picture 8" descr="パソコンのモニタのイラスト">
              <a:extLst>
                <a:ext uri="{FF2B5EF4-FFF2-40B4-BE49-F238E27FC236}">
                  <a16:creationId xmlns:a16="http://schemas.microsoft.com/office/drawing/2014/main" id="{123BA502-4D8A-448C-93D0-F72E61CB75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3746" y="1700800"/>
              <a:ext cx="1111208" cy="1111208"/>
            </a:xfrm>
            <a:prstGeom prst="rect">
              <a:avLst/>
            </a:prstGeom>
            <a:noFill/>
            <a:extLst>
              <a:ext uri="{909E8E84-426E-40DD-AFC4-6F175D3DCCD1}">
                <a14:hiddenFill xmlns:a14="http://schemas.microsoft.com/office/drawing/2010/main">
                  <a:solidFill>
                    <a:srgbClr val="FFFFFF"/>
                  </a:solidFill>
                </a14:hiddenFill>
              </a:ext>
            </a:extLst>
          </p:spPr>
        </p:pic>
        <p:sp>
          <p:nvSpPr>
            <p:cNvPr id="63" name="四角形: 角を丸くする 62">
              <a:extLst>
                <a:ext uri="{FF2B5EF4-FFF2-40B4-BE49-F238E27FC236}">
                  <a16:creationId xmlns:a16="http://schemas.microsoft.com/office/drawing/2014/main" id="{C538E3ED-1393-44FC-853C-370228946384}"/>
                </a:ext>
              </a:extLst>
            </p:cNvPr>
            <p:cNvSpPr/>
            <p:nvPr/>
          </p:nvSpPr>
          <p:spPr bwMode="auto">
            <a:xfrm>
              <a:off x="4077350" y="1516631"/>
              <a:ext cx="1404000" cy="1404000"/>
            </a:xfrm>
            <a:prstGeom prst="roundRect">
              <a:avLst>
                <a:gd name="adj" fmla="val 7683"/>
              </a:avLst>
            </a:prstGeom>
            <a:noFill/>
            <a:ln w="19050">
              <a:solidFill>
                <a:schemeClr val="accent2"/>
              </a:solidFill>
              <a:miter lim="800000"/>
              <a:headEnd/>
              <a:tailEnd/>
            </a:ln>
          </p:spPr>
          <p:txBody>
            <a:bodyPr wrap="none" rtlCol="0" anchor="ctr"/>
            <a:lstStyle/>
            <a:p>
              <a:pPr algn="ctr"/>
              <a:endParaRPr kumimoji="1" lang="ja-JP" altLang="en-US" dirty="0">
                <a:solidFill>
                  <a:srgbClr val="0000CC"/>
                </a:solidFill>
                <a:latin typeface="+mn-ea"/>
                <a:ea typeface="+mn-ea"/>
              </a:endParaRPr>
            </a:p>
          </p:txBody>
        </p:sp>
        <p:sp>
          <p:nvSpPr>
            <p:cNvPr id="64" name="フリーフォーム: 図形 63">
              <a:extLst>
                <a:ext uri="{FF2B5EF4-FFF2-40B4-BE49-F238E27FC236}">
                  <a16:creationId xmlns:a16="http://schemas.microsoft.com/office/drawing/2014/main" id="{3FF736A4-2CED-4294-A6FD-6EF1BDE4BB5C}"/>
                </a:ext>
              </a:extLst>
            </p:cNvPr>
            <p:cNvSpPr/>
            <p:nvPr/>
          </p:nvSpPr>
          <p:spPr>
            <a:xfrm>
              <a:off x="3770340" y="3042183"/>
              <a:ext cx="1969580" cy="643171"/>
            </a:xfrm>
            <a:custGeom>
              <a:avLst/>
              <a:gdLst>
                <a:gd name="connsiteX0" fmla="*/ 0 w 1333289"/>
                <a:gd name="connsiteY0" fmla="*/ 63208 h 632079"/>
                <a:gd name="connsiteX1" fmla="*/ 63208 w 1333289"/>
                <a:gd name="connsiteY1" fmla="*/ 0 h 632079"/>
                <a:gd name="connsiteX2" fmla="*/ 1270081 w 1333289"/>
                <a:gd name="connsiteY2" fmla="*/ 0 h 632079"/>
                <a:gd name="connsiteX3" fmla="*/ 1333289 w 1333289"/>
                <a:gd name="connsiteY3" fmla="*/ 63208 h 632079"/>
                <a:gd name="connsiteX4" fmla="*/ 1333289 w 1333289"/>
                <a:gd name="connsiteY4" fmla="*/ 568871 h 632079"/>
                <a:gd name="connsiteX5" fmla="*/ 1270081 w 1333289"/>
                <a:gd name="connsiteY5" fmla="*/ 632079 h 632079"/>
                <a:gd name="connsiteX6" fmla="*/ 63208 w 1333289"/>
                <a:gd name="connsiteY6" fmla="*/ 632079 h 632079"/>
                <a:gd name="connsiteX7" fmla="*/ 0 w 1333289"/>
                <a:gd name="connsiteY7" fmla="*/ 568871 h 632079"/>
                <a:gd name="connsiteX8" fmla="*/ 0 w 1333289"/>
                <a:gd name="connsiteY8" fmla="*/ 63208 h 63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289" h="632079">
                  <a:moveTo>
                    <a:pt x="0" y="63208"/>
                  </a:moveTo>
                  <a:cubicBezTo>
                    <a:pt x="0" y="28299"/>
                    <a:pt x="28299" y="0"/>
                    <a:pt x="63208" y="0"/>
                  </a:cubicBezTo>
                  <a:lnTo>
                    <a:pt x="1270081" y="0"/>
                  </a:lnTo>
                  <a:cubicBezTo>
                    <a:pt x="1304990" y="0"/>
                    <a:pt x="1333289" y="28299"/>
                    <a:pt x="1333289" y="63208"/>
                  </a:cubicBezTo>
                  <a:lnTo>
                    <a:pt x="1333289" y="568871"/>
                  </a:lnTo>
                  <a:cubicBezTo>
                    <a:pt x="1333289" y="603780"/>
                    <a:pt x="1304990" y="632079"/>
                    <a:pt x="1270081" y="632079"/>
                  </a:cubicBezTo>
                  <a:lnTo>
                    <a:pt x="63208" y="632079"/>
                  </a:lnTo>
                  <a:cubicBezTo>
                    <a:pt x="28299" y="632079"/>
                    <a:pt x="0" y="603780"/>
                    <a:pt x="0" y="568871"/>
                  </a:cubicBezTo>
                  <a:lnTo>
                    <a:pt x="0" y="6320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513" tIns="54513" rIns="18513" bIns="18513" numCol="1" spcCol="1270" anchor="t"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rPr>
                <a:t>倫理審査委員会</a:t>
              </a:r>
              <a:endParaRPr kumimoji="1" lang="en-US" altLang="ja-JP" sz="1600" b="1" kern="1200" dirty="0">
                <a:latin typeface="+mn-ea"/>
              </a:endParaRPr>
            </a:p>
            <a:p>
              <a:pPr marL="0" lvl="0" indent="0" algn="ctr" defTabSz="711200">
                <a:lnSpc>
                  <a:spcPct val="90000"/>
                </a:lnSpc>
                <a:spcBef>
                  <a:spcPct val="0"/>
                </a:spcBef>
                <a:spcAft>
                  <a:spcPct val="35000"/>
                </a:spcAft>
                <a:buNone/>
              </a:pPr>
              <a:r>
                <a:rPr lang="ja-JP" altLang="en-US" sz="1600" b="1" dirty="0">
                  <a:latin typeface="+mn-ea"/>
                </a:rPr>
                <a:t>報告システム</a:t>
              </a:r>
              <a:endParaRPr kumimoji="1" lang="ja-JP" altLang="en-US" sz="1600" kern="1200" dirty="0">
                <a:latin typeface="+mn-ea"/>
              </a:endParaRPr>
            </a:p>
          </p:txBody>
        </p:sp>
      </p:grpSp>
      <p:sp>
        <p:nvSpPr>
          <p:cNvPr id="65" name="テキスト ボックス 64">
            <a:extLst>
              <a:ext uri="{FF2B5EF4-FFF2-40B4-BE49-F238E27FC236}">
                <a16:creationId xmlns:a16="http://schemas.microsoft.com/office/drawing/2014/main" id="{CB9DBE33-F94D-4ECC-AECF-C59AC85AD2D8}"/>
              </a:ext>
            </a:extLst>
          </p:cNvPr>
          <p:cNvSpPr txBox="1"/>
          <p:nvPr/>
        </p:nvSpPr>
        <p:spPr>
          <a:xfrm>
            <a:off x="9055131" y="2144789"/>
            <a:ext cx="656195" cy="307777"/>
          </a:xfrm>
          <a:prstGeom prst="rect">
            <a:avLst/>
          </a:prstGeom>
          <a:noFill/>
        </p:spPr>
        <p:txBody>
          <a:bodyPr wrap="square" rtlCol="0">
            <a:spAutoFit/>
          </a:bodyPr>
          <a:lstStyle/>
          <a:p>
            <a:pPr algn="ctr"/>
            <a:r>
              <a:rPr kumimoji="1" lang="ja-JP" altLang="en-US" sz="1400" b="1" dirty="0">
                <a:latin typeface="+mn-ea"/>
                <a:ea typeface="+mn-ea"/>
              </a:rPr>
              <a:t>公表</a:t>
            </a:r>
            <a:endParaRPr kumimoji="1" lang="ja-JP" altLang="en-US" sz="2400" b="1" dirty="0">
              <a:latin typeface="+mn-ea"/>
              <a:ea typeface="+mn-ea"/>
            </a:endParaRPr>
          </a:p>
        </p:txBody>
      </p:sp>
      <p:graphicFrame>
        <p:nvGraphicFramePr>
          <p:cNvPr id="66" name="表 65">
            <a:extLst>
              <a:ext uri="{FF2B5EF4-FFF2-40B4-BE49-F238E27FC236}">
                <a16:creationId xmlns:a16="http://schemas.microsoft.com/office/drawing/2014/main" id="{5440C16D-4A86-494E-86FA-16824C595733}"/>
              </a:ext>
            </a:extLst>
          </p:cNvPr>
          <p:cNvGraphicFramePr>
            <a:graphicFrameLocks noGrp="1"/>
          </p:cNvGraphicFramePr>
          <p:nvPr>
            <p:extLst>
              <p:ext uri="{D42A27DB-BD31-4B8C-83A1-F6EECF244321}">
                <p14:modId xmlns:p14="http://schemas.microsoft.com/office/powerpoint/2010/main" val="3642753642"/>
              </p:ext>
            </p:extLst>
          </p:nvPr>
        </p:nvGraphicFramePr>
        <p:xfrm>
          <a:off x="8839107" y="2596582"/>
          <a:ext cx="1099020" cy="822960"/>
        </p:xfrm>
        <a:graphic>
          <a:graphicData uri="http://schemas.openxmlformats.org/drawingml/2006/table">
            <a:tbl>
              <a:tblPr firstRow="1" bandRow="1">
                <a:tableStyleId>{5C22544A-7EE6-4342-B048-85BDC9FD1C3A}</a:tableStyleId>
              </a:tblPr>
              <a:tblGrid>
                <a:gridCol w="1099020">
                  <a:extLst>
                    <a:ext uri="{9D8B030D-6E8A-4147-A177-3AD203B41FA5}">
                      <a16:colId xmlns:a16="http://schemas.microsoft.com/office/drawing/2014/main" val="1172288107"/>
                    </a:ext>
                  </a:extLst>
                </a:gridCol>
              </a:tblGrid>
              <a:tr h="616590">
                <a:tc>
                  <a:txBody>
                    <a:bodyPr/>
                    <a:lstStyle/>
                    <a:p>
                      <a:pPr marL="0" lvl="0" indent="0">
                        <a:buNone/>
                      </a:pPr>
                      <a:r>
                        <a:rPr lang="ja-JP" altLang="en-US" sz="1200" b="0" dirty="0">
                          <a:solidFill>
                            <a:schemeClr val="tx1"/>
                          </a:solidFill>
                          <a:latin typeface="+mn-ea"/>
                          <a:ea typeface="+mn-ea"/>
                        </a:rPr>
                        <a:t>・委員会規程</a:t>
                      </a:r>
                      <a:endParaRPr lang="en-US" altLang="ja-JP" sz="1200" b="0" dirty="0">
                        <a:solidFill>
                          <a:schemeClr val="tx1"/>
                        </a:solidFill>
                        <a:latin typeface="+mn-ea"/>
                        <a:ea typeface="+mn-ea"/>
                      </a:endParaRPr>
                    </a:p>
                    <a:p>
                      <a:pPr marL="0" lvl="0" indent="0">
                        <a:buNone/>
                      </a:pPr>
                      <a:r>
                        <a:rPr lang="ja-JP" altLang="en-US" sz="1200" b="0" dirty="0">
                          <a:solidFill>
                            <a:schemeClr val="tx1"/>
                          </a:solidFill>
                          <a:latin typeface="+mn-ea"/>
                          <a:ea typeface="+mn-ea"/>
                        </a:rPr>
                        <a:t>・委員名簿</a:t>
                      </a:r>
                      <a:endParaRPr lang="en-US" altLang="ja-JP" sz="1200" b="0" dirty="0">
                        <a:solidFill>
                          <a:schemeClr val="tx1"/>
                        </a:solidFill>
                        <a:latin typeface="+mn-ea"/>
                        <a:ea typeface="+mn-ea"/>
                      </a:endParaRPr>
                    </a:p>
                    <a:p>
                      <a:pPr marL="0" lvl="0" indent="0">
                        <a:buNone/>
                      </a:pPr>
                      <a:r>
                        <a:rPr lang="ja-JP" altLang="en-US" sz="1200" b="0" dirty="0">
                          <a:solidFill>
                            <a:schemeClr val="tx1"/>
                          </a:solidFill>
                          <a:latin typeface="+mn-ea"/>
                          <a:ea typeface="+mn-ea"/>
                        </a:rPr>
                        <a:t>・開催状況</a:t>
                      </a:r>
                      <a:endParaRPr lang="en-US" altLang="ja-JP" sz="1200" b="0" dirty="0">
                        <a:solidFill>
                          <a:schemeClr val="tx1"/>
                        </a:solidFill>
                        <a:latin typeface="+mn-ea"/>
                        <a:ea typeface="+mn-ea"/>
                      </a:endParaRPr>
                    </a:p>
                    <a:p>
                      <a:pPr marL="0" lvl="0" indent="0">
                        <a:buNone/>
                      </a:pPr>
                      <a:r>
                        <a:rPr lang="ja-JP" altLang="en-US" sz="1200" b="0" dirty="0">
                          <a:solidFill>
                            <a:schemeClr val="tx1"/>
                          </a:solidFill>
                          <a:latin typeface="+mn-ea"/>
                          <a:ea typeface="+mn-ea"/>
                        </a:rPr>
                        <a:t>・審査概要</a:t>
                      </a:r>
                    </a:p>
                  </a:txBody>
                  <a:tcPr marL="36000" marR="36000">
                    <a:noFill/>
                  </a:tcPr>
                </a:tc>
                <a:extLst>
                  <a:ext uri="{0D108BD9-81ED-4DB2-BD59-A6C34878D82A}">
                    <a16:rowId xmlns:a16="http://schemas.microsoft.com/office/drawing/2014/main" val="1176828543"/>
                  </a:ext>
                </a:extLst>
              </a:tr>
            </a:tbl>
          </a:graphicData>
        </a:graphic>
      </p:graphicFrame>
      <p:sp>
        <p:nvSpPr>
          <p:cNvPr id="67" name="コンテンツ プレースホルダー 2">
            <a:extLst>
              <a:ext uri="{FF2B5EF4-FFF2-40B4-BE49-F238E27FC236}">
                <a16:creationId xmlns:a16="http://schemas.microsoft.com/office/drawing/2014/main" id="{A0BBF19B-AC89-4D52-B842-EE929DBFAE6B}"/>
              </a:ext>
            </a:extLst>
          </p:cNvPr>
          <p:cNvSpPr txBox="1">
            <a:spLocks/>
          </p:cNvSpPr>
          <p:nvPr/>
        </p:nvSpPr>
        <p:spPr bwMode="auto">
          <a:xfrm>
            <a:off x="7103322" y="1412856"/>
            <a:ext cx="1696777" cy="30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7200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9388" indent="-179388">
              <a:buFontTx/>
              <a:buNone/>
            </a:pPr>
            <a:r>
              <a:rPr lang="ja-JP" altLang="en-US" sz="1400" b="1" kern="0" dirty="0">
                <a:latin typeface="+mn-ea"/>
                <a:ea typeface="+mn-ea"/>
              </a:rPr>
              <a:t>■手続きの流れ</a:t>
            </a:r>
            <a:endParaRPr lang="en-US" altLang="ja-JP" sz="1200" kern="0" dirty="0">
              <a:latin typeface="+mn-ea"/>
              <a:ea typeface="+mn-ea"/>
            </a:endParaRPr>
          </a:p>
        </p:txBody>
      </p:sp>
      <p:sp>
        <p:nvSpPr>
          <p:cNvPr id="7" name="四角形: 角を丸くする 6">
            <a:extLst>
              <a:ext uri="{FF2B5EF4-FFF2-40B4-BE49-F238E27FC236}">
                <a16:creationId xmlns:a16="http://schemas.microsoft.com/office/drawing/2014/main" id="{1551DFFB-A7B6-ECC3-5360-DD7BA6799878}"/>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８</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en-US" altLang="ja-JP" sz="1600" b="1" dirty="0">
                <a:solidFill>
                  <a:srgbClr val="000000"/>
                </a:solidFill>
                <a:latin typeface="ＭＳ Ｐゴシック"/>
                <a:ea typeface="ＭＳ Ｐゴシック"/>
              </a:rPr>
              <a:t>16</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日付プレースホルダー 10">
            <a:extLst>
              <a:ext uri="{FF2B5EF4-FFF2-40B4-BE49-F238E27FC236}">
                <a16:creationId xmlns:a16="http://schemas.microsoft.com/office/drawing/2014/main" id="{313AB026-945B-B13C-39BA-90CC653B72C0}"/>
              </a:ext>
            </a:extLst>
          </p:cNvPr>
          <p:cNvSpPr txBox="1">
            <a:spLocks/>
          </p:cNvSpPr>
          <p:nvPr/>
        </p:nvSpPr>
        <p:spPr bwMode="auto">
          <a:xfrm>
            <a:off x="0" y="6561138"/>
            <a:ext cx="28448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eaLnBrk="1" fontAlgn="base" hangingPunct="1">
              <a:spcBef>
                <a:spcPct val="0"/>
              </a:spcBef>
              <a:spcAft>
                <a:spcPct val="0"/>
              </a:spcAft>
              <a:defRPr kumimoji="1" sz="900" kern="1200" dirty="0">
                <a:solidFill>
                  <a:schemeClr val="accent5"/>
                </a:solidFill>
                <a:latin typeface="+mn-ea"/>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5B32AA05-44BE-4561-B210-9062C6AD7939}" type="datetime1">
              <a:rPr lang="ja-JP" altLang="en-US" smtClean="0"/>
              <a:pPr>
                <a:defRPr/>
              </a:pPr>
              <a:t>2024/7/1</a:t>
            </a:fld>
            <a:endParaRPr lang="en-US" altLang="ja-JP" dirty="0"/>
          </a:p>
        </p:txBody>
      </p:sp>
      <p:sp>
        <p:nvSpPr>
          <p:cNvPr id="8" name="日付プレースホルダー 7">
            <a:extLst>
              <a:ext uri="{FF2B5EF4-FFF2-40B4-BE49-F238E27FC236}">
                <a16:creationId xmlns:a16="http://schemas.microsoft.com/office/drawing/2014/main" id="{EA3CCC56-75EE-3356-2712-73B40A507B9E}"/>
              </a:ext>
            </a:extLst>
          </p:cNvPr>
          <p:cNvSpPr>
            <a:spLocks noGrp="1"/>
          </p:cNvSpPr>
          <p:nvPr>
            <p:ph type="dt" sz="half" idx="10"/>
          </p:nvPr>
        </p:nvSpPr>
        <p:spPr/>
        <p:txBody>
          <a:bodyPr/>
          <a:lstStyle/>
          <a:p>
            <a:pPr>
              <a:defRPr/>
            </a:pPr>
            <a:r>
              <a:rPr lang="en-US" altLang="ja-JP" dirty="0"/>
              <a:t>2024/6/26</a:t>
            </a:r>
          </a:p>
        </p:txBody>
      </p:sp>
      <p:sp>
        <p:nvSpPr>
          <p:cNvPr id="9" name="スライド番号プレースホルダー 16">
            <a:extLst>
              <a:ext uri="{FF2B5EF4-FFF2-40B4-BE49-F238E27FC236}">
                <a16:creationId xmlns:a16="http://schemas.microsoft.com/office/drawing/2014/main" id="{1A591936-0286-89ED-15D3-11E5FFF2FABD}"/>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46</a:t>
            </a:fld>
            <a:endParaRPr lang="en-US" altLang="ja-JP" dirty="0">
              <a:solidFill>
                <a:schemeClr val="tx1"/>
              </a:solidFill>
            </a:endParaRPr>
          </a:p>
        </p:txBody>
      </p:sp>
      <p:sp>
        <p:nvSpPr>
          <p:cNvPr id="4" name="object 8">
            <a:extLst>
              <a:ext uri="{FF2B5EF4-FFF2-40B4-BE49-F238E27FC236}">
                <a16:creationId xmlns:a16="http://schemas.microsoft.com/office/drawing/2014/main" id="{B504C7E9-640F-66E1-4AD1-60EFE5ABD5D2}"/>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6" name="テキスト ボックス 5">
            <a:extLst>
              <a:ext uri="{FF2B5EF4-FFF2-40B4-BE49-F238E27FC236}">
                <a16:creationId xmlns:a16="http://schemas.microsoft.com/office/drawing/2014/main" id="{A49BD68A-E83E-6EFF-6009-AD1215AFEB07}"/>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468777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3D45743C-1252-E32E-0735-7B17CC853DF6}"/>
              </a:ext>
            </a:extLst>
          </p:cNvPr>
          <p:cNvSpPr/>
          <p:nvPr/>
        </p:nvSpPr>
        <p:spPr bwMode="auto">
          <a:xfrm>
            <a:off x="607764" y="1868521"/>
            <a:ext cx="9727892" cy="1172133"/>
          </a:xfrm>
          <a:prstGeom prst="roundRect">
            <a:avLst/>
          </a:prstGeom>
          <a:solidFill>
            <a:srgbClr val="FFE7FF"/>
          </a:solidFill>
          <a:ln w="9525">
            <a:noFill/>
            <a:miter lim="800000"/>
            <a:headEnd/>
            <a:tailEnd/>
          </a:ln>
        </p:spPr>
        <p:txBody>
          <a:bodyPr wrap="none" rtlCol="0" anchor="ctr"/>
          <a:lstStyle/>
          <a:p>
            <a:pPr algn="ctr"/>
            <a:endParaRPr lang="ja-JP" altLang="en-US" dirty="0">
              <a:solidFill>
                <a:srgbClr val="0000CC"/>
              </a:solidFill>
            </a:endParaRPr>
          </a:p>
        </p:txBody>
      </p:sp>
      <p:graphicFrame>
        <p:nvGraphicFramePr>
          <p:cNvPr id="7" name="think-cell data - do not delete" hidden="1">
            <a:extLst>
              <a:ext uri="{FF2B5EF4-FFF2-40B4-BE49-F238E27FC236}">
                <a16:creationId xmlns:a16="http://schemas.microsoft.com/office/drawing/2014/main" id="{C36FFAAF-1DD2-9902-3AE2-DDD9FD6F93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7" name="think-cell data - do not delete" hidden="1">
                        <a:extLst>
                          <a:ext uri="{FF2B5EF4-FFF2-40B4-BE49-F238E27FC236}">
                            <a16:creationId xmlns:a16="http://schemas.microsoft.com/office/drawing/2014/main" id="{C36FFAAF-1DD2-9902-3AE2-DDD9FD6F93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72EEE4E3-DCD2-E2D9-6A47-73099D4287DC}"/>
              </a:ext>
            </a:extLst>
          </p:cNvPr>
          <p:cNvSpPr>
            <a:spLocks noGrp="1"/>
          </p:cNvSpPr>
          <p:nvPr>
            <p:ph type="title"/>
          </p:nvPr>
        </p:nvSpPr>
        <p:spPr/>
        <p:txBody>
          <a:bodyPr vert="horz"/>
          <a:lstStyle/>
          <a:p>
            <a:r>
              <a:rPr kumimoji="1" lang="ja-JP" altLang="en-US" sz="3200" dirty="0">
                <a:latin typeface="+mn-ea"/>
                <a:ea typeface="+mn-ea"/>
              </a:rPr>
              <a:t>迅速審査と報告事項</a:t>
            </a:r>
          </a:p>
        </p:txBody>
      </p:sp>
      <p:sp>
        <p:nvSpPr>
          <p:cNvPr id="6" name="コンテンツ プレースホルダー 2">
            <a:extLst>
              <a:ext uri="{FF2B5EF4-FFF2-40B4-BE49-F238E27FC236}">
                <a16:creationId xmlns:a16="http://schemas.microsoft.com/office/drawing/2014/main" id="{299CF5CA-7363-E32F-44F3-087D9F4DF159}"/>
              </a:ext>
            </a:extLst>
          </p:cNvPr>
          <p:cNvSpPr>
            <a:spLocks noGrp="1"/>
          </p:cNvSpPr>
          <p:nvPr>
            <p:ph idx="1"/>
          </p:nvPr>
        </p:nvSpPr>
        <p:spPr>
          <a:xfrm>
            <a:off x="609599" y="1196832"/>
            <a:ext cx="11269463" cy="5112488"/>
          </a:xfrm>
        </p:spPr>
        <p:txBody>
          <a:bodyPr/>
          <a:lstStyle/>
          <a:p>
            <a:pPr marL="179388" indent="-179388">
              <a:spcBef>
                <a:spcPts val="500"/>
              </a:spcBef>
              <a:buNone/>
            </a:pPr>
            <a:r>
              <a:rPr kumimoji="1" lang="ja-JP" altLang="en-US" sz="1600" b="1" dirty="0">
                <a:latin typeface="+mn-ea"/>
                <a:ea typeface="+mn-ea"/>
              </a:rPr>
              <a:t>■ 迅速審査</a:t>
            </a:r>
            <a:endParaRPr kumimoji="1" lang="en-US" altLang="ja-JP" sz="1600" b="1" dirty="0">
              <a:latin typeface="+mn-ea"/>
              <a:ea typeface="+mn-ea"/>
            </a:endParaRPr>
          </a:p>
          <a:p>
            <a:pPr marL="0" indent="0">
              <a:spcBef>
                <a:spcPts val="500"/>
              </a:spcBef>
              <a:buNone/>
            </a:pPr>
            <a:r>
              <a:rPr kumimoji="1" lang="ja-JP" altLang="en-US" sz="1600" u="sng" dirty="0">
                <a:latin typeface="+mn-ea"/>
                <a:ea typeface="+mn-ea"/>
              </a:rPr>
              <a:t>倫理審査委員会が指名する委員による審査</a:t>
            </a:r>
            <a:r>
              <a:rPr kumimoji="1" lang="ja-JP" altLang="en-US" sz="1600" dirty="0">
                <a:latin typeface="+mn-ea"/>
                <a:ea typeface="+mn-ea"/>
              </a:rPr>
              <a:t>。</a:t>
            </a:r>
            <a:r>
              <a:rPr lang="ja-JP" altLang="en-US" sz="1600" dirty="0">
                <a:latin typeface="+mn-ea"/>
                <a:ea typeface="+mn-ea"/>
              </a:rPr>
              <a:t>次に掲げる</a:t>
            </a:r>
            <a:r>
              <a:rPr lang="ja-JP" altLang="en-US" sz="1600" dirty="0">
                <a:solidFill>
                  <a:srgbClr val="0000CC"/>
                </a:solidFill>
                <a:latin typeface="+mn-ea"/>
                <a:ea typeface="+mn-ea"/>
              </a:rPr>
              <a:t>いずれかの審査</a:t>
            </a:r>
            <a:r>
              <a:rPr lang="ja-JP" altLang="en-US" sz="1600" dirty="0">
                <a:latin typeface="+mn-ea"/>
                <a:ea typeface="+mn-ea"/>
              </a:rPr>
              <a:t>に該当する場合</a:t>
            </a:r>
            <a:r>
              <a:rPr kumimoji="1" lang="ja-JP" altLang="en-US" sz="1600" dirty="0">
                <a:latin typeface="+mn-ea"/>
                <a:ea typeface="+mn-ea"/>
              </a:rPr>
              <a:t>、迅速審査を行う。</a:t>
            </a:r>
            <a:endParaRPr lang="en-US" altLang="ja-JP" sz="1600" dirty="0">
              <a:latin typeface="+mn-ea"/>
              <a:ea typeface="+mn-ea"/>
            </a:endParaRPr>
          </a:p>
          <a:p>
            <a:pPr marL="179070" indent="-179070">
              <a:spcBef>
                <a:spcPts val="500"/>
              </a:spcBef>
              <a:buNone/>
            </a:pPr>
            <a:r>
              <a:rPr kumimoji="1" lang="ja-JP" altLang="en-US" sz="1600" dirty="0">
                <a:latin typeface="+mn-ea"/>
                <a:ea typeface="+mn-ea"/>
              </a:rPr>
              <a:t>① 多機関共同研究で、既に当該研究の全体について倫理審査委員会の審査を受け、承認されている場合</a:t>
            </a:r>
            <a:endParaRPr lang="ja-JP" altLang="en-US" sz="1600" dirty="0">
              <a:latin typeface="+mn-ea"/>
              <a:ea typeface="+mn-ea"/>
            </a:endParaRPr>
          </a:p>
          <a:p>
            <a:pPr marL="179388" indent="-179388">
              <a:spcBef>
                <a:spcPts val="500"/>
              </a:spcBef>
              <a:buNone/>
            </a:pPr>
            <a:r>
              <a:rPr kumimoji="1" lang="ja-JP" altLang="en-US" sz="1600" dirty="0">
                <a:latin typeface="+mn-ea"/>
                <a:ea typeface="+mn-ea"/>
              </a:rPr>
              <a:t>② 研究計画書の軽微な変更</a:t>
            </a:r>
            <a:r>
              <a:rPr kumimoji="1" lang="en-US" altLang="ja-JP" sz="1600" dirty="0">
                <a:latin typeface="+mn-ea"/>
                <a:ea typeface="+mn-ea"/>
              </a:rPr>
              <a:t>※</a:t>
            </a:r>
            <a:endParaRPr kumimoji="1" lang="ja-JP" altLang="en-US" sz="1600" dirty="0">
              <a:latin typeface="+mn-ea"/>
              <a:ea typeface="+mn-ea"/>
            </a:endParaRPr>
          </a:p>
          <a:p>
            <a:pPr marL="179388" indent="-179388">
              <a:spcBef>
                <a:spcPts val="500"/>
              </a:spcBef>
              <a:buNone/>
            </a:pPr>
            <a:r>
              <a:rPr kumimoji="1" lang="ja-JP" altLang="en-US" sz="1600" dirty="0">
                <a:latin typeface="+mn-ea"/>
                <a:ea typeface="+mn-ea"/>
              </a:rPr>
              <a:t>③ 侵襲を伴わない研究であって介入を行わない研究</a:t>
            </a:r>
          </a:p>
          <a:p>
            <a:pPr marL="179070" indent="-179070">
              <a:spcBef>
                <a:spcPts val="500"/>
              </a:spcBef>
              <a:buNone/>
            </a:pPr>
            <a:r>
              <a:rPr kumimoji="1" lang="ja-JP" altLang="en-US" sz="1600" dirty="0">
                <a:latin typeface="+mn-ea"/>
                <a:ea typeface="+mn-ea"/>
              </a:rPr>
              <a:t>④ 軽微な侵襲を伴う研究であって介入を行わない研究</a:t>
            </a:r>
            <a:endParaRPr lang="ja-JP" altLang="en-US" sz="1600" dirty="0">
              <a:latin typeface="+mn-ea"/>
              <a:ea typeface="+mn-ea"/>
            </a:endParaRPr>
          </a:p>
          <a:p>
            <a:pPr>
              <a:spcBef>
                <a:spcPts val="500"/>
              </a:spcBef>
              <a:buNone/>
            </a:pPr>
            <a:r>
              <a:rPr lang="ja-JP" altLang="en-US" sz="1600" dirty="0">
                <a:latin typeface="MS PGothic"/>
                <a:ea typeface="MS PGothic"/>
              </a:rPr>
              <a:t>迅速審査の結果は倫理審査委員会の意見として取り扱うものとし、審査結果は全ての委員に報告されなければならない。</a:t>
            </a:r>
            <a:endParaRPr lang="en-US" altLang="ja-JP" sz="1600" dirty="0">
              <a:latin typeface="+mn-ea"/>
              <a:ea typeface="+mn-ea"/>
            </a:endParaRPr>
          </a:p>
          <a:p>
            <a:pPr marL="179388" indent="-179388">
              <a:spcBef>
                <a:spcPts val="500"/>
              </a:spcBef>
              <a:buNone/>
            </a:pPr>
            <a:r>
              <a:rPr lang="en-US" altLang="ja-JP" sz="1600" b="1" dirty="0">
                <a:latin typeface="+mn-ea"/>
                <a:ea typeface="+mn-ea"/>
              </a:rPr>
              <a:t>※</a:t>
            </a:r>
            <a:r>
              <a:rPr lang="ja-JP" altLang="en-US" sz="1600" b="1" dirty="0">
                <a:latin typeface="+mn-ea"/>
                <a:ea typeface="+mn-ea"/>
              </a:rPr>
              <a:t>② 研究計画書の軽微な変更</a:t>
            </a:r>
            <a:endParaRPr lang="en-US" altLang="ja-JP" sz="1600" b="1" dirty="0">
              <a:latin typeface="+mn-ea"/>
              <a:ea typeface="+mn-ea"/>
            </a:endParaRPr>
          </a:p>
          <a:p>
            <a:pPr indent="-257175">
              <a:spcBef>
                <a:spcPts val="500"/>
              </a:spcBef>
              <a:buFont typeface="Wingdings" panose="05000000000000000000" pitchFamily="2" charset="2"/>
              <a:buChar char="ü"/>
            </a:pPr>
            <a:r>
              <a:rPr lang="ja-JP" altLang="en-US" sz="1600" u="sng" dirty="0">
                <a:latin typeface="+mn-ea"/>
                <a:ea typeface="+mn-ea"/>
              </a:rPr>
              <a:t>研究の実施に影響を与えない範囲で、研究対象者への負担やリスクが増大しない変更</a:t>
            </a:r>
            <a:br>
              <a:rPr lang="en-US" altLang="ja-JP" sz="1600" u="sng" dirty="0">
                <a:latin typeface="+mn-ea"/>
                <a:ea typeface="+mn-ea"/>
              </a:rPr>
            </a:br>
            <a:r>
              <a:rPr lang="ja-JP" altLang="en-US" sz="1600" dirty="0">
                <a:latin typeface="+mn-ea"/>
                <a:ea typeface="+mn-ea"/>
              </a:rPr>
              <a:t>（例：研究計画書の内容の変更を伴わない誤記における記載整備等）</a:t>
            </a:r>
            <a:endParaRPr lang="en-US" altLang="ja-JP" sz="1600" dirty="0">
              <a:latin typeface="+mn-ea"/>
              <a:ea typeface="+mn-ea"/>
            </a:endParaRPr>
          </a:p>
          <a:p>
            <a:pPr indent="-257175">
              <a:spcBef>
                <a:spcPts val="500"/>
              </a:spcBef>
              <a:buFont typeface="Wingdings" panose="05000000000000000000" pitchFamily="2" charset="2"/>
              <a:buChar char="ü"/>
            </a:pPr>
            <a:r>
              <a:rPr lang="ja-JP" altLang="en-US" sz="1600" dirty="0">
                <a:latin typeface="+mn-ea"/>
                <a:ea typeface="+mn-ea"/>
              </a:rPr>
              <a:t>迅速審査が可能である項目について、</a:t>
            </a:r>
            <a:r>
              <a:rPr lang="ja-JP" altLang="en-US" sz="1600" dirty="0">
                <a:solidFill>
                  <a:srgbClr val="0000CC"/>
                </a:solidFill>
                <a:latin typeface="+mn-ea"/>
                <a:ea typeface="+mn-ea"/>
              </a:rPr>
              <a:t>予め倫理審査委員会の規程に定めておく</a:t>
            </a:r>
            <a:endParaRPr lang="en-US" altLang="ja-JP" sz="1600" b="1" dirty="0">
              <a:latin typeface="+mn-ea"/>
              <a:ea typeface="+mn-ea"/>
            </a:endParaRPr>
          </a:p>
          <a:p>
            <a:pPr marL="179388" indent="-179388">
              <a:spcBef>
                <a:spcPts val="500"/>
              </a:spcBef>
              <a:buNone/>
            </a:pPr>
            <a:r>
              <a:rPr lang="ja-JP" altLang="en-US" sz="1600" b="1" dirty="0">
                <a:latin typeface="+mn-ea"/>
                <a:ea typeface="+mn-ea"/>
              </a:rPr>
              <a:t>■ 報告事項</a:t>
            </a:r>
            <a:endParaRPr lang="en-US" altLang="ja-JP" sz="1600" b="1" dirty="0">
              <a:latin typeface="+mn-ea"/>
              <a:ea typeface="+mn-ea"/>
            </a:endParaRPr>
          </a:p>
          <a:p>
            <a:pPr marL="265113" indent="-265113">
              <a:spcBef>
                <a:spcPts val="500"/>
              </a:spcBef>
              <a:buNone/>
            </a:pPr>
            <a:r>
              <a:rPr kumimoji="1" lang="ja-JP" altLang="en-US" sz="1600" dirty="0">
                <a:latin typeface="+mn-ea"/>
                <a:ea typeface="+mn-ea"/>
              </a:rPr>
              <a:t>② 研究計画書の軽微な変更のうち、委員会が事前に確認のみで良いと認め、</a:t>
            </a:r>
            <a:r>
              <a:rPr kumimoji="1" lang="ja-JP" altLang="en-US" sz="1600" dirty="0">
                <a:solidFill>
                  <a:srgbClr val="0000CC"/>
                </a:solidFill>
                <a:latin typeface="+mn-ea"/>
                <a:ea typeface="+mn-ea"/>
              </a:rPr>
              <a:t>規程に具体的にその内容と運用等を定める</a:t>
            </a:r>
            <a:r>
              <a:rPr kumimoji="1" lang="ja-JP" altLang="en-US" sz="1600" dirty="0">
                <a:latin typeface="+mn-ea"/>
                <a:ea typeface="+mn-ea"/>
              </a:rPr>
              <a:t>ことで、報告事項として取り扱うことが可能</a:t>
            </a:r>
            <a:endParaRPr kumimoji="1" lang="en-US" altLang="ja-JP" sz="1600" dirty="0">
              <a:latin typeface="+mn-ea"/>
              <a:ea typeface="+mn-ea"/>
            </a:endParaRPr>
          </a:p>
          <a:p>
            <a:pPr marL="179388" indent="-179388">
              <a:spcBef>
                <a:spcPts val="500"/>
              </a:spcBef>
              <a:buNone/>
            </a:pPr>
            <a:r>
              <a:rPr kumimoji="1" lang="ja-JP" altLang="en-US" sz="1600" dirty="0">
                <a:latin typeface="+mn-ea"/>
                <a:ea typeface="+mn-ea"/>
              </a:rPr>
              <a:t>    （例：研究責任者の職名変更、研究者の氏名変更等、明らかに審議の対象にならないもの）</a:t>
            </a:r>
            <a:endParaRPr lang="en-US" altLang="ja-JP" sz="1600" dirty="0">
              <a:latin typeface="+mn-ea"/>
              <a:ea typeface="+mn-ea"/>
            </a:endParaRPr>
          </a:p>
        </p:txBody>
      </p:sp>
      <p:sp>
        <p:nvSpPr>
          <p:cNvPr id="9" name="四角形: 角を丸くする 8">
            <a:extLst>
              <a:ext uri="{FF2B5EF4-FFF2-40B4-BE49-F238E27FC236}">
                <a16:creationId xmlns:a16="http://schemas.microsoft.com/office/drawing/2014/main" id="{9EBBFB1F-FAEB-434B-CF11-944CC5A4B31E}"/>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８</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en-US" altLang="ja-JP" sz="1600" b="1" dirty="0">
                <a:solidFill>
                  <a:srgbClr val="000000"/>
                </a:solidFill>
                <a:latin typeface="ＭＳ Ｐゴシック"/>
                <a:ea typeface="ＭＳ Ｐゴシック"/>
              </a:rPr>
              <a:t>17</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四角形: 角を丸くする 9">
            <a:extLst>
              <a:ext uri="{FF2B5EF4-FFF2-40B4-BE49-F238E27FC236}">
                <a16:creationId xmlns:a16="http://schemas.microsoft.com/office/drawing/2014/main" id="{F0B7239B-DFBE-39E5-B7E0-CBF92644DC1F}"/>
              </a:ext>
            </a:extLst>
          </p:cNvPr>
          <p:cNvSpPr/>
          <p:nvPr/>
        </p:nvSpPr>
        <p:spPr bwMode="auto">
          <a:xfrm>
            <a:off x="717323" y="5769336"/>
            <a:ext cx="11067309" cy="684000"/>
          </a:xfrm>
          <a:prstGeom prst="roundRect">
            <a:avLst/>
          </a:prstGeom>
          <a:solidFill>
            <a:srgbClr val="FFE7FF"/>
          </a:solidFill>
          <a:ln>
            <a:noFill/>
            <a:headEnd/>
            <a:tailEnd/>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lstStyle/>
          <a:p>
            <a:r>
              <a:rPr lang="ja-JP" altLang="en-US" sz="1600" dirty="0">
                <a:solidFill>
                  <a:schemeClr val="tx1"/>
                </a:solidFill>
                <a:cs typeface="Arial"/>
              </a:rPr>
              <a:t>迅速審査を実施する場合には、あらかじめ、倫理審査委員会の運営に係る規程において、迅速審査の適用範囲、審査方法等実施手順についても定める必要がある</a:t>
            </a:r>
          </a:p>
        </p:txBody>
      </p:sp>
      <p:pic>
        <p:nvPicPr>
          <p:cNvPr id="12" name="図 11" descr="テキスト, チャットまたはテキスト メッセージ&#10;&#10;説明は自動で生成されたものです">
            <a:extLst>
              <a:ext uri="{FF2B5EF4-FFF2-40B4-BE49-F238E27FC236}">
                <a16:creationId xmlns:a16="http://schemas.microsoft.com/office/drawing/2014/main" id="{6FF87DB8-6477-8339-C2C8-FBDFB3F4CC97}"/>
              </a:ext>
            </a:extLst>
          </p:cNvPr>
          <p:cNvPicPr>
            <a:picLocks noChangeAspect="1"/>
          </p:cNvPicPr>
          <p:nvPr/>
        </p:nvPicPr>
        <p:blipFill>
          <a:blip r:embed="rId5"/>
          <a:stretch>
            <a:fillRect/>
          </a:stretch>
        </p:blipFill>
        <p:spPr>
          <a:xfrm>
            <a:off x="312937" y="5769336"/>
            <a:ext cx="453305" cy="411967"/>
          </a:xfrm>
          <a:prstGeom prst="rect">
            <a:avLst/>
          </a:prstGeom>
        </p:spPr>
      </p:pic>
      <p:pic>
        <p:nvPicPr>
          <p:cNvPr id="14" name="図 13" descr="テキスト, チャットまたはテキスト メッセージ&#10;&#10;説明は自動で生成されたものです">
            <a:extLst>
              <a:ext uri="{FF2B5EF4-FFF2-40B4-BE49-F238E27FC236}">
                <a16:creationId xmlns:a16="http://schemas.microsoft.com/office/drawing/2014/main" id="{48AA1E6A-00D6-3ED8-E8D3-C114748B3025}"/>
              </a:ext>
            </a:extLst>
          </p:cNvPr>
          <p:cNvPicPr>
            <a:picLocks noChangeAspect="1"/>
          </p:cNvPicPr>
          <p:nvPr/>
        </p:nvPicPr>
        <p:blipFill>
          <a:blip r:embed="rId5"/>
          <a:stretch>
            <a:fillRect/>
          </a:stretch>
        </p:blipFill>
        <p:spPr>
          <a:xfrm>
            <a:off x="211948" y="2014670"/>
            <a:ext cx="453305" cy="379489"/>
          </a:xfrm>
          <a:prstGeom prst="rect">
            <a:avLst/>
          </a:prstGeom>
        </p:spPr>
      </p:pic>
      <p:sp>
        <p:nvSpPr>
          <p:cNvPr id="3" name="スライド番号プレースホルダー 2">
            <a:extLst>
              <a:ext uri="{FF2B5EF4-FFF2-40B4-BE49-F238E27FC236}">
                <a16:creationId xmlns:a16="http://schemas.microsoft.com/office/drawing/2014/main" id="{4954CEE4-DF8E-00C3-F355-02F09B48E788}"/>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47</a:t>
            </a:fld>
            <a:endParaRPr lang="en-US" altLang="ja-JP" dirty="0">
              <a:solidFill>
                <a:schemeClr val="tx1"/>
              </a:solidFill>
            </a:endParaRPr>
          </a:p>
        </p:txBody>
      </p:sp>
      <p:sp>
        <p:nvSpPr>
          <p:cNvPr id="5" name="日付プレースホルダー 4">
            <a:extLst>
              <a:ext uri="{FF2B5EF4-FFF2-40B4-BE49-F238E27FC236}">
                <a16:creationId xmlns:a16="http://schemas.microsoft.com/office/drawing/2014/main" id="{2A66E3AC-FFAF-F747-8C58-C0CFCC62CE57}"/>
              </a:ext>
            </a:extLst>
          </p:cNvPr>
          <p:cNvSpPr>
            <a:spLocks noGrp="1"/>
          </p:cNvSpPr>
          <p:nvPr>
            <p:ph type="dt" sz="half" idx="10"/>
          </p:nvPr>
        </p:nvSpPr>
        <p:spPr/>
        <p:txBody>
          <a:bodyPr/>
          <a:lstStyle/>
          <a:p>
            <a:pPr>
              <a:defRPr/>
            </a:pPr>
            <a:r>
              <a:rPr lang="en-US" altLang="ja-JP" dirty="0"/>
              <a:t>2024/6/26</a:t>
            </a:r>
          </a:p>
        </p:txBody>
      </p:sp>
      <p:sp>
        <p:nvSpPr>
          <p:cNvPr id="4" name="object 8">
            <a:extLst>
              <a:ext uri="{FF2B5EF4-FFF2-40B4-BE49-F238E27FC236}">
                <a16:creationId xmlns:a16="http://schemas.microsoft.com/office/drawing/2014/main" id="{F5D2F3D9-5D9E-35EA-7C86-3D4EC4A52782}"/>
              </a:ext>
            </a:extLst>
          </p:cNvPr>
          <p:cNvSpPr txBox="1">
            <a:spLocks noChangeArrowheads="1"/>
          </p:cNvSpPr>
          <p:nvPr/>
        </p:nvSpPr>
        <p:spPr bwMode="auto">
          <a:xfrm>
            <a:off x="4866147" y="6669106"/>
            <a:ext cx="682179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8" name="テキスト ボックス 7">
            <a:extLst>
              <a:ext uri="{FF2B5EF4-FFF2-40B4-BE49-F238E27FC236}">
                <a16:creationId xmlns:a16="http://schemas.microsoft.com/office/drawing/2014/main" id="{565D4517-6901-9247-85A8-08BFB0296C62}"/>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2413253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A26A450-1AF8-5300-F01E-A4078424ACF1}"/>
              </a:ext>
            </a:extLst>
          </p:cNvPr>
          <p:cNvGraphicFramePr>
            <a:graphicFrameLocks noChangeAspect="1"/>
          </p:cNvGraphicFramePr>
          <p:nvPr>
            <p:custDataLst>
              <p:tags r:id="rId1"/>
            </p:custDataLst>
            <p:extLst>
              <p:ext uri="{D42A27DB-BD31-4B8C-83A1-F6EECF244321}">
                <p14:modId xmlns:p14="http://schemas.microsoft.com/office/powerpoint/2010/main" val="2398319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6" name="think-cell data - do not delete" hidden="1">
                        <a:extLst>
                          <a:ext uri="{FF2B5EF4-FFF2-40B4-BE49-F238E27FC236}">
                            <a16:creationId xmlns:a16="http://schemas.microsoft.com/office/drawing/2014/main" id="{6A26A450-1AF8-5300-F01E-A4078424A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CD6DA36-25C5-9A49-1FE5-C53781EA9AF8}"/>
              </a:ext>
            </a:extLst>
          </p:cNvPr>
          <p:cNvSpPr>
            <a:spLocks noGrp="1"/>
          </p:cNvSpPr>
          <p:nvPr>
            <p:ph type="title"/>
          </p:nvPr>
        </p:nvSpPr>
        <p:spPr/>
        <p:txBody>
          <a:bodyPr vert="horz"/>
          <a:lstStyle/>
          <a:p>
            <a:r>
              <a:rPr lang="ja-JP" sz="3200" dirty="0">
                <a:latin typeface="ＭＳ Ｐゴシック"/>
                <a:ea typeface="ＭＳ Ｐゴシック"/>
              </a:rPr>
              <a:t>個人情報の保護等</a:t>
            </a:r>
            <a:endParaRPr lang="ja-JP" altLang="en-US" sz="1600" dirty="0">
              <a:solidFill>
                <a:srgbClr val="000000"/>
              </a:solidFill>
              <a:latin typeface="MS PGothic"/>
              <a:ea typeface="MS PGothic"/>
            </a:endParaRPr>
          </a:p>
        </p:txBody>
      </p:sp>
      <p:sp>
        <p:nvSpPr>
          <p:cNvPr id="3" name="コンテンツ プレースホルダー 2">
            <a:extLst>
              <a:ext uri="{FF2B5EF4-FFF2-40B4-BE49-F238E27FC236}">
                <a16:creationId xmlns:a16="http://schemas.microsoft.com/office/drawing/2014/main" id="{CE0B12DE-17C1-0366-38CC-5533945DB721}"/>
              </a:ext>
            </a:extLst>
          </p:cNvPr>
          <p:cNvSpPr>
            <a:spLocks noGrp="1"/>
          </p:cNvSpPr>
          <p:nvPr>
            <p:ph idx="1"/>
          </p:nvPr>
        </p:nvSpPr>
        <p:spPr/>
        <p:txBody>
          <a:bodyPr/>
          <a:lstStyle/>
          <a:p>
            <a:pPr marL="271463" indent="-271463" algn="just">
              <a:buAutoNum type="arabicPeriod"/>
            </a:pPr>
            <a:r>
              <a:rPr lang="ja-JP" sz="2000" b="1" dirty="0">
                <a:solidFill>
                  <a:srgbClr val="3333FF"/>
                </a:solidFill>
                <a:latin typeface="MS PGothic"/>
                <a:ea typeface="MS PGothic"/>
              </a:rPr>
              <a:t>個人情報等</a:t>
            </a:r>
            <a:r>
              <a:rPr lang="ja-JP" sz="2000" b="1" dirty="0">
                <a:latin typeface="MS PGothic"/>
                <a:ea typeface="MS PGothic"/>
              </a:rPr>
              <a:t>の取扱い</a:t>
            </a:r>
            <a:endParaRPr lang="ja-JP" altLang="en-US" sz="2000" b="1" dirty="0">
              <a:latin typeface="MS PGothic"/>
              <a:ea typeface="MS PGothic"/>
            </a:endParaRPr>
          </a:p>
          <a:p>
            <a:pPr marL="400050" lvl="1" indent="0" algn="just">
              <a:buNone/>
            </a:pPr>
            <a:r>
              <a:rPr lang="ja-JP" sz="2000" dirty="0">
                <a:latin typeface="MS PGothic"/>
                <a:ea typeface="MS PGothic"/>
              </a:rPr>
              <a:t>研究者等及び研究機関の長は、個人情報の不適正な取得及び利用の禁止、正確性の確保等、安全管理措置、漏えい等の報告、開示等請求への対応などを含め、個人情報等の取扱いに関して、</a:t>
            </a:r>
            <a:r>
              <a:rPr lang="ja-JP" sz="2000" dirty="0">
                <a:solidFill>
                  <a:srgbClr val="FF0000"/>
                </a:solidFill>
                <a:latin typeface="MS PGothic"/>
                <a:ea typeface="MS PGothic"/>
              </a:rPr>
              <a:t>この指針の規定のほか</a:t>
            </a:r>
            <a:r>
              <a:rPr lang="ja-JP" sz="2000" dirty="0">
                <a:latin typeface="MS PGothic"/>
                <a:ea typeface="MS PGothic"/>
              </a:rPr>
              <a:t>、個人情報保護法に規定する個人情報取扱事業者や行政機関等に適用される規律、条例等を</a:t>
            </a:r>
            <a:r>
              <a:rPr lang="ja-JP" sz="2000" dirty="0">
                <a:solidFill>
                  <a:srgbClr val="FF0000"/>
                </a:solidFill>
                <a:latin typeface="MS PGothic"/>
                <a:ea typeface="MS PGothic"/>
              </a:rPr>
              <a:t>遵守</a:t>
            </a:r>
            <a:r>
              <a:rPr lang="ja-JP" sz="2000" dirty="0">
                <a:latin typeface="MS PGothic"/>
                <a:ea typeface="MS PGothic"/>
              </a:rPr>
              <a:t>しなければならない。</a:t>
            </a:r>
            <a:endParaRPr lang="en-US" altLang="ja-JP" sz="2000" dirty="0">
              <a:latin typeface="MS PGothic"/>
              <a:ea typeface="MS PGothic"/>
            </a:endParaRPr>
          </a:p>
          <a:p>
            <a:pPr marL="400050" lvl="1" indent="0" algn="just">
              <a:buNone/>
            </a:pPr>
            <a:endParaRPr lang="ja-JP" sz="2000" dirty="0">
              <a:latin typeface="MS PGothic"/>
              <a:ea typeface="MS PGothic"/>
            </a:endParaRPr>
          </a:p>
          <a:p>
            <a:pPr marL="271463" indent="-271463" algn="just">
              <a:buAutoNum type="arabicPeriod"/>
            </a:pPr>
            <a:r>
              <a:rPr lang="ja-JP" sz="2000" b="1" dirty="0">
                <a:solidFill>
                  <a:srgbClr val="3333FF"/>
                </a:solidFill>
                <a:latin typeface="MS PGothic"/>
                <a:ea typeface="MS PGothic"/>
              </a:rPr>
              <a:t>試料</a:t>
            </a:r>
            <a:r>
              <a:rPr lang="ja-JP" sz="2000" b="1" dirty="0">
                <a:latin typeface="MS PGothic"/>
                <a:ea typeface="MS PGothic"/>
              </a:rPr>
              <a:t>の取扱い</a:t>
            </a:r>
          </a:p>
          <a:p>
            <a:pPr marL="400050" lvl="1" indent="0" algn="just">
              <a:buNone/>
            </a:pPr>
            <a:r>
              <a:rPr lang="ja-JP" sz="2000" dirty="0">
                <a:latin typeface="MS PGothic"/>
                <a:ea typeface="MS PGothic"/>
              </a:rPr>
              <a:t>研究者等及び研究機関の長は、試料の取扱いに関して、</a:t>
            </a:r>
            <a:r>
              <a:rPr lang="ja-JP" sz="2000" dirty="0">
                <a:solidFill>
                  <a:srgbClr val="FF0000"/>
                </a:solidFill>
                <a:latin typeface="MS PGothic"/>
                <a:ea typeface="MS PGothic"/>
              </a:rPr>
              <a:t>この指針の規定を遵守するほか</a:t>
            </a:r>
            <a:r>
              <a:rPr lang="ja-JP" sz="2000" dirty="0">
                <a:latin typeface="MS PGothic"/>
                <a:ea typeface="MS PGothic"/>
              </a:rPr>
              <a:t>、個人情報保護法、条例等の規定に準じて、必要かつ適切な措置を講ずるよう</a:t>
            </a:r>
            <a:r>
              <a:rPr lang="ja-JP" sz="2000" dirty="0">
                <a:solidFill>
                  <a:srgbClr val="FF0000"/>
                </a:solidFill>
                <a:latin typeface="MS PGothic"/>
                <a:ea typeface="MS PGothic"/>
              </a:rPr>
              <a:t>努め</a:t>
            </a:r>
            <a:r>
              <a:rPr lang="ja-JP" sz="2000" dirty="0">
                <a:latin typeface="MS PGothic"/>
                <a:ea typeface="MS PGothic"/>
              </a:rPr>
              <a:t>なければならない。</a:t>
            </a:r>
            <a:endParaRPr lang="en-US" altLang="ja-JP" sz="2000" dirty="0">
              <a:latin typeface="MS PGothic"/>
              <a:ea typeface="MS PGothic"/>
            </a:endParaRPr>
          </a:p>
          <a:p>
            <a:pPr marL="400050" lvl="1" indent="0" algn="just">
              <a:buNone/>
            </a:pPr>
            <a:endParaRPr lang="ja-JP" sz="2000" dirty="0">
              <a:latin typeface="MS PGothic"/>
              <a:ea typeface="MS PGothic"/>
            </a:endParaRPr>
          </a:p>
          <a:p>
            <a:pPr marL="271463" indent="-271463" algn="just">
              <a:buAutoNum type="arabicPeriod"/>
            </a:pPr>
            <a:r>
              <a:rPr lang="ja-JP" sz="2000" b="1" dirty="0">
                <a:solidFill>
                  <a:srgbClr val="3333FF"/>
                </a:solidFill>
                <a:latin typeface="MS PGothic"/>
                <a:ea typeface="MS PGothic"/>
              </a:rPr>
              <a:t>死者の試料・情報</a:t>
            </a:r>
            <a:r>
              <a:rPr lang="ja-JP" sz="2000" b="1" dirty="0">
                <a:latin typeface="MS PGothic"/>
                <a:ea typeface="MS PGothic"/>
              </a:rPr>
              <a:t>の取扱い</a:t>
            </a:r>
          </a:p>
          <a:p>
            <a:pPr marL="400050" lvl="1" indent="0" algn="just">
              <a:buNone/>
            </a:pPr>
            <a:r>
              <a:rPr lang="ja-JP" sz="2000" dirty="0">
                <a:latin typeface="MS PGothic"/>
                <a:ea typeface="MS PGothic"/>
              </a:rPr>
              <a:t>研究者等及び研究機関の長は、死者の尊厳及び遺族等の感情に鑑み、死者について特定の個人を識別することができる試料・情報に関しても、</a:t>
            </a:r>
            <a:r>
              <a:rPr lang="ja-JP" sz="2000" dirty="0">
                <a:solidFill>
                  <a:srgbClr val="FF0000"/>
                </a:solidFill>
                <a:latin typeface="MS PGothic"/>
                <a:ea typeface="MS PGothic"/>
              </a:rPr>
              <a:t>この指針の規定のほか</a:t>
            </a:r>
            <a:r>
              <a:rPr lang="ja-JP" sz="2000" dirty="0">
                <a:latin typeface="MS PGothic"/>
                <a:ea typeface="MS PGothic"/>
              </a:rPr>
              <a:t>、個人情報保護法、条例等の規定に準じて適切に取り扱い、必要かつ適切な措置を講ずるよう</a:t>
            </a:r>
            <a:r>
              <a:rPr lang="ja-JP" sz="2000" dirty="0">
                <a:solidFill>
                  <a:srgbClr val="FF0000"/>
                </a:solidFill>
                <a:latin typeface="MS PGothic"/>
                <a:ea typeface="MS PGothic"/>
              </a:rPr>
              <a:t>努め</a:t>
            </a:r>
            <a:r>
              <a:rPr lang="ja-JP" sz="2000" dirty="0">
                <a:latin typeface="MS PGothic"/>
                <a:ea typeface="MS PGothic"/>
              </a:rPr>
              <a:t>なければならない。</a:t>
            </a:r>
          </a:p>
        </p:txBody>
      </p:sp>
      <p:sp>
        <p:nvSpPr>
          <p:cNvPr id="5" name="スライド番号プレースホルダー 4">
            <a:extLst>
              <a:ext uri="{FF2B5EF4-FFF2-40B4-BE49-F238E27FC236}">
                <a16:creationId xmlns:a16="http://schemas.microsoft.com/office/drawing/2014/main" id="{24FC80E2-AC48-0E81-C4B3-89EFE5380A8E}"/>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a:solidFill>
                  <a:schemeClr val="tx1"/>
                </a:solidFill>
              </a:rPr>
              <a:pPr>
                <a:defRPr/>
              </a:pPr>
              <a:t>48</a:t>
            </a:fld>
            <a:endParaRPr lang="en-US" altLang="ja-JP" dirty="0">
              <a:solidFill>
                <a:schemeClr val="tx1"/>
              </a:solidFill>
            </a:endParaRPr>
          </a:p>
        </p:txBody>
      </p:sp>
      <p:sp>
        <p:nvSpPr>
          <p:cNvPr id="7" name="四角形: 角を丸くする 6">
            <a:extLst>
              <a:ext uri="{FF2B5EF4-FFF2-40B4-BE49-F238E27FC236}">
                <a16:creationId xmlns:a16="http://schemas.microsoft.com/office/drawing/2014/main" id="{56EB4CF2-40C3-BAB0-66BD-E3F4796DBFA9}"/>
              </a:ext>
            </a:extLst>
          </p:cNvPr>
          <p:cNvSpPr/>
          <p:nvPr/>
        </p:nvSpPr>
        <p:spPr bwMode="auto">
          <a:xfrm>
            <a:off x="9624392" y="109808"/>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a:t>
            </a:r>
            <a:r>
              <a:rPr lang="ja-JP" altLang="en-US" sz="1600" b="1" dirty="0">
                <a:solidFill>
                  <a:srgbClr val="000000"/>
                </a:solidFill>
                <a:latin typeface="ＭＳ Ｐゴシック"/>
                <a:ea typeface="ＭＳ Ｐゴシック"/>
              </a:rPr>
              <a:t>９</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章 第</a:t>
            </a:r>
            <a:r>
              <a:rPr lang="en-US" altLang="ja-JP" sz="1600" b="1" dirty="0">
                <a:solidFill>
                  <a:srgbClr val="000000"/>
                </a:solidFill>
                <a:latin typeface="ＭＳ Ｐゴシック"/>
                <a:ea typeface="ＭＳ Ｐゴシック"/>
              </a:rPr>
              <a:t>18</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日付プレースホルダー 7">
            <a:extLst>
              <a:ext uri="{FF2B5EF4-FFF2-40B4-BE49-F238E27FC236}">
                <a16:creationId xmlns:a16="http://schemas.microsoft.com/office/drawing/2014/main" id="{670928C5-43E8-168E-E412-F633E587E6EA}"/>
              </a:ext>
            </a:extLst>
          </p:cNvPr>
          <p:cNvSpPr>
            <a:spLocks noGrp="1"/>
          </p:cNvSpPr>
          <p:nvPr>
            <p:ph type="dt" sz="half" idx="10"/>
          </p:nvPr>
        </p:nvSpPr>
        <p:spPr/>
        <p:txBody>
          <a:bodyPr/>
          <a:lstStyle/>
          <a:p>
            <a:pPr>
              <a:defRPr/>
            </a:pPr>
            <a:r>
              <a:rPr lang="en-US" altLang="ja-JP" dirty="0"/>
              <a:t>2024/6/26</a:t>
            </a:r>
          </a:p>
        </p:txBody>
      </p:sp>
      <p:sp>
        <p:nvSpPr>
          <p:cNvPr id="10" name="object 8">
            <a:extLst>
              <a:ext uri="{FF2B5EF4-FFF2-40B4-BE49-F238E27FC236}">
                <a16:creationId xmlns:a16="http://schemas.microsoft.com/office/drawing/2014/main" id="{05259B65-A54F-9FC2-0AA0-0C2629169FA4}"/>
              </a:ext>
            </a:extLst>
          </p:cNvPr>
          <p:cNvSpPr txBox="1">
            <a:spLocks noChangeArrowheads="1"/>
          </p:cNvSpPr>
          <p:nvPr/>
        </p:nvSpPr>
        <p:spPr bwMode="auto">
          <a:xfrm>
            <a:off x="5015880" y="6669106"/>
            <a:ext cx="6672064"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nchor="t">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a:t>
            </a:r>
            <a:r>
              <a:rPr lang="ja-JP" altLang="ja-JP" sz="800" dirty="0">
                <a:latin typeface="+mn-ea"/>
                <a:ea typeface="+mn-ea"/>
              </a:rPr>
              <a:t>人を対象とする生命科学・医学系研究に関する倫理指針</a:t>
            </a:r>
            <a:r>
              <a:rPr lang="ja-JP" altLang="en-US" sz="800" dirty="0">
                <a:latin typeface="+mn-ea"/>
                <a:ea typeface="+mn-ea"/>
              </a:rPr>
              <a:t>（令和</a:t>
            </a:r>
            <a:r>
              <a:rPr lang="en-US" altLang="ja-JP" sz="800" dirty="0">
                <a:latin typeface="+mn-ea"/>
                <a:ea typeface="+mn-ea"/>
              </a:rPr>
              <a:t>5</a:t>
            </a:r>
            <a:r>
              <a:rPr lang="ja-JP" altLang="en-US" sz="800" dirty="0">
                <a:latin typeface="+mn-ea"/>
                <a:ea typeface="+mn-ea"/>
              </a:rPr>
              <a:t>年</a:t>
            </a:r>
            <a:r>
              <a:rPr lang="en-US" altLang="ja-JP" sz="800" dirty="0">
                <a:latin typeface="+mn-ea"/>
                <a:ea typeface="+mn-ea"/>
              </a:rPr>
              <a:t>3</a:t>
            </a:r>
            <a:r>
              <a:rPr lang="ja-JP" altLang="en-US" sz="800" dirty="0">
                <a:latin typeface="+mn-ea"/>
                <a:ea typeface="+mn-ea"/>
              </a:rPr>
              <a:t>月</a:t>
            </a:r>
            <a:r>
              <a:rPr lang="en-US" altLang="ja-JP" sz="800" dirty="0">
                <a:latin typeface="+mn-ea"/>
                <a:ea typeface="+mn-ea"/>
              </a:rPr>
              <a:t>27</a:t>
            </a:r>
            <a:r>
              <a:rPr lang="ja-JP" altLang="en-US" sz="800" dirty="0">
                <a:latin typeface="+mn-ea"/>
                <a:ea typeface="+mn-ea"/>
              </a:rPr>
              <a:t>日一部改正）・同</a:t>
            </a:r>
            <a:r>
              <a:rPr lang="ja-JP" altLang="ja-JP" sz="800" dirty="0">
                <a:latin typeface="+mn-ea"/>
                <a:ea typeface="+mn-ea"/>
              </a:rPr>
              <a:t>ガイダンス（</a:t>
            </a:r>
            <a:r>
              <a:rPr lang="zh-TW" altLang="en-US" sz="800" dirty="0">
                <a:latin typeface="+mn-ea"/>
                <a:ea typeface="+mn-ea"/>
              </a:rPr>
              <a:t>令和</a:t>
            </a:r>
            <a:r>
              <a:rPr lang="en-US" altLang="zh-TW" sz="800" dirty="0">
                <a:latin typeface="+mn-ea"/>
                <a:ea typeface="+mn-ea"/>
              </a:rPr>
              <a:t>6</a:t>
            </a:r>
            <a:r>
              <a:rPr lang="zh-TW" altLang="en-US" sz="800" dirty="0">
                <a:latin typeface="+mn-ea"/>
                <a:ea typeface="+mn-ea"/>
              </a:rPr>
              <a:t>年</a:t>
            </a:r>
            <a:r>
              <a:rPr lang="en-US" altLang="zh-TW" sz="800" dirty="0">
                <a:latin typeface="+mn-ea"/>
                <a:ea typeface="+mn-ea"/>
              </a:rPr>
              <a:t>4</a:t>
            </a:r>
            <a:r>
              <a:rPr lang="zh-TW" altLang="en-US" sz="800" dirty="0">
                <a:latin typeface="+mn-ea"/>
                <a:ea typeface="+mn-ea"/>
              </a:rPr>
              <a:t>月</a:t>
            </a:r>
            <a:r>
              <a:rPr lang="en-US" altLang="zh-TW" sz="800" dirty="0">
                <a:latin typeface="+mn-ea"/>
                <a:ea typeface="+mn-ea"/>
              </a:rPr>
              <a:t>1</a:t>
            </a:r>
            <a:r>
              <a:rPr lang="zh-TW" altLang="en-US" sz="800" dirty="0">
                <a:latin typeface="+mn-ea"/>
                <a:ea typeface="+mn-ea"/>
              </a:rPr>
              <a:t>日一部改訂</a:t>
            </a:r>
            <a:r>
              <a:rPr lang="ja-JP" altLang="ja-JP" sz="800" dirty="0">
                <a:latin typeface="+mn-ea"/>
                <a:ea typeface="+mn-ea"/>
              </a:rPr>
              <a:t>）</a:t>
            </a:r>
            <a:r>
              <a:rPr lang="ja-JP" altLang="en-US" sz="800" dirty="0">
                <a:latin typeface="+mn-ea"/>
                <a:ea typeface="+mn-ea"/>
              </a:rPr>
              <a:t>」を参考に作成</a:t>
            </a:r>
          </a:p>
        </p:txBody>
      </p:sp>
      <p:sp>
        <p:nvSpPr>
          <p:cNvPr id="9" name="テキスト ボックス 8">
            <a:extLst>
              <a:ext uri="{FF2B5EF4-FFF2-40B4-BE49-F238E27FC236}">
                <a16:creationId xmlns:a16="http://schemas.microsoft.com/office/drawing/2014/main" id="{3C0BB1AE-F6B7-48F8-17AF-2EF587FAECE6}"/>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5"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120271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オブジェクト 36" hidden="1">
            <a:extLst>
              <a:ext uri="{FF2B5EF4-FFF2-40B4-BE49-F238E27FC236}">
                <a16:creationId xmlns:a16="http://schemas.microsoft.com/office/drawing/2014/main" id="{4C5F90CD-806B-4966-FAA3-ED856976BDB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17410" name="オブジェクト 36" hidden="1">
                        <a:extLst>
                          <a:ext uri="{FF2B5EF4-FFF2-40B4-BE49-F238E27FC236}">
                            <a16:creationId xmlns:a16="http://schemas.microsoft.com/office/drawing/2014/main" id="{4C5F90CD-806B-4966-FAA3-ED856976B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object 5">
            <a:extLst>
              <a:ext uri="{FF2B5EF4-FFF2-40B4-BE49-F238E27FC236}">
                <a16:creationId xmlns:a16="http://schemas.microsoft.com/office/drawing/2014/main" id="{B3E0F48E-4802-A093-516E-57ED7C06226A}"/>
              </a:ext>
            </a:extLst>
          </p:cNvPr>
          <p:cNvSpPr>
            <a:spLocks/>
          </p:cNvSpPr>
          <p:nvPr/>
        </p:nvSpPr>
        <p:spPr bwMode="auto">
          <a:xfrm>
            <a:off x="695325" y="2379663"/>
            <a:ext cx="6913563" cy="3065462"/>
          </a:xfrm>
          <a:custGeom>
            <a:avLst/>
            <a:gdLst>
              <a:gd name="T0" fmla="*/ 6727579 w 6913245"/>
              <a:gd name="T1" fmla="*/ 0 h 3066415"/>
              <a:gd name="T2" fmla="*/ 189711 w 6913245"/>
              <a:gd name="T3" fmla="*/ 0 h 3066415"/>
              <a:gd name="T4" fmla="*/ 139272 w 6913245"/>
              <a:gd name="T5" fmla="*/ 6741 h 3066415"/>
              <a:gd name="T6" fmla="*/ 93956 w 6913245"/>
              <a:gd name="T7" fmla="*/ 25763 h 3066415"/>
              <a:gd name="T8" fmla="*/ 55572 w 6913245"/>
              <a:gd name="T9" fmla="*/ 55276 h 3066415"/>
              <a:gd name="T10" fmla="*/ 25899 w 6913245"/>
              <a:gd name="T11" fmla="*/ 93479 h 3066415"/>
              <a:gd name="T12" fmla="*/ 6772 w 6913245"/>
              <a:gd name="T13" fmla="*/ 138583 h 3066415"/>
              <a:gd name="T14" fmla="*/ 0 w 6913245"/>
              <a:gd name="T15" fmla="*/ 188785 h 3066415"/>
              <a:gd name="T16" fmla="*/ 0 w 6913245"/>
              <a:gd name="T17" fmla="*/ 2864186 h 3066415"/>
              <a:gd name="T18" fmla="*/ 6772 w 6913245"/>
              <a:gd name="T19" fmla="*/ 2914392 h 3066415"/>
              <a:gd name="T20" fmla="*/ 25899 w 6913245"/>
              <a:gd name="T21" fmla="*/ 2959496 h 3066415"/>
              <a:gd name="T22" fmla="*/ 55572 w 6913245"/>
              <a:gd name="T23" fmla="*/ 2997699 h 3066415"/>
              <a:gd name="T24" fmla="*/ 93956 w 6913245"/>
              <a:gd name="T25" fmla="*/ 3027210 h 3066415"/>
              <a:gd name="T26" fmla="*/ 139272 w 6913245"/>
              <a:gd name="T27" fmla="*/ 3046233 h 3066415"/>
              <a:gd name="T28" fmla="*/ 189711 w 6913245"/>
              <a:gd name="T29" fmla="*/ 3052974 h 3066415"/>
              <a:gd name="T30" fmla="*/ 6727579 w 6913245"/>
              <a:gd name="T31" fmla="*/ 3052974 h 3066415"/>
              <a:gd name="T32" fmla="*/ 6778046 w 6913245"/>
              <a:gd name="T33" fmla="*/ 3046233 h 3066415"/>
              <a:gd name="T34" fmla="*/ 6823374 w 6913245"/>
              <a:gd name="T35" fmla="*/ 3027210 h 3066415"/>
              <a:gd name="T36" fmla="*/ 6861768 w 6913245"/>
              <a:gd name="T37" fmla="*/ 2997699 h 3066415"/>
              <a:gd name="T38" fmla="*/ 6891426 w 6913245"/>
              <a:gd name="T39" fmla="*/ 2959496 h 3066415"/>
              <a:gd name="T40" fmla="*/ 6910546 w 6913245"/>
              <a:gd name="T41" fmla="*/ 2914392 h 3066415"/>
              <a:gd name="T42" fmla="*/ 6917315 w 6913245"/>
              <a:gd name="T43" fmla="*/ 2864186 h 3066415"/>
              <a:gd name="T44" fmla="*/ 6917315 w 6913245"/>
              <a:gd name="T45" fmla="*/ 188785 h 3066415"/>
              <a:gd name="T46" fmla="*/ 6910546 w 6913245"/>
              <a:gd name="T47" fmla="*/ 138583 h 3066415"/>
              <a:gd name="T48" fmla="*/ 6891426 w 6913245"/>
              <a:gd name="T49" fmla="*/ 93479 h 3066415"/>
              <a:gd name="T50" fmla="*/ 6861768 w 6913245"/>
              <a:gd name="T51" fmla="*/ 55276 h 3066415"/>
              <a:gd name="T52" fmla="*/ 6823374 w 6913245"/>
              <a:gd name="T53" fmla="*/ 25763 h 3066415"/>
              <a:gd name="T54" fmla="*/ 6778046 w 6913245"/>
              <a:gd name="T55" fmla="*/ 6741 h 3066415"/>
              <a:gd name="T56" fmla="*/ 6727579 w 6913245"/>
              <a:gd name="T57" fmla="*/ 0 h 30664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13245" h="3066415">
                <a:moveTo>
                  <a:pt x="6723253" y="0"/>
                </a:moveTo>
                <a:lnTo>
                  <a:pt x="189585" y="0"/>
                </a:lnTo>
                <a:lnTo>
                  <a:pt x="139188" y="6769"/>
                </a:lnTo>
                <a:lnTo>
                  <a:pt x="93900" y="25875"/>
                </a:lnTo>
                <a:lnTo>
                  <a:pt x="55530" y="55514"/>
                </a:lnTo>
                <a:lnTo>
                  <a:pt x="25885" y="93885"/>
                </a:lnTo>
                <a:lnTo>
                  <a:pt x="6772" y="139185"/>
                </a:lnTo>
                <a:lnTo>
                  <a:pt x="0" y="189611"/>
                </a:lnTo>
                <a:lnTo>
                  <a:pt x="0" y="2876677"/>
                </a:lnTo>
                <a:lnTo>
                  <a:pt x="6772" y="2927102"/>
                </a:lnTo>
                <a:lnTo>
                  <a:pt x="25885" y="2972402"/>
                </a:lnTo>
                <a:lnTo>
                  <a:pt x="55530" y="3010773"/>
                </a:lnTo>
                <a:lnTo>
                  <a:pt x="93900" y="3040412"/>
                </a:lnTo>
                <a:lnTo>
                  <a:pt x="139188" y="3059518"/>
                </a:lnTo>
                <a:lnTo>
                  <a:pt x="189585" y="3066288"/>
                </a:lnTo>
                <a:lnTo>
                  <a:pt x="6723253" y="3066288"/>
                </a:lnTo>
                <a:lnTo>
                  <a:pt x="6773678" y="3059518"/>
                </a:lnTo>
                <a:lnTo>
                  <a:pt x="6818978" y="3040412"/>
                </a:lnTo>
                <a:lnTo>
                  <a:pt x="6857349" y="3010773"/>
                </a:lnTo>
                <a:lnTo>
                  <a:pt x="6886988" y="2972402"/>
                </a:lnTo>
                <a:lnTo>
                  <a:pt x="6906094" y="2927102"/>
                </a:lnTo>
                <a:lnTo>
                  <a:pt x="6912863" y="2876677"/>
                </a:lnTo>
                <a:lnTo>
                  <a:pt x="6912863" y="189611"/>
                </a:lnTo>
                <a:lnTo>
                  <a:pt x="6906094" y="139185"/>
                </a:lnTo>
                <a:lnTo>
                  <a:pt x="6886988" y="93885"/>
                </a:lnTo>
                <a:lnTo>
                  <a:pt x="6857349" y="55514"/>
                </a:lnTo>
                <a:lnTo>
                  <a:pt x="6818978" y="25875"/>
                </a:lnTo>
                <a:lnTo>
                  <a:pt x="6773678" y="6769"/>
                </a:lnTo>
                <a:lnTo>
                  <a:pt x="6723253" y="0"/>
                </a:lnTo>
                <a:close/>
              </a:path>
            </a:pathLst>
          </a:custGeom>
          <a:solidFill>
            <a:srgbClr val="FF66FF">
              <a:alpha val="30196"/>
            </a:srgbClr>
          </a:solidFill>
          <a:ln w="9525">
            <a:solidFill>
              <a:srgbClr val="000000"/>
            </a:solidFill>
            <a:round/>
            <a:headEnd/>
            <a:tailEnd/>
          </a:ln>
        </p:spPr>
        <p:txBody>
          <a:bodyPr lIns="0" tIns="0" rIns="0" bIns="0"/>
          <a:lstStyle/>
          <a:p>
            <a:endParaRPr lang="ja-JP" altLang="en-US">
              <a:latin typeface="+mn-ea"/>
              <a:ea typeface="+mn-ea"/>
            </a:endParaRPr>
          </a:p>
        </p:txBody>
      </p:sp>
      <p:sp>
        <p:nvSpPr>
          <p:cNvPr id="17412" name="object 6">
            <a:extLst>
              <a:ext uri="{FF2B5EF4-FFF2-40B4-BE49-F238E27FC236}">
                <a16:creationId xmlns:a16="http://schemas.microsoft.com/office/drawing/2014/main" id="{E56A76AF-50A2-C7A8-FE69-C4E9F1433117}"/>
              </a:ext>
            </a:extLst>
          </p:cNvPr>
          <p:cNvSpPr>
            <a:spLocks/>
          </p:cNvSpPr>
          <p:nvPr/>
        </p:nvSpPr>
        <p:spPr bwMode="auto">
          <a:xfrm>
            <a:off x="884238" y="3336925"/>
            <a:ext cx="6723062" cy="1873250"/>
          </a:xfrm>
          <a:custGeom>
            <a:avLst/>
            <a:gdLst>
              <a:gd name="T0" fmla="*/ 6433994 w 6724015"/>
              <a:gd name="T1" fmla="*/ 0 h 1873250"/>
              <a:gd name="T2" fmla="*/ 276504 w 6724015"/>
              <a:gd name="T3" fmla="*/ 0 h 1873250"/>
              <a:gd name="T4" fmla="*/ 226802 w 6724015"/>
              <a:gd name="T5" fmla="*/ 4465 h 1873250"/>
              <a:gd name="T6" fmla="*/ 180015 w 6724015"/>
              <a:gd name="T7" fmla="*/ 17338 h 1873250"/>
              <a:gd name="T8" fmla="*/ 136952 w 6724015"/>
              <a:gd name="T9" fmla="*/ 37836 h 1873250"/>
              <a:gd name="T10" fmla="*/ 98354 w 6724015"/>
              <a:gd name="T11" fmla="*/ 65177 h 1873250"/>
              <a:gd name="T12" fmla="*/ 65033 w 6724015"/>
              <a:gd name="T13" fmla="*/ 98577 h 1873250"/>
              <a:gd name="T14" fmla="*/ 37755 w 6724015"/>
              <a:gd name="T15" fmla="*/ 137254 h 1873250"/>
              <a:gd name="T16" fmla="*/ 17305 w 6724015"/>
              <a:gd name="T17" fmla="*/ 180424 h 1873250"/>
              <a:gd name="T18" fmla="*/ 4449 w 6724015"/>
              <a:gd name="T19" fmla="*/ 227305 h 1873250"/>
              <a:gd name="T20" fmla="*/ 0 w 6724015"/>
              <a:gd name="T21" fmla="*/ 277113 h 1873250"/>
              <a:gd name="T22" fmla="*/ 0 w 6724015"/>
              <a:gd name="T23" fmla="*/ 1595882 h 1873250"/>
              <a:gd name="T24" fmla="*/ 4449 w 6724015"/>
              <a:gd name="T25" fmla="*/ 1645690 h 1873250"/>
              <a:gd name="T26" fmla="*/ 17305 w 6724015"/>
              <a:gd name="T27" fmla="*/ 1692571 h 1873250"/>
              <a:gd name="T28" fmla="*/ 37755 w 6724015"/>
              <a:gd name="T29" fmla="*/ 1735741 h 1873250"/>
              <a:gd name="T30" fmla="*/ 65033 w 6724015"/>
              <a:gd name="T31" fmla="*/ 1774418 h 1873250"/>
              <a:gd name="T32" fmla="*/ 98354 w 6724015"/>
              <a:gd name="T33" fmla="*/ 1807818 h 1873250"/>
              <a:gd name="T34" fmla="*/ 136952 w 6724015"/>
              <a:gd name="T35" fmla="*/ 1835159 h 1873250"/>
              <a:gd name="T36" fmla="*/ 180015 w 6724015"/>
              <a:gd name="T37" fmla="*/ 1855657 h 1873250"/>
              <a:gd name="T38" fmla="*/ 226802 w 6724015"/>
              <a:gd name="T39" fmla="*/ 1868530 h 1873250"/>
              <a:gd name="T40" fmla="*/ 276504 w 6724015"/>
              <a:gd name="T41" fmla="*/ 1872995 h 1873250"/>
              <a:gd name="T42" fmla="*/ 6433994 w 6724015"/>
              <a:gd name="T43" fmla="*/ 1872995 h 1873250"/>
              <a:gd name="T44" fmla="*/ 6483703 w 6724015"/>
              <a:gd name="T45" fmla="*/ 1868530 h 1873250"/>
              <a:gd name="T46" fmla="*/ 6530492 w 6724015"/>
              <a:gd name="T47" fmla="*/ 1855657 h 1873250"/>
              <a:gd name="T48" fmla="*/ 6573576 w 6724015"/>
              <a:gd name="T49" fmla="*/ 1835159 h 1873250"/>
              <a:gd name="T50" fmla="*/ 6612176 w 6724015"/>
              <a:gd name="T51" fmla="*/ 1807818 h 1873250"/>
              <a:gd name="T52" fmla="*/ 6645510 w 6724015"/>
              <a:gd name="T53" fmla="*/ 1774418 h 1873250"/>
              <a:gd name="T54" fmla="*/ 6672797 w 6724015"/>
              <a:gd name="T55" fmla="*/ 1735741 h 1873250"/>
              <a:gd name="T56" fmla="*/ 6693254 w 6724015"/>
              <a:gd name="T57" fmla="*/ 1692571 h 1873250"/>
              <a:gd name="T58" fmla="*/ 6706101 w 6724015"/>
              <a:gd name="T59" fmla="*/ 1645690 h 1873250"/>
              <a:gd name="T60" fmla="*/ 6710558 w 6724015"/>
              <a:gd name="T61" fmla="*/ 1595882 h 1873250"/>
              <a:gd name="T62" fmla="*/ 6710558 w 6724015"/>
              <a:gd name="T63" fmla="*/ 277113 h 1873250"/>
              <a:gd name="T64" fmla="*/ 6706101 w 6724015"/>
              <a:gd name="T65" fmla="*/ 227305 h 1873250"/>
              <a:gd name="T66" fmla="*/ 6693254 w 6724015"/>
              <a:gd name="T67" fmla="*/ 180424 h 1873250"/>
              <a:gd name="T68" fmla="*/ 6672797 w 6724015"/>
              <a:gd name="T69" fmla="*/ 137254 h 1873250"/>
              <a:gd name="T70" fmla="*/ 6645510 w 6724015"/>
              <a:gd name="T71" fmla="*/ 98577 h 1873250"/>
              <a:gd name="T72" fmla="*/ 6612176 w 6724015"/>
              <a:gd name="T73" fmla="*/ 65177 h 1873250"/>
              <a:gd name="T74" fmla="*/ 6573576 w 6724015"/>
              <a:gd name="T75" fmla="*/ 37836 h 1873250"/>
              <a:gd name="T76" fmla="*/ 6530492 w 6724015"/>
              <a:gd name="T77" fmla="*/ 17338 h 1873250"/>
              <a:gd name="T78" fmla="*/ 6483703 w 6724015"/>
              <a:gd name="T79" fmla="*/ 4465 h 1873250"/>
              <a:gd name="T80" fmla="*/ 6433994 w 6724015"/>
              <a:gd name="T81" fmla="*/ 0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4015" h="1873250">
                <a:moveTo>
                  <a:pt x="6446774" y="0"/>
                </a:moveTo>
                <a:lnTo>
                  <a:pt x="277050" y="0"/>
                </a:lnTo>
                <a:lnTo>
                  <a:pt x="227250" y="4465"/>
                </a:lnTo>
                <a:lnTo>
                  <a:pt x="180379" y="17338"/>
                </a:lnTo>
                <a:lnTo>
                  <a:pt x="137218" y="37836"/>
                </a:lnTo>
                <a:lnTo>
                  <a:pt x="98550" y="65177"/>
                </a:lnTo>
                <a:lnTo>
                  <a:pt x="65159" y="98577"/>
                </a:lnTo>
                <a:lnTo>
                  <a:pt x="37825" y="137254"/>
                </a:lnTo>
                <a:lnTo>
                  <a:pt x="17333" y="180424"/>
                </a:lnTo>
                <a:lnTo>
                  <a:pt x="4463" y="227305"/>
                </a:lnTo>
                <a:lnTo>
                  <a:pt x="0" y="277113"/>
                </a:lnTo>
                <a:lnTo>
                  <a:pt x="0" y="1595882"/>
                </a:lnTo>
                <a:lnTo>
                  <a:pt x="4463" y="1645690"/>
                </a:lnTo>
                <a:lnTo>
                  <a:pt x="17333" y="1692571"/>
                </a:lnTo>
                <a:lnTo>
                  <a:pt x="37825" y="1735741"/>
                </a:lnTo>
                <a:lnTo>
                  <a:pt x="65159" y="1774418"/>
                </a:lnTo>
                <a:lnTo>
                  <a:pt x="98550" y="1807818"/>
                </a:lnTo>
                <a:lnTo>
                  <a:pt x="137218" y="1835159"/>
                </a:lnTo>
                <a:lnTo>
                  <a:pt x="180379" y="1855657"/>
                </a:lnTo>
                <a:lnTo>
                  <a:pt x="227250" y="1868530"/>
                </a:lnTo>
                <a:lnTo>
                  <a:pt x="277050" y="1872995"/>
                </a:lnTo>
                <a:lnTo>
                  <a:pt x="6446774" y="1872995"/>
                </a:lnTo>
                <a:lnTo>
                  <a:pt x="6496582" y="1868530"/>
                </a:lnTo>
                <a:lnTo>
                  <a:pt x="6543463" y="1855657"/>
                </a:lnTo>
                <a:lnTo>
                  <a:pt x="6586633" y="1835159"/>
                </a:lnTo>
                <a:lnTo>
                  <a:pt x="6625310" y="1807818"/>
                </a:lnTo>
                <a:lnTo>
                  <a:pt x="6658710" y="1774418"/>
                </a:lnTo>
                <a:lnTo>
                  <a:pt x="6686051" y="1735741"/>
                </a:lnTo>
                <a:lnTo>
                  <a:pt x="6706549" y="1692571"/>
                </a:lnTo>
                <a:lnTo>
                  <a:pt x="6719422" y="1645690"/>
                </a:lnTo>
                <a:lnTo>
                  <a:pt x="6723887" y="1595882"/>
                </a:lnTo>
                <a:lnTo>
                  <a:pt x="6723887" y="277113"/>
                </a:lnTo>
                <a:lnTo>
                  <a:pt x="6719422" y="227305"/>
                </a:lnTo>
                <a:lnTo>
                  <a:pt x="6706549" y="180424"/>
                </a:lnTo>
                <a:lnTo>
                  <a:pt x="6686051" y="137254"/>
                </a:lnTo>
                <a:lnTo>
                  <a:pt x="6658710" y="98577"/>
                </a:lnTo>
                <a:lnTo>
                  <a:pt x="6625310" y="65177"/>
                </a:lnTo>
                <a:lnTo>
                  <a:pt x="6586633" y="37836"/>
                </a:lnTo>
                <a:lnTo>
                  <a:pt x="6543463" y="17338"/>
                </a:lnTo>
                <a:lnTo>
                  <a:pt x="6496582" y="4465"/>
                </a:lnTo>
                <a:lnTo>
                  <a:pt x="6446774" y="0"/>
                </a:lnTo>
                <a:close/>
              </a:path>
            </a:pathLst>
          </a:custGeom>
          <a:solidFill>
            <a:srgbClr val="FF66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17413" name="object 7">
            <a:extLst>
              <a:ext uri="{FF2B5EF4-FFF2-40B4-BE49-F238E27FC236}">
                <a16:creationId xmlns:a16="http://schemas.microsoft.com/office/drawing/2014/main" id="{6834BEBB-A007-4F6B-28A6-42CA634CFE77}"/>
              </a:ext>
            </a:extLst>
          </p:cNvPr>
          <p:cNvSpPr>
            <a:spLocks/>
          </p:cNvSpPr>
          <p:nvPr/>
        </p:nvSpPr>
        <p:spPr bwMode="auto">
          <a:xfrm>
            <a:off x="1103313" y="3927475"/>
            <a:ext cx="6505575" cy="941388"/>
          </a:xfrm>
          <a:custGeom>
            <a:avLst/>
            <a:gdLst>
              <a:gd name="T0" fmla="*/ 6356139 w 6504940"/>
              <a:gd name="T1" fmla="*/ 0 h 942339"/>
              <a:gd name="T2" fmla="*/ 157182 w 6504940"/>
              <a:gd name="T3" fmla="*/ 0 h 942339"/>
              <a:gd name="T4" fmla="*/ 107497 w 6504940"/>
              <a:gd name="T5" fmla="*/ 7885 h 942339"/>
              <a:gd name="T6" fmla="*/ 64351 w 6504940"/>
              <a:gd name="T7" fmla="*/ 29850 h 942339"/>
              <a:gd name="T8" fmla="*/ 30329 w 6504940"/>
              <a:gd name="T9" fmla="*/ 63343 h 942339"/>
              <a:gd name="T10" fmla="*/ 8016 w 6504940"/>
              <a:gd name="T11" fmla="*/ 105832 h 942339"/>
              <a:gd name="T12" fmla="*/ 0 w 6504940"/>
              <a:gd name="T13" fmla="*/ 154768 h 942339"/>
              <a:gd name="T14" fmla="*/ 0 w 6504940"/>
              <a:gd name="T15" fmla="*/ 773844 h 942339"/>
              <a:gd name="T16" fmla="*/ 8016 w 6504940"/>
              <a:gd name="T17" fmla="*/ 822780 h 942339"/>
              <a:gd name="T18" fmla="*/ 30329 w 6504940"/>
              <a:gd name="T19" fmla="*/ 865267 h 942339"/>
              <a:gd name="T20" fmla="*/ 64351 w 6504940"/>
              <a:gd name="T21" fmla="*/ 898764 h 942339"/>
              <a:gd name="T22" fmla="*/ 107497 w 6504940"/>
              <a:gd name="T23" fmla="*/ 920725 h 942339"/>
              <a:gd name="T24" fmla="*/ 157182 w 6504940"/>
              <a:gd name="T25" fmla="*/ 928610 h 942339"/>
              <a:gd name="T26" fmla="*/ 6356139 w 6504940"/>
              <a:gd name="T27" fmla="*/ 928610 h 942339"/>
              <a:gd name="T28" fmla="*/ 6405842 w 6504940"/>
              <a:gd name="T29" fmla="*/ 920725 h 942339"/>
              <a:gd name="T30" fmla="*/ 6448992 w 6504940"/>
              <a:gd name="T31" fmla="*/ 898764 h 942339"/>
              <a:gd name="T32" fmla="*/ 6483012 w 6504940"/>
              <a:gd name="T33" fmla="*/ 865267 h 942339"/>
              <a:gd name="T34" fmla="*/ 6505318 w 6504940"/>
              <a:gd name="T35" fmla="*/ 822780 h 942339"/>
              <a:gd name="T36" fmla="*/ 6513327 w 6504940"/>
              <a:gd name="T37" fmla="*/ 773844 h 942339"/>
              <a:gd name="T38" fmla="*/ 6513327 w 6504940"/>
              <a:gd name="T39" fmla="*/ 154768 h 942339"/>
              <a:gd name="T40" fmla="*/ 6505318 w 6504940"/>
              <a:gd name="T41" fmla="*/ 105832 h 942339"/>
              <a:gd name="T42" fmla="*/ 6483012 w 6504940"/>
              <a:gd name="T43" fmla="*/ 63343 h 942339"/>
              <a:gd name="T44" fmla="*/ 6448992 w 6504940"/>
              <a:gd name="T45" fmla="*/ 29850 h 942339"/>
              <a:gd name="T46" fmla="*/ 6405842 w 6504940"/>
              <a:gd name="T47" fmla="*/ 7885 h 942339"/>
              <a:gd name="T48" fmla="*/ 6356139 w 6504940"/>
              <a:gd name="T49" fmla="*/ 0 h 9423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04940" h="942339">
                <a:moveTo>
                  <a:pt x="6347459" y="0"/>
                </a:moveTo>
                <a:lnTo>
                  <a:pt x="156972" y="0"/>
                </a:lnTo>
                <a:lnTo>
                  <a:pt x="107357" y="7997"/>
                </a:lnTo>
                <a:lnTo>
                  <a:pt x="64267" y="30272"/>
                </a:lnTo>
                <a:lnTo>
                  <a:pt x="30287" y="64245"/>
                </a:lnTo>
                <a:lnTo>
                  <a:pt x="8002" y="107338"/>
                </a:lnTo>
                <a:lnTo>
                  <a:pt x="0" y="156971"/>
                </a:lnTo>
                <a:lnTo>
                  <a:pt x="0" y="784860"/>
                </a:lnTo>
                <a:lnTo>
                  <a:pt x="8002" y="834493"/>
                </a:lnTo>
                <a:lnTo>
                  <a:pt x="30287" y="877586"/>
                </a:lnTo>
                <a:lnTo>
                  <a:pt x="64267" y="911559"/>
                </a:lnTo>
                <a:lnTo>
                  <a:pt x="107357" y="933834"/>
                </a:lnTo>
                <a:lnTo>
                  <a:pt x="156972" y="941832"/>
                </a:lnTo>
                <a:lnTo>
                  <a:pt x="6347459" y="941832"/>
                </a:lnTo>
                <a:lnTo>
                  <a:pt x="6397093" y="933834"/>
                </a:lnTo>
                <a:lnTo>
                  <a:pt x="6440186" y="911559"/>
                </a:lnTo>
                <a:lnTo>
                  <a:pt x="6474159" y="877586"/>
                </a:lnTo>
                <a:lnTo>
                  <a:pt x="6496434" y="834493"/>
                </a:lnTo>
                <a:lnTo>
                  <a:pt x="6504432" y="784860"/>
                </a:lnTo>
                <a:lnTo>
                  <a:pt x="6504432" y="156971"/>
                </a:lnTo>
                <a:lnTo>
                  <a:pt x="6496434" y="107338"/>
                </a:lnTo>
                <a:lnTo>
                  <a:pt x="6474159" y="64245"/>
                </a:lnTo>
                <a:lnTo>
                  <a:pt x="6440186" y="30272"/>
                </a:lnTo>
                <a:lnTo>
                  <a:pt x="6397093" y="7997"/>
                </a:lnTo>
                <a:lnTo>
                  <a:pt x="6347459" y="0"/>
                </a:lnTo>
                <a:close/>
              </a:path>
            </a:pathLst>
          </a:cu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17414" name="タイトル 1">
            <a:extLst>
              <a:ext uri="{FF2B5EF4-FFF2-40B4-BE49-F238E27FC236}">
                <a16:creationId xmlns:a16="http://schemas.microsoft.com/office/drawing/2014/main" id="{BCC19495-1DE9-72D8-B27B-E30B726EAD0B}"/>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個人に関する／関しない情報、個人情報</a:t>
            </a:r>
          </a:p>
        </p:txBody>
      </p:sp>
      <p:sp>
        <p:nvSpPr>
          <p:cNvPr id="17416" name="スライド番号プレースホルダー 4">
            <a:extLst>
              <a:ext uri="{FF2B5EF4-FFF2-40B4-BE49-F238E27FC236}">
                <a16:creationId xmlns:a16="http://schemas.microsoft.com/office/drawing/2014/main" id="{8AB06FFD-19BF-AF56-E11F-6513627EFAAF}"/>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95F43A12-0DA7-4507-9A6D-4839911665FE}" type="slidenum">
              <a:rPr lang="en-US" altLang="ja-JP" sz="900" smtClean="0">
                <a:latin typeface="+mn-ea"/>
                <a:ea typeface="+mn-ea"/>
              </a:rPr>
              <a:pPr>
                <a:spcBef>
                  <a:spcPct val="0"/>
                </a:spcBef>
                <a:buFontTx/>
                <a:buNone/>
              </a:pPr>
              <a:t>49</a:t>
            </a:fld>
            <a:endParaRPr lang="en-US" altLang="ja-JP" sz="900" dirty="0">
              <a:latin typeface="+mn-ea"/>
              <a:ea typeface="+mn-ea"/>
            </a:endParaRPr>
          </a:p>
        </p:txBody>
      </p:sp>
      <p:sp>
        <p:nvSpPr>
          <p:cNvPr id="17417" name="object 9">
            <a:extLst>
              <a:ext uri="{FF2B5EF4-FFF2-40B4-BE49-F238E27FC236}">
                <a16:creationId xmlns:a16="http://schemas.microsoft.com/office/drawing/2014/main" id="{07982BDE-04B9-26A6-098A-A8D8B13C6248}"/>
              </a:ext>
            </a:extLst>
          </p:cNvPr>
          <p:cNvSpPr txBox="1">
            <a:spLocks noChangeArrowheads="1"/>
          </p:cNvSpPr>
          <p:nvPr/>
        </p:nvSpPr>
        <p:spPr bwMode="auto">
          <a:xfrm>
            <a:off x="828675" y="2461488"/>
            <a:ext cx="5257800" cy="751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12700"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100"/>
              </a:spcBef>
              <a:buFontTx/>
              <a:buNone/>
            </a:pPr>
            <a:r>
              <a:rPr lang="ja-JP" altLang="ja-JP" sz="1600" b="1" dirty="0">
                <a:latin typeface="+mn-ea"/>
                <a:ea typeface="+mn-ea"/>
              </a:rPr>
              <a:t>個人情報</a:t>
            </a:r>
          </a:p>
          <a:p>
            <a:pPr>
              <a:spcBef>
                <a:spcPct val="0"/>
              </a:spcBef>
              <a:buFontTx/>
              <a:buNone/>
            </a:pPr>
            <a:r>
              <a:rPr lang="ja-JP" altLang="ja-JP" sz="1600" b="1" dirty="0">
                <a:latin typeface="+mn-ea"/>
                <a:ea typeface="+mn-ea"/>
              </a:rPr>
              <a:t>氏名、生年月日その他の記述等により特定の個人を識別</a:t>
            </a:r>
          </a:p>
          <a:p>
            <a:pPr>
              <a:spcBef>
                <a:spcPct val="0"/>
              </a:spcBef>
              <a:buFontTx/>
              <a:buNone/>
            </a:pPr>
            <a:r>
              <a:rPr lang="ja-JP" altLang="ja-JP" sz="1600" b="1" dirty="0">
                <a:latin typeface="+mn-ea"/>
                <a:ea typeface="+mn-ea"/>
              </a:rPr>
              <a:t>することができるもの、又は、個人識別符号が含まれるもの</a:t>
            </a:r>
          </a:p>
        </p:txBody>
      </p:sp>
      <p:grpSp>
        <p:nvGrpSpPr>
          <p:cNvPr id="17418" name="object 10">
            <a:extLst>
              <a:ext uri="{FF2B5EF4-FFF2-40B4-BE49-F238E27FC236}">
                <a16:creationId xmlns:a16="http://schemas.microsoft.com/office/drawing/2014/main" id="{C12E4AA5-0FBA-A5FA-6969-648B977A0386}"/>
              </a:ext>
            </a:extLst>
          </p:cNvPr>
          <p:cNvGrpSpPr>
            <a:grpSpLocks/>
          </p:cNvGrpSpPr>
          <p:nvPr/>
        </p:nvGrpSpPr>
        <p:grpSpPr bwMode="auto">
          <a:xfrm>
            <a:off x="7391400" y="2379663"/>
            <a:ext cx="2233613" cy="3065462"/>
            <a:chOff x="7392144" y="2378964"/>
            <a:chExt cx="2232423" cy="3066415"/>
          </a:xfrm>
        </p:grpSpPr>
        <p:sp>
          <p:nvSpPr>
            <p:cNvPr id="17447" name="object 11">
              <a:extLst>
                <a:ext uri="{FF2B5EF4-FFF2-40B4-BE49-F238E27FC236}">
                  <a16:creationId xmlns:a16="http://schemas.microsoft.com/office/drawing/2014/main" id="{7FAD459A-5A83-F3E1-2F73-09F0F41918CB}"/>
                </a:ext>
              </a:extLst>
            </p:cNvPr>
            <p:cNvSpPr>
              <a:spLocks/>
            </p:cNvSpPr>
            <p:nvPr/>
          </p:nvSpPr>
          <p:spPr bwMode="auto">
            <a:xfrm>
              <a:off x="7392144" y="2378964"/>
              <a:ext cx="1548000" cy="3066415"/>
            </a:xfrm>
            <a:custGeom>
              <a:avLst/>
              <a:gdLst>
                <a:gd name="T0" fmla="*/ 2196581 w 1485900"/>
                <a:gd name="T1" fmla="*/ 0 h 3066415"/>
                <a:gd name="T2" fmla="*/ 439317 w 1485900"/>
                <a:gd name="T3" fmla="*/ 0 h 3066415"/>
                <a:gd name="T4" fmla="*/ 350774 w 1485900"/>
                <a:gd name="T5" fmla="*/ 5031 h 3066415"/>
                <a:gd name="T6" fmla="*/ 268309 w 1485900"/>
                <a:gd name="T7" fmla="*/ 19460 h 3066415"/>
                <a:gd name="T8" fmla="*/ 193686 w 1485900"/>
                <a:gd name="T9" fmla="*/ 42293 h 3066415"/>
                <a:gd name="T10" fmla="*/ 128667 w 1485900"/>
                <a:gd name="T11" fmla="*/ 72532 h 3066415"/>
                <a:gd name="T12" fmla="*/ 75026 w 1485900"/>
                <a:gd name="T13" fmla="*/ 109184 h 3066415"/>
                <a:gd name="T14" fmla="*/ 34521 w 1485900"/>
                <a:gd name="T15" fmla="*/ 151251 h 3066415"/>
                <a:gd name="T16" fmla="*/ 8926 w 1485900"/>
                <a:gd name="T17" fmla="*/ 197738 h 3066415"/>
                <a:gd name="T18" fmla="*/ 0 w 1485900"/>
                <a:gd name="T19" fmla="*/ 247650 h 3066415"/>
                <a:gd name="T20" fmla="*/ 0 w 1485900"/>
                <a:gd name="T21" fmla="*/ 2818638 h 3066415"/>
                <a:gd name="T22" fmla="*/ 8926 w 1485900"/>
                <a:gd name="T23" fmla="*/ 2868549 h 3066415"/>
                <a:gd name="T24" fmla="*/ 34521 w 1485900"/>
                <a:gd name="T25" fmla="*/ 2915036 h 3066415"/>
                <a:gd name="T26" fmla="*/ 75026 w 1485900"/>
                <a:gd name="T27" fmla="*/ 2957103 h 3066415"/>
                <a:gd name="T28" fmla="*/ 128667 w 1485900"/>
                <a:gd name="T29" fmla="*/ 2993755 h 3066415"/>
                <a:gd name="T30" fmla="*/ 193686 w 1485900"/>
                <a:gd name="T31" fmla="*/ 3023994 h 3066415"/>
                <a:gd name="T32" fmla="*/ 268309 w 1485900"/>
                <a:gd name="T33" fmla="*/ 3046827 h 3066415"/>
                <a:gd name="T34" fmla="*/ 350774 w 1485900"/>
                <a:gd name="T35" fmla="*/ 3061256 h 3066415"/>
                <a:gd name="T36" fmla="*/ 439317 w 1485900"/>
                <a:gd name="T37" fmla="*/ 3066288 h 3066415"/>
                <a:gd name="T38" fmla="*/ 2196581 w 1485900"/>
                <a:gd name="T39" fmla="*/ 3066288 h 3066415"/>
                <a:gd name="T40" fmla="*/ 2285122 w 1485900"/>
                <a:gd name="T41" fmla="*/ 3061256 h 3066415"/>
                <a:gd name="T42" fmla="*/ 2367587 w 1485900"/>
                <a:gd name="T43" fmla="*/ 3046827 h 3066415"/>
                <a:gd name="T44" fmla="*/ 2442211 w 1485900"/>
                <a:gd name="T45" fmla="*/ 3023994 h 3066415"/>
                <a:gd name="T46" fmla="*/ 2507231 w 1485900"/>
                <a:gd name="T47" fmla="*/ 2993755 h 3066415"/>
                <a:gd name="T48" fmla="*/ 2560870 w 1485900"/>
                <a:gd name="T49" fmla="*/ 2957103 h 3066415"/>
                <a:gd name="T50" fmla="*/ 2601376 w 1485900"/>
                <a:gd name="T51" fmla="*/ 2915036 h 3066415"/>
                <a:gd name="T52" fmla="*/ 2626977 w 1485900"/>
                <a:gd name="T53" fmla="*/ 2868549 h 3066415"/>
                <a:gd name="T54" fmla="*/ 2635898 w 1485900"/>
                <a:gd name="T55" fmla="*/ 2818638 h 3066415"/>
                <a:gd name="T56" fmla="*/ 2635898 w 1485900"/>
                <a:gd name="T57" fmla="*/ 247650 h 3066415"/>
                <a:gd name="T58" fmla="*/ 2626977 w 1485900"/>
                <a:gd name="T59" fmla="*/ 197738 h 3066415"/>
                <a:gd name="T60" fmla="*/ 2601376 w 1485900"/>
                <a:gd name="T61" fmla="*/ 151251 h 3066415"/>
                <a:gd name="T62" fmla="*/ 2560870 w 1485900"/>
                <a:gd name="T63" fmla="*/ 109184 h 3066415"/>
                <a:gd name="T64" fmla="*/ 2507231 w 1485900"/>
                <a:gd name="T65" fmla="*/ 72532 h 3066415"/>
                <a:gd name="T66" fmla="*/ 2442211 w 1485900"/>
                <a:gd name="T67" fmla="*/ 42293 h 3066415"/>
                <a:gd name="T68" fmla="*/ 2367587 w 1485900"/>
                <a:gd name="T69" fmla="*/ 19460 h 3066415"/>
                <a:gd name="T70" fmla="*/ 2285122 w 1485900"/>
                <a:gd name="T71" fmla="*/ 5031 h 3066415"/>
                <a:gd name="T72" fmla="*/ 2196581 w 1485900"/>
                <a:gd name="T73" fmla="*/ 0 h 3066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85900" h="3066415">
                  <a:moveTo>
                    <a:pt x="1238250" y="0"/>
                  </a:moveTo>
                  <a:lnTo>
                    <a:pt x="247650" y="0"/>
                  </a:lnTo>
                  <a:lnTo>
                    <a:pt x="197738" y="5031"/>
                  </a:lnTo>
                  <a:lnTo>
                    <a:pt x="151251" y="19460"/>
                  </a:lnTo>
                  <a:lnTo>
                    <a:pt x="109184" y="42293"/>
                  </a:lnTo>
                  <a:lnTo>
                    <a:pt x="72532" y="72532"/>
                  </a:lnTo>
                  <a:lnTo>
                    <a:pt x="42293" y="109184"/>
                  </a:lnTo>
                  <a:lnTo>
                    <a:pt x="19460" y="151251"/>
                  </a:lnTo>
                  <a:lnTo>
                    <a:pt x="5031" y="197738"/>
                  </a:lnTo>
                  <a:lnTo>
                    <a:pt x="0" y="247650"/>
                  </a:lnTo>
                  <a:lnTo>
                    <a:pt x="0" y="2818638"/>
                  </a:lnTo>
                  <a:lnTo>
                    <a:pt x="5031" y="2868549"/>
                  </a:lnTo>
                  <a:lnTo>
                    <a:pt x="19460" y="2915036"/>
                  </a:lnTo>
                  <a:lnTo>
                    <a:pt x="42293" y="2957103"/>
                  </a:lnTo>
                  <a:lnTo>
                    <a:pt x="72532" y="2993755"/>
                  </a:lnTo>
                  <a:lnTo>
                    <a:pt x="109184" y="3023994"/>
                  </a:lnTo>
                  <a:lnTo>
                    <a:pt x="151251" y="3046827"/>
                  </a:lnTo>
                  <a:lnTo>
                    <a:pt x="197738" y="3061256"/>
                  </a:lnTo>
                  <a:lnTo>
                    <a:pt x="247650" y="3066288"/>
                  </a:lnTo>
                  <a:lnTo>
                    <a:pt x="1238250" y="3066288"/>
                  </a:lnTo>
                  <a:lnTo>
                    <a:pt x="1288161" y="3061256"/>
                  </a:lnTo>
                  <a:lnTo>
                    <a:pt x="1334648" y="3046827"/>
                  </a:lnTo>
                  <a:lnTo>
                    <a:pt x="1376715" y="3023994"/>
                  </a:lnTo>
                  <a:lnTo>
                    <a:pt x="1413367" y="2993755"/>
                  </a:lnTo>
                  <a:lnTo>
                    <a:pt x="1443606" y="2957103"/>
                  </a:lnTo>
                  <a:lnTo>
                    <a:pt x="1466439" y="2915036"/>
                  </a:lnTo>
                  <a:lnTo>
                    <a:pt x="1480868" y="2868549"/>
                  </a:lnTo>
                  <a:lnTo>
                    <a:pt x="1485900" y="2818638"/>
                  </a:lnTo>
                  <a:lnTo>
                    <a:pt x="1485900" y="247650"/>
                  </a:lnTo>
                  <a:lnTo>
                    <a:pt x="1480868" y="197738"/>
                  </a:lnTo>
                  <a:lnTo>
                    <a:pt x="1466439" y="151251"/>
                  </a:lnTo>
                  <a:lnTo>
                    <a:pt x="1443606" y="109184"/>
                  </a:lnTo>
                  <a:lnTo>
                    <a:pt x="1413367" y="72532"/>
                  </a:lnTo>
                  <a:lnTo>
                    <a:pt x="1376715" y="42293"/>
                  </a:lnTo>
                  <a:lnTo>
                    <a:pt x="1334648" y="19460"/>
                  </a:lnTo>
                  <a:lnTo>
                    <a:pt x="1288161" y="5031"/>
                  </a:lnTo>
                  <a:lnTo>
                    <a:pt x="1238250" y="0"/>
                  </a:lnTo>
                  <a:close/>
                </a:path>
              </a:pathLst>
            </a:custGeom>
            <a:solidFill>
              <a:srgbClr val="99FF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17448" name="object 12">
              <a:extLst>
                <a:ext uri="{FF2B5EF4-FFF2-40B4-BE49-F238E27FC236}">
                  <a16:creationId xmlns:a16="http://schemas.microsoft.com/office/drawing/2014/main" id="{FD8209B6-7ADB-EDE5-4FE0-983A2AE4F73A}"/>
                </a:ext>
              </a:extLst>
            </p:cNvPr>
            <p:cNvSpPr>
              <a:spLocks/>
            </p:cNvSpPr>
            <p:nvPr/>
          </p:nvSpPr>
          <p:spPr bwMode="auto">
            <a:xfrm>
              <a:off x="9047987" y="2378964"/>
              <a:ext cx="576580" cy="3066415"/>
            </a:xfrm>
            <a:custGeom>
              <a:avLst/>
              <a:gdLst>
                <a:gd name="T0" fmla="*/ 480073 w 576579"/>
                <a:gd name="T1" fmla="*/ 0 h 3066415"/>
                <a:gd name="T2" fmla="*/ 96011 w 576579"/>
                <a:gd name="T3" fmla="*/ 0 h 3066415"/>
                <a:gd name="T4" fmla="*/ 58614 w 576579"/>
                <a:gd name="T5" fmla="*/ 7536 h 3066415"/>
                <a:gd name="T6" fmla="*/ 28098 w 576579"/>
                <a:gd name="T7" fmla="*/ 28098 h 3066415"/>
                <a:gd name="T8" fmla="*/ 7536 w 576579"/>
                <a:gd name="T9" fmla="*/ 58614 h 3066415"/>
                <a:gd name="T10" fmla="*/ 0 w 576579"/>
                <a:gd name="T11" fmla="*/ 96012 h 3066415"/>
                <a:gd name="T12" fmla="*/ 0 w 576579"/>
                <a:gd name="T13" fmla="*/ 2970276 h 3066415"/>
                <a:gd name="T14" fmla="*/ 7536 w 576579"/>
                <a:gd name="T15" fmla="*/ 3007673 h 3066415"/>
                <a:gd name="T16" fmla="*/ 28098 w 576579"/>
                <a:gd name="T17" fmla="*/ 3038189 h 3066415"/>
                <a:gd name="T18" fmla="*/ 58614 w 576579"/>
                <a:gd name="T19" fmla="*/ 3058751 h 3066415"/>
                <a:gd name="T20" fmla="*/ 96011 w 576579"/>
                <a:gd name="T21" fmla="*/ 3066288 h 3066415"/>
                <a:gd name="T22" fmla="*/ 480073 w 576579"/>
                <a:gd name="T23" fmla="*/ 3066288 h 3066415"/>
                <a:gd name="T24" fmla="*/ 517471 w 576579"/>
                <a:gd name="T25" fmla="*/ 3058751 h 3066415"/>
                <a:gd name="T26" fmla="*/ 547987 w 576579"/>
                <a:gd name="T27" fmla="*/ 3038189 h 3066415"/>
                <a:gd name="T28" fmla="*/ 568549 w 576579"/>
                <a:gd name="T29" fmla="*/ 3007673 h 3066415"/>
                <a:gd name="T30" fmla="*/ 576085 w 576579"/>
                <a:gd name="T31" fmla="*/ 2970276 h 3066415"/>
                <a:gd name="T32" fmla="*/ 576085 w 576579"/>
                <a:gd name="T33" fmla="*/ 96012 h 3066415"/>
                <a:gd name="T34" fmla="*/ 568549 w 576579"/>
                <a:gd name="T35" fmla="*/ 58614 h 3066415"/>
                <a:gd name="T36" fmla="*/ 547987 w 576579"/>
                <a:gd name="T37" fmla="*/ 28098 h 3066415"/>
                <a:gd name="T38" fmla="*/ 517471 w 576579"/>
                <a:gd name="T39" fmla="*/ 7536 h 3066415"/>
                <a:gd name="T40" fmla="*/ 480073 w 576579"/>
                <a:gd name="T41" fmla="*/ 0 h 30664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6579" h="3066415">
                  <a:moveTo>
                    <a:pt x="480059" y="0"/>
                  </a:moveTo>
                  <a:lnTo>
                    <a:pt x="96011" y="0"/>
                  </a:lnTo>
                  <a:lnTo>
                    <a:pt x="58614" y="7536"/>
                  </a:lnTo>
                  <a:lnTo>
                    <a:pt x="28098" y="28098"/>
                  </a:lnTo>
                  <a:lnTo>
                    <a:pt x="7536" y="58614"/>
                  </a:lnTo>
                  <a:lnTo>
                    <a:pt x="0" y="96012"/>
                  </a:lnTo>
                  <a:lnTo>
                    <a:pt x="0" y="2970276"/>
                  </a:lnTo>
                  <a:lnTo>
                    <a:pt x="7536" y="3007673"/>
                  </a:lnTo>
                  <a:lnTo>
                    <a:pt x="28098" y="3038189"/>
                  </a:lnTo>
                  <a:lnTo>
                    <a:pt x="58614" y="3058751"/>
                  </a:lnTo>
                  <a:lnTo>
                    <a:pt x="96011" y="3066288"/>
                  </a:lnTo>
                  <a:lnTo>
                    <a:pt x="480059" y="3066288"/>
                  </a:lnTo>
                  <a:lnTo>
                    <a:pt x="517457" y="3058751"/>
                  </a:lnTo>
                  <a:lnTo>
                    <a:pt x="547973" y="3038189"/>
                  </a:lnTo>
                  <a:lnTo>
                    <a:pt x="568535" y="3007673"/>
                  </a:lnTo>
                  <a:lnTo>
                    <a:pt x="576071" y="2970276"/>
                  </a:lnTo>
                  <a:lnTo>
                    <a:pt x="576071" y="96012"/>
                  </a:lnTo>
                  <a:lnTo>
                    <a:pt x="568535" y="58614"/>
                  </a:lnTo>
                  <a:lnTo>
                    <a:pt x="547973" y="28098"/>
                  </a:lnTo>
                  <a:lnTo>
                    <a:pt x="517457" y="7536"/>
                  </a:lnTo>
                  <a:lnTo>
                    <a:pt x="480059" y="0"/>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grpSp>
      <p:sp>
        <p:nvSpPr>
          <p:cNvPr id="50" name="object 13">
            <a:extLst>
              <a:ext uri="{FF2B5EF4-FFF2-40B4-BE49-F238E27FC236}">
                <a16:creationId xmlns:a16="http://schemas.microsoft.com/office/drawing/2014/main" id="{1D6475B2-34F1-4C7E-6E58-67EBB1BBBBA8}"/>
              </a:ext>
            </a:extLst>
          </p:cNvPr>
          <p:cNvSpPr txBox="1"/>
          <p:nvPr/>
        </p:nvSpPr>
        <p:spPr>
          <a:xfrm>
            <a:off x="9208294" y="3191669"/>
            <a:ext cx="320675" cy="1441450"/>
          </a:xfrm>
          <a:prstGeom prst="rect">
            <a:avLst/>
          </a:prstGeom>
        </p:spPr>
        <p:txBody>
          <a:bodyPr wrap="square" lIns="0" tIns="12700" rIns="0" bIns="0">
            <a:spAutoFit/>
          </a:bodyPr>
          <a:lstStyle/>
          <a:p>
            <a:pPr marL="12700">
              <a:lnSpc>
                <a:spcPts val="1980"/>
              </a:lnSpc>
              <a:spcBef>
                <a:spcPts val="100"/>
              </a:spcBef>
              <a:tabLst>
                <a:tab pos="729615" algn="l"/>
              </a:tabLst>
              <a:defRPr/>
            </a:pPr>
            <a:r>
              <a:rPr sz="1600" b="1" spc="-50" dirty="0">
                <a:latin typeface="+mn-ea"/>
                <a:ea typeface="+mn-ea"/>
                <a:cs typeface="Meiryo UI"/>
              </a:rPr>
              <a:t>匿</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名</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加</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工</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情</a:t>
            </a:r>
            <a:endParaRPr sz="1600" b="1" dirty="0">
              <a:latin typeface="+mn-ea"/>
              <a:ea typeface="+mn-ea"/>
              <a:cs typeface="Meiryo UI"/>
            </a:endParaRPr>
          </a:p>
          <a:p>
            <a:pPr marL="12700">
              <a:lnSpc>
                <a:spcPts val="1980"/>
              </a:lnSpc>
              <a:tabLst>
                <a:tab pos="729615" algn="l"/>
              </a:tabLst>
              <a:defRPr/>
            </a:pPr>
            <a:r>
              <a:rPr sz="1600" b="1" spc="-50" dirty="0">
                <a:latin typeface="+mn-ea"/>
                <a:ea typeface="+mn-ea"/>
                <a:cs typeface="Meiryo UI"/>
              </a:rPr>
              <a:t>報</a:t>
            </a:r>
            <a:endParaRPr sz="1600" b="1" dirty="0">
              <a:latin typeface="+mn-ea"/>
              <a:ea typeface="+mn-ea"/>
              <a:cs typeface="Meiryo UI"/>
            </a:endParaRPr>
          </a:p>
        </p:txBody>
      </p:sp>
      <p:sp>
        <p:nvSpPr>
          <p:cNvPr id="51" name="object 14">
            <a:extLst>
              <a:ext uri="{FF2B5EF4-FFF2-40B4-BE49-F238E27FC236}">
                <a16:creationId xmlns:a16="http://schemas.microsoft.com/office/drawing/2014/main" id="{42B7A410-3415-DEFB-FF68-D24CD667147B}"/>
              </a:ext>
            </a:extLst>
          </p:cNvPr>
          <p:cNvSpPr txBox="1"/>
          <p:nvPr/>
        </p:nvSpPr>
        <p:spPr>
          <a:xfrm>
            <a:off x="962025" y="5478463"/>
            <a:ext cx="8264525" cy="260350"/>
          </a:xfrm>
          <a:prstGeom prst="rect">
            <a:avLst/>
          </a:prstGeom>
        </p:spPr>
        <p:txBody>
          <a:bodyPr lIns="0" tIns="12700" rIns="0" bIns="0">
            <a:spAutoFit/>
          </a:bodyPr>
          <a:lstStyle/>
          <a:p>
            <a:pPr marL="12700">
              <a:spcBef>
                <a:spcPts val="100"/>
              </a:spcBef>
              <a:tabLst>
                <a:tab pos="1536700" algn="l"/>
              </a:tabLst>
              <a:defRPr/>
            </a:pPr>
            <a:r>
              <a:rPr sz="1600" spc="-10" dirty="0" err="1">
                <a:latin typeface="+mn-ea"/>
                <a:ea typeface="+mn-ea"/>
                <a:cs typeface="Meiryo UI"/>
              </a:rPr>
              <a:t>個人関連情</a:t>
            </a:r>
            <a:r>
              <a:rPr sz="1600" spc="-50" dirty="0" err="1">
                <a:latin typeface="+mn-ea"/>
                <a:ea typeface="+mn-ea"/>
                <a:cs typeface="Meiryo UI"/>
              </a:rPr>
              <a:t>報</a:t>
            </a:r>
            <a:r>
              <a:rPr lang="ja-JP" altLang="en-US" sz="1600" dirty="0">
                <a:latin typeface="+mn-ea"/>
                <a:ea typeface="+mn-ea"/>
                <a:cs typeface="Meiryo UI"/>
              </a:rPr>
              <a:t>： </a:t>
            </a:r>
            <a:r>
              <a:rPr sz="1600" dirty="0" err="1">
                <a:latin typeface="+mn-ea"/>
                <a:ea typeface="+mn-ea"/>
                <a:cs typeface="Meiryo UI"/>
              </a:rPr>
              <a:t>個人</a:t>
            </a:r>
            <a:r>
              <a:rPr sz="1600" spc="-10" dirty="0" err="1">
                <a:latin typeface="+mn-ea"/>
                <a:ea typeface="+mn-ea"/>
                <a:cs typeface="Meiryo UI"/>
              </a:rPr>
              <a:t>情</a:t>
            </a:r>
            <a:r>
              <a:rPr sz="1600" dirty="0" err="1">
                <a:latin typeface="+mn-ea"/>
                <a:ea typeface="+mn-ea"/>
                <a:cs typeface="Meiryo UI"/>
              </a:rPr>
              <a:t>報、仮名</a:t>
            </a:r>
            <a:r>
              <a:rPr sz="1600" spc="-10" dirty="0" err="1">
                <a:latin typeface="+mn-ea"/>
                <a:ea typeface="+mn-ea"/>
                <a:cs typeface="Meiryo UI"/>
              </a:rPr>
              <a:t>加</a:t>
            </a:r>
            <a:r>
              <a:rPr sz="1600" dirty="0" err="1">
                <a:latin typeface="+mn-ea"/>
                <a:ea typeface="+mn-ea"/>
                <a:cs typeface="Meiryo UI"/>
              </a:rPr>
              <a:t>工情</a:t>
            </a:r>
            <a:r>
              <a:rPr sz="1600" spc="-10" dirty="0" err="1">
                <a:latin typeface="+mn-ea"/>
                <a:ea typeface="+mn-ea"/>
                <a:cs typeface="Meiryo UI"/>
              </a:rPr>
              <a:t>報</a:t>
            </a:r>
            <a:r>
              <a:rPr sz="1600" dirty="0" err="1">
                <a:latin typeface="+mn-ea"/>
                <a:ea typeface="+mn-ea"/>
                <a:cs typeface="Meiryo UI"/>
              </a:rPr>
              <a:t>及び匿</a:t>
            </a:r>
            <a:r>
              <a:rPr sz="1600" spc="-10" dirty="0" err="1">
                <a:latin typeface="+mn-ea"/>
                <a:ea typeface="+mn-ea"/>
                <a:cs typeface="Meiryo UI"/>
              </a:rPr>
              <a:t>名</a:t>
            </a:r>
            <a:r>
              <a:rPr sz="1600" dirty="0" err="1">
                <a:latin typeface="+mn-ea"/>
                <a:ea typeface="+mn-ea"/>
                <a:cs typeface="Meiryo UI"/>
              </a:rPr>
              <a:t>加工</a:t>
            </a:r>
            <a:r>
              <a:rPr sz="1600" spc="-10" dirty="0" err="1">
                <a:latin typeface="+mn-ea"/>
                <a:ea typeface="+mn-ea"/>
                <a:cs typeface="Meiryo UI"/>
              </a:rPr>
              <a:t>情</a:t>
            </a:r>
            <a:r>
              <a:rPr sz="1600" dirty="0" err="1">
                <a:latin typeface="+mn-ea"/>
                <a:ea typeface="+mn-ea"/>
                <a:cs typeface="Meiryo UI"/>
              </a:rPr>
              <a:t>報</a:t>
            </a:r>
            <a:r>
              <a:rPr sz="1600" spc="-10" dirty="0" err="1">
                <a:latin typeface="+mn-ea"/>
                <a:ea typeface="+mn-ea"/>
                <a:cs typeface="Meiryo UI"/>
              </a:rPr>
              <a:t>のい</a:t>
            </a:r>
            <a:r>
              <a:rPr sz="1600" dirty="0" err="1">
                <a:latin typeface="+mn-ea"/>
                <a:ea typeface="+mn-ea"/>
                <a:cs typeface="Meiryo UI"/>
              </a:rPr>
              <a:t>ず</a:t>
            </a:r>
            <a:r>
              <a:rPr sz="1600" spc="-10" dirty="0" err="1">
                <a:latin typeface="+mn-ea"/>
                <a:ea typeface="+mn-ea"/>
                <a:cs typeface="Meiryo UI"/>
              </a:rPr>
              <a:t>れにも該</a:t>
            </a:r>
            <a:r>
              <a:rPr sz="1600" dirty="0" err="1">
                <a:latin typeface="+mn-ea"/>
                <a:ea typeface="+mn-ea"/>
                <a:cs typeface="Meiryo UI"/>
              </a:rPr>
              <a:t>当</a:t>
            </a:r>
            <a:r>
              <a:rPr sz="1600" spc="-10" dirty="0" err="1">
                <a:latin typeface="+mn-ea"/>
                <a:ea typeface="+mn-ea"/>
                <a:cs typeface="Meiryo UI"/>
              </a:rPr>
              <a:t>しな</a:t>
            </a:r>
            <a:r>
              <a:rPr sz="1600" spc="-15" dirty="0" err="1">
                <a:latin typeface="+mn-ea"/>
                <a:ea typeface="+mn-ea"/>
                <a:cs typeface="Meiryo UI"/>
              </a:rPr>
              <a:t>い</a:t>
            </a:r>
            <a:r>
              <a:rPr sz="1600" spc="-10" dirty="0" err="1">
                <a:latin typeface="+mn-ea"/>
                <a:ea typeface="+mn-ea"/>
                <a:cs typeface="Meiryo UI"/>
              </a:rPr>
              <a:t>も</a:t>
            </a:r>
            <a:r>
              <a:rPr sz="1600" spc="-50" dirty="0" err="1">
                <a:latin typeface="+mn-ea"/>
                <a:ea typeface="+mn-ea"/>
                <a:cs typeface="Meiryo UI"/>
              </a:rPr>
              <a:t>の</a:t>
            </a:r>
            <a:endParaRPr sz="1600" dirty="0">
              <a:latin typeface="+mn-ea"/>
              <a:ea typeface="+mn-ea"/>
              <a:cs typeface="Meiryo UI"/>
            </a:endParaRPr>
          </a:p>
        </p:txBody>
      </p:sp>
      <p:grpSp>
        <p:nvGrpSpPr>
          <p:cNvPr id="17421" name="object 15">
            <a:extLst>
              <a:ext uri="{FF2B5EF4-FFF2-40B4-BE49-F238E27FC236}">
                <a16:creationId xmlns:a16="http://schemas.microsoft.com/office/drawing/2014/main" id="{9294AC15-7629-F829-7E87-2BB918B3E221}"/>
              </a:ext>
            </a:extLst>
          </p:cNvPr>
          <p:cNvGrpSpPr>
            <a:grpSpLocks/>
          </p:cNvGrpSpPr>
          <p:nvPr/>
        </p:nvGrpSpPr>
        <p:grpSpPr bwMode="auto">
          <a:xfrm>
            <a:off x="552450" y="1881188"/>
            <a:ext cx="2819400" cy="511175"/>
            <a:chOff x="551687" y="1880628"/>
            <a:chExt cx="2820670" cy="511809"/>
          </a:xfrm>
        </p:grpSpPr>
        <p:sp>
          <p:nvSpPr>
            <p:cNvPr id="17445" name="object 16">
              <a:extLst>
                <a:ext uri="{FF2B5EF4-FFF2-40B4-BE49-F238E27FC236}">
                  <a16:creationId xmlns:a16="http://schemas.microsoft.com/office/drawing/2014/main" id="{84652710-5BB7-3C16-21E2-26258AC1860D}"/>
                </a:ext>
              </a:extLst>
            </p:cNvPr>
            <p:cNvSpPr>
              <a:spLocks/>
            </p:cNvSpPr>
            <p:nvPr/>
          </p:nvSpPr>
          <p:spPr bwMode="auto">
            <a:xfrm>
              <a:off x="603503" y="1911095"/>
              <a:ext cx="2737485" cy="368935"/>
            </a:xfrm>
            <a:custGeom>
              <a:avLst/>
              <a:gdLst>
                <a:gd name="T0" fmla="*/ 2737104 w 2737485"/>
                <a:gd name="T1" fmla="*/ 0 h 368935"/>
                <a:gd name="T2" fmla="*/ 0 w 2737485"/>
                <a:gd name="T3" fmla="*/ 0 h 368935"/>
                <a:gd name="T4" fmla="*/ 0 w 2737485"/>
                <a:gd name="T5" fmla="*/ 368808 h 368935"/>
                <a:gd name="T6" fmla="*/ 2737104 w 2737485"/>
                <a:gd name="T7" fmla="*/ 368808 h 368935"/>
                <a:gd name="T8" fmla="*/ 2737104 w 2737485"/>
                <a:gd name="T9" fmla="*/ 0 h 3689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7485" h="368935">
                  <a:moveTo>
                    <a:pt x="2737104" y="0"/>
                  </a:moveTo>
                  <a:lnTo>
                    <a:pt x="0" y="0"/>
                  </a:lnTo>
                  <a:lnTo>
                    <a:pt x="0" y="368808"/>
                  </a:lnTo>
                  <a:lnTo>
                    <a:pt x="2737104" y="368808"/>
                  </a:lnTo>
                  <a:lnTo>
                    <a:pt x="2737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pic>
          <p:nvPicPr>
            <p:cNvPr id="17446" name="object 17">
              <a:extLst>
                <a:ext uri="{FF2B5EF4-FFF2-40B4-BE49-F238E27FC236}">
                  <a16:creationId xmlns:a16="http://schemas.microsoft.com/office/drawing/2014/main" id="{BC720FF1-EC4D-0A07-0B6F-150B5509A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87" y="1880628"/>
              <a:ext cx="2820162" cy="51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object 18">
            <a:extLst>
              <a:ext uri="{FF2B5EF4-FFF2-40B4-BE49-F238E27FC236}">
                <a16:creationId xmlns:a16="http://schemas.microsoft.com/office/drawing/2014/main" id="{65D4B691-2F08-B20F-07D4-32F9F347A6E9}"/>
              </a:ext>
            </a:extLst>
          </p:cNvPr>
          <p:cNvSpPr txBox="1"/>
          <p:nvPr/>
        </p:nvSpPr>
        <p:spPr>
          <a:xfrm>
            <a:off x="682625" y="1943100"/>
            <a:ext cx="2541588" cy="260350"/>
          </a:xfrm>
          <a:prstGeom prst="rect">
            <a:avLst/>
          </a:prstGeom>
        </p:spPr>
        <p:txBody>
          <a:bodyPr lIns="0" tIns="12700" rIns="0" bIns="0">
            <a:spAutoFit/>
          </a:bodyPr>
          <a:lstStyle/>
          <a:p>
            <a:pPr marL="12700">
              <a:spcBef>
                <a:spcPts val="100"/>
              </a:spcBef>
              <a:defRPr/>
            </a:pPr>
            <a:r>
              <a:rPr sz="1600" b="1" spc="-15" dirty="0">
                <a:solidFill>
                  <a:srgbClr val="FFFFFF"/>
                </a:solidFill>
                <a:latin typeface="+mn-ea"/>
                <a:ea typeface="+mn-ea"/>
                <a:cs typeface="Meiryo UI"/>
              </a:rPr>
              <a:t>生存する個人に関する情報</a:t>
            </a:r>
            <a:endParaRPr sz="1600" b="1" dirty="0">
              <a:latin typeface="+mn-ea"/>
              <a:ea typeface="+mn-ea"/>
              <a:cs typeface="Meiryo UI"/>
            </a:endParaRPr>
          </a:p>
        </p:txBody>
      </p:sp>
      <p:sp>
        <p:nvSpPr>
          <p:cNvPr id="17423" name="object 19">
            <a:extLst>
              <a:ext uri="{FF2B5EF4-FFF2-40B4-BE49-F238E27FC236}">
                <a16:creationId xmlns:a16="http://schemas.microsoft.com/office/drawing/2014/main" id="{A1F316AE-460E-6B4E-DDF4-289A87E250BB}"/>
              </a:ext>
            </a:extLst>
          </p:cNvPr>
          <p:cNvSpPr>
            <a:spLocks/>
          </p:cNvSpPr>
          <p:nvPr/>
        </p:nvSpPr>
        <p:spPr bwMode="auto">
          <a:xfrm>
            <a:off x="6383338" y="2473325"/>
            <a:ext cx="2017712" cy="2857500"/>
          </a:xfrm>
          <a:custGeom>
            <a:avLst/>
            <a:gdLst>
              <a:gd name="T0" fmla="*/ 1868678 w 2016759"/>
              <a:gd name="T1" fmla="*/ 0 h 2857500"/>
              <a:gd name="T2" fmla="*/ 160956 w 2016759"/>
              <a:gd name="T3" fmla="*/ 0 h 2857500"/>
              <a:gd name="T4" fmla="*/ 110098 w 2016759"/>
              <a:gd name="T5" fmla="*/ 8155 h 2857500"/>
              <a:gd name="T6" fmla="*/ 65914 w 2016759"/>
              <a:gd name="T7" fmla="*/ 30862 h 2857500"/>
              <a:gd name="T8" fmla="*/ 31072 w 2016759"/>
              <a:gd name="T9" fmla="*/ 65480 h 2857500"/>
              <a:gd name="T10" fmla="*/ 8211 w 2016759"/>
              <a:gd name="T11" fmla="*/ 109370 h 2857500"/>
              <a:gd name="T12" fmla="*/ 0 w 2016759"/>
              <a:gd name="T13" fmla="*/ 159893 h 2857500"/>
              <a:gd name="T14" fmla="*/ 0 w 2016759"/>
              <a:gd name="T15" fmla="*/ 2697607 h 2857500"/>
              <a:gd name="T16" fmla="*/ 8211 w 2016759"/>
              <a:gd name="T17" fmla="*/ 2748129 h 2857500"/>
              <a:gd name="T18" fmla="*/ 31072 w 2016759"/>
              <a:gd name="T19" fmla="*/ 2792019 h 2857500"/>
              <a:gd name="T20" fmla="*/ 65914 w 2016759"/>
              <a:gd name="T21" fmla="*/ 2826637 h 2857500"/>
              <a:gd name="T22" fmla="*/ 110098 w 2016759"/>
              <a:gd name="T23" fmla="*/ 2849344 h 2857500"/>
              <a:gd name="T24" fmla="*/ 160956 w 2016759"/>
              <a:gd name="T25" fmla="*/ 2857500 h 2857500"/>
              <a:gd name="T26" fmla="*/ 1868678 w 2016759"/>
              <a:gd name="T27" fmla="*/ 2857500 h 2857500"/>
              <a:gd name="T28" fmla="*/ 1919535 w 2016759"/>
              <a:gd name="T29" fmla="*/ 2849344 h 2857500"/>
              <a:gd name="T30" fmla="*/ 1963716 w 2016759"/>
              <a:gd name="T31" fmla="*/ 2826637 h 2857500"/>
              <a:gd name="T32" fmla="*/ 1998565 w 2016759"/>
              <a:gd name="T33" fmla="*/ 2792019 h 2857500"/>
              <a:gd name="T34" fmla="*/ 2021421 w 2016759"/>
              <a:gd name="T35" fmla="*/ 2748129 h 2857500"/>
              <a:gd name="T36" fmla="*/ 2029632 w 2016759"/>
              <a:gd name="T37" fmla="*/ 2697607 h 2857500"/>
              <a:gd name="T38" fmla="*/ 2029632 w 2016759"/>
              <a:gd name="T39" fmla="*/ 159893 h 2857500"/>
              <a:gd name="T40" fmla="*/ 2021421 w 2016759"/>
              <a:gd name="T41" fmla="*/ 109370 h 2857500"/>
              <a:gd name="T42" fmla="*/ 1998565 w 2016759"/>
              <a:gd name="T43" fmla="*/ 65480 h 2857500"/>
              <a:gd name="T44" fmla="*/ 1963716 w 2016759"/>
              <a:gd name="T45" fmla="*/ 30862 h 2857500"/>
              <a:gd name="T46" fmla="*/ 1919535 w 2016759"/>
              <a:gd name="T47" fmla="*/ 8155 h 2857500"/>
              <a:gd name="T48" fmla="*/ 1868678 w 2016759"/>
              <a:gd name="T49" fmla="*/ 0 h 2857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6759" h="2857500">
                <a:moveTo>
                  <a:pt x="1856359" y="0"/>
                </a:moveTo>
                <a:lnTo>
                  <a:pt x="159892" y="0"/>
                </a:lnTo>
                <a:lnTo>
                  <a:pt x="109370" y="8155"/>
                </a:lnTo>
                <a:lnTo>
                  <a:pt x="65480" y="30862"/>
                </a:lnTo>
                <a:lnTo>
                  <a:pt x="30862" y="65480"/>
                </a:lnTo>
                <a:lnTo>
                  <a:pt x="8155" y="109370"/>
                </a:lnTo>
                <a:lnTo>
                  <a:pt x="0" y="159893"/>
                </a:lnTo>
                <a:lnTo>
                  <a:pt x="0" y="2697607"/>
                </a:lnTo>
                <a:lnTo>
                  <a:pt x="8155" y="2748129"/>
                </a:lnTo>
                <a:lnTo>
                  <a:pt x="30862" y="2792019"/>
                </a:lnTo>
                <a:lnTo>
                  <a:pt x="65480" y="2826637"/>
                </a:lnTo>
                <a:lnTo>
                  <a:pt x="109370" y="2849344"/>
                </a:lnTo>
                <a:lnTo>
                  <a:pt x="159892" y="2857500"/>
                </a:lnTo>
                <a:lnTo>
                  <a:pt x="1856359" y="2857500"/>
                </a:lnTo>
                <a:lnTo>
                  <a:pt x="1906881" y="2849344"/>
                </a:lnTo>
                <a:lnTo>
                  <a:pt x="1950771" y="2826637"/>
                </a:lnTo>
                <a:lnTo>
                  <a:pt x="1985389" y="2792019"/>
                </a:lnTo>
                <a:lnTo>
                  <a:pt x="2008096" y="2748129"/>
                </a:lnTo>
                <a:lnTo>
                  <a:pt x="2016252" y="2697607"/>
                </a:lnTo>
                <a:lnTo>
                  <a:pt x="2016252" y="159893"/>
                </a:lnTo>
                <a:lnTo>
                  <a:pt x="2008096" y="109370"/>
                </a:lnTo>
                <a:lnTo>
                  <a:pt x="1985389" y="65480"/>
                </a:lnTo>
                <a:lnTo>
                  <a:pt x="1950771" y="30862"/>
                </a:lnTo>
                <a:lnTo>
                  <a:pt x="1906881" y="8155"/>
                </a:lnTo>
                <a:lnTo>
                  <a:pt x="1856359" y="0"/>
                </a:lnTo>
                <a:close/>
              </a:path>
            </a:pathLst>
          </a:custGeom>
          <a:solidFill>
            <a:srgbClr val="66003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57" name="object 20">
            <a:extLst>
              <a:ext uri="{FF2B5EF4-FFF2-40B4-BE49-F238E27FC236}">
                <a16:creationId xmlns:a16="http://schemas.microsoft.com/office/drawing/2014/main" id="{0729CD23-9A08-7C55-7ADE-E3E50927CD01}"/>
              </a:ext>
            </a:extLst>
          </p:cNvPr>
          <p:cNvSpPr txBox="1"/>
          <p:nvPr/>
        </p:nvSpPr>
        <p:spPr>
          <a:xfrm>
            <a:off x="6658322" y="3501008"/>
            <a:ext cx="1627188" cy="258762"/>
          </a:xfrm>
          <a:prstGeom prst="rect">
            <a:avLst/>
          </a:prstGeom>
        </p:spPr>
        <p:txBody>
          <a:bodyPr lIns="0" tIns="12700" rIns="0" bIns="0">
            <a:spAutoFit/>
          </a:bodyPr>
          <a:lstStyle/>
          <a:p>
            <a:pPr marL="12700">
              <a:spcBef>
                <a:spcPts val="100"/>
              </a:spcBef>
              <a:defRPr/>
            </a:pPr>
            <a:r>
              <a:rPr sz="1600" b="1" spc="-10" dirty="0">
                <a:latin typeface="+mn-ea"/>
                <a:ea typeface="+mn-ea"/>
                <a:cs typeface="Meiryo UI"/>
              </a:rPr>
              <a:t>要配慮個人情報</a:t>
            </a:r>
            <a:endParaRPr sz="1600" b="1" dirty="0">
              <a:latin typeface="+mn-ea"/>
              <a:ea typeface="+mn-ea"/>
              <a:cs typeface="Meiryo UI"/>
            </a:endParaRPr>
          </a:p>
        </p:txBody>
      </p:sp>
      <p:grpSp>
        <p:nvGrpSpPr>
          <p:cNvPr id="17425" name="object 21">
            <a:extLst>
              <a:ext uri="{FF2B5EF4-FFF2-40B4-BE49-F238E27FC236}">
                <a16:creationId xmlns:a16="http://schemas.microsoft.com/office/drawing/2014/main" id="{0272E5A1-0968-6CD6-3391-50130E47A619}"/>
              </a:ext>
            </a:extLst>
          </p:cNvPr>
          <p:cNvGrpSpPr>
            <a:grpSpLocks/>
          </p:cNvGrpSpPr>
          <p:nvPr/>
        </p:nvGrpSpPr>
        <p:grpSpPr bwMode="auto">
          <a:xfrm>
            <a:off x="538163" y="5805488"/>
            <a:ext cx="9234487" cy="684212"/>
            <a:chOff x="537972" y="5774435"/>
            <a:chExt cx="9234170" cy="760730"/>
          </a:xfrm>
        </p:grpSpPr>
        <p:sp>
          <p:nvSpPr>
            <p:cNvPr id="17443" name="object 22">
              <a:extLst>
                <a:ext uri="{FF2B5EF4-FFF2-40B4-BE49-F238E27FC236}">
                  <a16:creationId xmlns:a16="http://schemas.microsoft.com/office/drawing/2014/main" id="{BDFB2D4B-FC8A-E146-F9CA-EFDF9D96528C}"/>
                </a:ext>
              </a:extLst>
            </p:cNvPr>
            <p:cNvSpPr>
              <a:spLocks/>
            </p:cNvSpPr>
            <p:nvPr/>
          </p:nvSpPr>
          <p:spPr bwMode="auto">
            <a:xfrm>
              <a:off x="595122" y="5822441"/>
              <a:ext cx="9157970" cy="693420"/>
            </a:xfrm>
            <a:custGeom>
              <a:avLst/>
              <a:gdLst>
                <a:gd name="T0" fmla="*/ 0 w 9157970"/>
                <a:gd name="T1" fmla="*/ 693420 h 693420"/>
                <a:gd name="T2" fmla="*/ 9157716 w 9157970"/>
                <a:gd name="T3" fmla="*/ 693420 h 693420"/>
                <a:gd name="T4" fmla="*/ 9157716 w 9157970"/>
                <a:gd name="T5" fmla="*/ 0 h 693420"/>
                <a:gd name="T6" fmla="*/ 0 w 9157970"/>
                <a:gd name="T7" fmla="*/ 0 h 693420"/>
                <a:gd name="T8" fmla="*/ 0 w 9157970"/>
                <a:gd name="T9" fmla="*/ 693420 h 693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7970" h="693420">
                  <a:moveTo>
                    <a:pt x="0" y="693420"/>
                  </a:moveTo>
                  <a:lnTo>
                    <a:pt x="9157716" y="693420"/>
                  </a:lnTo>
                  <a:lnTo>
                    <a:pt x="9157716" y="0"/>
                  </a:lnTo>
                  <a:lnTo>
                    <a:pt x="0" y="0"/>
                  </a:lnTo>
                  <a:lnTo>
                    <a:pt x="0" y="69342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17444" name="object 23">
              <a:extLst>
                <a:ext uri="{FF2B5EF4-FFF2-40B4-BE49-F238E27FC236}">
                  <a16:creationId xmlns:a16="http://schemas.microsoft.com/office/drawing/2014/main" id="{DB34577F-9FED-3B1C-ABE1-04A528B56E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972" y="5774435"/>
              <a:ext cx="2797302" cy="51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object 24">
            <a:extLst>
              <a:ext uri="{FF2B5EF4-FFF2-40B4-BE49-F238E27FC236}">
                <a16:creationId xmlns:a16="http://schemas.microsoft.com/office/drawing/2014/main" id="{454EA543-220F-7CBF-DB63-ADCB2DC683B6}"/>
              </a:ext>
            </a:extLst>
          </p:cNvPr>
          <p:cNvSpPr txBox="1"/>
          <p:nvPr/>
        </p:nvSpPr>
        <p:spPr>
          <a:xfrm>
            <a:off x="644525" y="5768975"/>
            <a:ext cx="4171950" cy="654050"/>
          </a:xfrm>
          <a:prstGeom prst="rect">
            <a:avLst/>
          </a:prstGeom>
        </p:spPr>
        <p:txBody>
          <a:bodyPr lIns="0" tIns="82550" rIns="0" bIns="0">
            <a:spAutoFit/>
          </a:bodyPr>
          <a:lstStyle/>
          <a:p>
            <a:pPr marL="38100">
              <a:spcBef>
                <a:spcPts val="650"/>
              </a:spcBef>
              <a:defRPr/>
            </a:pPr>
            <a:r>
              <a:rPr sz="1600" b="1" spc="-15" dirty="0">
                <a:solidFill>
                  <a:srgbClr val="FFFFFF"/>
                </a:solidFill>
                <a:latin typeface="+mn-ea"/>
                <a:ea typeface="+mn-ea"/>
                <a:cs typeface="Meiryo UI"/>
              </a:rPr>
              <a:t>死亡した個人に関する情報</a:t>
            </a:r>
            <a:endParaRPr sz="1600" b="1" dirty="0">
              <a:latin typeface="+mn-ea"/>
              <a:ea typeface="+mn-ea"/>
              <a:cs typeface="Meiryo UI"/>
            </a:endParaRPr>
          </a:p>
          <a:p>
            <a:pPr marL="41275">
              <a:spcBef>
                <a:spcPts val="555"/>
              </a:spcBef>
              <a:defRPr/>
            </a:pPr>
            <a:r>
              <a:rPr sz="1600" spc="-10" dirty="0">
                <a:latin typeface="+mn-ea"/>
                <a:ea typeface="+mn-ea"/>
                <a:cs typeface="Meiryo UI"/>
              </a:rPr>
              <a:t>法令制限なし</a:t>
            </a:r>
            <a:r>
              <a:rPr sz="1600" dirty="0">
                <a:latin typeface="+mn-ea"/>
                <a:ea typeface="+mn-ea"/>
                <a:cs typeface="Meiryo UI"/>
              </a:rPr>
              <a:t>（</a:t>
            </a:r>
            <a:r>
              <a:rPr sz="1600" b="1" spc="-10" dirty="0">
                <a:solidFill>
                  <a:srgbClr val="FF0000"/>
                </a:solidFill>
                <a:latin typeface="+mn-ea"/>
                <a:ea typeface="+mn-ea"/>
                <a:cs typeface="Meiryo UI"/>
              </a:rPr>
              <a:t>倫理指針上は規制あり</a:t>
            </a:r>
            <a:r>
              <a:rPr sz="1600" b="1" spc="-25" dirty="0">
                <a:solidFill>
                  <a:srgbClr val="FF0000"/>
                </a:solidFill>
                <a:latin typeface="+mn-ea"/>
                <a:ea typeface="+mn-ea"/>
                <a:cs typeface="Meiryo UI"/>
              </a:rPr>
              <a:t>*</a:t>
            </a:r>
            <a:r>
              <a:rPr sz="1600" b="1" spc="-37" baseline="25462" dirty="0">
                <a:solidFill>
                  <a:srgbClr val="FF0000"/>
                </a:solidFill>
                <a:latin typeface="+mn-ea"/>
                <a:ea typeface="+mn-ea"/>
                <a:cs typeface="Meiryo UI"/>
              </a:rPr>
              <a:t>1</a:t>
            </a:r>
            <a:r>
              <a:rPr sz="1600" spc="-25" dirty="0">
                <a:latin typeface="+mn-ea"/>
                <a:ea typeface="+mn-ea"/>
                <a:cs typeface="Meiryo UI"/>
              </a:rPr>
              <a:t>）</a:t>
            </a:r>
            <a:endParaRPr sz="1600" dirty="0">
              <a:latin typeface="+mn-ea"/>
              <a:ea typeface="+mn-ea"/>
              <a:cs typeface="Meiryo UI"/>
            </a:endParaRPr>
          </a:p>
        </p:txBody>
      </p:sp>
      <p:pic>
        <p:nvPicPr>
          <p:cNvPr id="17427" name="object 25">
            <a:extLst>
              <a:ext uri="{FF2B5EF4-FFF2-40B4-BE49-F238E27FC236}">
                <a16:creationId xmlns:a16="http://schemas.microsoft.com/office/drawing/2014/main" id="{60AA82FA-FDF8-DDDE-EF9D-A24D66B22D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25" y="1177925"/>
            <a:ext cx="22018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bject 26">
            <a:extLst>
              <a:ext uri="{FF2B5EF4-FFF2-40B4-BE49-F238E27FC236}">
                <a16:creationId xmlns:a16="http://schemas.microsoft.com/office/drawing/2014/main" id="{86CEB10B-555C-CCE5-E2CA-CD32E00A34E0}"/>
              </a:ext>
            </a:extLst>
          </p:cNvPr>
          <p:cNvSpPr txBox="1"/>
          <p:nvPr/>
        </p:nvSpPr>
        <p:spPr>
          <a:xfrm>
            <a:off x="9832975" y="1241425"/>
            <a:ext cx="1895475" cy="258763"/>
          </a:xfrm>
          <a:prstGeom prst="rect">
            <a:avLst/>
          </a:prstGeom>
        </p:spPr>
        <p:txBody>
          <a:bodyPr lIns="0" tIns="12700" rIns="0" bIns="0">
            <a:spAutoFit/>
          </a:bodyPr>
          <a:lstStyle/>
          <a:p>
            <a:pPr marL="12700">
              <a:spcBef>
                <a:spcPts val="100"/>
              </a:spcBef>
              <a:defRPr/>
            </a:pPr>
            <a:r>
              <a:rPr sz="1600" b="1" spc="-15" dirty="0">
                <a:solidFill>
                  <a:srgbClr val="FFFFFF"/>
                </a:solidFill>
                <a:latin typeface="+mn-ea"/>
                <a:ea typeface="+mn-ea"/>
                <a:cs typeface="Meiryo UI"/>
              </a:rPr>
              <a:t>個人に関しない情報</a:t>
            </a:r>
            <a:endParaRPr sz="1600" b="1" dirty="0">
              <a:latin typeface="+mn-ea"/>
              <a:ea typeface="+mn-ea"/>
              <a:cs typeface="Meiryo UI"/>
            </a:endParaRPr>
          </a:p>
        </p:txBody>
      </p:sp>
      <p:sp>
        <p:nvSpPr>
          <p:cNvPr id="17429" name="object 27">
            <a:extLst>
              <a:ext uri="{FF2B5EF4-FFF2-40B4-BE49-F238E27FC236}">
                <a16:creationId xmlns:a16="http://schemas.microsoft.com/office/drawing/2014/main" id="{B27AE0C7-FA10-C4AF-1918-14F0ED1F9C7D}"/>
              </a:ext>
            </a:extLst>
          </p:cNvPr>
          <p:cNvSpPr>
            <a:spLocks/>
          </p:cNvSpPr>
          <p:nvPr/>
        </p:nvSpPr>
        <p:spPr bwMode="auto">
          <a:xfrm>
            <a:off x="9753600" y="1196975"/>
            <a:ext cx="2147888" cy="5291138"/>
          </a:xfrm>
          <a:custGeom>
            <a:avLst/>
            <a:gdLst>
              <a:gd name="T0" fmla="*/ 0 w 2148840"/>
              <a:gd name="T1" fmla="*/ 5188908 h 5299075"/>
              <a:gd name="T2" fmla="*/ 2135550 w 2148840"/>
              <a:gd name="T3" fmla="*/ 5188908 h 5299075"/>
              <a:gd name="T4" fmla="*/ 2135550 w 2148840"/>
              <a:gd name="T5" fmla="*/ 0 h 5299075"/>
              <a:gd name="T6" fmla="*/ 0 w 2148840"/>
              <a:gd name="T7" fmla="*/ 0 h 5299075"/>
              <a:gd name="T8" fmla="*/ 0 w 2148840"/>
              <a:gd name="T9" fmla="*/ 5188908 h 5299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8840" h="5299075">
                <a:moveTo>
                  <a:pt x="0" y="5298948"/>
                </a:moveTo>
                <a:lnTo>
                  <a:pt x="2148840" y="5298948"/>
                </a:lnTo>
                <a:lnTo>
                  <a:pt x="2148840" y="0"/>
                </a:lnTo>
                <a:lnTo>
                  <a:pt x="0" y="0"/>
                </a:lnTo>
                <a:lnTo>
                  <a:pt x="0" y="5298948"/>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17430" name="object 28">
            <a:extLst>
              <a:ext uri="{FF2B5EF4-FFF2-40B4-BE49-F238E27FC236}">
                <a16:creationId xmlns:a16="http://schemas.microsoft.com/office/drawing/2014/main" id="{7798168A-D509-A351-A952-4DE241781085}"/>
              </a:ext>
            </a:extLst>
          </p:cNvPr>
          <p:cNvSpPr txBox="1">
            <a:spLocks noChangeArrowheads="1"/>
          </p:cNvSpPr>
          <p:nvPr/>
        </p:nvSpPr>
        <p:spPr bwMode="auto">
          <a:xfrm>
            <a:off x="9807575" y="2564904"/>
            <a:ext cx="20399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ts val="100"/>
              </a:spcBef>
              <a:buFontTx/>
              <a:buNone/>
            </a:pPr>
            <a:r>
              <a:rPr lang="ja-JP" altLang="ja-JP" sz="1600" dirty="0">
                <a:latin typeface="+mn-ea"/>
                <a:ea typeface="+mn-ea"/>
              </a:rPr>
              <a:t>法令制限なし</a:t>
            </a:r>
          </a:p>
          <a:p>
            <a:pPr algn="ctr">
              <a:spcBef>
                <a:spcPct val="0"/>
              </a:spcBef>
              <a:buFontTx/>
              <a:buNone/>
            </a:pPr>
            <a:r>
              <a:rPr lang="ja-JP" altLang="ja-JP" sz="1600" dirty="0">
                <a:latin typeface="+mn-ea"/>
                <a:ea typeface="+mn-ea"/>
              </a:rPr>
              <a:t>（</a:t>
            </a:r>
            <a:r>
              <a:rPr lang="ja-JP" altLang="ja-JP" sz="1600" b="1" dirty="0">
                <a:solidFill>
                  <a:srgbClr val="FF0000"/>
                </a:solidFill>
                <a:latin typeface="+mn-ea"/>
                <a:ea typeface="+mn-ea"/>
              </a:rPr>
              <a:t>倫理指針上は</a:t>
            </a:r>
          </a:p>
          <a:p>
            <a:pPr algn="ctr">
              <a:spcBef>
                <a:spcPct val="0"/>
              </a:spcBef>
              <a:buFontTx/>
              <a:buNone/>
            </a:pPr>
            <a:r>
              <a:rPr lang="ja-JP" altLang="ja-JP" sz="1600" b="1" dirty="0">
                <a:solidFill>
                  <a:srgbClr val="FF0000"/>
                </a:solidFill>
                <a:latin typeface="+mn-ea"/>
                <a:ea typeface="+mn-ea"/>
              </a:rPr>
              <a:t>規制あり*</a:t>
            </a:r>
            <a:r>
              <a:rPr lang="ja-JP" altLang="ja-JP" sz="1600" b="1" baseline="25000" dirty="0">
                <a:solidFill>
                  <a:srgbClr val="FF0000"/>
                </a:solidFill>
                <a:latin typeface="+mn-ea"/>
                <a:ea typeface="+mn-ea"/>
              </a:rPr>
              <a:t>2</a:t>
            </a:r>
            <a:r>
              <a:rPr lang="ja-JP" altLang="ja-JP" sz="1600" dirty="0">
                <a:latin typeface="+mn-ea"/>
                <a:ea typeface="+mn-ea"/>
              </a:rPr>
              <a:t>）</a:t>
            </a:r>
          </a:p>
        </p:txBody>
      </p:sp>
      <p:sp>
        <p:nvSpPr>
          <p:cNvPr id="17431" name="object 29">
            <a:extLst>
              <a:ext uri="{FF2B5EF4-FFF2-40B4-BE49-F238E27FC236}">
                <a16:creationId xmlns:a16="http://schemas.microsoft.com/office/drawing/2014/main" id="{37111D86-92B2-D0C7-79CC-5F4776533944}"/>
              </a:ext>
            </a:extLst>
          </p:cNvPr>
          <p:cNvSpPr>
            <a:spLocks/>
          </p:cNvSpPr>
          <p:nvPr/>
        </p:nvSpPr>
        <p:spPr bwMode="auto">
          <a:xfrm>
            <a:off x="292100" y="1196975"/>
            <a:ext cx="9461500" cy="5292725"/>
          </a:xfrm>
          <a:custGeom>
            <a:avLst/>
            <a:gdLst>
              <a:gd name="T0" fmla="*/ 0 w 9461500"/>
              <a:gd name="T1" fmla="*/ 5210739 h 5299075"/>
              <a:gd name="T2" fmla="*/ 9460992 w 9461500"/>
              <a:gd name="T3" fmla="*/ 5210739 h 5299075"/>
              <a:gd name="T4" fmla="*/ 9460992 w 9461500"/>
              <a:gd name="T5" fmla="*/ 0 h 5299075"/>
              <a:gd name="T6" fmla="*/ 0 w 9461500"/>
              <a:gd name="T7" fmla="*/ 0 h 5299075"/>
              <a:gd name="T8" fmla="*/ 0 w 9461500"/>
              <a:gd name="T9" fmla="*/ 5210739 h 5299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61500" h="5299075">
                <a:moveTo>
                  <a:pt x="0" y="5298948"/>
                </a:moveTo>
                <a:lnTo>
                  <a:pt x="9460992" y="5298948"/>
                </a:lnTo>
                <a:lnTo>
                  <a:pt x="9460992" y="0"/>
                </a:lnTo>
                <a:lnTo>
                  <a:pt x="0" y="0"/>
                </a:lnTo>
                <a:lnTo>
                  <a:pt x="0" y="5298948"/>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67" name="object 30">
            <a:extLst>
              <a:ext uri="{FF2B5EF4-FFF2-40B4-BE49-F238E27FC236}">
                <a16:creationId xmlns:a16="http://schemas.microsoft.com/office/drawing/2014/main" id="{A30D1CED-3593-CDDC-F243-A8617C5D4C66}"/>
              </a:ext>
            </a:extLst>
          </p:cNvPr>
          <p:cNvSpPr txBox="1"/>
          <p:nvPr/>
        </p:nvSpPr>
        <p:spPr>
          <a:xfrm>
            <a:off x="369888" y="1555750"/>
            <a:ext cx="6832600" cy="258763"/>
          </a:xfrm>
          <a:prstGeom prst="rect">
            <a:avLst/>
          </a:prstGeom>
        </p:spPr>
        <p:txBody>
          <a:bodyPr lIns="0" tIns="12700" rIns="0" bIns="0">
            <a:spAutoFit/>
          </a:bodyPr>
          <a:lstStyle/>
          <a:p>
            <a:pPr marL="12700">
              <a:spcBef>
                <a:spcPts val="100"/>
              </a:spcBef>
              <a:defRPr/>
            </a:pPr>
            <a:r>
              <a:rPr sz="1600" spc="-15" dirty="0">
                <a:latin typeface="+mn-ea"/>
                <a:ea typeface="+mn-ea"/>
                <a:cs typeface="Meiryo UI"/>
              </a:rPr>
              <a:t>特定の個人を識別する情報に限らず、ある個人に関連する情報は全て該当</a:t>
            </a:r>
            <a:endParaRPr sz="1600" dirty="0">
              <a:latin typeface="+mn-ea"/>
              <a:ea typeface="+mn-ea"/>
              <a:cs typeface="Meiryo UI"/>
            </a:endParaRPr>
          </a:p>
        </p:txBody>
      </p:sp>
      <p:grpSp>
        <p:nvGrpSpPr>
          <p:cNvPr id="17433" name="object 31">
            <a:extLst>
              <a:ext uri="{FF2B5EF4-FFF2-40B4-BE49-F238E27FC236}">
                <a16:creationId xmlns:a16="http://schemas.microsoft.com/office/drawing/2014/main" id="{BB1A0C28-582A-25D5-429B-1D3E87F568EE}"/>
              </a:ext>
            </a:extLst>
          </p:cNvPr>
          <p:cNvGrpSpPr>
            <a:grpSpLocks/>
          </p:cNvGrpSpPr>
          <p:nvPr/>
        </p:nvGrpSpPr>
        <p:grpSpPr bwMode="auto">
          <a:xfrm>
            <a:off x="239713" y="1182688"/>
            <a:ext cx="2155825" cy="511175"/>
            <a:chOff x="239268" y="1182636"/>
            <a:chExt cx="2156460" cy="511809"/>
          </a:xfrm>
        </p:grpSpPr>
        <p:sp>
          <p:nvSpPr>
            <p:cNvPr id="17441" name="object 32">
              <a:extLst>
                <a:ext uri="{FF2B5EF4-FFF2-40B4-BE49-F238E27FC236}">
                  <a16:creationId xmlns:a16="http://schemas.microsoft.com/office/drawing/2014/main" id="{1B7FFB1F-93CE-CA71-430D-365F2CEB4908}"/>
                </a:ext>
              </a:extLst>
            </p:cNvPr>
            <p:cNvSpPr>
              <a:spLocks/>
            </p:cNvSpPr>
            <p:nvPr/>
          </p:nvSpPr>
          <p:spPr bwMode="auto">
            <a:xfrm>
              <a:off x="291084" y="1213104"/>
              <a:ext cx="2105025" cy="337185"/>
            </a:xfrm>
            <a:custGeom>
              <a:avLst/>
              <a:gdLst>
                <a:gd name="T0" fmla="*/ 2104643 w 2105025"/>
                <a:gd name="T1" fmla="*/ 0 h 337184"/>
                <a:gd name="T2" fmla="*/ 0 w 2105025"/>
                <a:gd name="T3" fmla="*/ 0 h 337184"/>
                <a:gd name="T4" fmla="*/ 0 w 2105025"/>
                <a:gd name="T5" fmla="*/ 336817 h 337184"/>
                <a:gd name="T6" fmla="*/ 2104643 w 2105025"/>
                <a:gd name="T7" fmla="*/ 336817 h 337184"/>
                <a:gd name="T8" fmla="*/ 2104643 w 2105025"/>
                <a:gd name="T9" fmla="*/ 0 h 337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5025" h="337184">
                  <a:moveTo>
                    <a:pt x="2104643" y="0"/>
                  </a:moveTo>
                  <a:lnTo>
                    <a:pt x="0" y="0"/>
                  </a:lnTo>
                  <a:lnTo>
                    <a:pt x="0" y="336803"/>
                  </a:lnTo>
                  <a:lnTo>
                    <a:pt x="2104643" y="336803"/>
                  </a:lnTo>
                  <a:lnTo>
                    <a:pt x="21046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pic>
          <p:nvPicPr>
            <p:cNvPr id="17442" name="object 33">
              <a:extLst>
                <a:ext uri="{FF2B5EF4-FFF2-40B4-BE49-F238E27FC236}">
                  <a16:creationId xmlns:a16="http://schemas.microsoft.com/office/drawing/2014/main" id="{383F2054-EFE9-4C13-A3D5-4FD39B68DE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268" y="1182636"/>
              <a:ext cx="1995677" cy="51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object 34">
            <a:extLst>
              <a:ext uri="{FF2B5EF4-FFF2-40B4-BE49-F238E27FC236}">
                <a16:creationId xmlns:a16="http://schemas.microsoft.com/office/drawing/2014/main" id="{A4FB1D4B-5E83-DA86-9627-181392D4D703}"/>
              </a:ext>
            </a:extLst>
          </p:cNvPr>
          <p:cNvSpPr txBox="1"/>
          <p:nvPr/>
        </p:nvSpPr>
        <p:spPr>
          <a:xfrm>
            <a:off x="369888" y="1247775"/>
            <a:ext cx="1716087" cy="258763"/>
          </a:xfrm>
          <a:prstGeom prst="rect">
            <a:avLst/>
          </a:prstGeom>
        </p:spPr>
        <p:txBody>
          <a:bodyPr lIns="0" tIns="12700" rIns="0" bIns="0">
            <a:spAutoFit/>
          </a:bodyPr>
          <a:lstStyle/>
          <a:p>
            <a:pPr marL="12700">
              <a:spcBef>
                <a:spcPts val="100"/>
              </a:spcBef>
              <a:defRPr/>
            </a:pPr>
            <a:r>
              <a:rPr sz="1600" b="1" spc="-10" dirty="0">
                <a:solidFill>
                  <a:srgbClr val="FFFFFF"/>
                </a:solidFill>
                <a:latin typeface="+mn-ea"/>
                <a:ea typeface="+mn-ea"/>
                <a:cs typeface="Meiryo UI"/>
              </a:rPr>
              <a:t>個人に関する情報</a:t>
            </a:r>
            <a:endParaRPr sz="1600" b="1" dirty="0">
              <a:latin typeface="+mn-ea"/>
              <a:ea typeface="+mn-ea"/>
              <a:cs typeface="Meiryo UI"/>
            </a:endParaRPr>
          </a:p>
        </p:txBody>
      </p:sp>
      <p:sp>
        <p:nvSpPr>
          <p:cNvPr id="17435" name="object 35">
            <a:extLst>
              <a:ext uri="{FF2B5EF4-FFF2-40B4-BE49-F238E27FC236}">
                <a16:creationId xmlns:a16="http://schemas.microsoft.com/office/drawing/2014/main" id="{55A1F9D7-2AB2-BFCD-FBA6-937528EB8080}"/>
              </a:ext>
            </a:extLst>
          </p:cNvPr>
          <p:cNvSpPr>
            <a:spLocks/>
          </p:cNvSpPr>
          <p:nvPr/>
        </p:nvSpPr>
        <p:spPr bwMode="auto">
          <a:xfrm>
            <a:off x="595313" y="1911350"/>
            <a:ext cx="9158287" cy="3911600"/>
          </a:xfrm>
          <a:custGeom>
            <a:avLst/>
            <a:gdLst>
              <a:gd name="T0" fmla="*/ 0 w 9157970"/>
              <a:gd name="T1" fmla="*/ 3919482 h 3910965"/>
              <a:gd name="T2" fmla="*/ 9162154 w 9157970"/>
              <a:gd name="T3" fmla="*/ 3919482 h 3910965"/>
              <a:gd name="T4" fmla="*/ 9162154 w 9157970"/>
              <a:gd name="T5" fmla="*/ 0 h 3910965"/>
              <a:gd name="T6" fmla="*/ 0 w 9157970"/>
              <a:gd name="T7" fmla="*/ 0 h 3910965"/>
              <a:gd name="T8" fmla="*/ 0 w 9157970"/>
              <a:gd name="T9" fmla="*/ 3919482 h 3910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7970" h="3910965">
                <a:moveTo>
                  <a:pt x="0" y="3910584"/>
                </a:moveTo>
                <a:lnTo>
                  <a:pt x="9157716" y="3910584"/>
                </a:lnTo>
                <a:lnTo>
                  <a:pt x="9157716" y="0"/>
                </a:lnTo>
                <a:lnTo>
                  <a:pt x="0" y="0"/>
                </a:lnTo>
                <a:lnTo>
                  <a:pt x="0" y="3910584"/>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17436" name="object 36">
            <a:extLst>
              <a:ext uri="{FF2B5EF4-FFF2-40B4-BE49-F238E27FC236}">
                <a16:creationId xmlns:a16="http://schemas.microsoft.com/office/drawing/2014/main" id="{6954303C-F69F-01AA-1E99-13DDBC8E13A5}"/>
              </a:ext>
            </a:extLst>
          </p:cNvPr>
          <p:cNvSpPr txBox="1">
            <a:spLocks noChangeArrowheads="1"/>
          </p:cNvSpPr>
          <p:nvPr/>
        </p:nvSpPr>
        <p:spPr bwMode="auto">
          <a:xfrm>
            <a:off x="4223792" y="5897592"/>
            <a:ext cx="5436146" cy="6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160" rIns="0" bIns="0">
            <a:spAutoFit/>
          </a:bodyPr>
          <a:lstStyle>
            <a:lvl1pPr marL="185738" indent="-17303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177800" indent="-165100" algn="just">
              <a:spcBef>
                <a:spcPct val="0"/>
              </a:spcBef>
              <a:buFontTx/>
              <a:buNone/>
            </a:pPr>
            <a:r>
              <a:rPr lang="ja-JP" altLang="ja-JP" sz="1050" dirty="0">
                <a:latin typeface="+mn-ea"/>
                <a:ea typeface="+mn-ea"/>
                <a:cs typeface="Arial" panose="020B0604020202020204" pitchFamily="34" charset="0"/>
              </a:rPr>
              <a:t>*</a:t>
            </a:r>
            <a:r>
              <a:rPr lang="en-US" altLang="ja-JP" sz="1050" dirty="0">
                <a:latin typeface="+mn-ea"/>
                <a:ea typeface="+mn-ea"/>
                <a:cs typeface="Arial" panose="020B0604020202020204" pitchFamily="34" charset="0"/>
              </a:rPr>
              <a:t>1</a:t>
            </a:r>
            <a:r>
              <a:rPr lang="en-US" altLang="ja-JP" sz="1050" dirty="0">
                <a:latin typeface="+mn-ea"/>
                <a:ea typeface="+mn-ea"/>
              </a:rPr>
              <a:t>【</a:t>
            </a:r>
            <a:r>
              <a:rPr lang="ja-JP" altLang="ja-JP" sz="1050" dirty="0">
                <a:latin typeface="+mn-ea"/>
                <a:ea typeface="+mn-ea"/>
              </a:rPr>
              <a:t>倫理指針</a:t>
            </a:r>
            <a:r>
              <a:rPr lang="ja-JP" altLang="en-US" sz="1050" dirty="0">
                <a:latin typeface="+mn-ea"/>
                <a:ea typeface="+mn-ea"/>
              </a:rPr>
              <a:t> </a:t>
            </a:r>
            <a:r>
              <a:rPr lang="ja-JP" altLang="ja-JP" sz="1050" dirty="0">
                <a:latin typeface="+mn-ea"/>
                <a:ea typeface="+mn-ea"/>
              </a:rPr>
              <a:t>第</a:t>
            </a:r>
            <a:r>
              <a:rPr lang="ja-JP" altLang="en-US" sz="1050" dirty="0">
                <a:latin typeface="+mn-ea"/>
                <a:ea typeface="+mn-ea"/>
                <a:cs typeface="Arial" panose="020B0604020202020204" pitchFamily="34" charset="0"/>
              </a:rPr>
              <a:t>９</a:t>
            </a:r>
            <a:r>
              <a:rPr lang="ja-JP" altLang="ja-JP" sz="1050" dirty="0">
                <a:latin typeface="+mn-ea"/>
                <a:ea typeface="+mn-ea"/>
              </a:rPr>
              <a:t>章第</a:t>
            </a:r>
            <a:r>
              <a:rPr lang="ja-JP" altLang="ja-JP" sz="1050" dirty="0">
                <a:latin typeface="+mn-ea"/>
                <a:ea typeface="+mn-ea"/>
                <a:cs typeface="Arial" panose="020B0604020202020204" pitchFamily="34" charset="0"/>
              </a:rPr>
              <a:t>18</a:t>
            </a:r>
            <a:r>
              <a:rPr lang="ja-JP" altLang="en-US" sz="1050" dirty="0">
                <a:latin typeface="+mn-ea"/>
                <a:ea typeface="+mn-ea"/>
                <a:cs typeface="Arial" panose="020B0604020202020204" pitchFamily="34" charset="0"/>
              </a:rPr>
              <a:t>の３</a:t>
            </a:r>
            <a:r>
              <a:rPr lang="en-US" altLang="ja-JP" sz="1050" dirty="0">
                <a:latin typeface="+mn-ea"/>
                <a:ea typeface="+mn-ea"/>
              </a:rPr>
              <a:t>】</a:t>
            </a:r>
            <a:r>
              <a:rPr lang="ja-JP" altLang="en-US" sz="1050" dirty="0">
                <a:latin typeface="+mn-ea"/>
                <a:ea typeface="+mn-ea"/>
              </a:rPr>
              <a:t> </a:t>
            </a:r>
            <a:r>
              <a:rPr lang="ja-JP" altLang="ja-JP" sz="1050" dirty="0">
                <a:latin typeface="+mn-ea"/>
                <a:ea typeface="+mn-ea"/>
              </a:rPr>
              <a:t>死者について特定の個人を識別することができる試料・情報に関しても</a:t>
            </a:r>
            <a:r>
              <a:rPr lang="ja-JP" altLang="en-US" sz="1050" dirty="0">
                <a:latin typeface="+mn-ea"/>
                <a:ea typeface="+mn-ea"/>
              </a:rPr>
              <a:t>（</a:t>
            </a:r>
            <a:r>
              <a:rPr lang="ja-JP" altLang="ja-JP" sz="1050" dirty="0">
                <a:latin typeface="+mn-ea"/>
                <a:ea typeface="+mn-ea"/>
              </a:rPr>
              <a:t>生存する個人に関する情報と同様に</a:t>
            </a:r>
            <a:r>
              <a:rPr lang="ja-JP" altLang="en-US" sz="1050" dirty="0">
                <a:latin typeface="+mn-ea"/>
                <a:ea typeface="+mn-ea"/>
              </a:rPr>
              <a:t>）</a:t>
            </a:r>
            <a:r>
              <a:rPr lang="ja-JP" altLang="ja-JP" sz="1050" dirty="0">
                <a:latin typeface="+mn-ea"/>
                <a:ea typeface="+mn-ea"/>
              </a:rPr>
              <a:t>、この指針の規定のほか、個人情報保護法、条例等の規定に準じて適切に取り扱い、必要かつ適切な措置を講ずるよう努めなければならない</a:t>
            </a:r>
          </a:p>
          <a:p>
            <a:pPr algn="just">
              <a:spcBef>
                <a:spcPct val="0"/>
              </a:spcBef>
              <a:buFontTx/>
              <a:buNone/>
            </a:pPr>
            <a:endParaRPr lang="ja-JP" altLang="ja-JP" sz="900" dirty="0">
              <a:solidFill>
                <a:srgbClr val="FF0000"/>
              </a:solidFill>
              <a:latin typeface="+mn-ea"/>
              <a:ea typeface="+mn-ea"/>
            </a:endParaRPr>
          </a:p>
        </p:txBody>
      </p:sp>
      <p:sp>
        <p:nvSpPr>
          <p:cNvPr id="17437" name="object 38">
            <a:extLst>
              <a:ext uri="{FF2B5EF4-FFF2-40B4-BE49-F238E27FC236}">
                <a16:creationId xmlns:a16="http://schemas.microsoft.com/office/drawing/2014/main" id="{D5D434C5-75DE-2F5C-33D1-DA8945D0093F}"/>
              </a:ext>
            </a:extLst>
          </p:cNvPr>
          <p:cNvSpPr>
            <a:spLocks/>
          </p:cNvSpPr>
          <p:nvPr/>
        </p:nvSpPr>
        <p:spPr bwMode="auto">
          <a:xfrm>
            <a:off x="7261225" y="1916113"/>
            <a:ext cx="2487613" cy="371475"/>
          </a:xfrm>
          <a:custGeom>
            <a:avLst/>
            <a:gdLst>
              <a:gd name="T0" fmla="*/ 0 w 2487295"/>
              <a:gd name="T1" fmla="*/ 379322 h 370839"/>
              <a:gd name="T2" fmla="*/ 2491621 w 2487295"/>
              <a:gd name="T3" fmla="*/ 379322 h 370839"/>
              <a:gd name="T4" fmla="*/ 2491621 w 2487295"/>
              <a:gd name="T5" fmla="*/ 0 h 370839"/>
              <a:gd name="T6" fmla="*/ 0 w 2487295"/>
              <a:gd name="T7" fmla="*/ 0 h 370839"/>
              <a:gd name="T8" fmla="*/ 0 w 2487295"/>
              <a:gd name="T9" fmla="*/ 379322 h 370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7295" h="370839">
                <a:moveTo>
                  <a:pt x="0" y="370332"/>
                </a:moveTo>
                <a:lnTo>
                  <a:pt x="2487168" y="370332"/>
                </a:lnTo>
                <a:lnTo>
                  <a:pt x="2487168" y="0"/>
                </a:lnTo>
                <a:lnTo>
                  <a:pt x="0" y="0"/>
                </a:lnTo>
                <a:lnTo>
                  <a:pt x="0" y="37033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75" name="object 39">
            <a:extLst>
              <a:ext uri="{FF2B5EF4-FFF2-40B4-BE49-F238E27FC236}">
                <a16:creationId xmlns:a16="http://schemas.microsoft.com/office/drawing/2014/main" id="{7F4E4C0B-F3FA-EF48-5172-6B8CF156D6BA}"/>
              </a:ext>
            </a:extLst>
          </p:cNvPr>
          <p:cNvSpPr txBox="1"/>
          <p:nvPr/>
        </p:nvSpPr>
        <p:spPr>
          <a:xfrm>
            <a:off x="7339013" y="1949450"/>
            <a:ext cx="2270125" cy="258763"/>
          </a:xfrm>
          <a:prstGeom prst="rect">
            <a:avLst/>
          </a:prstGeom>
        </p:spPr>
        <p:txBody>
          <a:bodyPr lIns="0" tIns="12700" rIns="0" bIns="0">
            <a:spAutoFit/>
          </a:bodyPr>
          <a:lstStyle/>
          <a:p>
            <a:pPr marL="12700">
              <a:spcBef>
                <a:spcPts val="100"/>
              </a:spcBef>
              <a:defRPr/>
            </a:pPr>
            <a:r>
              <a:rPr sz="1600" spc="-5" dirty="0">
                <a:latin typeface="+mn-ea"/>
                <a:ea typeface="+mn-ea"/>
                <a:cs typeface="Meiryo UI"/>
              </a:rPr>
              <a:t>個人情報保護法の対象</a:t>
            </a:r>
            <a:endParaRPr sz="1600" dirty="0">
              <a:latin typeface="+mn-ea"/>
              <a:ea typeface="+mn-ea"/>
              <a:cs typeface="Meiryo UI"/>
            </a:endParaRPr>
          </a:p>
        </p:txBody>
      </p:sp>
      <p:sp>
        <p:nvSpPr>
          <p:cNvPr id="17439" name="object 41">
            <a:extLst>
              <a:ext uri="{FF2B5EF4-FFF2-40B4-BE49-F238E27FC236}">
                <a16:creationId xmlns:a16="http://schemas.microsoft.com/office/drawing/2014/main" id="{3124D393-2AF8-A241-CE14-F11CA2B7753F}"/>
              </a:ext>
            </a:extLst>
          </p:cNvPr>
          <p:cNvSpPr txBox="1">
            <a:spLocks noChangeArrowheads="1"/>
          </p:cNvSpPr>
          <p:nvPr/>
        </p:nvSpPr>
        <p:spPr bwMode="auto">
          <a:xfrm>
            <a:off x="9848850" y="3771404"/>
            <a:ext cx="1998663" cy="13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100"/>
              </a:spcBef>
              <a:buFontTx/>
              <a:buNone/>
            </a:pPr>
            <a:r>
              <a:rPr lang="ja-JP" altLang="ja-JP" sz="1050" dirty="0">
                <a:latin typeface="+mn-ea"/>
                <a:ea typeface="+mn-ea"/>
                <a:cs typeface="Arial" panose="020B0604020202020204" pitchFamily="34" charset="0"/>
              </a:rPr>
              <a:t>*2</a:t>
            </a:r>
            <a:r>
              <a:rPr lang="en-US" altLang="ja-JP" sz="1050" dirty="0">
                <a:latin typeface="+mn-ea"/>
                <a:ea typeface="+mn-ea"/>
                <a:cs typeface="Arial" panose="020B0604020202020204" pitchFamily="34" charset="0"/>
              </a:rPr>
              <a:t>【</a:t>
            </a:r>
            <a:r>
              <a:rPr lang="ja-JP" altLang="ja-JP" sz="1050" dirty="0">
                <a:latin typeface="+mn-ea"/>
                <a:ea typeface="+mn-ea"/>
              </a:rPr>
              <a:t>倫理指針 </a:t>
            </a:r>
            <a:r>
              <a:rPr lang="ja-JP" altLang="en-US" sz="1050" dirty="0">
                <a:latin typeface="+mn-ea"/>
                <a:ea typeface="+mn-ea"/>
              </a:rPr>
              <a:t>第１章</a:t>
            </a:r>
            <a:r>
              <a:rPr lang="ja-JP" altLang="ja-JP" sz="1050" dirty="0">
                <a:latin typeface="+mn-ea"/>
                <a:ea typeface="+mn-ea"/>
              </a:rPr>
              <a:t>第</a:t>
            </a:r>
            <a:r>
              <a:rPr lang="ja-JP" altLang="en-US" sz="1050" dirty="0">
                <a:latin typeface="+mn-ea"/>
                <a:ea typeface="+mn-ea"/>
              </a:rPr>
              <a:t>３</a:t>
            </a:r>
            <a:r>
              <a:rPr lang="ja-JP" altLang="ja-JP" sz="1050" dirty="0">
                <a:latin typeface="+mn-ea"/>
                <a:ea typeface="+mn-ea"/>
              </a:rPr>
              <a:t>の</a:t>
            </a:r>
            <a:r>
              <a:rPr lang="ja-JP" altLang="en-US" sz="1050" dirty="0">
                <a:latin typeface="+mn-ea"/>
                <a:ea typeface="+mn-ea"/>
              </a:rPr>
              <a:t>１</a:t>
            </a:r>
            <a:r>
              <a:rPr lang="en-US" altLang="ja-JP" sz="1050" dirty="0">
                <a:latin typeface="+mn-ea"/>
                <a:ea typeface="+mn-ea"/>
                <a:cs typeface="Arial" panose="020B0604020202020204" pitchFamily="34" charset="0"/>
              </a:rPr>
              <a:t>】</a:t>
            </a:r>
            <a:endParaRPr lang="ja-JP" altLang="ja-JP" sz="1050" dirty="0">
              <a:latin typeface="+mn-ea"/>
              <a:ea typeface="+mn-ea"/>
            </a:endParaRPr>
          </a:p>
          <a:p>
            <a:pPr>
              <a:spcBef>
                <a:spcPts val="138"/>
              </a:spcBef>
              <a:buFontTx/>
              <a:buNone/>
            </a:pPr>
            <a:r>
              <a:rPr lang="ja-JP" altLang="en-US" sz="1050" dirty="0">
                <a:latin typeface="+mn-ea"/>
                <a:ea typeface="+mn-ea"/>
              </a:rPr>
              <a:t>倫理指針の対象としない研究</a:t>
            </a:r>
            <a:endParaRPr lang="en-US" altLang="ja-JP" sz="1050" dirty="0">
              <a:latin typeface="+mn-ea"/>
              <a:ea typeface="+mn-ea"/>
            </a:endParaRPr>
          </a:p>
          <a:p>
            <a:pPr>
              <a:spcBef>
                <a:spcPts val="138"/>
              </a:spcBef>
              <a:buFontTx/>
              <a:buNone/>
            </a:pPr>
            <a:r>
              <a:rPr lang="ja-JP" altLang="ja-JP" sz="1050" dirty="0">
                <a:latin typeface="+mn-ea"/>
                <a:ea typeface="+mn-ea"/>
              </a:rPr>
              <a:t>ウ 試料・情報のうち、次に掲げるもののみを用いる研究</a:t>
            </a:r>
          </a:p>
          <a:p>
            <a:pPr>
              <a:spcBef>
                <a:spcPts val="100"/>
              </a:spcBef>
              <a:buFontTx/>
              <a:buNone/>
            </a:pPr>
            <a:r>
              <a:rPr lang="ja-JP" altLang="ja-JP" sz="1050" dirty="0">
                <a:latin typeface="+mn-ea"/>
                <a:ea typeface="+mn-ea"/>
              </a:rPr>
              <a:t>② 個人に関する情報に該当しない既存の情報</a:t>
            </a:r>
            <a:endParaRPr lang="en-US" altLang="ja-JP" sz="1050" dirty="0">
              <a:latin typeface="+mn-ea"/>
              <a:ea typeface="+mn-ea"/>
            </a:endParaRPr>
          </a:p>
          <a:p>
            <a:pPr marL="184150" indent="-171450">
              <a:spcBef>
                <a:spcPts val="100"/>
              </a:spcBef>
              <a:buFont typeface="ＭＳ Ｐゴシック" panose="020B0600070205080204" pitchFamily="50" charset="-128"/>
              <a:buChar char="⇨"/>
            </a:pPr>
            <a:r>
              <a:rPr lang="ja-JP" altLang="en-US" sz="1050" dirty="0">
                <a:solidFill>
                  <a:srgbClr val="FF0000"/>
                </a:solidFill>
                <a:latin typeface="+mn-ea"/>
                <a:ea typeface="+mn-ea"/>
              </a:rPr>
              <a:t>特定の個人との対応関係が残存する場合は注意を要する</a:t>
            </a:r>
            <a:endParaRPr lang="ja-JP" altLang="ja-JP" sz="1050" dirty="0">
              <a:solidFill>
                <a:srgbClr val="FF0000"/>
              </a:solidFill>
              <a:latin typeface="+mn-ea"/>
              <a:ea typeface="+mn-ea"/>
            </a:endParaRPr>
          </a:p>
        </p:txBody>
      </p:sp>
      <p:sp>
        <p:nvSpPr>
          <p:cNvPr id="17440" name="object 8">
            <a:extLst>
              <a:ext uri="{FF2B5EF4-FFF2-40B4-BE49-F238E27FC236}">
                <a16:creationId xmlns:a16="http://schemas.microsoft.com/office/drawing/2014/main" id="{3C665AD7-DA92-B283-CC53-9E2A71DC998F}"/>
              </a:ext>
            </a:extLst>
          </p:cNvPr>
          <p:cNvSpPr txBox="1">
            <a:spLocks noChangeArrowheads="1"/>
          </p:cNvSpPr>
          <p:nvPr/>
        </p:nvSpPr>
        <p:spPr bwMode="auto">
          <a:xfrm>
            <a:off x="7213203" y="6669106"/>
            <a:ext cx="464343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「医薬品開発における個人情報保護シンポジウム（</a:t>
            </a:r>
            <a:r>
              <a:rPr lang="en-US" altLang="ja-JP" sz="800" dirty="0">
                <a:latin typeface="+mn-ea"/>
                <a:ea typeface="+mn-ea"/>
              </a:rPr>
              <a:t>2022</a:t>
            </a:r>
            <a:r>
              <a:rPr lang="ja-JP" altLang="en-US" sz="800" dirty="0">
                <a:latin typeface="+mn-ea"/>
                <a:ea typeface="+mn-ea"/>
              </a:rPr>
              <a:t>年</a:t>
            </a:r>
            <a:r>
              <a:rPr lang="en-US" altLang="ja-JP" sz="800" dirty="0">
                <a:latin typeface="+mn-ea"/>
                <a:ea typeface="+mn-ea"/>
              </a:rPr>
              <a:t>9</a:t>
            </a:r>
            <a:r>
              <a:rPr lang="ja-JP" altLang="en-US" sz="800" dirty="0">
                <a:latin typeface="+mn-ea"/>
                <a:ea typeface="+mn-ea"/>
              </a:rPr>
              <a:t>月</a:t>
            </a:r>
            <a:r>
              <a:rPr lang="en-US" altLang="ja-JP" sz="800" dirty="0">
                <a:latin typeface="+mn-ea"/>
                <a:ea typeface="+mn-ea"/>
              </a:rPr>
              <a:t>15</a:t>
            </a:r>
            <a:r>
              <a:rPr lang="ja-JP" altLang="en-US" sz="800" dirty="0">
                <a:latin typeface="+mn-ea"/>
                <a:ea typeface="+mn-ea"/>
              </a:rPr>
              <a:t>日開催）説明資料」を参考に作成</a:t>
            </a:r>
            <a:endParaRPr lang="ja-JP" altLang="ja-JP" sz="800" dirty="0">
              <a:latin typeface="+mn-ea"/>
              <a:ea typeface="+mn-ea"/>
            </a:endParaRPr>
          </a:p>
        </p:txBody>
      </p:sp>
      <p:sp>
        <p:nvSpPr>
          <p:cNvPr id="3" name="object 9">
            <a:extLst>
              <a:ext uri="{FF2B5EF4-FFF2-40B4-BE49-F238E27FC236}">
                <a16:creationId xmlns:a16="http://schemas.microsoft.com/office/drawing/2014/main" id="{66DB1758-5CD8-F98D-E408-962888CDC973}"/>
              </a:ext>
            </a:extLst>
          </p:cNvPr>
          <p:cNvSpPr txBox="1">
            <a:spLocks noChangeArrowheads="1"/>
          </p:cNvSpPr>
          <p:nvPr/>
        </p:nvSpPr>
        <p:spPr bwMode="auto">
          <a:xfrm>
            <a:off x="1127448" y="3378248"/>
            <a:ext cx="4020125" cy="5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1275"/>
              </a:spcBef>
              <a:buFontTx/>
              <a:buNone/>
            </a:pPr>
            <a:r>
              <a:rPr lang="ja-JP" altLang="ja-JP" sz="1600" b="1" dirty="0">
                <a:latin typeface="+mn-ea"/>
                <a:ea typeface="+mn-ea"/>
              </a:rPr>
              <a:t>個人データ</a:t>
            </a:r>
          </a:p>
          <a:p>
            <a:pPr>
              <a:spcBef>
                <a:spcPct val="0"/>
              </a:spcBef>
              <a:buFontTx/>
              <a:buNone/>
            </a:pPr>
            <a:r>
              <a:rPr lang="ja-JP" altLang="ja-JP" sz="1600" b="1" dirty="0">
                <a:latin typeface="+mn-ea"/>
                <a:ea typeface="+mn-ea"/>
              </a:rPr>
              <a:t>個人情報データベース等を構成する個人情報</a:t>
            </a:r>
          </a:p>
        </p:txBody>
      </p:sp>
      <p:sp>
        <p:nvSpPr>
          <p:cNvPr id="4" name="object 9">
            <a:extLst>
              <a:ext uri="{FF2B5EF4-FFF2-40B4-BE49-F238E27FC236}">
                <a16:creationId xmlns:a16="http://schemas.microsoft.com/office/drawing/2014/main" id="{7C963E19-691F-C26D-1B34-8B4477C80908}"/>
              </a:ext>
            </a:extLst>
          </p:cNvPr>
          <p:cNvSpPr txBox="1">
            <a:spLocks noChangeArrowheads="1"/>
          </p:cNvSpPr>
          <p:nvPr/>
        </p:nvSpPr>
        <p:spPr bwMode="auto">
          <a:xfrm>
            <a:off x="1343716" y="4005064"/>
            <a:ext cx="4896300"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1075"/>
              </a:spcBef>
              <a:buFontTx/>
              <a:buNone/>
            </a:pPr>
            <a:r>
              <a:rPr lang="ja-JP" altLang="ja-JP" sz="1600" b="1" dirty="0">
                <a:latin typeface="+mn-ea"/>
                <a:ea typeface="+mn-ea"/>
              </a:rPr>
              <a:t>保有個人データ</a:t>
            </a:r>
          </a:p>
          <a:p>
            <a:pPr>
              <a:spcBef>
                <a:spcPct val="0"/>
              </a:spcBef>
              <a:buFontTx/>
              <a:buNone/>
            </a:pPr>
            <a:r>
              <a:rPr lang="ja-JP" altLang="ja-JP" sz="1600" b="1" dirty="0">
                <a:latin typeface="+mn-ea"/>
                <a:ea typeface="+mn-ea"/>
              </a:rPr>
              <a:t>個人情報取扱事業者が開示や内容の訂正、削除等に応じることができる権限があるもの</a:t>
            </a:r>
          </a:p>
        </p:txBody>
      </p:sp>
      <p:sp>
        <p:nvSpPr>
          <p:cNvPr id="6" name="object 13">
            <a:extLst>
              <a:ext uri="{FF2B5EF4-FFF2-40B4-BE49-F238E27FC236}">
                <a16:creationId xmlns:a16="http://schemas.microsoft.com/office/drawing/2014/main" id="{A941ACBF-0798-AF7C-A4F8-5231689BAC44}"/>
              </a:ext>
            </a:extLst>
          </p:cNvPr>
          <p:cNvSpPr txBox="1"/>
          <p:nvPr/>
        </p:nvSpPr>
        <p:spPr>
          <a:xfrm>
            <a:off x="8544272" y="3193721"/>
            <a:ext cx="378515" cy="1441450"/>
          </a:xfrm>
          <a:prstGeom prst="rect">
            <a:avLst/>
          </a:prstGeom>
        </p:spPr>
        <p:txBody>
          <a:bodyPr wrap="square" lIns="0" tIns="12700" rIns="0" bIns="0">
            <a:spAutoFit/>
          </a:bodyPr>
          <a:lstStyle/>
          <a:p>
            <a:pPr marL="12700">
              <a:lnSpc>
                <a:spcPts val="1980"/>
              </a:lnSpc>
              <a:spcBef>
                <a:spcPts val="100"/>
              </a:spcBef>
              <a:tabLst>
                <a:tab pos="729615" algn="l"/>
              </a:tabLst>
              <a:defRPr/>
            </a:pPr>
            <a:r>
              <a:rPr sz="1600" b="1" spc="-50" dirty="0">
                <a:latin typeface="+mn-ea"/>
                <a:ea typeface="+mn-ea"/>
                <a:cs typeface="Meiryo UI"/>
              </a:rPr>
              <a:t>仮</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名</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加</a:t>
            </a:r>
            <a:endParaRPr sz="1600" b="1" dirty="0">
              <a:latin typeface="+mn-ea"/>
              <a:ea typeface="+mn-ea"/>
              <a:cs typeface="Meiryo UI"/>
            </a:endParaRPr>
          </a:p>
          <a:p>
            <a:pPr marL="12700">
              <a:lnSpc>
                <a:spcPts val="1800"/>
              </a:lnSpc>
              <a:tabLst>
                <a:tab pos="729615" algn="l"/>
              </a:tabLst>
              <a:defRPr/>
            </a:pPr>
            <a:r>
              <a:rPr sz="1600" b="1" spc="-50" dirty="0">
                <a:latin typeface="+mn-ea"/>
                <a:ea typeface="+mn-ea"/>
                <a:cs typeface="Meiryo UI"/>
              </a:rPr>
              <a:t>工</a:t>
            </a:r>
            <a:endParaRPr lang="ja-JP" altLang="en-US" sz="1600" b="1" dirty="0">
              <a:latin typeface="+mn-ea"/>
              <a:ea typeface="+mn-ea"/>
              <a:cs typeface="Meiryo UI"/>
            </a:endParaRPr>
          </a:p>
          <a:p>
            <a:pPr marL="12700">
              <a:lnSpc>
                <a:spcPts val="1800"/>
              </a:lnSpc>
              <a:tabLst>
                <a:tab pos="729615" algn="l"/>
              </a:tabLst>
              <a:defRPr/>
            </a:pPr>
            <a:r>
              <a:rPr lang="ja-JP" altLang="en-US" sz="1600" b="1" spc="-50" dirty="0">
                <a:latin typeface="+mn-ea"/>
                <a:ea typeface="+mn-ea"/>
                <a:cs typeface="Meiryo UI"/>
              </a:rPr>
              <a:t>情</a:t>
            </a:r>
            <a:endParaRPr lang="ja-JP" altLang="en-US" sz="1600" b="1" dirty="0">
              <a:latin typeface="+mn-ea"/>
              <a:ea typeface="+mn-ea"/>
              <a:cs typeface="Meiryo UI"/>
            </a:endParaRPr>
          </a:p>
          <a:p>
            <a:pPr marL="12700">
              <a:lnSpc>
                <a:spcPts val="1980"/>
              </a:lnSpc>
              <a:tabLst>
                <a:tab pos="729615" algn="l"/>
              </a:tabLst>
              <a:defRPr/>
            </a:pPr>
            <a:r>
              <a:rPr sz="1600" b="1" spc="-50" dirty="0">
                <a:latin typeface="+mn-ea"/>
                <a:ea typeface="+mn-ea"/>
                <a:cs typeface="Meiryo UI"/>
              </a:rPr>
              <a:t>報</a:t>
            </a:r>
            <a:endParaRPr sz="1600" b="1" dirty="0">
              <a:latin typeface="+mn-ea"/>
              <a:ea typeface="+mn-ea"/>
              <a:cs typeface="Meiryo UI"/>
            </a:endParaRPr>
          </a:p>
        </p:txBody>
      </p:sp>
      <p:pic>
        <p:nvPicPr>
          <p:cNvPr id="7" name="図 7" descr="光, ギター が含まれている画像&#10;&#10;自動的に生成された説明">
            <a:extLst>
              <a:ext uri="{FF2B5EF4-FFF2-40B4-BE49-F238E27FC236}">
                <a16:creationId xmlns:a16="http://schemas.microsoft.com/office/drawing/2014/main" id="{08D52DF0-1D63-D53C-DD55-3F33293B98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949181">
            <a:off x="7143603" y="2938226"/>
            <a:ext cx="667646" cy="66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733AF66-2508-6DD5-B56A-C63860B29114}"/>
              </a:ext>
            </a:extLst>
          </p:cNvPr>
          <p:cNvSpPr txBox="1"/>
          <p:nvPr/>
        </p:nvSpPr>
        <p:spPr>
          <a:xfrm>
            <a:off x="7320136" y="2689175"/>
            <a:ext cx="1766830" cy="307777"/>
          </a:xfrm>
          <a:prstGeom prst="rect">
            <a:avLst/>
          </a:prstGeom>
          <a:solidFill>
            <a:srgbClr val="FFFFFF">
              <a:alpha val="50196"/>
            </a:srgbClr>
          </a:solidFill>
          <a:ln>
            <a:noFill/>
          </a:ln>
        </p:spPr>
        <p:txBody>
          <a:bodyPr wrap="none" rtlCol="0">
            <a:spAutoFit/>
          </a:bodyPr>
          <a:lstStyle/>
          <a:p>
            <a:r>
              <a:rPr kumimoji="1" lang="ja-JP" altLang="en-US" sz="1400" dirty="0"/>
              <a:t>詳細は次ページ参照</a:t>
            </a:r>
          </a:p>
        </p:txBody>
      </p:sp>
      <p:sp>
        <p:nvSpPr>
          <p:cNvPr id="5" name="四角形: 角を丸くする 4">
            <a:extLst>
              <a:ext uri="{FF2B5EF4-FFF2-40B4-BE49-F238E27FC236}">
                <a16:creationId xmlns:a16="http://schemas.microsoft.com/office/drawing/2014/main" id="{A7557F2C-1838-4979-FAF3-10271844D345}"/>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日付プレースホルダー 8">
            <a:extLst>
              <a:ext uri="{FF2B5EF4-FFF2-40B4-BE49-F238E27FC236}">
                <a16:creationId xmlns:a16="http://schemas.microsoft.com/office/drawing/2014/main" id="{47F78273-5DE2-C8CA-B733-250E0FA1C6B8}"/>
              </a:ext>
            </a:extLst>
          </p:cNvPr>
          <p:cNvSpPr>
            <a:spLocks noGrp="1"/>
          </p:cNvSpPr>
          <p:nvPr>
            <p:ph type="dt" sz="half" idx="10"/>
          </p:nvPr>
        </p:nvSpPr>
        <p:spPr/>
        <p:txBody>
          <a:bodyPr/>
          <a:lstStyle/>
          <a:p>
            <a:pPr>
              <a:defRPr/>
            </a:pPr>
            <a:r>
              <a:rPr lang="en-US" altLang="ja-JP" dirty="0"/>
              <a:t>2024/6/26</a:t>
            </a:r>
          </a:p>
        </p:txBody>
      </p:sp>
      <p:sp>
        <p:nvSpPr>
          <p:cNvPr id="2" name="テキスト ボックス 1">
            <a:extLst>
              <a:ext uri="{FF2B5EF4-FFF2-40B4-BE49-F238E27FC236}">
                <a16:creationId xmlns:a16="http://schemas.microsoft.com/office/drawing/2014/main" id="{EDDCB533-0C77-2202-49D7-1218F334CA8C}"/>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1"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1" name="テキスト ボックス 10">
            <a:extLst>
              <a:ext uri="{FF2B5EF4-FFF2-40B4-BE49-F238E27FC236}">
                <a16:creationId xmlns:a16="http://schemas.microsoft.com/office/drawing/2014/main" id="{586A7138-6E39-7E18-66FA-409B31475C32}"/>
              </a:ext>
            </a:extLst>
          </p:cNvPr>
          <p:cNvSpPr txBox="1"/>
          <p:nvPr/>
        </p:nvSpPr>
        <p:spPr>
          <a:xfrm>
            <a:off x="10128616" y="5769288"/>
            <a:ext cx="1512000" cy="252000"/>
          </a:xfrm>
          <a:prstGeom prst="rect">
            <a:avLst/>
          </a:prstGeom>
          <a:noFill/>
        </p:spPr>
        <p:txBody>
          <a:bodyPr wrap="square">
            <a:spAutoFit/>
          </a:bodyPr>
          <a:lstStyle/>
          <a:p>
            <a:r>
              <a:rPr lang="ja-JP" altLang="en-US" sz="1050" dirty="0"/>
              <a:t>（ノート欄に注記あり）</a:t>
            </a:r>
          </a:p>
        </p:txBody>
      </p:sp>
    </p:spTree>
    <p:extLst>
      <p:ext uri="{BB962C8B-B14F-4D97-AF65-F5344CB8AC3E}">
        <p14:creationId xmlns:p14="http://schemas.microsoft.com/office/powerpoint/2010/main" val="67805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454E82D-1D6E-C619-5674-E0091C5AA2BF}"/>
              </a:ext>
            </a:extLst>
          </p:cNvPr>
          <p:cNvGraphicFramePr>
            <a:graphicFrameLocks noChangeAspect="1"/>
          </p:cNvGraphicFramePr>
          <p:nvPr>
            <p:custDataLst>
              <p:tags r:id="rId1"/>
            </p:custDataLst>
            <p:extLst>
              <p:ext uri="{D42A27DB-BD31-4B8C-83A1-F6EECF244321}">
                <p14:modId xmlns:p14="http://schemas.microsoft.com/office/powerpoint/2010/main" val="2278165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10" name="think-cell data - do not delete" hidden="1">
                        <a:extLst>
                          <a:ext uri="{FF2B5EF4-FFF2-40B4-BE49-F238E27FC236}">
                            <a16:creationId xmlns:a16="http://schemas.microsoft.com/office/drawing/2014/main" id="{A454E82D-1D6E-C619-5674-E0091C5AA2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EEACBB5-ECFF-6777-7E68-0E276EB54ECA}"/>
              </a:ext>
            </a:extLst>
          </p:cNvPr>
          <p:cNvSpPr>
            <a:spLocks noGrp="1"/>
          </p:cNvSpPr>
          <p:nvPr>
            <p:ph type="title"/>
          </p:nvPr>
        </p:nvSpPr>
        <p:spPr/>
        <p:txBody>
          <a:bodyPr vert="horz"/>
          <a:lstStyle/>
          <a:p>
            <a:r>
              <a:rPr kumimoji="1" lang="ja-JP" altLang="en-US" dirty="0"/>
              <a:t>倫理指針が適応される研究の分類、キーワード</a:t>
            </a:r>
          </a:p>
        </p:txBody>
      </p:sp>
      <p:sp>
        <p:nvSpPr>
          <p:cNvPr id="4" name="日付プレースホルダー 3">
            <a:extLst>
              <a:ext uri="{FF2B5EF4-FFF2-40B4-BE49-F238E27FC236}">
                <a16:creationId xmlns:a16="http://schemas.microsoft.com/office/drawing/2014/main" id="{F86F69A6-C447-9DE0-C022-79365A4D1B61}"/>
              </a:ext>
            </a:extLst>
          </p:cNvPr>
          <p:cNvSpPr>
            <a:spLocks noGrp="1"/>
          </p:cNvSpPr>
          <p:nvPr>
            <p:ph type="dt" sz="half" idx="10"/>
          </p:nvPr>
        </p:nvSpPr>
        <p:spPr/>
        <p:txBody>
          <a:bodyPr/>
          <a:lstStyle/>
          <a:p>
            <a:pPr>
              <a:defRPr/>
            </a:pPr>
            <a:r>
              <a:rPr lang="en-US" altLang="ja-JP" dirty="0"/>
              <a:t>2024/6/26</a:t>
            </a:r>
          </a:p>
        </p:txBody>
      </p:sp>
      <p:sp>
        <p:nvSpPr>
          <p:cNvPr id="5" name="スライド番号プレースホルダー 4">
            <a:extLst>
              <a:ext uri="{FF2B5EF4-FFF2-40B4-BE49-F238E27FC236}">
                <a16:creationId xmlns:a16="http://schemas.microsoft.com/office/drawing/2014/main" id="{DA33930C-E5D6-19E9-5B65-E9719B0F8807}"/>
              </a:ext>
            </a:extLst>
          </p:cNvPr>
          <p:cNvSpPr>
            <a:spLocks noGrp="1"/>
          </p:cNvSpPr>
          <p:nvPr>
            <p:ph type="sldNum" sz="quarter" idx="4"/>
          </p:nvPr>
        </p:nvSpPr>
        <p:spPr/>
        <p:txBody>
          <a:bodyPr/>
          <a:lstStyle/>
          <a:p>
            <a:pPr>
              <a:defRPr/>
            </a:pPr>
            <a:fld id="{D2E28936-CE24-4623-A9F1-236BFE609514}" type="slidenum">
              <a:rPr lang="en-US" altLang="ja-JP" smtClean="0"/>
              <a:pPr>
                <a:defRPr/>
              </a:pPr>
              <a:t>5</a:t>
            </a:fld>
            <a:endParaRPr lang="en-US" altLang="ja-JP" dirty="0"/>
          </a:p>
        </p:txBody>
      </p:sp>
      <p:graphicFrame>
        <p:nvGraphicFramePr>
          <p:cNvPr id="7" name="object 4">
            <a:extLst>
              <a:ext uri="{FF2B5EF4-FFF2-40B4-BE49-F238E27FC236}">
                <a16:creationId xmlns:a16="http://schemas.microsoft.com/office/drawing/2014/main" id="{8F634A03-45B5-F8BC-2BBF-181068479C86}"/>
              </a:ext>
            </a:extLst>
          </p:cNvPr>
          <p:cNvGraphicFramePr>
            <a:graphicFrameLocks noGrp="1"/>
          </p:cNvGraphicFramePr>
          <p:nvPr>
            <p:extLst>
              <p:ext uri="{D42A27DB-BD31-4B8C-83A1-F6EECF244321}">
                <p14:modId xmlns:p14="http://schemas.microsoft.com/office/powerpoint/2010/main" val="3892429683"/>
              </p:ext>
            </p:extLst>
          </p:nvPr>
        </p:nvGraphicFramePr>
        <p:xfrm>
          <a:off x="6384032" y="4375384"/>
          <a:ext cx="5688633" cy="1960683"/>
        </p:xfrm>
        <a:graphic>
          <a:graphicData uri="http://schemas.openxmlformats.org/drawingml/2006/table">
            <a:tbl>
              <a:tblPr firstRow="1" firstCol="1">
                <a:tableStyleId>{5C22544A-7EE6-4342-B048-85BDC9FD1C3A}</a:tableStyleId>
              </a:tblPr>
              <a:tblGrid>
                <a:gridCol w="1197560">
                  <a:extLst>
                    <a:ext uri="{9D8B030D-6E8A-4147-A177-3AD203B41FA5}">
                      <a16:colId xmlns:a16="http://schemas.microsoft.com/office/drawing/2014/main" val="20001"/>
                    </a:ext>
                  </a:extLst>
                </a:gridCol>
                <a:gridCol w="1497024">
                  <a:extLst>
                    <a:ext uri="{9D8B030D-6E8A-4147-A177-3AD203B41FA5}">
                      <a16:colId xmlns:a16="http://schemas.microsoft.com/office/drawing/2014/main" val="20002"/>
                    </a:ext>
                  </a:extLst>
                </a:gridCol>
                <a:gridCol w="1337864">
                  <a:extLst>
                    <a:ext uri="{9D8B030D-6E8A-4147-A177-3AD203B41FA5}">
                      <a16:colId xmlns:a16="http://schemas.microsoft.com/office/drawing/2014/main" val="20003"/>
                    </a:ext>
                  </a:extLst>
                </a:gridCol>
                <a:gridCol w="1656185">
                  <a:extLst>
                    <a:ext uri="{9D8B030D-6E8A-4147-A177-3AD203B41FA5}">
                      <a16:colId xmlns:a16="http://schemas.microsoft.com/office/drawing/2014/main" val="20004"/>
                    </a:ext>
                  </a:extLst>
                </a:gridCol>
              </a:tblGrid>
              <a:tr h="239762">
                <a:tc>
                  <a:txBody>
                    <a:bodyPr/>
                    <a:lstStyle/>
                    <a:p>
                      <a:pPr>
                        <a:lnSpc>
                          <a:spcPct val="100000"/>
                        </a:lnSpc>
                      </a:pPr>
                      <a:endParaRPr sz="1200" dirty="0">
                        <a:latin typeface="+mn-ea"/>
                        <a:ea typeface="+mn-ea"/>
                        <a:cs typeface="Times New Roman"/>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7950" algn="ctr">
                        <a:lnSpc>
                          <a:spcPct val="100000"/>
                        </a:lnSpc>
                        <a:spcBef>
                          <a:spcPts val="0"/>
                        </a:spcBef>
                      </a:pPr>
                      <a:r>
                        <a:rPr sz="1200" b="1" spc="-30" dirty="0">
                          <a:solidFill>
                            <a:srgbClr val="000000"/>
                          </a:solidFill>
                        </a:rPr>
                        <a:t>侵襲あり</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R="7620" algn="ctr">
                        <a:lnSpc>
                          <a:spcPct val="100000"/>
                        </a:lnSpc>
                        <a:spcBef>
                          <a:spcPts val="0"/>
                        </a:spcBef>
                      </a:pPr>
                      <a:r>
                        <a:rPr sz="1200" b="1" spc="-30" dirty="0">
                          <a:solidFill>
                            <a:srgbClr val="000000"/>
                          </a:solidFill>
                        </a:rPr>
                        <a:t>軽微な侵襲</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R="46990" algn="ctr">
                        <a:lnSpc>
                          <a:spcPct val="100000"/>
                        </a:lnSpc>
                        <a:spcBef>
                          <a:spcPts val="0"/>
                        </a:spcBef>
                      </a:pPr>
                      <a:r>
                        <a:rPr sz="1200" b="1" spc="-30" dirty="0">
                          <a:solidFill>
                            <a:srgbClr val="000000"/>
                          </a:solidFill>
                        </a:rPr>
                        <a:t>侵襲なし</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40089">
                <a:tc>
                  <a:txBody>
                    <a:bodyPr/>
                    <a:lstStyle/>
                    <a:p>
                      <a:pPr marL="0" algn="l">
                        <a:lnSpc>
                          <a:spcPct val="100000"/>
                        </a:lnSpc>
                        <a:spcBef>
                          <a:spcPts val="0"/>
                        </a:spcBef>
                      </a:pPr>
                      <a:r>
                        <a:rPr lang="ja-JP" altLang="en-US" sz="1200" b="1" spc="-35" dirty="0">
                          <a:solidFill>
                            <a:srgbClr val="000000"/>
                          </a:solidFill>
                        </a:rPr>
                        <a:t>（</a:t>
                      </a:r>
                      <a:r>
                        <a:rPr lang="en-US" altLang="ja-JP" sz="1200" b="1" spc="-35" dirty="0">
                          <a:solidFill>
                            <a:srgbClr val="000000"/>
                          </a:solidFill>
                        </a:rPr>
                        <a:t>A</a:t>
                      </a:r>
                      <a:r>
                        <a:rPr lang="ja-JP" altLang="en-US" sz="1200" b="1" spc="-35" dirty="0">
                          <a:solidFill>
                            <a:srgbClr val="000000"/>
                          </a:solidFill>
                        </a:rPr>
                        <a:t>）</a:t>
                      </a:r>
                      <a:r>
                        <a:rPr sz="1200" b="1" spc="-35" dirty="0" err="1">
                          <a:solidFill>
                            <a:srgbClr val="000000"/>
                          </a:solidFill>
                        </a:rPr>
                        <a:t>介入研究</a:t>
                      </a:r>
                      <a:endParaRPr sz="1200" dirty="0">
                        <a:solidFill>
                          <a:srgbClr val="000000"/>
                        </a:solidFill>
                      </a:endParaRPr>
                    </a:p>
                    <a:p>
                      <a:pPr marL="0" algn="l">
                        <a:lnSpc>
                          <a:spcPct val="100000"/>
                        </a:lnSpc>
                        <a:spcBef>
                          <a:spcPts val="0"/>
                        </a:spcBef>
                      </a:pP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indent="-182563" algn="l">
                        <a:lnSpc>
                          <a:spcPct val="100000"/>
                        </a:lnSpc>
                        <a:spcBef>
                          <a:spcPts val="0"/>
                        </a:spcBef>
                      </a:pPr>
                      <a:r>
                        <a:rPr lang="ja-JP" altLang="en-US" sz="1200" spc="-50" dirty="0">
                          <a:solidFill>
                            <a:srgbClr val="000000"/>
                          </a:solidFill>
                        </a:rPr>
                        <a:t>① 投薬・治療医療機器・手術等</a:t>
                      </a:r>
                      <a:endParaRPr lang="ja-JP" altLang="en-US"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6350" indent="-182563" algn="l">
                        <a:lnSpc>
                          <a:spcPct val="100000"/>
                        </a:lnSpc>
                        <a:spcBef>
                          <a:spcPts val="0"/>
                        </a:spcBef>
                      </a:pPr>
                      <a:r>
                        <a:rPr lang="ja-JP" altLang="en-US" sz="1200" spc="-50" dirty="0">
                          <a:solidFill>
                            <a:srgbClr val="000000"/>
                          </a:solidFill>
                        </a:rPr>
                        <a:t>② 採血等を伴う検査等の臨床試験</a:t>
                      </a:r>
                      <a:endParaRPr lang="ja-JP" altLang="en-US"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45720" indent="-182563" algn="l">
                        <a:lnSpc>
                          <a:spcPct val="100000"/>
                        </a:lnSpc>
                        <a:spcBef>
                          <a:spcPts val="0"/>
                        </a:spcBef>
                      </a:pPr>
                      <a:r>
                        <a:rPr lang="ja-JP" altLang="en-US" sz="1200" spc="-50" dirty="0">
                          <a:solidFill>
                            <a:srgbClr val="000000"/>
                          </a:solidFill>
                        </a:rPr>
                        <a:t>③ 食品・運動負荷・保健指導等</a:t>
                      </a:r>
                      <a:endParaRPr lang="ja-JP" altLang="en-US"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40416">
                <a:tc>
                  <a:txBody>
                    <a:bodyPr/>
                    <a:lstStyle/>
                    <a:p>
                      <a:pPr marL="0" algn="l">
                        <a:lnSpc>
                          <a:spcPct val="100000"/>
                        </a:lnSpc>
                        <a:spcBef>
                          <a:spcPts val="0"/>
                        </a:spcBef>
                      </a:pPr>
                      <a:r>
                        <a:rPr lang="ja-JP" altLang="en-US" sz="1200" b="1" spc="-35" dirty="0">
                          <a:solidFill>
                            <a:srgbClr val="000000"/>
                          </a:solidFill>
                        </a:rPr>
                        <a:t>（</a:t>
                      </a:r>
                      <a:r>
                        <a:rPr lang="en-US" altLang="ja-JP" sz="1200" b="1" spc="-35" dirty="0">
                          <a:solidFill>
                            <a:srgbClr val="000000"/>
                          </a:solidFill>
                        </a:rPr>
                        <a:t>B</a:t>
                      </a:r>
                      <a:r>
                        <a:rPr lang="ja-JP" altLang="en-US" sz="1200" b="1" spc="-35" dirty="0">
                          <a:solidFill>
                            <a:srgbClr val="000000"/>
                          </a:solidFill>
                        </a:rPr>
                        <a:t>）</a:t>
                      </a:r>
                      <a:r>
                        <a:rPr sz="1200" b="1" spc="-35" dirty="0" err="1">
                          <a:solidFill>
                            <a:srgbClr val="000000"/>
                          </a:solidFill>
                        </a:rPr>
                        <a:t>観察研究</a:t>
                      </a:r>
                      <a:endParaRPr sz="1200" dirty="0">
                        <a:solidFill>
                          <a:srgbClr val="000000"/>
                        </a:solidFill>
                      </a:endParaRPr>
                    </a:p>
                    <a:p>
                      <a:pPr marL="0" algn="l">
                        <a:lnSpc>
                          <a:spcPct val="100000"/>
                        </a:lnSpc>
                        <a:spcBef>
                          <a:spcPts val="0"/>
                        </a:spcBef>
                      </a:pPr>
                      <a:r>
                        <a:rPr sz="1200" spc="-20" dirty="0">
                          <a:solidFill>
                            <a:srgbClr val="000000"/>
                          </a:solidFill>
                        </a:rPr>
                        <a:t>（</a:t>
                      </a:r>
                      <a:r>
                        <a:rPr sz="1200" dirty="0" err="1">
                          <a:solidFill>
                            <a:srgbClr val="000000"/>
                          </a:solidFill>
                        </a:rPr>
                        <a:t>生体試料</a:t>
                      </a:r>
                      <a:r>
                        <a:rPr sz="1200" spc="-5" dirty="0" err="1">
                          <a:solidFill>
                            <a:srgbClr val="000000"/>
                          </a:solidFill>
                        </a:rPr>
                        <a:t>あり</a:t>
                      </a:r>
                      <a:r>
                        <a:rPr sz="1200" spc="-60" dirty="0">
                          <a:solidFill>
                            <a:srgbClr val="000000"/>
                          </a:solidFill>
                        </a:rPr>
                        <a:t>）</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indent="-182563" algn="l">
                        <a:lnSpc>
                          <a:spcPct val="100000"/>
                        </a:lnSpc>
                        <a:spcBef>
                          <a:spcPts val="0"/>
                        </a:spcBef>
                      </a:pPr>
                      <a:r>
                        <a:rPr lang="ja-JP" altLang="en-US" sz="1200" dirty="0">
                          <a:solidFill>
                            <a:srgbClr val="000000"/>
                          </a:solidFill>
                        </a:rPr>
                        <a:t>④ 採血量が多い場合や髄液採取、</a:t>
                      </a:r>
                      <a:r>
                        <a:rPr lang="en-US" altLang="ja-JP" sz="1200" dirty="0">
                          <a:solidFill>
                            <a:srgbClr val="000000"/>
                          </a:solidFill>
                        </a:rPr>
                        <a:t>CT</a:t>
                      </a:r>
                      <a:r>
                        <a:rPr lang="ja-JP" altLang="en-US" sz="1200" dirty="0">
                          <a:solidFill>
                            <a:srgbClr val="000000"/>
                          </a:solidFill>
                        </a:rPr>
                        <a:t>・</a:t>
                      </a:r>
                      <a:r>
                        <a:rPr lang="en-US" altLang="ja-JP" sz="1200" dirty="0">
                          <a:solidFill>
                            <a:srgbClr val="000000"/>
                          </a:solidFill>
                        </a:rPr>
                        <a:t>PET</a:t>
                      </a:r>
                      <a:r>
                        <a:rPr lang="ja-JP" altLang="en-US" sz="1200" dirty="0">
                          <a:solidFill>
                            <a:srgbClr val="000000"/>
                          </a:solidFill>
                        </a:rPr>
                        <a:t>等による検査</a:t>
                      </a:r>
                      <a:endParaRPr lang="ja-JP" altLang="en-US"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6350" indent="-182563" algn="l">
                        <a:lnSpc>
                          <a:spcPct val="100000"/>
                        </a:lnSpc>
                        <a:spcBef>
                          <a:spcPts val="0"/>
                        </a:spcBef>
                      </a:pPr>
                      <a:r>
                        <a:rPr sz="1200" spc="-50" dirty="0">
                          <a:solidFill>
                            <a:srgbClr val="000000"/>
                          </a:solidFill>
                        </a:rPr>
                        <a:t>⑤</a:t>
                      </a:r>
                      <a:r>
                        <a:rPr lang="ja-JP" altLang="en-US" sz="1200" spc="-50" dirty="0">
                          <a:solidFill>
                            <a:srgbClr val="000000"/>
                          </a:solidFill>
                        </a:rPr>
                        <a:t> 少量の採血や被ばく・</a:t>
                      </a:r>
                      <a:r>
                        <a:rPr lang="en-US" altLang="ja-JP" sz="1200" spc="-50" dirty="0">
                          <a:solidFill>
                            <a:srgbClr val="000000"/>
                          </a:solidFill>
                        </a:rPr>
                        <a:t>MRI</a:t>
                      </a:r>
                      <a:r>
                        <a:rPr lang="ja-JP" altLang="en-US" sz="1200" spc="-50" dirty="0">
                          <a:solidFill>
                            <a:srgbClr val="000000"/>
                          </a:solidFill>
                        </a:rPr>
                        <a:t>等</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45720" indent="-182563" algn="l">
                        <a:lnSpc>
                          <a:spcPct val="100000"/>
                        </a:lnSpc>
                        <a:spcBef>
                          <a:spcPts val="0"/>
                        </a:spcBef>
                      </a:pPr>
                      <a:r>
                        <a:rPr lang="ja-JP" altLang="en-US" sz="1200" spc="-50" dirty="0">
                          <a:solidFill>
                            <a:srgbClr val="000000"/>
                          </a:solidFill>
                        </a:rPr>
                        <a:t>⑥ 尿・唾液等の採取（残余検体の二次利用も同じ）</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40416">
                <a:tc>
                  <a:txBody>
                    <a:bodyPr/>
                    <a:lstStyle/>
                    <a:p>
                      <a:pPr marL="0" algn="l">
                        <a:lnSpc>
                          <a:spcPct val="100000"/>
                        </a:lnSpc>
                        <a:spcBef>
                          <a:spcPts val="0"/>
                        </a:spcBef>
                      </a:pPr>
                      <a:r>
                        <a:rPr lang="ja-JP" altLang="en-US" sz="1200" b="1" spc="-35" dirty="0">
                          <a:solidFill>
                            <a:srgbClr val="000000"/>
                          </a:solidFill>
                        </a:rPr>
                        <a:t>（</a:t>
                      </a:r>
                      <a:r>
                        <a:rPr lang="en-US" altLang="ja-JP" sz="1200" b="1" spc="-35" dirty="0">
                          <a:solidFill>
                            <a:srgbClr val="000000"/>
                          </a:solidFill>
                        </a:rPr>
                        <a:t>C</a:t>
                      </a:r>
                      <a:r>
                        <a:rPr lang="ja-JP" altLang="en-US" sz="1200" b="1" spc="-35" dirty="0">
                          <a:solidFill>
                            <a:srgbClr val="000000"/>
                          </a:solidFill>
                        </a:rPr>
                        <a:t>）</a:t>
                      </a:r>
                      <a:r>
                        <a:rPr sz="1200" b="1" spc="-35" dirty="0" err="1">
                          <a:solidFill>
                            <a:srgbClr val="000000"/>
                          </a:solidFill>
                        </a:rPr>
                        <a:t>観察研究</a:t>
                      </a:r>
                      <a:endParaRPr sz="1200" dirty="0">
                        <a:solidFill>
                          <a:srgbClr val="000000"/>
                        </a:solidFill>
                      </a:endParaRPr>
                    </a:p>
                    <a:p>
                      <a:pPr marL="0" algn="l">
                        <a:lnSpc>
                          <a:spcPct val="100000"/>
                        </a:lnSpc>
                        <a:spcBef>
                          <a:spcPts val="0"/>
                        </a:spcBef>
                      </a:pPr>
                      <a:r>
                        <a:rPr sz="1200" spc="-20" dirty="0">
                          <a:solidFill>
                            <a:srgbClr val="000000"/>
                          </a:solidFill>
                        </a:rPr>
                        <a:t>（</a:t>
                      </a:r>
                      <a:r>
                        <a:rPr sz="1200" dirty="0" err="1">
                          <a:solidFill>
                            <a:srgbClr val="000000"/>
                          </a:solidFill>
                        </a:rPr>
                        <a:t>生体試料</a:t>
                      </a:r>
                      <a:r>
                        <a:rPr sz="1200" spc="-20" dirty="0" err="1">
                          <a:solidFill>
                            <a:srgbClr val="000000"/>
                          </a:solidFill>
                        </a:rPr>
                        <a:t>なし</a:t>
                      </a:r>
                      <a:r>
                        <a:rPr sz="1200" spc="-50" dirty="0">
                          <a:solidFill>
                            <a:srgbClr val="000000"/>
                          </a:solidFill>
                        </a:rPr>
                        <a:t>）</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82563" indent="-182563" algn="l">
                        <a:lnSpc>
                          <a:spcPct val="100000"/>
                        </a:lnSpc>
                        <a:spcBef>
                          <a:spcPts val="0"/>
                        </a:spcBef>
                      </a:pPr>
                      <a:r>
                        <a:rPr lang="ja-JP" altLang="en-US" sz="1200" spc="-50" dirty="0">
                          <a:solidFill>
                            <a:srgbClr val="000000"/>
                          </a:solidFill>
                        </a:rPr>
                        <a:t>⑦ </a:t>
                      </a:r>
                      <a:r>
                        <a:rPr lang="en-US" altLang="ja-JP" sz="1200" spc="-50" dirty="0">
                          <a:solidFill>
                            <a:srgbClr val="000000"/>
                          </a:solidFill>
                        </a:rPr>
                        <a:t>CT</a:t>
                      </a:r>
                      <a:r>
                        <a:rPr lang="ja-JP" altLang="en-US" sz="1200" spc="-50" dirty="0">
                          <a:solidFill>
                            <a:srgbClr val="000000"/>
                          </a:solidFill>
                        </a:rPr>
                        <a:t>・</a:t>
                      </a:r>
                      <a:r>
                        <a:rPr lang="en-US" altLang="ja-JP" sz="1200" spc="-50" dirty="0">
                          <a:solidFill>
                            <a:srgbClr val="000000"/>
                          </a:solidFill>
                        </a:rPr>
                        <a:t>PET</a:t>
                      </a:r>
                      <a:r>
                        <a:rPr lang="ja-JP" altLang="en-US" sz="1200" spc="-50" dirty="0">
                          <a:solidFill>
                            <a:srgbClr val="000000"/>
                          </a:solidFill>
                        </a:rPr>
                        <a:t>等による検査のみ</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6350" indent="-182563" algn="l">
                        <a:lnSpc>
                          <a:spcPct val="100000"/>
                        </a:lnSpc>
                        <a:spcBef>
                          <a:spcPts val="0"/>
                        </a:spcBef>
                      </a:pPr>
                      <a:r>
                        <a:rPr lang="ja-JP" altLang="en-US" sz="1200" spc="-50" dirty="0">
                          <a:solidFill>
                            <a:srgbClr val="000000"/>
                          </a:solidFill>
                        </a:rPr>
                        <a:t>⑧ 精神的苦痛を伴うアンケート等</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182563" marR="45720" indent="-182563" algn="l">
                        <a:lnSpc>
                          <a:spcPct val="100000"/>
                        </a:lnSpc>
                        <a:spcBef>
                          <a:spcPts val="0"/>
                        </a:spcBef>
                      </a:pPr>
                      <a:r>
                        <a:rPr sz="1200" spc="-50" dirty="0">
                          <a:solidFill>
                            <a:srgbClr val="000000"/>
                          </a:solidFill>
                        </a:rPr>
                        <a:t>⑨</a:t>
                      </a:r>
                      <a:r>
                        <a:rPr lang="ja-JP" altLang="en-US" sz="1200" spc="-50" dirty="0">
                          <a:solidFill>
                            <a:srgbClr val="000000"/>
                          </a:solidFill>
                        </a:rPr>
                        <a:t> 通常のアンケートやインタビュー等（診療情報の二次利用も同じ）</a:t>
                      </a:r>
                      <a:endParaRPr sz="1200" dirty="0">
                        <a:solidFill>
                          <a:srgbClr val="000000"/>
                        </a:solidFill>
                        <a:latin typeface="+mn-ea"/>
                        <a:ea typeface="+mn-ea"/>
                        <a:cs typeface="ＭＳ Ｐゴシック"/>
                      </a:endParaRPr>
                    </a:p>
                  </a:txBody>
                  <a:tcPr marL="36000" marR="0" marT="360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object 16">
            <a:extLst>
              <a:ext uri="{FF2B5EF4-FFF2-40B4-BE49-F238E27FC236}">
                <a16:creationId xmlns:a16="http://schemas.microsoft.com/office/drawing/2014/main" id="{5C9BC87A-14F0-F31D-7FCD-17EC6B78E551}"/>
              </a:ext>
            </a:extLst>
          </p:cNvPr>
          <p:cNvSpPr txBox="1"/>
          <p:nvPr/>
        </p:nvSpPr>
        <p:spPr>
          <a:xfrm>
            <a:off x="897224" y="4761272"/>
            <a:ext cx="4968000" cy="1116000"/>
          </a:xfrm>
          <a:prstGeom prst="rect">
            <a:avLst/>
          </a:prstGeom>
          <a:solidFill>
            <a:srgbClr val="FFE7FF"/>
          </a:solidFill>
        </p:spPr>
        <p:style>
          <a:lnRef idx="1">
            <a:schemeClr val="accent5"/>
          </a:lnRef>
          <a:fillRef idx="2">
            <a:schemeClr val="accent5"/>
          </a:fillRef>
          <a:effectRef idx="1">
            <a:schemeClr val="accent5"/>
          </a:effectRef>
          <a:fontRef idx="minor">
            <a:schemeClr val="dk1"/>
          </a:fontRef>
        </p:style>
        <p:txBody>
          <a:bodyPr vert="horz" wrap="square" lIns="90000" tIns="46800" rIns="90000" bIns="46800" rtlCol="0">
            <a:spAutoFit/>
          </a:bodyPr>
          <a:lstStyle/>
          <a:p>
            <a:pPr>
              <a:lnSpc>
                <a:spcPct val="100000"/>
              </a:lnSpc>
              <a:spcBef>
                <a:spcPts val="0"/>
              </a:spcBef>
            </a:pPr>
            <a:r>
              <a:rPr lang="ja-JP" altLang="en-US" sz="1600" dirty="0">
                <a:latin typeface="+mn-ea"/>
                <a:cs typeface="ＭＳ Ｐゴシック"/>
              </a:rPr>
              <a:t>倫理指針が適応される研究は、大まかには「介入研究」と「観察研究」に分類され、「研究目的」、「通常の診療」、「介入」、「侵襲」等のキーワードにより、右表の</a:t>
            </a:r>
            <a:r>
              <a:rPr sz="1600" spc="-10" dirty="0">
                <a:latin typeface="+mn-ea"/>
                <a:cs typeface="ＭＳ Ｐゴシック"/>
              </a:rPr>
              <a:t>①～</a:t>
            </a:r>
            <a:r>
              <a:rPr sz="1600" spc="-25" dirty="0">
                <a:latin typeface="+mn-ea"/>
                <a:cs typeface="ＭＳ Ｐゴシック"/>
              </a:rPr>
              <a:t>⑨に</a:t>
            </a:r>
            <a:r>
              <a:rPr lang="ja-JP" altLang="en-US" sz="1600" spc="-25" dirty="0">
                <a:latin typeface="+mn-ea"/>
                <a:cs typeface="ＭＳ Ｐゴシック"/>
              </a:rPr>
              <a:t>分けられる</a:t>
            </a:r>
            <a:endParaRPr lang="en-US" altLang="ja-JP" sz="1600" spc="-25" dirty="0">
              <a:latin typeface="+mn-ea"/>
              <a:cs typeface="ＭＳ Ｐゴシック"/>
            </a:endParaRPr>
          </a:p>
        </p:txBody>
      </p:sp>
      <p:graphicFrame>
        <p:nvGraphicFramePr>
          <p:cNvPr id="9" name="表 8">
            <a:extLst>
              <a:ext uri="{FF2B5EF4-FFF2-40B4-BE49-F238E27FC236}">
                <a16:creationId xmlns:a16="http://schemas.microsoft.com/office/drawing/2014/main" id="{54B31A7A-7D42-A514-C6A8-8B374393D0AE}"/>
              </a:ext>
            </a:extLst>
          </p:cNvPr>
          <p:cNvGraphicFramePr>
            <a:graphicFrameLocks noGrp="1"/>
          </p:cNvGraphicFramePr>
          <p:nvPr>
            <p:extLst>
              <p:ext uri="{D42A27DB-BD31-4B8C-83A1-F6EECF244321}">
                <p14:modId xmlns:p14="http://schemas.microsoft.com/office/powerpoint/2010/main" val="1162048307"/>
              </p:ext>
            </p:extLst>
          </p:nvPr>
        </p:nvGraphicFramePr>
        <p:xfrm>
          <a:off x="6384032" y="1720552"/>
          <a:ext cx="5688632" cy="1960685"/>
        </p:xfrm>
        <a:graphic>
          <a:graphicData uri="http://schemas.openxmlformats.org/drawingml/2006/table">
            <a:tbl>
              <a:tblPr firstRow="1" bandRow="1">
                <a:tableStyleId>{69012ECD-51FC-41F1-AA8D-1B2483CD663E}</a:tableStyleId>
              </a:tblPr>
              <a:tblGrid>
                <a:gridCol w="5688632">
                  <a:extLst>
                    <a:ext uri="{9D8B030D-6E8A-4147-A177-3AD203B41FA5}">
                      <a16:colId xmlns:a16="http://schemas.microsoft.com/office/drawing/2014/main" val="66650313"/>
                    </a:ext>
                  </a:extLst>
                </a:gridCol>
              </a:tblGrid>
              <a:tr h="239762">
                <a:tc>
                  <a:txBody>
                    <a:bodyPr/>
                    <a:lstStyle/>
                    <a:p>
                      <a:r>
                        <a:rPr kumimoji="1" lang="ja-JP" altLang="en-US" sz="1200" dirty="0">
                          <a:solidFill>
                            <a:schemeClr val="tx1"/>
                          </a:solidFill>
                        </a:rPr>
                        <a:t>介入</a:t>
                      </a:r>
                      <a:endParaRPr kumimoji="1" lang="ja-JP" altLang="en-US" sz="1200" dirty="0">
                        <a:solidFill>
                          <a:schemeClr val="tx1"/>
                        </a:solidFill>
                        <a:latin typeface="+mn-ea"/>
                        <a:ea typeface="+mn-ea"/>
                      </a:endParaRPr>
                    </a:p>
                  </a:txBody>
                  <a:tcPr marL="36000" marR="0" marT="36000" marB="0"/>
                </a:tc>
                <a:extLst>
                  <a:ext uri="{0D108BD9-81ED-4DB2-BD59-A6C34878D82A}">
                    <a16:rowId xmlns:a16="http://schemas.microsoft.com/office/drawing/2014/main" val="3084305066"/>
                  </a:ext>
                </a:extLst>
              </a:tr>
              <a:tr h="840744">
                <a:tc>
                  <a:txBody>
                    <a:bodyPr/>
                    <a:lstStyle/>
                    <a:p>
                      <a:r>
                        <a:rPr kumimoji="1" lang="ja-JP" altLang="en-US" sz="1200" dirty="0"/>
                        <a:t>研究目的で、人の健康に関する様々な事象に影響を与える要因（健康の保持増進につながる行動及び医療における傷病の予防、診断又は治療のための投薬、検査等を含む。）の有無又は程度を制御する行為（通常の診療を超える医療行為であって、研究目的で実施するものを含む。）をいう。</a:t>
                      </a:r>
                      <a:endParaRPr kumimoji="1" lang="ja-JP" altLang="en-US" sz="1200" dirty="0">
                        <a:latin typeface="+mn-ea"/>
                        <a:ea typeface="+mn-ea"/>
                      </a:endParaRPr>
                    </a:p>
                  </a:txBody>
                  <a:tcPr marL="36000" marR="0" marT="36000" marB="0"/>
                </a:tc>
                <a:extLst>
                  <a:ext uri="{0D108BD9-81ED-4DB2-BD59-A6C34878D82A}">
                    <a16:rowId xmlns:a16="http://schemas.microsoft.com/office/drawing/2014/main" val="245665881"/>
                  </a:ext>
                </a:extLst>
              </a:tr>
              <a:tr h="239762">
                <a:tc>
                  <a:txBody>
                    <a:bodyPr/>
                    <a:lstStyle/>
                    <a:p>
                      <a:r>
                        <a:rPr kumimoji="1" lang="ja-JP" altLang="en-US" sz="1200" b="1" dirty="0"/>
                        <a:t>侵襲</a:t>
                      </a:r>
                      <a:endParaRPr kumimoji="1" lang="en-US" altLang="ja-JP" sz="1200" b="1" dirty="0">
                        <a:latin typeface="+mn-ea"/>
                        <a:ea typeface="+mn-ea"/>
                      </a:endParaRPr>
                    </a:p>
                  </a:txBody>
                  <a:tcPr marL="36000" marR="0" marT="36000" marB="0">
                    <a:solidFill>
                      <a:schemeClr val="accent1"/>
                    </a:solidFill>
                  </a:tcPr>
                </a:tc>
                <a:extLst>
                  <a:ext uri="{0D108BD9-81ED-4DB2-BD59-A6C34878D82A}">
                    <a16:rowId xmlns:a16="http://schemas.microsoft.com/office/drawing/2014/main" val="2294699343"/>
                  </a:ext>
                </a:extLst>
              </a:tr>
              <a:tr h="640417">
                <a:tc>
                  <a:txBody>
                    <a:bodyPr/>
                    <a:lstStyle/>
                    <a:p>
                      <a:r>
                        <a:rPr kumimoji="1" lang="ja-JP" altLang="en-US" sz="1200" dirty="0"/>
                        <a:t>研究目的で行われる、穿刺、切開、薬物投与、放射線照射、心的外傷に触れる質問等によって、研究対象者の身体又は精神に傷害又は負担が生じることをいう。侵襲のうち、研究対象者の身体又は精神に生じる傷害又は負担が小さいものを「軽微な侵襲」という。</a:t>
                      </a:r>
                      <a:endParaRPr kumimoji="1" lang="ja-JP" altLang="en-US" sz="1200" dirty="0">
                        <a:latin typeface="+mn-ea"/>
                        <a:ea typeface="+mn-ea"/>
                      </a:endParaRPr>
                    </a:p>
                  </a:txBody>
                  <a:tcPr marL="36000" marR="0" marT="36000" marB="0"/>
                </a:tc>
                <a:extLst>
                  <a:ext uri="{0D108BD9-81ED-4DB2-BD59-A6C34878D82A}">
                    <a16:rowId xmlns:a16="http://schemas.microsoft.com/office/drawing/2014/main" val="2487055604"/>
                  </a:ext>
                </a:extLst>
              </a:tr>
            </a:tbl>
          </a:graphicData>
        </a:graphic>
      </p:graphicFrame>
      <p:sp>
        <p:nvSpPr>
          <p:cNvPr id="3" name="テキスト ボックス 2">
            <a:extLst>
              <a:ext uri="{FF2B5EF4-FFF2-40B4-BE49-F238E27FC236}">
                <a16:creationId xmlns:a16="http://schemas.microsoft.com/office/drawing/2014/main" id="{A66ECB8F-EE18-F527-4AC8-D0FC8893CB48}"/>
              </a:ext>
            </a:extLst>
          </p:cNvPr>
          <p:cNvSpPr txBox="1"/>
          <p:nvPr/>
        </p:nvSpPr>
        <p:spPr>
          <a:xfrm>
            <a:off x="6293589" y="4077072"/>
            <a:ext cx="1620957" cy="307777"/>
          </a:xfrm>
          <a:prstGeom prst="rect">
            <a:avLst/>
          </a:prstGeom>
          <a:noFill/>
        </p:spPr>
        <p:txBody>
          <a:bodyPr wrap="none" rtlCol="0">
            <a:spAutoFit/>
          </a:bodyPr>
          <a:lstStyle/>
          <a:p>
            <a:r>
              <a:rPr kumimoji="1" lang="en-US" altLang="ja-JP" sz="1400" b="1" dirty="0">
                <a:latin typeface="+mn-ea"/>
                <a:ea typeface="+mn-ea"/>
              </a:rPr>
              <a:t>【</a:t>
            </a:r>
            <a:r>
              <a:rPr kumimoji="1" lang="ja-JP" altLang="en-US" sz="1400" b="1" dirty="0">
                <a:latin typeface="+mn-ea"/>
                <a:ea typeface="+mn-ea"/>
              </a:rPr>
              <a:t>臨床研究の事例</a:t>
            </a:r>
            <a:r>
              <a:rPr kumimoji="1" lang="en-US" altLang="ja-JP" sz="1400" b="1" dirty="0">
                <a:latin typeface="+mn-ea"/>
                <a:ea typeface="+mn-ea"/>
              </a:rPr>
              <a:t>】</a:t>
            </a:r>
            <a:endParaRPr kumimoji="1" lang="ja-JP" altLang="en-US" sz="1400" b="1" dirty="0">
              <a:latin typeface="+mn-ea"/>
              <a:ea typeface="+mn-ea"/>
            </a:endParaRPr>
          </a:p>
        </p:txBody>
      </p:sp>
      <p:sp>
        <p:nvSpPr>
          <p:cNvPr id="6" name="テキスト ボックス 5">
            <a:extLst>
              <a:ext uri="{FF2B5EF4-FFF2-40B4-BE49-F238E27FC236}">
                <a16:creationId xmlns:a16="http://schemas.microsoft.com/office/drawing/2014/main" id="{35F8B1B0-FD0D-59F1-BB68-B1A9AE89FBE8}"/>
              </a:ext>
            </a:extLst>
          </p:cNvPr>
          <p:cNvSpPr txBox="1"/>
          <p:nvPr/>
        </p:nvSpPr>
        <p:spPr>
          <a:xfrm>
            <a:off x="6293589" y="1340768"/>
            <a:ext cx="2106667" cy="307777"/>
          </a:xfrm>
          <a:prstGeom prst="rect">
            <a:avLst/>
          </a:prstGeom>
          <a:noFill/>
        </p:spPr>
        <p:txBody>
          <a:bodyPr wrap="none" rtlCol="0">
            <a:spAutoFit/>
          </a:bodyPr>
          <a:lstStyle/>
          <a:p>
            <a:r>
              <a:rPr kumimoji="1" lang="en-US" altLang="ja-JP" sz="1400" b="1" dirty="0">
                <a:latin typeface="+mn-ea"/>
                <a:ea typeface="+mn-ea"/>
              </a:rPr>
              <a:t>【</a:t>
            </a:r>
            <a:r>
              <a:rPr lang="ja-JP" altLang="en-US" sz="1400" b="1" dirty="0">
                <a:latin typeface="+mn-ea"/>
                <a:ea typeface="+mn-ea"/>
              </a:rPr>
              <a:t>倫理指針における定義</a:t>
            </a:r>
            <a:r>
              <a:rPr kumimoji="1" lang="en-US" altLang="ja-JP" sz="1400" b="1" dirty="0">
                <a:latin typeface="+mn-ea"/>
                <a:ea typeface="+mn-ea"/>
              </a:rPr>
              <a:t>】</a:t>
            </a:r>
            <a:endParaRPr kumimoji="1" lang="ja-JP" altLang="en-US" sz="1400" b="1" dirty="0">
              <a:latin typeface="+mn-ea"/>
              <a:ea typeface="+mn-ea"/>
            </a:endParaRPr>
          </a:p>
        </p:txBody>
      </p:sp>
      <p:pic>
        <p:nvPicPr>
          <p:cNvPr id="8" name="図 7">
            <a:extLst>
              <a:ext uri="{FF2B5EF4-FFF2-40B4-BE49-F238E27FC236}">
                <a16:creationId xmlns:a16="http://schemas.microsoft.com/office/drawing/2014/main" id="{391E87CF-6754-66F2-3B99-90036864ED05}"/>
              </a:ext>
            </a:extLst>
          </p:cNvPr>
          <p:cNvPicPr>
            <a:picLocks noChangeAspect="1"/>
          </p:cNvPicPr>
          <p:nvPr/>
        </p:nvPicPr>
        <p:blipFill>
          <a:blip r:embed="rId5"/>
          <a:stretch>
            <a:fillRect/>
          </a:stretch>
        </p:blipFill>
        <p:spPr>
          <a:xfrm>
            <a:off x="191344" y="4752378"/>
            <a:ext cx="705880" cy="669540"/>
          </a:xfrm>
          <a:prstGeom prst="rect">
            <a:avLst/>
          </a:prstGeom>
        </p:spPr>
      </p:pic>
      <p:sp>
        <p:nvSpPr>
          <p:cNvPr id="11" name="object 8">
            <a:extLst>
              <a:ext uri="{FF2B5EF4-FFF2-40B4-BE49-F238E27FC236}">
                <a16:creationId xmlns:a16="http://schemas.microsoft.com/office/drawing/2014/main" id="{45823E6B-8EED-5BD1-07F6-26BB96C53DC1}"/>
              </a:ext>
            </a:extLst>
          </p:cNvPr>
          <p:cNvSpPr txBox="1">
            <a:spLocks noChangeArrowheads="1"/>
          </p:cNvSpPr>
          <p:nvPr/>
        </p:nvSpPr>
        <p:spPr bwMode="auto">
          <a:xfrm>
            <a:off x="3287688" y="6669360"/>
            <a:ext cx="842693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「臨床研究ポケット資料集</a:t>
            </a:r>
            <a:r>
              <a:rPr lang="en-US" altLang="ja-JP" sz="800" dirty="0">
                <a:latin typeface="+mn-ea"/>
                <a:ea typeface="+mn-ea"/>
              </a:rPr>
              <a:t>2023</a:t>
            </a:r>
            <a:r>
              <a:rPr lang="ja-JP" altLang="en-US" sz="800" dirty="0">
                <a:latin typeface="+mn-ea"/>
                <a:ea typeface="+mn-ea"/>
              </a:rPr>
              <a:t>年版」等を参考に作成</a:t>
            </a:r>
            <a:endParaRPr lang="ja-JP" altLang="ja-JP" sz="800" dirty="0">
              <a:latin typeface="+mn-ea"/>
              <a:ea typeface="+mn-ea"/>
            </a:endParaRPr>
          </a:p>
        </p:txBody>
      </p:sp>
      <p:pic>
        <p:nvPicPr>
          <p:cNvPr id="12" name="図 11">
            <a:extLst>
              <a:ext uri="{FF2B5EF4-FFF2-40B4-BE49-F238E27FC236}">
                <a16:creationId xmlns:a16="http://schemas.microsoft.com/office/drawing/2014/main" id="{EB4076DB-6E0E-C8DA-B9EC-BD329F3DB840}"/>
              </a:ext>
            </a:extLst>
          </p:cNvPr>
          <p:cNvPicPr>
            <a:picLocks noChangeAspect="1"/>
          </p:cNvPicPr>
          <p:nvPr/>
        </p:nvPicPr>
        <p:blipFill>
          <a:blip r:embed="rId6"/>
          <a:stretch>
            <a:fillRect/>
          </a:stretch>
        </p:blipFill>
        <p:spPr>
          <a:xfrm>
            <a:off x="0" y="1340768"/>
            <a:ext cx="6400800" cy="3365500"/>
          </a:xfrm>
          <a:prstGeom prst="rect">
            <a:avLst/>
          </a:prstGeom>
        </p:spPr>
      </p:pic>
    </p:spTree>
    <p:extLst>
      <p:ext uri="{BB962C8B-B14F-4D97-AF65-F5344CB8AC3E}">
        <p14:creationId xmlns:p14="http://schemas.microsoft.com/office/powerpoint/2010/main" val="2217055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オブジェクト 5" hidden="1">
            <a:extLst>
              <a:ext uri="{FF2B5EF4-FFF2-40B4-BE49-F238E27FC236}">
                <a16:creationId xmlns:a16="http://schemas.microsoft.com/office/drawing/2014/main" id="{FF41A953-EF31-D8E7-F5E8-5C5256F96F7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19458" name="オブジェクト 5" hidden="1">
                        <a:extLst>
                          <a:ext uri="{FF2B5EF4-FFF2-40B4-BE49-F238E27FC236}">
                            <a16:creationId xmlns:a16="http://schemas.microsoft.com/office/drawing/2014/main" id="{FF41A953-EF31-D8E7-F5E8-5C5256F96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タイトル 1">
            <a:extLst>
              <a:ext uri="{FF2B5EF4-FFF2-40B4-BE49-F238E27FC236}">
                <a16:creationId xmlns:a16="http://schemas.microsoft.com/office/drawing/2014/main" id="{3C6C8982-BA55-0D46-4513-0345E9CBB72E}"/>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zh-TW" altLang="en-US" sz="3200" dirty="0">
                <a:latin typeface="+mn-ea"/>
                <a:ea typeface="+mn-ea"/>
              </a:rPr>
              <a:t>要配慮個人情報</a:t>
            </a:r>
            <a:endParaRPr lang="ja-JP" altLang="en-US" sz="3200" dirty="0">
              <a:latin typeface="+mn-ea"/>
              <a:ea typeface="+mn-ea"/>
            </a:endParaRPr>
          </a:p>
        </p:txBody>
      </p:sp>
      <p:sp>
        <p:nvSpPr>
          <p:cNvPr id="19460" name="コンテンツ プレースホルダー 2">
            <a:extLst>
              <a:ext uri="{FF2B5EF4-FFF2-40B4-BE49-F238E27FC236}">
                <a16:creationId xmlns:a16="http://schemas.microsoft.com/office/drawing/2014/main" id="{58B3951B-81C8-CCB3-447A-8273B211127B}"/>
              </a:ext>
            </a:extLst>
          </p:cNvPr>
          <p:cNvSpPr>
            <a:spLocks noGrp="1" noChangeArrowheads="1"/>
          </p:cNvSpPr>
          <p:nvPr>
            <p:ph idx="1"/>
          </p:nvPr>
        </p:nvSpPr>
        <p:spPr>
          <a:xfrm>
            <a:off x="609600" y="1196975"/>
            <a:ext cx="10655300" cy="5184775"/>
          </a:xfrm>
        </p:spPr>
        <p:txBody>
          <a:bodyPr/>
          <a:lstStyle/>
          <a:p>
            <a:r>
              <a:rPr lang="ja-JP" altLang="en-US" sz="2800" dirty="0">
                <a:latin typeface="+mn-ea"/>
                <a:ea typeface="+mn-ea"/>
              </a:rPr>
              <a:t>本人に対する不当な差別、偏見その他の不利益が生じないように、その取扱いに</a:t>
            </a:r>
            <a:r>
              <a:rPr lang="ja-JP" altLang="en-US" sz="2800" dirty="0">
                <a:solidFill>
                  <a:srgbClr val="FF0000"/>
                </a:solidFill>
                <a:latin typeface="+mn-ea"/>
                <a:ea typeface="+mn-ea"/>
              </a:rPr>
              <a:t>特に配慮を要する記述等が含まれる個人情報</a:t>
            </a:r>
            <a:endParaRPr lang="en-US" altLang="ja-JP" sz="2800" dirty="0">
              <a:solidFill>
                <a:srgbClr val="FF0000"/>
              </a:solidFill>
              <a:latin typeface="+mn-ea"/>
              <a:ea typeface="+mn-ea"/>
            </a:endParaRPr>
          </a:p>
        </p:txBody>
      </p:sp>
      <p:sp>
        <p:nvSpPr>
          <p:cNvPr id="19462" name="スライド番号プレースホルダー 4">
            <a:extLst>
              <a:ext uri="{FF2B5EF4-FFF2-40B4-BE49-F238E27FC236}">
                <a16:creationId xmlns:a16="http://schemas.microsoft.com/office/drawing/2014/main" id="{D14AE2E2-9F66-8C3B-3DF1-D543D48CB480}"/>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3023A5BA-6E50-494C-B4D6-F23AF74C0F05}" type="slidenum">
              <a:rPr lang="en-US" altLang="ja-JP" sz="900" smtClean="0">
                <a:latin typeface="+mn-ea"/>
                <a:ea typeface="+mn-ea"/>
              </a:rPr>
              <a:pPr>
                <a:spcBef>
                  <a:spcPct val="0"/>
                </a:spcBef>
                <a:buFontTx/>
                <a:buNone/>
              </a:pPr>
              <a:t>50</a:t>
            </a:fld>
            <a:endParaRPr lang="en-US" altLang="ja-JP" sz="900" dirty="0">
              <a:latin typeface="+mn-ea"/>
              <a:ea typeface="+mn-ea"/>
            </a:endParaRPr>
          </a:p>
        </p:txBody>
      </p:sp>
      <p:graphicFrame>
        <p:nvGraphicFramePr>
          <p:cNvPr id="7" name="object 8">
            <a:extLst>
              <a:ext uri="{FF2B5EF4-FFF2-40B4-BE49-F238E27FC236}">
                <a16:creationId xmlns:a16="http://schemas.microsoft.com/office/drawing/2014/main" id="{F4DD833A-ABCD-B5E0-98E1-1BCDF29B260C}"/>
              </a:ext>
            </a:extLst>
          </p:cNvPr>
          <p:cNvGraphicFramePr>
            <a:graphicFrameLocks noGrp="1"/>
          </p:cNvGraphicFramePr>
          <p:nvPr>
            <p:extLst>
              <p:ext uri="{D42A27DB-BD31-4B8C-83A1-F6EECF244321}">
                <p14:modId xmlns:p14="http://schemas.microsoft.com/office/powerpoint/2010/main" val="511898717"/>
              </p:ext>
            </p:extLst>
          </p:nvPr>
        </p:nvGraphicFramePr>
        <p:xfrm>
          <a:off x="407987" y="2636912"/>
          <a:ext cx="11376025" cy="3425717"/>
        </p:xfrm>
        <a:graphic>
          <a:graphicData uri="http://schemas.openxmlformats.org/drawingml/2006/table">
            <a:tbl>
              <a:tblPr/>
              <a:tblGrid>
                <a:gridCol w="4649787">
                  <a:extLst>
                    <a:ext uri="{9D8B030D-6E8A-4147-A177-3AD203B41FA5}">
                      <a16:colId xmlns:a16="http://schemas.microsoft.com/office/drawing/2014/main" val="20000"/>
                    </a:ext>
                  </a:extLst>
                </a:gridCol>
                <a:gridCol w="6726238">
                  <a:extLst>
                    <a:ext uri="{9D8B030D-6E8A-4147-A177-3AD203B41FA5}">
                      <a16:colId xmlns:a16="http://schemas.microsoft.com/office/drawing/2014/main" val="20001"/>
                    </a:ext>
                  </a:extLst>
                </a:gridCol>
              </a:tblGrid>
              <a:tr h="294612">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325"/>
                        </a:spcBef>
                        <a:spcAft>
                          <a:spcPct val="0"/>
                        </a:spcAft>
                        <a:buClrTx/>
                        <a:buSzTx/>
                        <a:buFontTx/>
                        <a:buNone/>
                        <a:tabLst/>
                      </a:pPr>
                      <a:r>
                        <a:rPr kumimoji="1" lang="ja-JP" altLang="ja-JP" sz="1600" b="1" i="0" u="none" strike="noStrike" cap="none" normalizeH="0" baseline="0" dirty="0">
                          <a:ln>
                            <a:noFill/>
                          </a:ln>
                          <a:solidFill>
                            <a:srgbClr val="FFFFFF"/>
                          </a:solidFill>
                          <a:effectLst/>
                          <a:latin typeface="+mn-ea"/>
                          <a:ea typeface="+mn-ea"/>
                        </a:rPr>
                        <a:t>治験</a:t>
                      </a:r>
                      <a:r>
                        <a:rPr kumimoji="1" lang="ja-JP" altLang="en-US" sz="1600" b="1" i="0" u="none" strike="noStrike" cap="none" normalizeH="0" baseline="0" dirty="0">
                          <a:ln>
                            <a:noFill/>
                          </a:ln>
                          <a:solidFill>
                            <a:srgbClr val="FFFFFF"/>
                          </a:solidFill>
                          <a:effectLst/>
                          <a:latin typeface="+mn-ea"/>
                          <a:ea typeface="+mn-ea"/>
                        </a:rPr>
                        <a:t>や臨床研究</a:t>
                      </a:r>
                      <a:r>
                        <a:rPr kumimoji="1" lang="ja-JP" altLang="ja-JP" sz="1600" b="1" i="0" u="none" strike="noStrike" cap="none" normalizeH="0" baseline="0" dirty="0">
                          <a:ln>
                            <a:noFill/>
                          </a:ln>
                          <a:solidFill>
                            <a:srgbClr val="FFFFFF"/>
                          </a:solidFill>
                          <a:effectLst/>
                          <a:latin typeface="+mn-ea"/>
                          <a:ea typeface="+mn-ea"/>
                        </a:rPr>
                        <a:t>で入手する可能性がある</a:t>
                      </a:r>
                      <a:endParaRPr kumimoji="1" lang="ja-JP" altLang="ja-JP" sz="16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rgbClr val="FFFFFF"/>
                          </a:solidFill>
                          <a:effectLst/>
                          <a:latin typeface="+mn-ea"/>
                          <a:ea typeface="+mn-ea"/>
                        </a:rPr>
                        <a:t>要配慮個人情報（法2③</a:t>
                      </a:r>
                      <a:r>
                        <a:rPr kumimoji="1" lang="en-US" altLang="ja-JP" sz="1600" b="1" i="0" u="none" strike="noStrike" cap="none" normalizeH="0" baseline="30000" dirty="0">
                          <a:ln>
                            <a:noFill/>
                          </a:ln>
                          <a:solidFill>
                            <a:srgbClr val="FFFFFF"/>
                          </a:solidFill>
                          <a:effectLst/>
                          <a:latin typeface="+mn-ea"/>
                          <a:ea typeface="+mn-ea"/>
                        </a:rPr>
                        <a:t>※</a:t>
                      </a:r>
                      <a:r>
                        <a:rPr kumimoji="1" lang="ja-JP" altLang="ja-JP" sz="1600" b="1" i="0" u="none" strike="noStrike" cap="none" normalizeH="0" baseline="0" dirty="0">
                          <a:ln>
                            <a:noFill/>
                          </a:ln>
                          <a:solidFill>
                            <a:srgbClr val="FFFFFF"/>
                          </a:solidFill>
                          <a:effectLst/>
                          <a:latin typeface="+mn-ea"/>
                          <a:ea typeface="+mn-ea"/>
                        </a:rPr>
                        <a:t>）に該当するもの</a:t>
                      </a:r>
                      <a:endParaRPr kumimoji="1" lang="ja-JP" altLang="ja-JP" sz="1600" b="1"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325"/>
                        </a:spcBef>
                        <a:spcAft>
                          <a:spcPct val="0"/>
                        </a:spcAft>
                        <a:buClrTx/>
                        <a:buSzTx/>
                        <a:buFontTx/>
                        <a:buNone/>
                        <a:tabLst/>
                      </a:pPr>
                      <a:r>
                        <a:rPr kumimoji="1" lang="ja-JP" altLang="ja-JP" sz="1600" b="1" i="0" u="none" strike="noStrike" cap="none" normalizeH="0" baseline="0" dirty="0">
                          <a:ln>
                            <a:noFill/>
                          </a:ln>
                          <a:solidFill>
                            <a:srgbClr val="FFFFFF"/>
                          </a:solidFill>
                          <a:effectLst/>
                          <a:latin typeface="+mn-ea"/>
                          <a:ea typeface="+mn-ea"/>
                        </a:rPr>
                        <a:t>治験</a:t>
                      </a:r>
                      <a:r>
                        <a:rPr kumimoji="1" lang="ja-JP" altLang="en-US" sz="1600" b="1" i="0" u="none" strike="noStrike" cap="none" normalizeH="0" baseline="0" dirty="0">
                          <a:ln>
                            <a:noFill/>
                          </a:ln>
                          <a:solidFill>
                            <a:srgbClr val="FFFFFF"/>
                          </a:solidFill>
                          <a:effectLst/>
                          <a:latin typeface="+mn-ea"/>
                          <a:ea typeface="+mn-ea"/>
                        </a:rPr>
                        <a:t>や臨床研究</a:t>
                      </a:r>
                      <a:r>
                        <a:rPr kumimoji="1" lang="ja-JP" altLang="ja-JP" sz="1600" b="1" i="0" u="none" strike="noStrike" cap="none" normalizeH="0" baseline="0" dirty="0">
                          <a:ln>
                            <a:noFill/>
                          </a:ln>
                          <a:solidFill>
                            <a:srgbClr val="FFFFFF"/>
                          </a:solidFill>
                          <a:effectLst/>
                          <a:latin typeface="+mn-ea"/>
                          <a:ea typeface="+mn-ea"/>
                        </a:rPr>
                        <a:t>で入手する場合の注意事項</a:t>
                      </a:r>
                      <a:endParaRPr kumimoji="1" lang="ja-JP" altLang="ja-JP" sz="16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rgbClr val="FFFFFF"/>
                          </a:solidFill>
                          <a:effectLst/>
                          <a:latin typeface="+mn-ea"/>
                          <a:ea typeface="+mn-ea"/>
                        </a:rPr>
                        <a:t>（</a:t>
                      </a:r>
                      <a:r>
                        <a:rPr kumimoji="1" lang="ja-JP" altLang="ja-JP" sz="1600" b="1" i="0" u="none" strike="noStrike" cap="none" normalizeH="0" baseline="0" dirty="0">
                          <a:ln>
                            <a:noFill/>
                          </a:ln>
                          <a:solidFill>
                            <a:srgbClr val="FF0000"/>
                          </a:solidFill>
                          <a:effectLst/>
                          <a:latin typeface="+mn-ea"/>
                          <a:ea typeface="+mn-ea"/>
                        </a:rPr>
                        <a:t>説明文書・同意文書への記載が推奨</a:t>
                      </a:r>
                      <a:r>
                        <a:rPr kumimoji="1" lang="ja-JP" altLang="ja-JP" sz="1600" b="1" i="0" u="none" strike="noStrike" cap="none" normalizeH="0" baseline="0" dirty="0">
                          <a:ln>
                            <a:noFill/>
                          </a:ln>
                          <a:solidFill>
                            <a:srgbClr val="FFFFFF"/>
                          </a:solidFill>
                          <a:effectLst/>
                          <a:latin typeface="+mn-ea"/>
                          <a:ea typeface="+mn-ea"/>
                        </a:rPr>
                        <a:t>される）</a:t>
                      </a:r>
                      <a:endParaRPr kumimoji="1" lang="ja-JP" altLang="ja-JP" sz="1600" b="1"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59368">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ct val="100000"/>
                        </a:lnSpc>
                        <a:spcBef>
                          <a:spcPts val="25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人種、病歴</a:t>
                      </a:r>
                      <a:endParaRPr kumimoji="1" lang="ja-JP" altLang="ja-JP" sz="1600" b="0" i="0" u="none" strike="noStrike" cap="none" normalizeH="0" baseline="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920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2075" marR="0" lvl="0" indent="0" algn="l" defTabSz="914400" rtl="0" eaLnBrk="1" fontAlgn="base" latinLnBrk="0" hangingPunct="1">
                        <a:lnSpc>
                          <a:spcPct val="100000"/>
                        </a:lnSpc>
                        <a:spcBef>
                          <a:spcPts val="25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人種差、背景因子の検討など目的を説明</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285838">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ts val="2063"/>
                        </a:lnSpc>
                        <a:spcBef>
                          <a:spcPts val="50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身体障害、知的障害、精神障害（発達障害を含む。）その他の心身の機能の障害があること</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920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2075" marR="0" lvl="0" indent="0" algn="l" defTabSz="914400" rtl="0" eaLnBrk="1" fontAlgn="base" latinLnBrk="0" hangingPunct="1">
                        <a:lnSpc>
                          <a:spcPts val="2063"/>
                        </a:lnSpc>
                        <a:spcBef>
                          <a:spcPts val="50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それ自体を対象とする、もしくはそれが評価に影響する可能性を考察するといった目的を説明</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961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ts val="2113"/>
                        </a:lnSpc>
                        <a:spcBef>
                          <a:spcPts val="35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医師等により行われた疾病の予防及び早期発</a:t>
                      </a:r>
                    </a:p>
                    <a:p>
                      <a:pPr marL="90488" marR="0" lvl="0" indent="0" algn="l" defTabSz="914400" rtl="0" eaLnBrk="1" fontAlgn="base" latinLnBrk="0" hangingPunct="1">
                        <a:lnSpc>
                          <a:spcPts val="2113"/>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見のための健康診断等の結果</a:t>
                      </a:r>
                      <a:endParaRPr kumimoji="1" lang="ja-JP" altLang="ja-JP" sz="1600" b="0" i="0" u="none" strike="noStrike" cap="none" normalizeH="0" baseline="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920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2075" marR="0" lvl="0" indent="0" algn="l" defTabSz="914400" rtl="0" eaLnBrk="1" fontAlgn="base" latinLnBrk="0" hangingPunct="1">
                        <a:lnSpc>
                          <a:spcPct val="98000"/>
                        </a:lnSpc>
                        <a:spcBef>
                          <a:spcPts val="40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臨床検査結果：検体取り扱い者の保護のために実施される感染症、特に HIV 検査については、検査自体に同意が必要になるため、</a:t>
                      </a:r>
                      <a:r>
                        <a:rPr kumimoji="1" lang="ja-JP" altLang="ja-JP" sz="1600" b="0" i="0" u="none" strike="noStrike" cap="none" normalizeH="0" baseline="0" dirty="0">
                          <a:ln>
                            <a:noFill/>
                          </a:ln>
                          <a:solidFill>
                            <a:srgbClr val="FF0000"/>
                          </a:solidFill>
                          <a:effectLst/>
                          <a:latin typeface="+mn-ea"/>
                          <a:ea typeface="+mn-ea"/>
                        </a:rPr>
                        <a:t>検査結果の入手理由とその使用目的、結果の取り扱いについて</a:t>
                      </a:r>
                      <a:r>
                        <a:rPr kumimoji="1" lang="ja-JP" altLang="ja-JP" sz="1600" b="0" i="0" u="none" strike="noStrike" cap="none" normalizeH="0" baseline="0" dirty="0">
                          <a:ln>
                            <a:noFill/>
                          </a:ln>
                          <a:solidFill>
                            <a:schemeClr val="tx1"/>
                          </a:solidFill>
                          <a:effectLst/>
                          <a:latin typeface="+mn-ea"/>
                          <a:ea typeface="+mn-ea"/>
                        </a:rPr>
                        <a:t>説明</a:t>
                      </a:r>
                    </a:p>
                    <a:p>
                      <a:pPr marL="92075" marR="0" lvl="0" indent="0" algn="l" defTabSz="914400" rtl="0" eaLnBrk="1" fontAlgn="base" latinLnBrk="0" hangingPunct="1">
                        <a:lnSpc>
                          <a:spcPts val="2063"/>
                        </a:lnSpc>
                        <a:spcBef>
                          <a:spcPts val="85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ゲノムデータ：入手する情報、取得の目的、偶発的所見の取り扱いについて説明（個人識別符号に該当する場合は、個人情報となる）</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288763">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0488" marR="0" lvl="0" indent="0" algn="l" defTabSz="914400" rtl="0" eaLnBrk="1" fontAlgn="base" latinLnBrk="0" hangingPunct="1">
                        <a:lnSpc>
                          <a:spcPts val="2063"/>
                        </a:lnSpc>
                        <a:spcBef>
                          <a:spcPts val="50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医師等により心身の状態の改善のための指導又は診療若しくは調剤が行われたこと</a:t>
                      </a:r>
                      <a:endParaRPr kumimoji="1" lang="ja-JP" altLang="ja-JP" sz="1600" b="0" i="0" u="none" strike="noStrike" cap="none" normalizeH="0" baseline="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920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92075" marR="0" lvl="0" indent="0" algn="l" defTabSz="914400" rtl="0" eaLnBrk="1" fontAlgn="base" latinLnBrk="0" hangingPunct="1">
                        <a:lnSpc>
                          <a:spcPts val="2063"/>
                        </a:lnSpc>
                        <a:spcBef>
                          <a:spcPts val="50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他院での措置や処方、市販薬やサプリメントなどの中にも、併用による安全性の懸念や評価への影響があるかもしれない旨を説明</a:t>
                      </a:r>
                      <a:endParaRPr kumimoji="1" lang="ja-JP" altLang="ja-JP" sz="1600" b="0" i="0" u="none" strike="noStrike" cap="none" normalizeH="0" baseline="0" dirty="0">
                        <a:ln>
                          <a:noFill/>
                        </a:ln>
                        <a:solidFill>
                          <a:schemeClr val="tx1"/>
                        </a:solidFill>
                        <a:effectLst/>
                        <a:latin typeface="+mn-ea"/>
                        <a:ea typeface="+mn-ea"/>
                        <a:cs typeface="ＭＳ Ｐゴシック" panose="020B0600070205080204" pitchFamily="50" charset="-128"/>
                      </a:endParaRPr>
                    </a:p>
                  </a:txBody>
                  <a:tcPr marL="36000" marR="36000" marT="36000" marB="360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483" name="object 8">
            <a:extLst>
              <a:ext uri="{FF2B5EF4-FFF2-40B4-BE49-F238E27FC236}">
                <a16:creationId xmlns:a16="http://schemas.microsoft.com/office/drawing/2014/main" id="{BD701777-3FE8-AE26-DBDA-E9F1B39F66F7}"/>
              </a:ext>
            </a:extLst>
          </p:cNvPr>
          <p:cNvSpPr txBox="1">
            <a:spLocks noChangeArrowheads="1"/>
          </p:cNvSpPr>
          <p:nvPr/>
        </p:nvSpPr>
        <p:spPr bwMode="auto">
          <a:xfrm>
            <a:off x="7113891" y="6633074"/>
            <a:ext cx="464343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「医薬品開発における個人情報保護シンポジウム（</a:t>
            </a:r>
            <a:r>
              <a:rPr lang="en-US" altLang="ja-JP" sz="800" dirty="0">
                <a:latin typeface="+mn-ea"/>
                <a:ea typeface="+mn-ea"/>
              </a:rPr>
              <a:t>2022</a:t>
            </a:r>
            <a:r>
              <a:rPr lang="ja-JP" altLang="en-US" sz="800" dirty="0">
                <a:latin typeface="+mn-ea"/>
                <a:ea typeface="+mn-ea"/>
              </a:rPr>
              <a:t>年</a:t>
            </a:r>
            <a:r>
              <a:rPr lang="en-US" altLang="ja-JP" sz="800" dirty="0">
                <a:latin typeface="+mn-ea"/>
                <a:ea typeface="+mn-ea"/>
              </a:rPr>
              <a:t>9</a:t>
            </a:r>
            <a:r>
              <a:rPr lang="ja-JP" altLang="en-US" sz="800" dirty="0">
                <a:latin typeface="+mn-ea"/>
                <a:ea typeface="+mn-ea"/>
              </a:rPr>
              <a:t>月</a:t>
            </a:r>
            <a:r>
              <a:rPr lang="en-US" altLang="ja-JP" sz="800" dirty="0">
                <a:latin typeface="+mn-ea"/>
                <a:ea typeface="+mn-ea"/>
              </a:rPr>
              <a:t>15</a:t>
            </a:r>
            <a:r>
              <a:rPr lang="ja-JP" altLang="en-US" sz="800" dirty="0">
                <a:latin typeface="+mn-ea"/>
                <a:ea typeface="+mn-ea"/>
              </a:rPr>
              <a:t>日開催）説明資料」を参考に作成</a:t>
            </a:r>
            <a:endParaRPr lang="ja-JP" altLang="ja-JP" sz="800" dirty="0">
              <a:latin typeface="+mn-ea"/>
              <a:ea typeface="+mn-ea"/>
            </a:endParaRPr>
          </a:p>
        </p:txBody>
      </p:sp>
      <p:sp>
        <p:nvSpPr>
          <p:cNvPr id="4" name="四角形: 角を丸くする 3">
            <a:extLst>
              <a:ext uri="{FF2B5EF4-FFF2-40B4-BE49-F238E27FC236}">
                <a16:creationId xmlns:a16="http://schemas.microsoft.com/office/drawing/2014/main" id="{2C1D6302-FE9F-D914-3720-63AA5AD4EB25}"/>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日付プレースホルダー 1">
            <a:extLst>
              <a:ext uri="{FF2B5EF4-FFF2-40B4-BE49-F238E27FC236}">
                <a16:creationId xmlns:a16="http://schemas.microsoft.com/office/drawing/2014/main" id="{F1B5A5C5-10A2-FD6E-97D9-6C7A6A502924}"/>
              </a:ext>
            </a:extLst>
          </p:cNvPr>
          <p:cNvSpPr>
            <a:spLocks noGrp="1"/>
          </p:cNvSpPr>
          <p:nvPr>
            <p:ph type="dt" sz="half" idx="10"/>
          </p:nvPr>
        </p:nvSpPr>
        <p:spPr/>
        <p:txBody>
          <a:bodyPr/>
          <a:lstStyle/>
          <a:p>
            <a:pPr>
              <a:defRPr/>
            </a:pPr>
            <a:r>
              <a:rPr lang="en-US" altLang="ja-JP" dirty="0"/>
              <a:t>2024/6/26</a:t>
            </a:r>
          </a:p>
        </p:txBody>
      </p:sp>
      <p:sp>
        <p:nvSpPr>
          <p:cNvPr id="8" name="テキスト ボックス 7">
            <a:extLst>
              <a:ext uri="{FF2B5EF4-FFF2-40B4-BE49-F238E27FC236}">
                <a16:creationId xmlns:a16="http://schemas.microsoft.com/office/drawing/2014/main" id="{F11D69DA-1E3B-9D7A-E6C3-9F13A86F2F8F}"/>
              </a:ext>
            </a:extLst>
          </p:cNvPr>
          <p:cNvSpPr txBox="1"/>
          <p:nvPr/>
        </p:nvSpPr>
        <p:spPr>
          <a:xfrm>
            <a:off x="623392" y="6191726"/>
            <a:ext cx="6105292" cy="261610"/>
          </a:xfrm>
          <a:prstGeom prst="rect">
            <a:avLst/>
          </a:prstGeom>
          <a:noFill/>
        </p:spPr>
        <p:txBody>
          <a:bodyPr wrap="square">
            <a:spAutoFit/>
          </a:bodyPr>
          <a:lstStyle/>
          <a:p>
            <a:pPr marL="285750" indent="-285750">
              <a:buFont typeface="游明朝" panose="02020400000000000000" pitchFamily="18" charset="-128"/>
              <a:buChar char="※"/>
            </a:pPr>
            <a:r>
              <a:rPr lang="ja-JP" altLang="en-US" sz="1100" dirty="0"/>
              <a:t>個人情報の保護に関する法律　</a:t>
            </a:r>
            <a:r>
              <a:rPr lang="zh-TW" altLang="en-US" sz="1100" dirty="0"/>
              <a:t>第一章　総則</a:t>
            </a:r>
            <a:r>
              <a:rPr lang="ja-JP" altLang="en-US" sz="1100" dirty="0"/>
              <a:t>　第二条（定義）　</a:t>
            </a:r>
            <a:r>
              <a:rPr lang="en-US" altLang="ja-JP" sz="1100" dirty="0"/>
              <a:t>3</a:t>
            </a:r>
            <a:endParaRPr lang="ja-JP" altLang="en-US" sz="1100" dirty="0"/>
          </a:p>
        </p:txBody>
      </p:sp>
      <p:sp>
        <p:nvSpPr>
          <p:cNvPr id="3" name="テキスト ボックス 2">
            <a:extLst>
              <a:ext uri="{FF2B5EF4-FFF2-40B4-BE49-F238E27FC236}">
                <a16:creationId xmlns:a16="http://schemas.microsoft.com/office/drawing/2014/main" id="{64201E88-4970-9D61-56E7-C3B83E7006E5}"/>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オブジェクト 5" hidden="1">
            <a:extLst>
              <a:ext uri="{FF2B5EF4-FFF2-40B4-BE49-F238E27FC236}">
                <a16:creationId xmlns:a16="http://schemas.microsoft.com/office/drawing/2014/main" id="{2B0AFC0F-4811-A59C-FDE9-00412179D46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24578" name="オブジェクト 5" hidden="1">
                        <a:extLst>
                          <a:ext uri="{FF2B5EF4-FFF2-40B4-BE49-F238E27FC236}">
                            <a16:creationId xmlns:a16="http://schemas.microsoft.com/office/drawing/2014/main" id="{2B0AFC0F-4811-A59C-FDE9-00412179D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タイトル 1">
            <a:extLst>
              <a:ext uri="{FF2B5EF4-FFF2-40B4-BE49-F238E27FC236}">
                <a16:creationId xmlns:a16="http://schemas.microsoft.com/office/drawing/2014/main" id="{CC374F4B-402E-078C-BF7A-B562AD59B8A1}"/>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zh-TW" altLang="en-US" sz="3200" dirty="0">
                <a:latin typeface="+mn-ea"/>
                <a:ea typeface="+mn-ea"/>
              </a:rPr>
              <a:t>匿名加工情報</a:t>
            </a:r>
            <a:r>
              <a:rPr lang="ja-JP" altLang="en-US" sz="3200" dirty="0">
                <a:latin typeface="+mn-ea"/>
                <a:ea typeface="+mn-ea"/>
              </a:rPr>
              <a:t>／仮名加工情報</a:t>
            </a:r>
          </a:p>
        </p:txBody>
      </p:sp>
      <p:sp>
        <p:nvSpPr>
          <p:cNvPr id="24582" name="スライド番号プレースホルダー 4">
            <a:extLst>
              <a:ext uri="{FF2B5EF4-FFF2-40B4-BE49-F238E27FC236}">
                <a16:creationId xmlns:a16="http://schemas.microsoft.com/office/drawing/2014/main" id="{3A2A8899-4860-4BE9-193A-9EDF844BF2B5}"/>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A32AB746-C961-45EA-9A11-0036E4381068}" type="slidenum">
              <a:rPr lang="en-US" altLang="ja-JP" sz="900" smtClean="0">
                <a:latin typeface="+mn-ea"/>
                <a:ea typeface="+mn-ea"/>
              </a:rPr>
              <a:pPr>
                <a:spcBef>
                  <a:spcPct val="0"/>
                </a:spcBef>
                <a:buFontTx/>
                <a:buNone/>
              </a:pPr>
              <a:t>51</a:t>
            </a:fld>
            <a:endParaRPr lang="en-US" altLang="ja-JP" sz="900" dirty="0">
              <a:latin typeface="+mn-ea"/>
              <a:ea typeface="+mn-ea"/>
            </a:endParaRPr>
          </a:p>
        </p:txBody>
      </p:sp>
      <p:sp>
        <p:nvSpPr>
          <p:cNvPr id="24587" name="object 8">
            <a:extLst>
              <a:ext uri="{FF2B5EF4-FFF2-40B4-BE49-F238E27FC236}">
                <a16:creationId xmlns:a16="http://schemas.microsoft.com/office/drawing/2014/main" id="{B0FFB69D-1C81-8ED0-CEB1-8A1207BC66D5}"/>
              </a:ext>
            </a:extLst>
          </p:cNvPr>
          <p:cNvSpPr txBox="1">
            <a:spLocks noChangeArrowheads="1"/>
          </p:cNvSpPr>
          <p:nvPr/>
        </p:nvSpPr>
        <p:spPr bwMode="auto">
          <a:xfrm>
            <a:off x="7176120" y="6630010"/>
            <a:ext cx="464343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a:latin typeface="+mn-ea"/>
                <a:ea typeface="+mn-ea"/>
              </a:rPr>
              <a:t>出所</a:t>
            </a:r>
            <a:r>
              <a:rPr lang="ja-JP" altLang="ja-JP" sz="800">
                <a:latin typeface="+mn-ea"/>
                <a:ea typeface="+mn-ea"/>
              </a:rPr>
              <a:t>：</a:t>
            </a:r>
            <a:r>
              <a:rPr lang="ja-JP" altLang="en-US" sz="800">
                <a:latin typeface="+mn-ea"/>
                <a:ea typeface="+mn-ea"/>
              </a:rPr>
              <a:t>「医薬品開発における個人情報保護シンポジウム（</a:t>
            </a:r>
            <a:r>
              <a:rPr lang="en-US" altLang="ja-JP" sz="800" dirty="0">
                <a:latin typeface="+mn-ea"/>
                <a:ea typeface="+mn-ea"/>
              </a:rPr>
              <a:t>2022</a:t>
            </a:r>
            <a:r>
              <a:rPr lang="ja-JP" altLang="en-US" sz="800">
                <a:latin typeface="+mn-ea"/>
                <a:ea typeface="+mn-ea"/>
              </a:rPr>
              <a:t>年</a:t>
            </a:r>
            <a:r>
              <a:rPr lang="en-US" altLang="ja-JP" sz="800" dirty="0">
                <a:latin typeface="+mn-ea"/>
                <a:ea typeface="+mn-ea"/>
              </a:rPr>
              <a:t>9</a:t>
            </a:r>
            <a:r>
              <a:rPr lang="ja-JP" altLang="en-US" sz="800">
                <a:latin typeface="+mn-ea"/>
                <a:ea typeface="+mn-ea"/>
              </a:rPr>
              <a:t>月</a:t>
            </a:r>
            <a:r>
              <a:rPr lang="en-US" altLang="ja-JP" sz="800" dirty="0">
                <a:latin typeface="+mn-ea"/>
                <a:ea typeface="+mn-ea"/>
              </a:rPr>
              <a:t>15</a:t>
            </a:r>
            <a:r>
              <a:rPr lang="ja-JP" altLang="en-US" sz="800">
                <a:latin typeface="+mn-ea"/>
                <a:ea typeface="+mn-ea"/>
              </a:rPr>
              <a:t>日開催）説明資料」を参考に作成</a:t>
            </a:r>
            <a:endParaRPr lang="ja-JP" altLang="ja-JP" sz="800">
              <a:latin typeface="+mn-ea"/>
              <a:ea typeface="+mn-ea"/>
            </a:endParaRPr>
          </a:p>
        </p:txBody>
      </p:sp>
      <p:pic>
        <p:nvPicPr>
          <p:cNvPr id="4" name="object 5">
            <a:extLst>
              <a:ext uri="{FF2B5EF4-FFF2-40B4-BE49-F238E27FC236}">
                <a16:creationId xmlns:a16="http://schemas.microsoft.com/office/drawing/2014/main" id="{AEF950F8-FB8E-C44D-4C8E-55D6D95113F7}"/>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5667" r="25851" b="53646"/>
          <a:stretch/>
        </p:blipFill>
        <p:spPr bwMode="auto">
          <a:xfrm>
            <a:off x="4871864" y="1578182"/>
            <a:ext cx="2448272" cy="12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グループ化 14">
            <a:extLst>
              <a:ext uri="{FF2B5EF4-FFF2-40B4-BE49-F238E27FC236}">
                <a16:creationId xmlns:a16="http://schemas.microsoft.com/office/drawing/2014/main" id="{DB9E0D79-B8E9-E6E1-1A02-B9F897030658}"/>
              </a:ext>
            </a:extLst>
          </p:cNvPr>
          <p:cNvGrpSpPr/>
          <p:nvPr/>
        </p:nvGrpSpPr>
        <p:grpSpPr>
          <a:xfrm>
            <a:off x="407368" y="1916832"/>
            <a:ext cx="2592288" cy="1305288"/>
            <a:chOff x="220152" y="2195720"/>
            <a:chExt cx="2592288" cy="1305288"/>
          </a:xfrm>
        </p:grpSpPr>
        <p:pic>
          <p:nvPicPr>
            <p:cNvPr id="5" name="object 5">
              <a:extLst>
                <a:ext uri="{FF2B5EF4-FFF2-40B4-BE49-F238E27FC236}">
                  <a16:creationId xmlns:a16="http://schemas.microsoft.com/office/drawing/2014/main" id="{08EF13BB-8808-0513-3E98-D105615FC4DA}"/>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3646" r="48666"/>
            <a:stretch/>
          </p:blipFill>
          <p:spPr bwMode="auto">
            <a:xfrm>
              <a:off x="220152" y="2299324"/>
              <a:ext cx="2592288" cy="12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524B053B-D6E4-0388-D759-667109650FDC}"/>
                </a:ext>
              </a:extLst>
            </p:cNvPr>
            <p:cNvSpPr/>
            <p:nvPr/>
          </p:nvSpPr>
          <p:spPr bwMode="auto">
            <a:xfrm>
              <a:off x="1081728" y="2195720"/>
              <a:ext cx="864096" cy="216024"/>
            </a:xfrm>
            <a:prstGeom prst="rect">
              <a:avLst/>
            </a:prstGeom>
            <a:solidFill>
              <a:schemeClr val="bg1"/>
            </a:solidFill>
            <a:ln w="9525">
              <a:noFill/>
              <a:miter lim="800000"/>
              <a:headEnd/>
              <a:tailEnd/>
            </a:ln>
          </p:spPr>
          <p:txBody>
            <a:bodyPr wrap="none" rtlCol="0" anchor="ctr"/>
            <a:lstStyle/>
            <a:p>
              <a:pPr algn="ctr"/>
              <a:endParaRPr kumimoji="1" lang="ja-JP" altLang="en-US" dirty="0">
                <a:solidFill>
                  <a:srgbClr val="0000CC"/>
                </a:solidFill>
              </a:endParaRPr>
            </a:p>
          </p:txBody>
        </p:sp>
      </p:grpSp>
      <p:grpSp>
        <p:nvGrpSpPr>
          <p:cNvPr id="16" name="グループ化 15">
            <a:extLst>
              <a:ext uri="{FF2B5EF4-FFF2-40B4-BE49-F238E27FC236}">
                <a16:creationId xmlns:a16="http://schemas.microsoft.com/office/drawing/2014/main" id="{CB84DFBF-9B87-8273-2CBD-564CE42027FA}"/>
              </a:ext>
            </a:extLst>
          </p:cNvPr>
          <p:cNvGrpSpPr/>
          <p:nvPr/>
        </p:nvGrpSpPr>
        <p:grpSpPr>
          <a:xfrm>
            <a:off x="9120336" y="1792956"/>
            <a:ext cx="2448272" cy="1305288"/>
            <a:chOff x="9379560" y="2195720"/>
            <a:chExt cx="2448272" cy="1305288"/>
          </a:xfrm>
        </p:grpSpPr>
        <p:pic>
          <p:nvPicPr>
            <p:cNvPr id="6" name="object 5">
              <a:extLst>
                <a:ext uri="{FF2B5EF4-FFF2-40B4-BE49-F238E27FC236}">
                  <a16:creationId xmlns:a16="http://schemas.microsoft.com/office/drawing/2014/main" id="{29F167F7-9327-A884-2BAE-0D12EEAD0B0E}"/>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1518" t="53646"/>
            <a:stretch/>
          </p:blipFill>
          <p:spPr bwMode="auto">
            <a:xfrm>
              <a:off x="9379560" y="2299324"/>
              <a:ext cx="2448272" cy="12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4844AB43-6A12-1C9D-1224-38ABCC64E864}"/>
                </a:ext>
              </a:extLst>
            </p:cNvPr>
            <p:cNvSpPr/>
            <p:nvPr/>
          </p:nvSpPr>
          <p:spPr bwMode="auto">
            <a:xfrm>
              <a:off x="10153360" y="2195720"/>
              <a:ext cx="864096" cy="216024"/>
            </a:xfrm>
            <a:prstGeom prst="rect">
              <a:avLst/>
            </a:prstGeom>
            <a:solidFill>
              <a:schemeClr val="bg1"/>
            </a:solidFill>
            <a:ln w="9525">
              <a:noFill/>
              <a:miter lim="800000"/>
              <a:headEnd/>
              <a:tailEnd/>
            </a:ln>
          </p:spPr>
          <p:txBody>
            <a:bodyPr wrap="none" rtlCol="0" anchor="ctr"/>
            <a:lstStyle/>
            <a:p>
              <a:pPr algn="ctr"/>
              <a:endParaRPr kumimoji="1" lang="ja-JP" altLang="en-US" dirty="0">
                <a:solidFill>
                  <a:srgbClr val="0000CC"/>
                </a:solidFill>
              </a:endParaRPr>
            </a:p>
          </p:txBody>
        </p:sp>
      </p:grpSp>
      <p:sp>
        <p:nvSpPr>
          <p:cNvPr id="10" name="テキスト ボックス 9">
            <a:extLst>
              <a:ext uri="{FF2B5EF4-FFF2-40B4-BE49-F238E27FC236}">
                <a16:creationId xmlns:a16="http://schemas.microsoft.com/office/drawing/2014/main" id="{9E1A99DB-31AE-BE99-F966-DAFFBAA2F83B}"/>
              </a:ext>
            </a:extLst>
          </p:cNvPr>
          <p:cNvSpPr txBox="1"/>
          <p:nvPr/>
        </p:nvSpPr>
        <p:spPr>
          <a:xfrm>
            <a:off x="47328" y="1249015"/>
            <a:ext cx="2676699"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a:r>
              <a:rPr lang="ja-JP" altLang="en-US" sz="1400" dirty="0">
                <a:solidFill>
                  <a:srgbClr val="000000"/>
                </a:solidFill>
                <a:latin typeface="+mn-ea"/>
                <a:ea typeface="+mn-ea"/>
              </a:rPr>
              <a:t>医療情報の二次利用における例</a:t>
            </a:r>
            <a:endParaRPr lang="en-US" altLang="ja-JP" sz="1400" dirty="0">
              <a:solidFill>
                <a:srgbClr val="000000"/>
              </a:solidFill>
              <a:latin typeface="+mn-ea"/>
              <a:ea typeface="+mn-ea"/>
            </a:endParaRPr>
          </a:p>
        </p:txBody>
      </p:sp>
      <p:sp>
        <p:nvSpPr>
          <p:cNvPr id="11" name="矢印: 左 10">
            <a:extLst>
              <a:ext uri="{FF2B5EF4-FFF2-40B4-BE49-F238E27FC236}">
                <a16:creationId xmlns:a16="http://schemas.microsoft.com/office/drawing/2014/main" id="{01A2B199-FAE3-792E-345F-281CE5B89D36}"/>
              </a:ext>
            </a:extLst>
          </p:cNvPr>
          <p:cNvSpPr/>
          <p:nvPr/>
        </p:nvSpPr>
        <p:spPr bwMode="auto">
          <a:xfrm rot="20489744">
            <a:off x="3166763" y="2299324"/>
            <a:ext cx="923701" cy="216024"/>
          </a:xfrm>
          <a:prstGeom prst="leftArrow">
            <a:avLst/>
          </a:prstGeom>
          <a:solidFill>
            <a:srgbClr val="FFFF00"/>
          </a:solidFill>
          <a:ln w="9525">
            <a:solidFill>
              <a:schemeClr val="tx1"/>
            </a:solidFill>
            <a:miter lim="800000"/>
            <a:headEnd/>
            <a:tailEnd/>
          </a:ln>
        </p:spPr>
        <p:txBody>
          <a:bodyPr wrap="none" rtlCol="0" anchor="ctr"/>
          <a:lstStyle/>
          <a:p>
            <a:pPr algn="ctr"/>
            <a:endParaRPr kumimoji="1" lang="ja-JP" altLang="en-US" dirty="0">
              <a:solidFill>
                <a:srgbClr val="0000CC"/>
              </a:solidFill>
            </a:endParaRPr>
          </a:p>
        </p:txBody>
      </p:sp>
      <p:sp>
        <p:nvSpPr>
          <p:cNvPr id="14" name="矢印: 左 13">
            <a:extLst>
              <a:ext uri="{FF2B5EF4-FFF2-40B4-BE49-F238E27FC236}">
                <a16:creationId xmlns:a16="http://schemas.microsoft.com/office/drawing/2014/main" id="{538D6ACD-C8C5-AEB4-8BE7-2635DA38FE2B}"/>
              </a:ext>
            </a:extLst>
          </p:cNvPr>
          <p:cNvSpPr/>
          <p:nvPr/>
        </p:nvSpPr>
        <p:spPr bwMode="auto">
          <a:xfrm rot="9672704">
            <a:off x="3289912" y="2542031"/>
            <a:ext cx="923701" cy="216024"/>
          </a:xfrm>
          <a:prstGeom prst="leftArrow">
            <a:avLst/>
          </a:prstGeom>
          <a:solidFill>
            <a:schemeClr val="bg1"/>
          </a:solidFill>
          <a:ln w="9525">
            <a:solidFill>
              <a:schemeClr val="tx1"/>
            </a:solidFill>
            <a:prstDash val="dash"/>
            <a:miter lim="800000"/>
            <a:headEnd/>
            <a:tailEnd/>
          </a:ln>
        </p:spPr>
        <p:txBody>
          <a:bodyPr wrap="none" rtlCol="0" anchor="ctr"/>
          <a:lstStyle/>
          <a:p>
            <a:pPr algn="ctr"/>
            <a:endParaRPr kumimoji="1" lang="ja-JP" altLang="en-US" dirty="0">
              <a:solidFill>
                <a:srgbClr val="0000CC"/>
              </a:solidFill>
            </a:endParaRPr>
          </a:p>
        </p:txBody>
      </p:sp>
      <p:sp>
        <p:nvSpPr>
          <p:cNvPr id="17" name="テキスト ボックス 16">
            <a:extLst>
              <a:ext uri="{FF2B5EF4-FFF2-40B4-BE49-F238E27FC236}">
                <a16:creationId xmlns:a16="http://schemas.microsoft.com/office/drawing/2014/main" id="{1B27572D-CBB7-7631-C109-A3641DA0C148}"/>
              </a:ext>
            </a:extLst>
          </p:cNvPr>
          <p:cNvSpPr txBox="1"/>
          <p:nvPr/>
        </p:nvSpPr>
        <p:spPr>
          <a:xfrm>
            <a:off x="1003096" y="1609935"/>
            <a:ext cx="3436720" cy="461665"/>
          </a:xfrm>
          <a:prstGeom prst="rect">
            <a:avLst/>
          </a:prstGeom>
          <a:noFill/>
        </p:spPr>
        <p:txBody>
          <a:bodyPr wrap="square" rtlCol="0">
            <a:spAutoFit/>
          </a:bodyPr>
          <a:lstStyle/>
          <a:p>
            <a:r>
              <a:rPr kumimoji="1" lang="ja-JP" altLang="en-US" sz="1200" dirty="0"/>
              <a:t>・氏名を消去</a:t>
            </a:r>
            <a:endParaRPr kumimoji="1" lang="en-US" altLang="ja-JP" sz="1200" dirty="0"/>
          </a:p>
          <a:p>
            <a:r>
              <a:rPr kumimoji="1" lang="ja-JP" altLang="en-US" sz="1200" dirty="0"/>
              <a:t>・項目（病歴）削除</a:t>
            </a:r>
          </a:p>
        </p:txBody>
      </p:sp>
      <p:sp>
        <p:nvSpPr>
          <p:cNvPr id="18" name="矢印: 左 17">
            <a:extLst>
              <a:ext uri="{FF2B5EF4-FFF2-40B4-BE49-F238E27FC236}">
                <a16:creationId xmlns:a16="http://schemas.microsoft.com/office/drawing/2014/main" id="{30C56DD1-2A56-1C92-8EA1-983BA7796C91}"/>
              </a:ext>
            </a:extLst>
          </p:cNvPr>
          <p:cNvSpPr/>
          <p:nvPr/>
        </p:nvSpPr>
        <p:spPr bwMode="auto">
          <a:xfrm rot="12103104">
            <a:off x="7936992" y="2291025"/>
            <a:ext cx="923701" cy="216024"/>
          </a:xfrm>
          <a:prstGeom prst="leftArrow">
            <a:avLst/>
          </a:prstGeom>
          <a:solidFill>
            <a:srgbClr val="FFFF00"/>
          </a:solidFill>
          <a:ln w="9525">
            <a:solidFill>
              <a:schemeClr val="tx1"/>
            </a:solidFill>
            <a:miter lim="800000"/>
            <a:headEnd/>
            <a:tailEnd/>
          </a:ln>
        </p:spPr>
        <p:txBody>
          <a:bodyPr wrap="none" rtlCol="0" anchor="ctr"/>
          <a:lstStyle/>
          <a:p>
            <a:pPr algn="ctr"/>
            <a:endParaRPr kumimoji="1" lang="ja-JP" altLang="en-US" dirty="0">
              <a:solidFill>
                <a:srgbClr val="0000CC"/>
              </a:solidFill>
            </a:endParaRPr>
          </a:p>
        </p:txBody>
      </p:sp>
      <p:sp>
        <p:nvSpPr>
          <p:cNvPr id="19" name="矢印: 左 18">
            <a:extLst>
              <a:ext uri="{FF2B5EF4-FFF2-40B4-BE49-F238E27FC236}">
                <a16:creationId xmlns:a16="http://schemas.microsoft.com/office/drawing/2014/main" id="{62533F16-9C54-A00C-FF82-ED47F53C617B}"/>
              </a:ext>
            </a:extLst>
          </p:cNvPr>
          <p:cNvSpPr/>
          <p:nvPr/>
        </p:nvSpPr>
        <p:spPr bwMode="auto">
          <a:xfrm rot="1313056">
            <a:off x="7838796" y="2519780"/>
            <a:ext cx="923701" cy="216024"/>
          </a:xfrm>
          <a:prstGeom prst="leftArrow">
            <a:avLst/>
          </a:prstGeom>
          <a:solidFill>
            <a:srgbClr val="FFFF00"/>
          </a:solidFill>
          <a:ln w="9525">
            <a:solidFill>
              <a:schemeClr val="tx1"/>
            </a:solidFill>
            <a:miter lim="800000"/>
            <a:headEnd/>
            <a:tailEnd/>
          </a:ln>
        </p:spPr>
        <p:txBody>
          <a:bodyPr wrap="none" rtlCol="0" anchor="ctr"/>
          <a:lstStyle/>
          <a:p>
            <a:pPr algn="ctr"/>
            <a:endParaRPr kumimoji="1" lang="ja-JP" altLang="en-US" dirty="0">
              <a:solidFill>
                <a:srgbClr val="0000CC"/>
              </a:solidFill>
            </a:endParaRPr>
          </a:p>
        </p:txBody>
      </p:sp>
      <p:sp>
        <p:nvSpPr>
          <p:cNvPr id="20" name="テキスト ボックス 19">
            <a:extLst>
              <a:ext uri="{FF2B5EF4-FFF2-40B4-BE49-F238E27FC236}">
                <a16:creationId xmlns:a16="http://schemas.microsoft.com/office/drawing/2014/main" id="{5F38B956-0CA5-1EBF-0FB5-736ABE06C2A4}"/>
              </a:ext>
            </a:extLst>
          </p:cNvPr>
          <p:cNvSpPr txBox="1"/>
          <p:nvPr/>
        </p:nvSpPr>
        <p:spPr>
          <a:xfrm>
            <a:off x="7550051" y="1694032"/>
            <a:ext cx="1470274" cy="276999"/>
          </a:xfrm>
          <a:prstGeom prst="rect">
            <a:avLst/>
          </a:prstGeom>
          <a:noFill/>
        </p:spPr>
        <p:txBody>
          <a:bodyPr wrap="none" rtlCol="0">
            <a:spAutoFit/>
          </a:bodyPr>
          <a:lstStyle/>
          <a:p>
            <a:r>
              <a:rPr kumimoji="1" lang="ja-JP" altLang="en-US" sz="1200" dirty="0"/>
              <a:t>・氏名を消去</a:t>
            </a:r>
            <a:r>
              <a:rPr lang="ja-JP" altLang="en-US" sz="1200" dirty="0"/>
              <a:t>（置換）</a:t>
            </a:r>
            <a:endParaRPr kumimoji="1" lang="en-US" altLang="ja-JP" sz="1200" dirty="0"/>
          </a:p>
        </p:txBody>
      </p:sp>
      <p:sp>
        <p:nvSpPr>
          <p:cNvPr id="21" name="十字形 20">
            <a:extLst>
              <a:ext uri="{FF2B5EF4-FFF2-40B4-BE49-F238E27FC236}">
                <a16:creationId xmlns:a16="http://schemas.microsoft.com/office/drawing/2014/main" id="{29E61781-45B8-ED3D-7091-B69E16CCB93A}"/>
              </a:ext>
            </a:extLst>
          </p:cNvPr>
          <p:cNvSpPr/>
          <p:nvPr/>
        </p:nvSpPr>
        <p:spPr bwMode="auto">
          <a:xfrm rot="2686279">
            <a:off x="3588076" y="2505252"/>
            <a:ext cx="288032" cy="288032"/>
          </a:xfrm>
          <a:prstGeom prst="plus">
            <a:avLst>
              <a:gd name="adj" fmla="val 36485"/>
            </a:avLst>
          </a:prstGeom>
          <a:solidFill>
            <a:srgbClr val="FF0000"/>
          </a:solidFill>
          <a:ln w="9525">
            <a:solidFill>
              <a:schemeClr val="tx1"/>
            </a:solidFill>
            <a:miter lim="800000"/>
            <a:headEnd/>
            <a:tailEnd/>
          </a:ln>
        </p:spPr>
        <p:txBody>
          <a:bodyPr wrap="none" rtlCol="0" anchor="ctr"/>
          <a:lstStyle/>
          <a:p>
            <a:pPr algn="ctr"/>
            <a:endParaRPr kumimoji="1" lang="ja-JP" altLang="en-US" dirty="0">
              <a:solidFill>
                <a:srgbClr val="0000CC"/>
              </a:solidFill>
            </a:endParaRPr>
          </a:p>
        </p:txBody>
      </p:sp>
      <p:cxnSp>
        <p:nvCxnSpPr>
          <p:cNvPr id="23" name="直線コネクタ 22">
            <a:extLst>
              <a:ext uri="{FF2B5EF4-FFF2-40B4-BE49-F238E27FC236}">
                <a16:creationId xmlns:a16="http://schemas.microsoft.com/office/drawing/2014/main" id="{0C87C315-4B9A-3B49-4CF7-24CB51A0BC87}"/>
              </a:ext>
            </a:extLst>
          </p:cNvPr>
          <p:cNvCxnSpPr>
            <a:cxnSpLocks/>
          </p:cNvCxnSpPr>
          <p:nvPr/>
        </p:nvCxnSpPr>
        <p:spPr>
          <a:xfrm>
            <a:off x="5519936" y="3140968"/>
            <a:ext cx="0" cy="33123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コンテンツ プレースホルダー 2">
            <a:extLst>
              <a:ext uri="{FF2B5EF4-FFF2-40B4-BE49-F238E27FC236}">
                <a16:creationId xmlns:a16="http://schemas.microsoft.com/office/drawing/2014/main" id="{9D535848-3CF7-A62F-5564-B45F7B309499}"/>
              </a:ext>
            </a:extLst>
          </p:cNvPr>
          <p:cNvSpPr>
            <a:spLocks noGrp="1" noChangeArrowheads="1"/>
          </p:cNvSpPr>
          <p:nvPr>
            <p:ph idx="1"/>
          </p:nvPr>
        </p:nvSpPr>
        <p:spPr>
          <a:xfrm>
            <a:off x="119336" y="3717032"/>
            <a:ext cx="5377549" cy="2844482"/>
          </a:xfrm>
        </p:spPr>
        <p:txBody>
          <a:bodyPr/>
          <a:lstStyle/>
          <a:p>
            <a:pPr marL="176213" indent="-176213">
              <a:spcBef>
                <a:spcPts val="300"/>
              </a:spcBef>
              <a:buFont typeface="Arial" panose="020B0604020202020204" pitchFamily="34" charset="0"/>
              <a:buChar char="•"/>
            </a:pPr>
            <a:r>
              <a:rPr lang="ja-JP" altLang="en-US" sz="1200" dirty="0">
                <a:latin typeface="+mn-ea"/>
                <a:ea typeface="+mn-ea"/>
              </a:rPr>
              <a:t>個人データを単にマスキングしただけで、法令に定める適切な加工を行っていない場合は、匿名加工情報ではなく、個人データに該当する</a:t>
            </a:r>
            <a:endParaRPr lang="en-US" altLang="ja-JP" sz="1200" dirty="0">
              <a:latin typeface="+mn-ea"/>
              <a:ea typeface="+mn-ea"/>
            </a:endParaRPr>
          </a:p>
          <a:p>
            <a:pPr marL="176213" indent="-176213">
              <a:spcBef>
                <a:spcPts val="300"/>
              </a:spcBef>
              <a:buFont typeface="Arial" panose="020B0604020202020204" pitchFamily="34" charset="0"/>
              <a:buChar char="•"/>
            </a:pPr>
            <a:endParaRPr lang="ja-JP" altLang="en-US" sz="1200" dirty="0">
              <a:latin typeface="+mn-ea"/>
              <a:ea typeface="+mn-ea"/>
            </a:endParaRPr>
          </a:p>
          <a:p>
            <a:pPr marL="0" indent="0">
              <a:spcBef>
                <a:spcPts val="300"/>
              </a:spcBef>
              <a:buNone/>
            </a:pPr>
            <a:r>
              <a:rPr lang="en-US" altLang="ja-JP" sz="1400" b="1" dirty="0">
                <a:latin typeface="+mn-ea"/>
                <a:ea typeface="+mn-ea"/>
              </a:rPr>
              <a:t>【</a:t>
            </a:r>
            <a:r>
              <a:rPr lang="ja-JP" altLang="en-US" sz="1400" b="1" dirty="0">
                <a:latin typeface="+mn-ea"/>
                <a:ea typeface="+mn-ea"/>
              </a:rPr>
              <a:t>匿名加工情報の利活用の課題（製薬企業）</a:t>
            </a:r>
            <a:r>
              <a:rPr lang="en-US" altLang="ja-JP" sz="1400" b="1" dirty="0">
                <a:latin typeface="+mn-ea"/>
                <a:ea typeface="+mn-ea"/>
              </a:rPr>
              <a:t>】</a:t>
            </a:r>
          </a:p>
          <a:p>
            <a:pPr marL="176213" indent="-176213">
              <a:spcBef>
                <a:spcPts val="300"/>
              </a:spcBef>
              <a:buFont typeface="Arial" panose="020B0604020202020204" pitchFamily="34" charset="0"/>
              <a:buChar char="•"/>
            </a:pPr>
            <a:r>
              <a:rPr lang="ja-JP" altLang="en-US" sz="1200" dirty="0">
                <a:latin typeface="+mn-ea"/>
                <a:ea typeface="+mn-ea"/>
              </a:rPr>
              <a:t>医療データの利用目的が、創薬研究・薬剤開発及び臨床研究など、多岐にわたる（ドラッグリポジショニング、フィージビリティ調査など）ため、匿名加工情報にしてしまうと</a:t>
            </a:r>
            <a:r>
              <a:rPr lang="ja-JP" altLang="en-US" sz="1200" dirty="0">
                <a:solidFill>
                  <a:srgbClr val="FF0000"/>
                </a:solidFill>
                <a:latin typeface="+mn-ea"/>
                <a:ea typeface="+mn-ea"/>
              </a:rPr>
              <a:t>目的を達することができない状況が起こり得る</a:t>
            </a:r>
            <a:endParaRPr lang="en-US" altLang="ja-JP" sz="1200" dirty="0">
              <a:solidFill>
                <a:srgbClr val="FF0000"/>
              </a:solidFill>
              <a:latin typeface="+mn-ea"/>
              <a:ea typeface="+mn-ea"/>
            </a:endParaRPr>
          </a:p>
          <a:p>
            <a:pPr marL="176213" indent="-176213">
              <a:spcBef>
                <a:spcPts val="300"/>
              </a:spcBef>
              <a:buFont typeface="Arial" panose="020B0604020202020204" pitchFamily="34" charset="0"/>
              <a:buChar char="•"/>
            </a:pPr>
            <a:r>
              <a:rPr lang="ja-JP" altLang="en-US" sz="1200" dirty="0">
                <a:latin typeface="+mn-ea"/>
                <a:ea typeface="+mn-ea"/>
              </a:rPr>
              <a:t>病名や薬剤名等のデータ加工により、</a:t>
            </a:r>
            <a:r>
              <a:rPr lang="ja-JP" altLang="en-US" sz="1200" dirty="0">
                <a:solidFill>
                  <a:srgbClr val="FF0000"/>
                </a:solidFill>
                <a:latin typeface="+mn-ea"/>
                <a:ea typeface="+mn-ea"/>
              </a:rPr>
              <a:t>データの有用性が損なわれてしまう可能性</a:t>
            </a:r>
            <a:r>
              <a:rPr lang="ja-JP" altLang="en-US" sz="1200" dirty="0">
                <a:latin typeface="+mn-ea"/>
                <a:ea typeface="+mn-ea"/>
              </a:rPr>
              <a:t>がある</a:t>
            </a:r>
            <a:endParaRPr lang="en-US" altLang="ja-JP" sz="1200" dirty="0">
              <a:latin typeface="+mn-ea"/>
              <a:ea typeface="+mn-ea"/>
            </a:endParaRPr>
          </a:p>
          <a:p>
            <a:pPr marL="176213" indent="-176213">
              <a:spcBef>
                <a:spcPts val="300"/>
              </a:spcBef>
              <a:buFont typeface="Arial" panose="020B0604020202020204" pitchFamily="34" charset="0"/>
              <a:buChar char="•"/>
            </a:pPr>
            <a:r>
              <a:rPr lang="ja-JP" altLang="en-US" sz="1200" dirty="0">
                <a:latin typeface="+mn-ea"/>
                <a:ea typeface="+mn-ea"/>
              </a:rPr>
              <a:t>薬剤名、入退院年月や生年月等の医療データを加工した場合においても、その組み合わせによっては同じデータが他にない状況が少なからず生じ、</a:t>
            </a:r>
            <a:r>
              <a:rPr lang="ja-JP" altLang="en-US" sz="1200" dirty="0">
                <a:solidFill>
                  <a:srgbClr val="FF0000"/>
                </a:solidFill>
                <a:latin typeface="+mn-ea"/>
                <a:ea typeface="+mn-ea"/>
              </a:rPr>
              <a:t>個人を特定出来てしまう可能性がある</a:t>
            </a:r>
          </a:p>
        </p:txBody>
      </p:sp>
      <p:sp>
        <p:nvSpPr>
          <p:cNvPr id="28" name="テキスト ボックス 27">
            <a:extLst>
              <a:ext uri="{FF2B5EF4-FFF2-40B4-BE49-F238E27FC236}">
                <a16:creationId xmlns:a16="http://schemas.microsoft.com/office/drawing/2014/main" id="{6722EE27-1373-FD54-8914-93C4966ED749}"/>
              </a:ext>
            </a:extLst>
          </p:cNvPr>
          <p:cNvSpPr txBox="1"/>
          <p:nvPr/>
        </p:nvSpPr>
        <p:spPr>
          <a:xfrm>
            <a:off x="2343128" y="1609935"/>
            <a:ext cx="3436720" cy="461665"/>
          </a:xfrm>
          <a:prstGeom prst="rect">
            <a:avLst/>
          </a:prstGeom>
          <a:noFill/>
        </p:spPr>
        <p:txBody>
          <a:bodyPr wrap="square" rtlCol="0">
            <a:spAutoFit/>
          </a:bodyPr>
          <a:lstStyle/>
          <a:p>
            <a:r>
              <a:rPr lang="ja-JP" altLang="en-US" sz="1200" dirty="0"/>
              <a:t>・一般化（年齢</a:t>
            </a:r>
            <a:r>
              <a:rPr lang="en-US" altLang="ja-JP" sz="1200" dirty="0"/>
              <a:t>/</a:t>
            </a:r>
            <a:r>
              <a:rPr lang="ja-JP" altLang="en-US" sz="1200" dirty="0"/>
              <a:t>身長</a:t>
            </a:r>
            <a:r>
              <a:rPr lang="en-US" altLang="ja-JP" sz="1200" dirty="0"/>
              <a:t>/</a:t>
            </a:r>
            <a:r>
              <a:rPr lang="ja-JP" altLang="en-US" sz="1200" dirty="0"/>
              <a:t>体重）</a:t>
            </a:r>
            <a:endParaRPr lang="en-US" altLang="ja-JP" sz="1200" dirty="0"/>
          </a:p>
          <a:p>
            <a:r>
              <a:rPr kumimoji="1" lang="ja-JP" altLang="en-US" sz="1200" dirty="0"/>
              <a:t>・トップコーディング（年齢）</a:t>
            </a:r>
          </a:p>
        </p:txBody>
      </p:sp>
      <p:sp>
        <p:nvSpPr>
          <p:cNvPr id="29" name="コンテンツ プレースホルダー 1">
            <a:extLst>
              <a:ext uri="{FF2B5EF4-FFF2-40B4-BE49-F238E27FC236}">
                <a16:creationId xmlns:a16="http://schemas.microsoft.com/office/drawing/2014/main" id="{CB9A5FC2-ADE5-76B2-509D-C79169643049}"/>
              </a:ext>
            </a:extLst>
          </p:cNvPr>
          <p:cNvSpPr txBox="1">
            <a:spLocks/>
          </p:cNvSpPr>
          <p:nvPr/>
        </p:nvSpPr>
        <p:spPr bwMode="auto">
          <a:xfrm>
            <a:off x="113373" y="3337247"/>
            <a:ext cx="1590139" cy="307777"/>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800" b="1" kern="0" dirty="0">
                <a:solidFill>
                  <a:schemeClr val="bg1"/>
                </a:solidFill>
                <a:latin typeface="+mn-ea"/>
              </a:rPr>
              <a:t>匿名加工情報</a:t>
            </a:r>
          </a:p>
        </p:txBody>
      </p:sp>
      <p:sp>
        <p:nvSpPr>
          <p:cNvPr id="30" name="コンテンツ プレースホルダー 1">
            <a:extLst>
              <a:ext uri="{FF2B5EF4-FFF2-40B4-BE49-F238E27FC236}">
                <a16:creationId xmlns:a16="http://schemas.microsoft.com/office/drawing/2014/main" id="{A8B8F928-728F-DC26-ED66-17B34DCFDBE8}"/>
              </a:ext>
            </a:extLst>
          </p:cNvPr>
          <p:cNvSpPr txBox="1">
            <a:spLocks/>
          </p:cNvSpPr>
          <p:nvPr/>
        </p:nvSpPr>
        <p:spPr bwMode="auto">
          <a:xfrm>
            <a:off x="5831020" y="3260288"/>
            <a:ext cx="1590139" cy="324394"/>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lgn="ctr">
              <a:buFontTx/>
              <a:buNone/>
            </a:pPr>
            <a:r>
              <a:rPr lang="ja-JP" altLang="en-US" sz="1800" b="1" kern="0" dirty="0">
                <a:solidFill>
                  <a:schemeClr val="bg1"/>
                </a:solidFill>
                <a:latin typeface="+mn-ea"/>
              </a:rPr>
              <a:t>仮名加工情報</a:t>
            </a:r>
          </a:p>
        </p:txBody>
      </p:sp>
      <p:sp>
        <p:nvSpPr>
          <p:cNvPr id="31" name="コンテンツ プレースホルダー 2">
            <a:extLst>
              <a:ext uri="{FF2B5EF4-FFF2-40B4-BE49-F238E27FC236}">
                <a16:creationId xmlns:a16="http://schemas.microsoft.com/office/drawing/2014/main" id="{8CF9415F-E2E3-ABEB-1811-007FD6F0AC68}"/>
              </a:ext>
            </a:extLst>
          </p:cNvPr>
          <p:cNvSpPr txBox="1">
            <a:spLocks noChangeArrowheads="1"/>
          </p:cNvSpPr>
          <p:nvPr/>
        </p:nvSpPr>
        <p:spPr bwMode="auto">
          <a:xfrm>
            <a:off x="5663953" y="3660030"/>
            <a:ext cx="6480720" cy="28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Arial Rounded MT Bold" panose="020F0704030504030204" pitchFamily="34" charset="0"/>
                <a:ea typeface="HGP創英角ｺﾞｼｯｸUB" panose="020B09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lgn="l" rtl="0" eaLnBrk="0" fontAlgn="base" hangingPunct="0">
              <a:spcBef>
                <a:spcPct val="20000"/>
              </a:spcBef>
              <a:spcAft>
                <a:spcPct val="0"/>
              </a:spcAft>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lgn="l" rtl="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6213" indent="-176213">
              <a:spcBef>
                <a:spcPts val="300"/>
              </a:spcBef>
              <a:buFont typeface="Arial" panose="020B0604020202020204" pitchFamily="34" charset="0"/>
              <a:buChar char="•"/>
            </a:pPr>
            <a:r>
              <a:rPr lang="ja-JP" altLang="en-US" sz="1200" kern="0" dirty="0">
                <a:latin typeface="+mn-ea"/>
                <a:ea typeface="+mn-ea"/>
              </a:rPr>
              <a:t>治験データはそのままでは仮名加工情報にはならない</a:t>
            </a:r>
          </a:p>
          <a:p>
            <a:pPr marL="176213" indent="-176213">
              <a:spcBef>
                <a:spcPts val="300"/>
              </a:spcBef>
              <a:buFont typeface="Arial" panose="020B0604020202020204" pitchFamily="34" charset="0"/>
              <a:buChar char="•"/>
            </a:pPr>
            <a:r>
              <a:rPr lang="ja-JP" altLang="en-US" sz="1200" kern="0" dirty="0">
                <a:latin typeface="+mn-ea"/>
                <a:ea typeface="+mn-ea"/>
              </a:rPr>
              <a:t>仮名加工情報作成の意図を持って基準に従い加工する必要がある</a:t>
            </a:r>
          </a:p>
          <a:p>
            <a:pPr marL="176213" indent="-176213">
              <a:spcBef>
                <a:spcPts val="300"/>
              </a:spcBef>
              <a:buFont typeface="Arial" panose="020B0604020202020204" pitchFamily="34" charset="0"/>
              <a:buChar char="•"/>
            </a:pPr>
            <a:r>
              <a:rPr lang="ja-JP" altLang="en-US" sz="1200" kern="0" dirty="0">
                <a:latin typeface="+mn-ea"/>
                <a:ea typeface="+mn-ea"/>
              </a:rPr>
              <a:t>基準に沿った加工がされていても、個人情報の取り扱いに係る規律が適用されるものとして取り扱う意図で加工された情報については、仮名加工情報の取り扱いに係る規律は適用されない</a:t>
            </a:r>
          </a:p>
          <a:p>
            <a:pPr marL="0" indent="0">
              <a:spcBef>
                <a:spcPts val="300"/>
              </a:spcBef>
              <a:buNone/>
            </a:pPr>
            <a:r>
              <a:rPr lang="en-US" altLang="ja-JP" sz="1400" b="1" kern="0" dirty="0">
                <a:latin typeface="+mn-ea"/>
                <a:ea typeface="+mn-ea"/>
              </a:rPr>
              <a:t>【</a:t>
            </a:r>
            <a:r>
              <a:rPr lang="ja-JP" altLang="en-US" sz="1400" b="1" kern="0" dirty="0">
                <a:latin typeface="+mn-ea"/>
                <a:ea typeface="+mn-ea"/>
              </a:rPr>
              <a:t>利便性</a:t>
            </a:r>
            <a:r>
              <a:rPr lang="en-US" altLang="ja-JP" sz="1400" b="1" kern="0" dirty="0">
                <a:latin typeface="+mn-ea"/>
                <a:ea typeface="+mn-ea"/>
              </a:rPr>
              <a:t>】</a:t>
            </a:r>
          </a:p>
          <a:p>
            <a:pPr marL="176213" indent="-176213">
              <a:spcBef>
                <a:spcPts val="300"/>
              </a:spcBef>
              <a:buFont typeface="Arial" panose="020B0604020202020204" pitchFamily="34" charset="0"/>
              <a:buChar char="•"/>
            </a:pPr>
            <a:r>
              <a:rPr lang="ja-JP" altLang="en-US" sz="1200" kern="0" dirty="0">
                <a:latin typeface="+mn-ea"/>
                <a:ea typeface="+mn-ea"/>
              </a:rPr>
              <a:t>内部利用に限られるが、利用目的の変更に再同意の取得は不要</a:t>
            </a:r>
          </a:p>
          <a:p>
            <a:pPr marL="176213" indent="-176213">
              <a:spcBef>
                <a:spcPts val="300"/>
              </a:spcBef>
              <a:buFont typeface="Arial" panose="020B0604020202020204" pitchFamily="34" charset="0"/>
              <a:buChar char="•"/>
            </a:pPr>
            <a:r>
              <a:rPr lang="ja-JP" altLang="en-US" sz="1200" kern="0" dirty="0">
                <a:latin typeface="+mn-ea"/>
                <a:ea typeface="+mn-ea"/>
              </a:rPr>
              <a:t>匿名加工情報より加工基準が緩いので、情報量（種類及びデータ粒度）が高い</a:t>
            </a:r>
          </a:p>
          <a:p>
            <a:pPr marL="0" indent="0">
              <a:spcBef>
                <a:spcPts val="300"/>
              </a:spcBef>
              <a:buNone/>
            </a:pPr>
            <a:r>
              <a:rPr lang="en-US" altLang="ja-JP" sz="1400" b="1" kern="0" dirty="0">
                <a:latin typeface="+mn-ea"/>
                <a:ea typeface="+mn-ea"/>
              </a:rPr>
              <a:t>【</a:t>
            </a:r>
            <a:r>
              <a:rPr lang="ja-JP" altLang="en-US" sz="1400" b="1" kern="0" dirty="0">
                <a:latin typeface="+mn-ea"/>
                <a:ea typeface="+mn-ea"/>
              </a:rPr>
              <a:t>留意点</a:t>
            </a:r>
            <a:r>
              <a:rPr lang="en-US" altLang="ja-JP" sz="1400" b="1" kern="0" dirty="0">
                <a:latin typeface="+mn-ea"/>
                <a:ea typeface="+mn-ea"/>
              </a:rPr>
              <a:t>】</a:t>
            </a:r>
          </a:p>
          <a:p>
            <a:pPr marL="176213" indent="-176213" algn="just" eaLnBrk="1" hangingPunct="1">
              <a:spcBef>
                <a:spcPts val="300"/>
              </a:spcBef>
              <a:buFont typeface="Arial" panose="020B0604020202020204" pitchFamily="34" charset="0"/>
              <a:buChar char="•"/>
            </a:pPr>
            <a:r>
              <a:rPr kumimoji="1" lang="ja-JP" altLang="en-US" sz="1200" b="0" i="0" u="none" strike="noStrike" cap="none" normalizeH="0" baseline="0" dirty="0">
                <a:ln>
                  <a:noFill/>
                </a:ln>
                <a:solidFill>
                  <a:schemeClr val="tx1"/>
                </a:solidFill>
                <a:effectLst/>
                <a:latin typeface="+mn-ea"/>
                <a:ea typeface="+mn-ea"/>
              </a:rPr>
              <a:t>ゲノムデータ等の個人識別符号に該当する情報が含まれる場合は、ガイドラインに定める加工基準に従った削除が必要</a:t>
            </a:r>
          </a:p>
          <a:p>
            <a:pPr marL="176213" indent="-176213" eaLnBrk="1" hangingPunct="1">
              <a:spcBef>
                <a:spcPts val="300"/>
              </a:spcBef>
              <a:buFont typeface="Arial" panose="020B0604020202020204" pitchFamily="34" charset="0"/>
              <a:buChar char="•"/>
            </a:pPr>
            <a:r>
              <a:rPr kumimoji="1" lang="ja-JP" altLang="en-US" sz="1200" b="0" i="0" u="none" strike="noStrike" cap="none" normalizeH="0" baseline="0" dirty="0">
                <a:ln>
                  <a:noFill/>
                </a:ln>
                <a:solidFill>
                  <a:schemeClr val="tx1"/>
                </a:solidFill>
                <a:effectLst/>
                <a:latin typeface="+mn-ea"/>
                <a:ea typeface="+mn-ea"/>
              </a:rPr>
              <a:t>原則的に第三者への提供はできない：仮名加工情報の利用は内部分析の範囲（ただし、共同利用によりデータを共有することは可能）</a:t>
            </a:r>
          </a:p>
          <a:p>
            <a:pPr marL="176213" indent="-176213" eaLnBrk="1" hangingPunct="1">
              <a:spcBef>
                <a:spcPts val="300"/>
              </a:spcBef>
              <a:buFont typeface="Arial" panose="020B0604020202020204" pitchFamily="34" charset="0"/>
              <a:buChar char="•"/>
            </a:pPr>
            <a:r>
              <a:rPr lang="ja-JP" altLang="en-US" sz="1200" dirty="0">
                <a:latin typeface="+mn-ea"/>
                <a:ea typeface="+mn-ea"/>
              </a:rPr>
              <a:t>倫理</a:t>
            </a:r>
            <a:r>
              <a:rPr kumimoji="1" lang="ja-JP" altLang="en-US" sz="1200" b="0" i="0" u="none" strike="noStrike" cap="none" normalizeH="0" baseline="0" dirty="0">
                <a:ln>
                  <a:noFill/>
                </a:ln>
                <a:solidFill>
                  <a:schemeClr val="tx1"/>
                </a:solidFill>
                <a:effectLst/>
                <a:latin typeface="+mn-ea"/>
                <a:ea typeface="+mn-ea"/>
              </a:rPr>
              <a:t>指針での</a:t>
            </a:r>
            <a:r>
              <a:rPr kumimoji="1" lang="ja-JP" altLang="en-US" sz="1200" b="0" i="0" u="none" strike="noStrike" cap="none" normalizeH="0" baseline="0" dirty="0">
                <a:ln>
                  <a:noFill/>
                </a:ln>
                <a:solidFill>
                  <a:srgbClr val="FF0000"/>
                </a:solidFill>
                <a:effectLst/>
                <a:latin typeface="+mn-ea"/>
                <a:ea typeface="+mn-ea"/>
              </a:rPr>
              <a:t>上乗せ措置</a:t>
            </a:r>
            <a:r>
              <a:rPr kumimoji="1" lang="ja-JP" altLang="en-US" sz="1200" b="0" i="0" u="none" strike="noStrike" cap="none" normalizeH="0" baseline="0" dirty="0">
                <a:ln>
                  <a:noFill/>
                </a:ln>
                <a:solidFill>
                  <a:schemeClr val="tx1"/>
                </a:solidFill>
                <a:effectLst/>
                <a:latin typeface="+mn-ea"/>
                <a:ea typeface="+mn-ea"/>
              </a:rPr>
              <a:t>があるので要注意</a:t>
            </a:r>
            <a:endParaRPr kumimoji="1" lang="ja-JP" altLang="en-US" sz="1200" b="0" i="0" u="none" strike="noStrike" cap="none" normalizeH="0" baseline="0" dirty="0">
              <a:ln>
                <a:noFill/>
              </a:ln>
              <a:solidFill>
                <a:schemeClr val="tx1"/>
              </a:solidFill>
              <a:effectLst/>
              <a:latin typeface="+mn-ea"/>
              <a:ea typeface="+mn-ea"/>
              <a:cs typeface="ＭＳ Ｐゴシック" panose="020B0600070205080204" pitchFamily="50" charset="-128"/>
            </a:endParaRPr>
          </a:p>
          <a:p>
            <a:pPr marL="0" indent="0">
              <a:buNone/>
            </a:pPr>
            <a:endParaRPr lang="ja-JP" altLang="en-US" sz="1200" kern="0" dirty="0">
              <a:latin typeface="+mn-ea"/>
              <a:ea typeface="+mn-ea"/>
            </a:endParaRPr>
          </a:p>
        </p:txBody>
      </p:sp>
      <p:sp>
        <p:nvSpPr>
          <p:cNvPr id="8" name="四角形: 角を丸くする 7">
            <a:extLst>
              <a:ext uri="{FF2B5EF4-FFF2-40B4-BE49-F238E27FC236}">
                <a16:creationId xmlns:a16="http://schemas.microsoft.com/office/drawing/2014/main" id="{DAB35226-43CE-987F-ABB4-745FB511265E}"/>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日付プレースホルダー 1">
            <a:extLst>
              <a:ext uri="{FF2B5EF4-FFF2-40B4-BE49-F238E27FC236}">
                <a16:creationId xmlns:a16="http://schemas.microsoft.com/office/drawing/2014/main" id="{C720EE29-9971-9F2E-34E4-6044D1EA5BF0}"/>
              </a:ext>
            </a:extLst>
          </p:cNvPr>
          <p:cNvSpPr>
            <a:spLocks noGrp="1"/>
          </p:cNvSpPr>
          <p:nvPr>
            <p:ph type="dt" sz="half" idx="10"/>
          </p:nvPr>
        </p:nvSpPr>
        <p:spPr/>
        <p:txBody>
          <a:bodyPr/>
          <a:lstStyle/>
          <a:p>
            <a:pPr>
              <a:defRPr/>
            </a:pPr>
            <a:r>
              <a:rPr lang="en-US" altLang="ja-JP" dirty="0"/>
              <a:t>2024/6/26</a:t>
            </a:r>
          </a:p>
        </p:txBody>
      </p:sp>
      <p:sp>
        <p:nvSpPr>
          <p:cNvPr id="3" name="テキスト ボックス 2">
            <a:extLst>
              <a:ext uri="{FF2B5EF4-FFF2-40B4-BE49-F238E27FC236}">
                <a16:creationId xmlns:a16="http://schemas.microsoft.com/office/drawing/2014/main" id="{A7844541-ACA2-2902-21F7-691B595D88CE}"/>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3712826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think-cell data - do not delete" hidden="1">
            <a:extLst>
              <a:ext uri="{FF2B5EF4-FFF2-40B4-BE49-F238E27FC236}">
                <a16:creationId xmlns:a16="http://schemas.microsoft.com/office/drawing/2014/main" id="{28604BCB-A6D5-71D6-7E58-F0112CE44E6F}"/>
              </a:ext>
            </a:extLst>
          </p:cNvPr>
          <p:cNvGraphicFramePr>
            <a:graphicFrameLocks noChangeAspect="1"/>
          </p:cNvGraphicFramePr>
          <p:nvPr>
            <p:custDataLst>
              <p:tags r:id="rId1"/>
            </p:custDataLst>
            <p:extLst>
              <p:ext uri="{D42A27DB-BD31-4B8C-83A1-F6EECF244321}">
                <p14:modId xmlns:p14="http://schemas.microsoft.com/office/powerpoint/2010/main" val="161246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23554" name="think-cell data - do not delete" hidden="1">
                        <a:extLst>
                          <a:ext uri="{FF2B5EF4-FFF2-40B4-BE49-F238E27FC236}">
                            <a16:creationId xmlns:a16="http://schemas.microsoft.com/office/drawing/2014/main" id="{28604BCB-A6D5-71D6-7E58-F0112CE44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タイトル 1">
            <a:extLst>
              <a:ext uri="{FF2B5EF4-FFF2-40B4-BE49-F238E27FC236}">
                <a16:creationId xmlns:a16="http://schemas.microsoft.com/office/drawing/2014/main" id="{E2E1E095-8C7A-AD2E-F9D0-83ABA67E7EB2}"/>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既存のデータ類型</a:t>
            </a:r>
            <a:r>
              <a:rPr lang="ja-JP" altLang="en-US" dirty="0">
                <a:latin typeface="+mn-ea"/>
                <a:ea typeface="+mn-ea"/>
              </a:rPr>
              <a:t>と</a:t>
            </a:r>
            <a:r>
              <a:rPr lang="ja-JP" altLang="en-US" sz="3200" dirty="0">
                <a:latin typeface="+mn-ea"/>
                <a:ea typeface="+mn-ea"/>
              </a:rPr>
              <a:t>制約</a:t>
            </a:r>
          </a:p>
        </p:txBody>
      </p:sp>
      <p:sp>
        <p:nvSpPr>
          <p:cNvPr id="23557" name="スライド番号プレースホルダー 4">
            <a:extLst>
              <a:ext uri="{FF2B5EF4-FFF2-40B4-BE49-F238E27FC236}">
                <a16:creationId xmlns:a16="http://schemas.microsoft.com/office/drawing/2014/main" id="{3A04B8D7-98FA-808C-91A9-37C89752E04C}"/>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7790D9AA-403D-429F-B064-414D39569677}" type="slidenum">
              <a:rPr lang="en-US" altLang="ja-JP" sz="900" smtClean="0">
                <a:latin typeface="+mn-ea"/>
                <a:ea typeface="+mn-ea"/>
              </a:rPr>
              <a:pPr>
                <a:spcBef>
                  <a:spcPct val="0"/>
                </a:spcBef>
                <a:buFontTx/>
                <a:buNone/>
              </a:pPr>
              <a:t>52</a:t>
            </a:fld>
            <a:endParaRPr lang="en-US" altLang="ja-JP" sz="900" dirty="0">
              <a:latin typeface="+mn-ea"/>
              <a:ea typeface="+mn-ea"/>
            </a:endParaRPr>
          </a:p>
        </p:txBody>
      </p:sp>
      <p:graphicFrame>
        <p:nvGraphicFramePr>
          <p:cNvPr id="10" name="object 8">
            <a:extLst>
              <a:ext uri="{FF2B5EF4-FFF2-40B4-BE49-F238E27FC236}">
                <a16:creationId xmlns:a16="http://schemas.microsoft.com/office/drawing/2014/main" id="{13C29C8F-931C-79A5-5E7B-C8396C1911FC}"/>
              </a:ext>
            </a:extLst>
          </p:cNvPr>
          <p:cNvGraphicFramePr>
            <a:graphicFrameLocks noGrp="1"/>
          </p:cNvGraphicFramePr>
          <p:nvPr>
            <p:extLst>
              <p:ext uri="{D42A27DB-BD31-4B8C-83A1-F6EECF244321}">
                <p14:modId xmlns:p14="http://schemas.microsoft.com/office/powerpoint/2010/main" val="48058658"/>
              </p:ext>
            </p:extLst>
          </p:nvPr>
        </p:nvGraphicFramePr>
        <p:xfrm>
          <a:off x="614363" y="1292225"/>
          <a:ext cx="10968037" cy="4610400"/>
        </p:xfrm>
        <a:graphic>
          <a:graphicData uri="http://schemas.openxmlformats.org/drawingml/2006/table">
            <a:tbl>
              <a:tblPr/>
              <a:tblGrid>
                <a:gridCol w="2138362">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2278063">
                  <a:extLst>
                    <a:ext uri="{9D8B030D-6E8A-4147-A177-3AD203B41FA5}">
                      <a16:colId xmlns:a16="http://schemas.microsoft.com/office/drawing/2014/main" val="20002"/>
                    </a:ext>
                  </a:extLst>
                </a:gridCol>
                <a:gridCol w="2281237">
                  <a:extLst>
                    <a:ext uri="{9D8B030D-6E8A-4147-A177-3AD203B41FA5}">
                      <a16:colId xmlns:a16="http://schemas.microsoft.com/office/drawing/2014/main" val="20003"/>
                    </a:ext>
                  </a:extLst>
                </a:gridCol>
                <a:gridCol w="2101850">
                  <a:extLst>
                    <a:ext uri="{9D8B030D-6E8A-4147-A177-3AD203B41FA5}">
                      <a16:colId xmlns:a16="http://schemas.microsoft.com/office/drawing/2014/main" val="20004"/>
                    </a:ext>
                  </a:extLst>
                </a:gridCol>
              </a:tblGrid>
              <a:tr h="0">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bg1"/>
                        </a:solidFill>
                        <a:effectLst/>
                        <a:latin typeface="+mn-ea"/>
                        <a:ea typeface="+mn-ea"/>
                        <a:cs typeface="Times New Roman" panose="02020603050405020304" pitchFamily="18" charset="0"/>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chemeClr val="bg1"/>
                          </a:solidFill>
                          <a:effectLst/>
                          <a:latin typeface="+mn-ea"/>
                          <a:ea typeface="+mn-ea"/>
                        </a:rPr>
                        <a:t>匿名加工情報</a:t>
                      </a:r>
                      <a:endParaRPr kumimoji="1" lang="ja-JP" altLang="ja-JP" sz="1600" b="1" i="0" u="none" strike="noStrike" cap="none" normalizeH="0" baseline="0" dirty="0">
                        <a:ln>
                          <a:noFill/>
                        </a:ln>
                        <a:solidFill>
                          <a:schemeClr val="bg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chemeClr val="bg1"/>
                          </a:solidFill>
                          <a:effectLst/>
                          <a:latin typeface="+mn-ea"/>
                          <a:ea typeface="+mn-ea"/>
                        </a:rPr>
                        <a:t>匿名加工医療情報</a:t>
                      </a:r>
                      <a:endParaRPr kumimoji="1" lang="ja-JP" altLang="ja-JP" sz="1600" b="1" i="0" u="none" strike="noStrike" cap="none" normalizeH="0" baseline="0" dirty="0">
                        <a:ln>
                          <a:noFill/>
                        </a:ln>
                        <a:solidFill>
                          <a:schemeClr val="bg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chemeClr val="bg1"/>
                          </a:solidFill>
                          <a:effectLst/>
                          <a:latin typeface="+mn-ea"/>
                          <a:ea typeface="+mn-ea"/>
                        </a:rPr>
                        <a:t>仮名加工情報</a:t>
                      </a:r>
                      <a:endParaRPr kumimoji="1" lang="ja-JP" altLang="ja-JP" sz="1600" b="1" i="0" u="none" strike="noStrike" cap="none" normalizeH="0" baseline="0" dirty="0">
                        <a:ln>
                          <a:noFill/>
                        </a:ln>
                        <a:solidFill>
                          <a:schemeClr val="bg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cs typeface="Meiryo UI" panose="020B0604030504040204" pitchFamily="50" charset="-128"/>
                        </a:rPr>
                        <a:t>仮名加工医療情報</a:t>
                      </a:r>
                      <a:endParaRPr kumimoji="1" lang="ja-JP" altLang="ja-JP" sz="1600" b="1" i="0" u="none" strike="noStrike" cap="none" normalizeH="0" baseline="0" dirty="0">
                        <a:ln>
                          <a:noFill/>
                        </a:ln>
                        <a:solidFill>
                          <a:schemeClr val="bg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根拠法</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個人情報保護法</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次世代医療基盤法</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個人情報保護法</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rgbClr val="000000"/>
                          </a:solidFill>
                          <a:effectLst/>
                          <a:latin typeface="+mn-ea"/>
                          <a:ea typeface="+mn-ea"/>
                        </a:rPr>
                        <a:t>次世代医療基盤法</a:t>
                      </a:r>
                      <a:endParaRPr kumimoji="1" lang="zh-TW" altLang="en-US" sz="1600" b="0" i="0" u="none" strike="noStrike" cap="none" normalizeH="0" baseline="0" dirty="0">
                        <a:ln>
                          <a:noFill/>
                        </a:ln>
                        <a:solidFill>
                          <a:srgbClr val="00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153248">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加工方法</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法に準拠した匿名加工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cs typeface="Meiryo UI" panose="020B0604030504040204" pitchFamily="50" charset="-128"/>
                        </a:rPr>
                        <a:t>ゲノム情報、顔画像は利用不可</a:t>
                      </a: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法に準拠した匿名加工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cs typeface="Meiryo UI" panose="020B0604030504040204" pitchFamily="50" charset="-128"/>
                        </a:rPr>
                        <a:t>ゲノム情報、顔画像は利用不可</a:t>
                      </a: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法に準拠した仮名加工</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cs typeface="Meiryo UI" panose="020B0604030504040204" pitchFamily="50" charset="-128"/>
                        </a:rPr>
                        <a:t>ゲノム情報、顔画像は利用不可</a:t>
                      </a: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cs typeface="Meiryo UI" panose="020B0604030504040204" pitchFamily="50" charset="-128"/>
                        </a:rPr>
                        <a:t>法に準拠した仮名加工</a:t>
                      </a:r>
                      <a:endParaRPr kumimoji="1" lang="en-US" altLang="ja-JP" sz="1600" b="0" i="0" u="none" strike="noStrike" cap="none" normalizeH="0" baseline="0" dirty="0">
                        <a:ln>
                          <a:noFill/>
                        </a:ln>
                        <a:solidFill>
                          <a:srgbClr val="000000"/>
                        </a:solidFill>
                        <a:effectLst/>
                        <a:latin typeface="+mn-ea"/>
                        <a:ea typeface="+mn-ea"/>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0070C0"/>
                          </a:solidFill>
                          <a:effectLst/>
                          <a:latin typeface="+mn-ea"/>
                          <a:ea typeface="+mn-ea"/>
                          <a:cs typeface="Meiryo UI" panose="020B0604030504040204" pitchFamily="50" charset="-128"/>
                        </a:rPr>
                        <a:t>ゲノム情報、顔画像は利用不可</a:t>
                      </a: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98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加工によりデータ値が</a:t>
                      </a:r>
                      <a:endParaRPr kumimoji="1" lang="en-US" altLang="ja-JP" sz="1600" b="0" i="0" u="none" strike="noStrike" cap="none" normalizeH="0" baseline="0" dirty="0">
                        <a:ln>
                          <a:noFill/>
                        </a:ln>
                        <a:solidFill>
                          <a:schemeClr val="tx1"/>
                        </a:solidFill>
                        <a:effectLst/>
                        <a:latin typeface="+mn-ea"/>
                        <a:ea typeface="+mn-ea"/>
                      </a:endParaRPr>
                    </a:p>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変わる恐れ</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あり</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あり</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（配慮あり）</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rgbClr val="FF0000"/>
                          </a:solidFill>
                          <a:effectLst/>
                          <a:latin typeface="+mn-ea"/>
                          <a:ea typeface="+mn-ea"/>
                        </a:rPr>
                        <a:t>なし</a:t>
                      </a:r>
                      <a:endParaRPr kumimoji="1" lang="ja-JP" altLang="ja-JP" sz="1600" b="0" i="0" u="none" strike="noStrike" cap="none" normalizeH="0" baseline="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82232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FF0000"/>
                          </a:solidFill>
                          <a:effectLst/>
                          <a:latin typeface="+mn-ea"/>
                          <a:ea typeface="+mn-ea"/>
                        </a:rPr>
                        <a:t>なし</a:t>
                      </a:r>
                      <a:endParaRPr kumimoji="1" lang="ja-JP" altLang="ja-JP" sz="1600" b="0" i="0" u="none" strike="noStrike" cap="none" normalizeH="0" baseline="0" dirty="0">
                        <a:ln>
                          <a:noFill/>
                        </a:ln>
                        <a:solidFill>
                          <a:srgbClr val="FF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209444">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再識別</a:t>
                      </a:r>
                    </a:p>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n-ea"/>
                          <a:ea typeface="+mn-ea"/>
                        </a:rPr>
                        <a:t>（データ信頼性確保等のため</a:t>
                      </a:r>
                      <a:endParaRPr kumimoji="1" lang="en-US" altLang="ja-JP" sz="1200" b="0" i="0" u="none" strike="noStrike" cap="none" normalizeH="0" baseline="0" dirty="0">
                        <a:ln>
                          <a:noFill/>
                        </a:ln>
                        <a:solidFill>
                          <a:schemeClr val="tx1"/>
                        </a:solidFill>
                        <a:effectLst/>
                        <a:latin typeface="+mn-ea"/>
                        <a:ea typeface="+mn-ea"/>
                      </a:endParaRPr>
                    </a:p>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n-ea"/>
                          <a:ea typeface="+mn-ea"/>
                        </a:rPr>
                        <a:t>に本人を特定すること）</a:t>
                      </a:r>
                      <a:endParaRPr kumimoji="1" lang="ja-JP" altLang="ja-JP" sz="12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禁止</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禁止</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禁止</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4857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認定作成事業者：</a:t>
                      </a:r>
                      <a:r>
                        <a:rPr kumimoji="1" lang="ja-JP" altLang="en-US" sz="1600" b="0" i="0" u="none" strike="noStrike" cap="none" normalizeH="0" baseline="0" dirty="0">
                          <a:ln>
                            <a:noFill/>
                          </a:ln>
                          <a:solidFill>
                            <a:srgbClr val="FF0000"/>
                          </a:solidFill>
                          <a:effectLst/>
                          <a:latin typeface="+mn-ea"/>
                          <a:ea typeface="+mn-ea"/>
                        </a:rPr>
                        <a:t>可能</a:t>
                      </a:r>
                      <a:endParaRPr kumimoji="1" lang="en-US" altLang="ja-JP" sz="1600" b="0" i="0" u="none" strike="noStrike" cap="none" normalizeH="0" baseline="0" dirty="0">
                        <a:ln>
                          <a:noFill/>
                        </a:ln>
                        <a:solidFill>
                          <a:srgbClr val="FF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認定利用事業者</a:t>
                      </a:r>
                      <a:r>
                        <a:rPr kumimoji="1" lang="ja-JP" altLang="ja-JP" sz="1600" b="0" i="0" u="none" strike="noStrike" cap="none" normalizeH="0" baseline="0" dirty="0">
                          <a:ln>
                            <a:noFill/>
                          </a:ln>
                          <a:solidFill>
                            <a:srgbClr val="000000"/>
                          </a:solidFill>
                          <a:effectLst/>
                          <a:latin typeface="+mn-ea"/>
                          <a:ea typeface="+mn-ea"/>
                        </a:rPr>
                        <a:t>：</a:t>
                      </a:r>
                      <a:r>
                        <a:rPr kumimoji="1" lang="ja-JP" altLang="en-US" sz="1600" b="0" i="0" u="none" strike="noStrike" cap="none" normalizeH="0" baseline="0" dirty="0">
                          <a:ln>
                            <a:noFill/>
                          </a:ln>
                          <a:solidFill>
                            <a:srgbClr val="000000"/>
                          </a:solidFill>
                          <a:effectLst/>
                          <a:latin typeface="+mn-ea"/>
                          <a:ea typeface="+mn-ea"/>
                        </a:rPr>
                        <a:t>禁止</a:t>
                      </a:r>
                      <a:endParaRPr kumimoji="1" lang="ja-JP" altLang="ja-JP" sz="1600" b="0" i="0" u="none" strike="noStrike" cap="none" normalizeH="0" baseline="0" dirty="0">
                        <a:ln>
                          <a:noFill/>
                        </a:ln>
                        <a:solidFill>
                          <a:srgbClr val="00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98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削除情報等</a:t>
                      </a:r>
                    </a:p>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（対応表）の保存</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a:t>
                      </a:r>
                      <a:endParaRPr kumimoji="1" lang="ja-JP" altLang="ja-JP" sz="1600" b="0" i="0" u="none" strike="noStrike" cap="none" normalizeH="0" baseline="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a:t>
                      </a:r>
                      <a:endParaRPr kumimoji="1" lang="ja-JP" altLang="ja-JP" sz="1600" b="0" i="0" u="none" strike="noStrike" cap="none" normalizeH="0" baseline="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FF0000"/>
                          </a:solidFill>
                          <a:effectLst/>
                          <a:latin typeface="+mn-ea"/>
                          <a:ea typeface="+mn-ea"/>
                        </a:rPr>
                        <a:t>〇</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5619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認定作成事業者：</a:t>
                      </a:r>
                      <a:r>
                        <a:rPr kumimoji="1" lang="ja-JP" altLang="en-US" sz="1600" b="0" i="0" u="none" strike="noStrike" cap="none" normalizeH="0" baseline="0" dirty="0">
                          <a:ln>
                            <a:noFill/>
                          </a:ln>
                          <a:solidFill>
                            <a:srgbClr val="FF0000"/>
                          </a:solidFill>
                          <a:effectLst/>
                          <a:latin typeface="+mn-ea"/>
                          <a:ea typeface="+mn-ea"/>
                        </a:rPr>
                        <a:t>○</a:t>
                      </a:r>
                      <a:endParaRPr kumimoji="1" lang="en-US" altLang="ja-JP" sz="1600" b="0" i="0" u="none" strike="noStrike" cap="none" normalizeH="0" baseline="0" dirty="0">
                        <a:ln>
                          <a:noFill/>
                        </a:ln>
                        <a:solidFill>
                          <a:srgbClr val="FF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認定利用事業者</a:t>
                      </a:r>
                      <a:r>
                        <a:rPr kumimoji="1" lang="ja-JP" altLang="ja-JP" sz="1600" b="0" i="0" u="none" strike="noStrike" cap="none" normalizeH="0" baseline="0" dirty="0">
                          <a:ln>
                            <a:noFill/>
                          </a:ln>
                          <a:solidFill>
                            <a:srgbClr val="000000"/>
                          </a:solidFill>
                          <a:effectLst/>
                          <a:latin typeface="+mn-ea"/>
                          <a:ea typeface="+mn-ea"/>
                        </a:rPr>
                        <a:t>：</a:t>
                      </a:r>
                      <a:r>
                        <a:rPr kumimoji="1" lang="en-US" altLang="ja-JP" sz="1600" b="0" i="0" u="none" strike="noStrike" cap="none" normalizeH="0" baseline="0" dirty="0">
                          <a:ln>
                            <a:noFill/>
                          </a:ln>
                          <a:solidFill>
                            <a:srgbClr val="000000"/>
                          </a:solidFill>
                          <a:effectLst/>
                          <a:latin typeface="+mn-ea"/>
                          <a:ea typeface="+mn-ea"/>
                        </a:rPr>
                        <a:t>×</a:t>
                      </a:r>
                      <a:endParaRPr kumimoji="1" lang="ja-JP" altLang="ja-JP" sz="1600" b="0" i="0" u="none" strike="noStrike" cap="none" normalizeH="0" baseline="0" dirty="0">
                        <a:ln>
                          <a:noFill/>
                        </a:ln>
                        <a:solidFill>
                          <a:srgbClr val="00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5"/>
                  </a:ext>
                </a:extLst>
              </a:tr>
              <a:tr h="17198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原データとの信頼性の確保</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mn-ea"/>
                          <a:ea typeface="+mn-ea"/>
                        </a:rPr>
                        <a:t>×</a:t>
                      </a:r>
                      <a:endParaRPr kumimoji="1" lang="ja-JP" altLang="ja-JP" sz="1600" b="0" i="0" u="none" strike="noStrike" cap="none" normalizeH="0" baseline="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577850" indent="-142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認定作成事業者：</a:t>
                      </a:r>
                      <a:r>
                        <a:rPr kumimoji="1" lang="ja-JP" altLang="en-US" sz="1600" b="0" i="0" u="none" strike="noStrike" cap="none" normalizeH="0" baseline="0" dirty="0">
                          <a:ln>
                            <a:noFill/>
                          </a:ln>
                          <a:solidFill>
                            <a:srgbClr val="FF0000"/>
                          </a:solidFill>
                          <a:effectLst/>
                          <a:latin typeface="+mn-ea"/>
                          <a:ea typeface="+mn-ea"/>
                        </a:rPr>
                        <a:t>○</a:t>
                      </a:r>
                      <a:endParaRPr kumimoji="1" lang="en-US" altLang="ja-JP" sz="1600" b="0" i="0" u="none" strike="noStrike" cap="none" normalizeH="0" baseline="0" dirty="0">
                        <a:ln>
                          <a:noFill/>
                        </a:ln>
                        <a:solidFill>
                          <a:srgbClr val="FF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認定利用事業者</a:t>
                      </a:r>
                      <a:r>
                        <a:rPr kumimoji="1" lang="ja-JP" altLang="ja-JP" sz="1600" b="0" i="0" u="none" strike="noStrike" cap="none" normalizeH="0" baseline="0" dirty="0">
                          <a:ln>
                            <a:noFill/>
                          </a:ln>
                          <a:solidFill>
                            <a:srgbClr val="000000"/>
                          </a:solidFill>
                          <a:effectLst/>
                          <a:latin typeface="+mn-ea"/>
                          <a:ea typeface="+mn-ea"/>
                        </a:rPr>
                        <a:t>：</a:t>
                      </a:r>
                      <a:r>
                        <a:rPr kumimoji="1" lang="en-US" altLang="ja-JP" sz="1600" b="0" i="0" u="none" strike="noStrike" cap="none" normalizeH="0" baseline="0" dirty="0">
                          <a:ln>
                            <a:noFill/>
                          </a:ln>
                          <a:solidFill>
                            <a:srgbClr val="000000"/>
                          </a:solidFill>
                          <a:effectLst/>
                          <a:latin typeface="+mn-ea"/>
                          <a:ea typeface="+mn-ea"/>
                        </a:rPr>
                        <a:t>×</a:t>
                      </a:r>
                      <a:endParaRPr kumimoji="1" lang="ja-JP" altLang="ja-JP" sz="1600" b="0" i="0" u="none" strike="noStrike" cap="none" normalizeH="0" baseline="0" dirty="0">
                        <a:ln>
                          <a:noFill/>
                        </a:ln>
                        <a:solidFill>
                          <a:srgbClr val="00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198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DB</a:t>
                      </a:r>
                      <a:r>
                        <a:rPr kumimoji="1" lang="ja-JP" altLang="en-US" sz="1600" b="0" i="0" u="none" strike="noStrike" cap="none" normalizeH="0" baseline="0" dirty="0">
                          <a:ln>
                            <a:noFill/>
                          </a:ln>
                          <a:solidFill>
                            <a:schemeClr val="tx1"/>
                          </a:solidFill>
                          <a:effectLst/>
                          <a:latin typeface="+mn-ea"/>
                          <a:ea typeface="+mn-ea"/>
                        </a:rPr>
                        <a:t>連携／</a:t>
                      </a:r>
                      <a:r>
                        <a:rPr kumimoji="1" lang="ja-JP" altLang="ja-JP" sz="1600" b="0" i="0" u="none" strike="noStrike" cap="none" normalizeH="0" baseline="0" dirty="0">
                          <a:ln>
                            <a:noFill/>
                          </a:ln>
                          <a:solidFill>
                            <a:schemeClr val="tx1"/>
                          </a:solidFill>
                          <a:effectLst/>
                          <a:latin typeface="+mn-ea"/>
                          <a:ea typeface="+mn-ea"/>
                        </a:rPr>
                        <a:t>リンケージ</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FF0000"/>
                          </a:solidFill>
                          <a:effectLst/>
                          <a:latin typeface="+mn-ea"/>
                          <a:ea typeface="+mn-ea"/>
                        </a:rPr>
                        <a:t>〇</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158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marL="577850" indent="-142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認定作成事業者：</a:t>
                      </a:r>
                      <a:r>
                        <a:rPr kumimoji="1" lang="ja-JP" altLang="en-US" sz="1600" b="0" i="0" u="none" strike="noStrike" cap="none" normalizeH="0" baseline="0" dirty="0">
                          <a:ln>
                            <a:noFill/>
                          </a:ln>
                          <a:solidFill>
                            <a:srgbClr val="FF0000"/>
                          </a:solidFill>
                          <a:effectLst/>
                          <a:latin typeface="+mn-ea"/>
                          <a:ea typeface="+mn-ea"/>
                        </a:rPr>
                        <a:t>○</a:t>
                      </a:r>
                      <a:endParaRPr kumimoji="1" lang="en-US" altLang="ja-JP" sz="1600" b="0" i="0" u="none" strike="noStrike" cap="none" normalizeH="0" baseline="0" dirty="0">
                        <a:ln>
                          <a:noFill/>
                        </a:ln>
                        <a:solidFill>
                          <a:srgbClr val="FF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mn-ea"/>
                          <a:ea typeface="+mn-ea"/>
                        </a:rPr>
                        <a:t>認定利用事業者</a:t>
                      </a:r>
                      <a:r>
                        <a:rPr kumimoji="1" lang="ja-JP" altLang="ja-JP" sz="1600" b="0" i="0" u="none" strike="noStrike" cap="none" normalizeH="0" baseline="0" dirty="0">
                          <a:ln>
                            <a:noFill/>
                          </a:ln>
                          <a:solidFill>
                            <a:srgbClr val="000000"/>
                          </a:solidFill>
                          <a:effectLst/>
                          <a:latin typeface="+mn-ea"/>
                          <a:ea typeface="+mn-ea"/>
                        </a:rPr>
                        <a:t>：</a:t>
                      </a:r>
                      <a:r>
                        <a:rPr kumimoji="1" lang="en-US" altLang="ja-JP" sz="1600" b="0" i="0" u="none" strike="noStrike" cap="none" normalizeH="0" baseline="0" dirty="0">
                          <a:ln>
                            <a:noFill/>
                          </a:ln>
                          <a:solidFill>
                            <a:srgbClr val="000000"/>
                          </a:solidFill>
                          <a:effectLst/>
                          <a:latin typeface="+mn-ea"/>
                          <a:ea typeface="+mn-ea"/>
                        </a:rPr>
                        <a:t>×</a:t>
                      </a:r>
                      <a:endParaRPr kumimoji="1" lang="ja-JP" altLang="ja-JP" sz="1600" b="0" i="0" u="none" strike="noStrike" cap="none" normalizeH="0" baseline="0" dirty="0">
                        <a:ln>
                          <a:noFill/>
                        </a:ln>
                        <a:solidFill>
                          <a:srgbClr val="00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7"/>
                  </a:ext>
                </a:extLst>
              </a:tr>
              <a:tr h="171980">
                <a:tc>
                  <a:txBody>
                    <a:bodyPr/>
                    <a:lstStyle>
                      <a:lvl1pPr marL="90488">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7200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特定目的内での第三者提供</a:t>
                      </a:r>
                      <a:r>
                        <a:rPr kumimoji="1" lang="en-US" altLang="ja-JP" sz="1600" b="0" i="0" u="none" strike="noStrike" cap="none" normalizeH="0" baseline="30000" dirty="0">
                          <a:ln>
                            <a:noFill/>
                          </a:ln>
                          <a:solidFill>
                            <a:schemeClr val="tx1"/>
                          </a:solidFill>
                          <a:effectLst/>
                          <a:latin typeface="+mn-ea"/>
                          <a:ea typeface="+mn-ea"/>
                        </a:rPr>
                        <a:t>※</a:t>
                      </a:r>
                      <a:endParaRPr kumimoji="1" lang="ja-JP" altLang="ja-JP" sz="1600" b="0" i="0" u="none" strike="noStrike" cap="none" normalizeH="0" baseline="3000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〇</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FF0000"/>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n-ea"/>
                          <a:ea typeface="+mn-ea"/>
                        </a:rPr>
                        <a:t>×</a:t>
                      </a:r>
                      <a:endParaRPr kumimoji="1" lang="ja-JP"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561975">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FF0000"/>
                          </a:solidFill>
                          <a:effectLst/>
                          <a:latin typeface="+mn-ea"/>
                          <a:ea typeface="+mn-ea"/>
                        </a:rPr>
                        <a:t>○</a:t>
                      </a:r>
                      <a:endParaRPr kumimoji="1" lang="ja-JP" altLang="ja-JP" sz="1600" b="0" i="0" u="none" strike="noStrike" cap="none" normalizeH="0" baseline="0" dirty="0">
                        <a:ln>
                          <a:noFill/>
                        </a:ln>
                        <a:solidFill>
                          <a:srgbClr val="FF0000"/>
                        </a:solidFill>
                        <a:effectLst/>
                        <a:latin typeface="+mn-ea"/>
                        <a:ea typeface="+mn-ea"/>
                        <a:cs typeface="Meiryo UI" panose="020B0604030504040204" pitchFamily="50" charset="-128"/>
                      </a:endParaRPr>
                    </a:p>
                  </a:txBody>
                  <a:tcPr marL="0" marR="0" marT="36000" marB="360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1" name="object 10">
            <a:extLst>
              <a:ext uri="{FF2B5EF4-FFF2-40B4-BE49-F238E27FC236}">
                <a16:creationId xmlns:a16="http://schemas.microsoft.com/office/drawing/2014/main" id="{6D1D270B-F2A8-F5EC-2622-9A0C1347CE5A}"/>
              </a:ext>
            </a:extLst>
          </p:cNvPr>
          <p:cNvSpPr txBox="1"/>
          <p:nvPr/>
        </p:nvSpPr>
        <p:spPr>
          <a:xfrm>
            <a:off x="623887" y="6069312"/>
            <a:ext cx="10584681" cy="382797"/>
          </a:xfrm>
          <a:prstGeom prst="rect">
            <a:avLst/>
          </a:prstGeom>
        </p:spPr>
        <p:txBody>
          <a:bodyPr wrap="square" lIns="0" tIns="13335" rIns="0" bIns="0">
            <a:spAutoFit/>
          </a:bodyPr>
          <a:lstStyle>
            <a:lvl1pPr marL="150813" indent="-138113">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ts val="100"/>
              </a:spcBef>
              <a:defRPr/>
            </a:pPr>
            <a:r>
              <a:rPr lang="ja-JP" altLang="ja-JP" sz="1200" dirty="0">
                <a:latin typeface="+mn-ea"/>
                <a:ea typeface="+mn-ea"/>
              </a:rPr>
              <a:t>※特定目的とは、①国内外の規制当局が要求する医薬品の承認申請や安全性情報の報告等の薬事的な目的、②研究結果の透明性向上を目的としたものを想定。また</a:t>
            </a:r>
            <a:r>
              <a:rPr lang="ja-JP" altLang="en-US" sz="1200" dirty="0">
                <a:latin typeface="+mn-ea"/>
                <a:ea typeface="+mn-ea"/>
              </a:rPr>
              <a:t>、</a:t>
            </a:r>
            <a:r>
              <a:rPr lang="ja-JP" altLang="ja-JP" sz="1200" dirty="0">
                <a:latin typeface="+mn-ea"/>
                <a:ea typeface="+mn-ea"/>
              </a:rPr>
              <a:t>①②のための他の第三者（海外のグループ会社、委託先等）への提供をデータ保護契約締結下で可能とする。</a:t>
            </a:r>
          </a:p>
        </p:txBody>
      </p:sp>
      <p:sp>
        <p:nvSpPr>
          <p:cNvPr id="23621" name="object 8">
            <a:extLst>
              <a:ext uri="{FF2B5EF4-FFF2-40B4-BE49-F238E27FC236}">
                <a16:creationId xmlns:a16="http://schemas.microsoft.com/office/drawing/2014/main" id="{6A35E8B5-BD6D-F808-B372-67DCEB29F798}"/>
              </a:ext>
            </a:extLst>
          </p:cNvPr>
          <p:cNvSpPr txBox="1">
            <a:spLocks noChangeArrowheads="1"/>
          </p:cNvSpPr>
          <p:nvPr/>
        </p:nvSpPr>
        <p:spPr bwMode="auto">
          <a:xfrm>
            <a:off x="2819970" y="6641195"/>
            <a:ext cx="903667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「第</a:t>
            </a:r>
            <a:r>
              <a:rPr lang="en-US" altLang="ja-JP" sz="800" dirty="0">
                <a:latin typeface="+mn-ea"/>
                <a:ea typeface="+mn-ea"/>
              </a:rPr>
              <a:t>2</a:t>
            </a:r>
            <a:r>
              <a:rPr lang="ja-JP" altLang="en-US" sz="800" dirty="0">
                <a:latin typeface="+mn-ea"/>
                <a:ea typeface="+mn-ea"/>
              </a:rPr>
              <a:t>回　医療分野における仮名加工情報の保護と利活用に関する検討会（令和４年</a:t>
            </a:r>
            <a:r>
              <a:rPr lang="en-US" altLang="ja-JP" sz="800" dirty="0">
                <a:latin typeface="+mn-ea"/>
                <a:ea typeface="+mn-ea"/>
              </a:rPr>
              <a:t>4</a:t>
            </a:r>
            <a:r>
              <a:rPr lang="ja-JP" altLang="en-US" sz="800" dirty="0">
                <a:latin typeface="+mn-ea"/>
                <a:ea typeface="+mn-ea"/>
              </a:rPr>
              <a:t>月</a:t>
            </a:r>
            <a:r>
              <a:rPr lang="en-US" altLang="ja-JP" sz="800" dirty="0">
                <a:latin typeface="+mn-ea"/>
                <a:ea typeface="+mn-ea"/>
              </a:rPr>
              <a:t>13</a:t>
            </a:r>
            <a:r>
              <a:rPr lang="ja-JP" altLang="en-US" sz="800" dirty="0">
                <a:latin typeface="+mn-ea"/>
                <a:ea typeface="+mn-ea"/>
              </a:rPr>
              <a:t>日）資料</a:t>
            </a:r>
            <a:r>
              <a:rPr lang="en-US" altLang="ja-JP" sz="800" dirty="0">
                <a:latin typeface="+mn-ea"/>
                <a:ea typeface="+mn-ea"/>
              </a:rPr>
              <a:t>1</a:t>
            </a:r>
            <a:r>
              <a:rPr lang="ja-JP" altLang="en-US" sz="800" dirty="0">
                <a:latin typeface="+mn-ea"/>
                <a:ea typeface="+mn-ea"/>
              </a:rPr>
              <a:t>」及び「第</a:t>
            </a:r>
            <a:r>
              <a:rPr lang="en-US" altLang="ja-JP" sz="800" dirty="0">
                <a:latin typeface="+mn-ea"/>
                <a:ea typeface="+mn-ea"/>
              </a:rPr>
              <a:t>7</a:t>
            </a:r>
            <a:r>
              <a:rPr lang="ja-JP" altLang="en-US" sz="800" dirty="0">
                <a:latin typeface="+mn-ea"/>
                <a:ea typeface="+mn-ea"/>
              </a:rPr>
              <a:t>回　次世代医療基盤法検討ワーキンググループ（令和</a:t>
            </a:r>
            <a:r>
              <a:rPr lang="en-US" altLang="ja-JP" sz="800" dirty="0">
                <a:latin typeface="+mn-ea"/>
                <a:ea typeface="+mn-ea"/>
              </a:rPr>
              <a:t>4</a:t>
            </a:r>
            <a:r>
              <a:rPr lang="ja-JP" altLang="en-US" sz="800" dirty="0">
                <a:latin typeface="+mn-ea"/>
                <a:ea typeface="+mn-ea"/>
              </a:rPr>
              <a:t>年</a:t>
            </a:r>
            <a:r>
              <a:rPr lang="en-US" altLang="ja-JP" sz="800" dirty="0">
                <a:latin typeface="+mn-ea"/>
                <a:ea typeface="+mn-ea"/>
              </a:rPr>
              <a:t>12</a:t>
            </a:r>
            <a:r>
              <a:rPr lang="ja-JP" altLang="en-US" sz="800" dirty="0">
                <a:latin typeface="+mn-ea"/>
                <a:ea typeface="+mn-ea"/>
              </a:rPr>
              <a:t>月</a:t>
            </a:r>
            <a:r>
              <a:rPr lang="en-US" altLang="ja-JP" sz="800" dirty="0">
                <a:latin typeface="+mn-ea"/>
                <a:ea typeface="+mn-ea"/>
              </a:rPr>
              <a:t>26</a:t>
            </a:r>
            <a:r>
              <a:rPr lang="ja-JP" altLang="en-US" sz="800" dirty="0">
                <a:latin typeface="+mn-ea"/>
                <a:ea typeface="+mn-ea"/>
              </a:rPr>
              <a:t>日）資料</a:t>
            </a:r>
            <a:r>
              <a:rPr lang="en-US" altLang="ja-JP" sz="800" dirty="0">
                <a:latin typeface="+mn-ea"/>
                <a:ea typeface="+mn-ea"/>
              </a:rPr>
              <a:t>1</a:t>
            </a:r>
            <a:r>
              <a:rPr lang="ja-JP" altLang="en-US" sz="800" dirty="0">
                <a:latin typeface="+mn-ea"/>
                <a:ea typeface="+mn-ea"/>
              </a:rPr>
              <a:t>」を参考に作成</a:t>
            </a:r>
            <a:endParaRPr lang="ja-JP" altLang="ja-JP" sz="800" dirty="0">
              <a:latin typeface="+mn-ea"/>
              <a:ea typeface="+mn-ea"/>
            </a:endParaRPr>
          </a:p>
        </p:txBody>
      </p:sp>
      <p:sp>
        <p:nvSpPr>
          <p:cNvPr id="2" name="四角形: 角を丸くする 1">
            <a:extLst>
              <a:ext uri="{FF2B5EF4-FFF2-40B4-BE49-F238E27FC236}">
                <a16:creationId xmlns:a16="http://schemas.microsoft.com/office/drawing/2014/main" id="{E25167DA-02C6-D05A-2F3A-962D35E6CB25}"/>
              </a:ext>
            </a:extLst>
          </p:cNvPr>
          <p:cNvSpPr/>
          <p:nvPr/>
        </p:nvSpPr>
        <p:spPr bwMode="auto">
          <a:xfrm>
            <a:off x="9768664" y="80656"/>
            <a:ext cx="2304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第１章 第</a:t>
            </a:r>
            <a:r>
              <a:rPr lang="ja-JP" altLang="en-US" sz="1600" b="1" dirty="0">
                <a:solidFill>
                  <a:srgbClr val="000000"/>
                </a:solidFill>
                <a:latin typeface="ＭＳ Ｐゴシック"/>
                <a:ea typeface="ＭＳ Ｐゴシック"/>
              </a:rPr>
              <a:t>２</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 name="日付プレースホルダー 3">
            <a:extLst>
              <a:ext uri="{FF2B5EF4-FFF2-40B4-BE49-F238E27FC236}">
                <a16:creationId xmlns:a16="http://schemas.microsoft.com/office/drawing/2014/main" id="{1A2CD153-F944-AF5E-9D69-628D0F742E9E}"/>
              </a:ext>
            </a:extLst>
          </p:cNvPr>
          <p:cNvSpPr>
            <a:spLocks noGrp="1"/>
          </p:cNvSpPr>
          <p:nvPr>
            <p:ph type="dt" sz="half" idx="10"/>
          </p:nvPr>
        </p:nvSpPr>
        <p:spPr/>
        <p:txBody>
          <a:bodyPr/>
          <a:lstStyle/>
          <a:p>
            <a:pPr>
              <a:defRPr/>
            </a:pPr>
            <a:r>
              <a:rPr lang="en-US" altLang="ja-JP" dirty="0"/>
              <a:t>2024/6/26</a:t>
            </a:r>
          </a:p>
        </p:txBody>
      </p:sp>
      <p:sp>
        <p:nvSpPr>
          <p:cNvPr id="3" name="テキスト ボックス 2">
            <a:extLst>
              <a:ext uri="{FF2B5EF4-FFF2-40B4-BE49-F238E27FC236}">
                <a16:creationId xmlns:a16="http://schemas.microsoft.com/office/drawing/2014/main" id="{EADBF745-CDD6-B004-894B-CA24BC3C4831}"/>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6"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オブジェクト 54" hidden="1">
            <a:extLst>
              <a:ext uri="{FF2B5EF4-FFF2-40B4-BE49-F238E27FC236}">
                <a16:creationId xmlns:a16="http://schemas.microsoft.com/office/drawing/2014/main" id="{D473DFEC-9864-9978-C0C0-4C6EE29E2F2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21506" name="オブジェクト 54" hidden="1">
                        <a:extLst>
                          <a:ext uri="{FF2B5EF4-FFF2-40B4-BE49-F238E27FC236}">
                            <a16:creationId xmlns:a16="http://schemas.microsoft.com/office/drawing/2014/main" id="{D473DFEC-9864-9978-C0C0-4C6EE29E2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object 24">
            <a:extLst>
              <a:ext uri="{FF2B5EF4-FFF2-40B4-BE49-F238E27FC236}">
                <a16:creationId xmlns:a16="http://schemas.microsoft.com/office/drawing/2014/main" id="{6787249A-D9AE-42CD-B1F1-083237B42D62}"/>
              </a:ext>
            </a:extLst>
          </p:cNvPr>
          <p:cNvSpPr>
            <a:spLocks/>
          </p:cNvSpPr>
          <p:nvPr/>
        </p:nvSpPr>
        <p:spPr bwMode="auto">
          <a:xfrm>
            <a:off x="3124312" y="3384075"/>
            <a:ext cx="8588312" cy="1800225"/>
          </a:xfrm>
          <a:custGeom>
            <a:avLst/>
            <a:gdLst>
              <a:gd name="T0" fmla="*/ 0 w 8569325"/>
              <a:gd name="T1" fmla="*/ 63935 h 1922145"/>
              <a:gd name="T2" fmla="*/ 16110772 w 8569325"/>
              <a:gd name="T3" fmla="*/ 70024 h 1922145"/>
              <a:gd name="T4" fmla="*/ 8123199 w 8569325"/>
              <a:gd name="T5" fmla="*/ 0 h 1922145"/>
              <a:gd name="T6" fmla="*/ 8123199 w 8569325"/>
              <a:gd name="T7" fmla="*/ 767989 h 1922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69325" h="1922145">
                <a:moveTo>
                  <a:pt x="0" y="160019"/>
                </a:moveTo>
                <a:lnTo>
                  <a:pt x="8568944" y="175259"/>
                </a:lnTo>
              </a:path>
              <a:path w="8569325" h="1922145">
                <a:moveTo>
                  <a:pt x="4320540" y="0"/>
                </a:moveTo>
                <a:lnTo>
                  <a:pt x="4320540" y="1922144"/>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21508" name="タイトル 1">
            <a:extLst>
              <a:ext uri="{FF2B5EF4-FFF2-40B4-BE49-F238E27FC236}">
                <a16:creationId xmlns:a16="http://schemas.microsoft.com/office/drawing/2014/main" id="{F3E48AB5-F855-546D-393F-D481205CB08D}"/>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収集データを個人情報として扱う期間は各社が判断</a:t>
            </a:r>
          </a:p>
        </p:txBody>
      </p:sp>
      <p:sp>
        <p:nvSpPr>
          <p:cNvPr id="21510" name="スライド番号プレースホルダー 4">
            <a:extLst>
              <a:ext uri="{FF2B5EF4-FFF2-40B4-BE49-F238E27FC236}">
                <a16:creationId xmlns:a16="http://schemas.microsoft.com/office/drawing/2014/main" id="{7A9BE776-DE08-04EC-F19E-9903A9FDD7FC}"/>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B6248625-67E3-4113-A1F5-D3515EADAF3E}" type="slidenum">
              <a:rPr lang="en-US" altLang="ja-JP" sz="900" smtClean="0">
                <a:latin typeface="+mn-ea"/>
                <a:ea typeface="+mn-ea"/>
              </a:rPr>
              <a:pPr>
                <a:spcBef>
                  <a:spcPct val="0"/>
                </a:spcBef>
                <a:buFontTx/>
                <a:buNone/>
              </a:pPr>
              <a:t>53</a:t>
            </a:fld>
            <a:endParaRPr lang="en-US" altLang="ja-JP" sz="900" dirty="0">
              <a:latin typeface="+mn-ea"/>
              <a:ea typeface="+mn-ea"/>
            </a:endParaRPr>
          </a:p>
        </p:txBody>
      </p:sp>
      <p:grpSp>
        <p:nvGrpSpPr>
          <p:cNvPr id="21511" name="object 6">
            <a:extLst>
              <a:ext uri="{FF2B5EF4-FFF2-40B4-BE49-F238E27FC236}">
                <a16:creationId xmlns:a16="http://schemas.microsoft.com/office/drawing/2014/main" id="{CAE7BBAD-BD1E-F7E4-9F67-321BCA19A431}"/>
              </a:ext>
            </a:extLst>
          </p:cNvPr>
          <p:cNvGrpSpPr>
            <a:grpSpLocks/>
          </p:cNvGrpSpPr>
          <p:nvPr/>
        </p:nvGrpSpPr>
        <p:grpSpPr bwMode="auto">
          <a:xfrm>
            <a:off x="2987674" y="2886869"/>
            <a:ext cx="4468555" cy="541337"/>
            <a:chOff x="2987294" y="2328926"/>
            <a:chExt cx="4345940" cy="734060"/>
          </a:xfrm>
          <a:solidFill>
            <a:srgbClr val="FF0000">
              <a:alpha val="10000"/>
            </a:srgbClr>
          </a:solidFill>
        </p:grpSpPr>
        <p:sp>
          <p:nvSpPr>
            <p:cNvPr id="21532" name="object 7">
              <a:extLst>
                <a:ext uri="{FF2B5EF4-FFF2-40B4-BE49-F238E27FC236}">
                  <a16:creationId xmlns:a16="http://schemas.microsoft.com/office/drawing/2014/main" id="{7B80FE77-116A-5569-BF91-CB79DA08C566}"/>
                </a:ext>
              </a:extLst>
            </p:cNvPr>
            <p:cNvSpPr>
              <a:spLocks/>
            </p:cNvSpPr>
            <p:nvPr/>
          </p:nvSpPr>
          <p:spPr bwMode="auto">
            <a:xfrm>
              <a:off x="2999994" y="2341626"/>
              <a:ext cx="4320540" cy="708660"/>
            </a:xfrm>
            <a:custGeom>
              <a:avLst/>
              <a:gdLst>
                <a:gd name="T0" fmla="*/ 3966209 w 4320540"/>
                <a:gd name="T1" fmla="*/ 0 h 708660"/>
                <a:gd name="T2" fmla="*/ 0 w 4320540"/>
                <a:gd name="T3" fmla="*/ 0 h 708660"/>
                <a:gd name="T4" fmla="*/ 0 w 4320540"/>
                <a:gd name="T5" fmla="*/ 708660 h 708660"/>
                <a:gd name="T6" fmla="*/ 3966209 w 4320540"/>
                <a:gd name="T7" fmla="*/ 708660 h 708660"/>
                <a:gd name="T8" fmla="*/ 4320539 w 4320540"/>
                <a:gd name="T9" fmla="*/ 354329 h 708660"/>
                <a:gd name="T10" fmla="*/ 3966209 w 4320540"/>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0540" h="708660">
                  <a:moveTo>
                    <a:pt x="3966209" y="0"/>
                  </a:moveTo>
                  <a:lnTo>
                    <a:pt x="0" y="0"/>
                  </a:lnTo>
                  <a:lnTo>
                    <a:pt x="0" y="708660"/>
                  </a:lnTo>
                  <a:lnTo>
                    <a:pt x="3966209" y="708660"/>
                  </a:lnTo>
                  <a:lnTo>
                    <a:pt x="4320539" y="354329"/>
                  </a:lnTo>
                  <a:lnTo>
                    <a:pt x="3966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1533" name="object 8">
              <a:extLst>
                <a:ext uri="{FF2B5EF4-FFF2-40B4-BE49-F238E27FC236}">
                  <a16:creationId xmlns:a16="http://schemas.microsoft.com/office/drawing/2014/main" id="{7600E4AA-F175-FAB7-DB70-C87C0E348FCA}"/>
                </a:ext>
              </a:extLst>
            </p:cNvPr>
            <p:cNvSpPr>
              <a:spLocks/>
            </p:cNvSpPr>
            <p:nvPr/>
          </p:nvSpPr>
          <p:spPr bwMode="auto">
            <a:xfrm>
              <a:off x="2999994" y="2341626"/>
              <a:ext cx="4320540" cy="708660"/>
            </a:xfrm>
            <a:custGeom>
              <a:avLst/>
              <a:gdLst>
                <a:gd name="T0" fmla="*/ 0 w 4320540"/>
                <a:gd name="T1" fmla="*/ 0 h 708660"/>
                <a:gd name="T2" fmla="*/ 3966209 w 4320540"/>
                <a:gd name="T3" fmla="*/ 0 h 708660"/>
                <a:gd name="T4" fmla="*/ 4320539 w 4320540"/>
                <a:gd name="T5" fmla="*/ 354329 h 708660"/>
                <a:gd name="T6" fmla="*/ 3966209 w 4320540"/>
                <a:gd name="T7" fmla="*/ 708660 h 708660"/>
                <a:gd name="T8" fmla="*/ 0 w 4320540"/>
                <a:gd name="T9" fmla="*/ 708660 h 708660"/>
                <a:gd name="T10" fmla="*/ 0 w 4320540"/>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20540" h="708660">
                  <a:moveTo>
                    <a:pt x="0" y="0"/>
                  </a:moveTo>
                  <a:lnTo>
                    <a:pt x="3966209" y="0"/>
                  </a:lnTo>
                  <a:lnTo>
                    <a:pt x="4320539" y="354329"/>
                  </a:lnTo>
                  <a:lnTo>
                    <a:pt x="3966209" y="708660"/>
                  </a:lnTo>
                  <a:lnTo>
                    <a:pt x="0" y="708660"/>
                  </a:lnTo>
                  <a:lnTo>
                    <a:pt x="0" y="0"/>
                  </a:lnTo>
                  <a:close/>
                </a:path>
              </a:pathLst>
            </a:custGeom>
            <a:grpFill/>
            <a:ln w="25400">
              <a:solidFill>
                <a:srgbClr val="385D89"/>
              </a:solidFill>
              <a:round/>
              <a:headEnd/>
              <a:tailEnd/>
            </a:ln>
          </p:spPr>
          <p:txBody>
            <a:bodyPr lIns="0" tIns="0" rIns="0" bIns="0"/>
            <a:lstStyle/>
            <a:p>
              <a:endParaRPr lang="ja-JP" altLang="en-US">
                <a:latin typeface="+mn-ea"/>
                <a:ea typeface="+mn-ea"/>
              </a:endParaRPr>
            </a:p>
          </p:txBody>
        </p:sp>
      </p:grpSp>
      <p:sp>
        <p:nvSpPr>
          <p:cNvPr id="9" name="object 9">
            <a:extLst>
              <a:ext uri="{FF2B5EF4-FFF2-40B4-BE49-F238E27FC236}">
                <a16:creationId xmlns:a16="http://schemas.microsoft.com/office/drawing/2014/main" id="{AFA2A6C8-0EDB-DA4F-F774-697C17FE41B7}"/>
              </a:ext>
            </a:extLst>
          </p:cNvPr>
          <p:cNvSpPr txBox="1"/>
          <p:nvPr/>
        </p:nvSpPr>
        <p:spPr>
          <a:xfrm>
            <a:off x="4370388" y="2966243"/>
            <a:ext cx="1446212" cy="381000"/>
          </a:xfrm>
          <a:prstGeom prst="rect">
            <a:avLst/>
          </a:prstGeom>
        </p:spPr>
        <p:txBody>
          <a:bodyPr lIns="0" tIns="12065" rIns="0" bIns="0">
            <a:spAutoFit/>
          </a:bodyPr>
          <a:lstStyle/>
          <a:p>
            <a:pPr marL="12700">
              <a:spcBef>
                <a:spcPts val="0"/>
              </a:spcBef>
              <a:defRPr/>
            </a:pPr>
            <a:r>
              <a:rPr sz="2400" spc="-35" dirty="0">
                <a:latin typeface="+mn-ea"/>
                <a:ea typeface="+mn-ea"/>
                <a:cs typeface="ＭＳ Ｐゴシック"/>
              </a:rPr>
              <a:t>個人情</a:t>
            </a:r>
            <a:r>
              <a:rPr sz="2400" spc="-50" dirty="0">
                <a:latin typeface="+mn-ea"/>
                <a:ea typeface="+mn-ea"/>
                <a:cs typeface="ＭＳ Ｐゴシック"/>
              </a:rPr>
              <a:t>報</a:t>
            </a:r>
            <a:endParaRPr sz="2400" dirty="0">
              <a:latin typeface="+mn-ea"/>
              <a:ea typeface="+mn-ea"/>
              <a:cs typeface="ＭＳ Ｐゴシック"/>
            </a:endParaRPr>
          </a:p>
        </p:txBody>
      </p:sp>
      <p:grpSp>
        <p:nvGrpSpPr>
          <p:cNvPr id="21513" name="object 12">
            <a:extLst>
              <a:ext uri="{FF2B5EF4-FFF2-40B4-BE49-F238E27FC236}">
                <a16:creationId xmlns:a16="http://schemas.microsoft.com/office/drawing/2014/main" id="{7055DB5D-9054-0D78-E919-C59CDAFB7DB2}"/>
              </a:ext>
            </a:extLst>
          </p:cNvPr>
          <p:cNvGrpSpPr>
            <a:grpSpLocks/>
          </p:cNvGrpSpPr>
          <p:nvPr/>
        </p:nvGrpSpPr>
        <p:grpSpPr bwMode="auto">
          <a:xfrm>
            <a:off x="7443905" y="2886868"/>
            <a:ext cx="4478219" cy="541338"/>
            <a:chOff x="7307833" y="2330450"/>
            <a:chExt cx="4614545" cy="734060"/>
          </a:xfrm>
          <a:solidFill>
            <a:srgbClr val="3333FF">
              <a:alpha val="10000"/>
            </a:srgbClr>
          </a:solidFill>
        </p:grpSpPr>
        <p:sp>
          <p:nvSpPr>
            <p:cNvPr id="21530" name="object 13">
              <a:extLst>
                <a:ext uri="{FF2B5EF4-FFF2-40B4-BE49-F238E27FC236}">
                  <a16:creationId xmlns:a16="http://schemas.microsoft.com/office/drawing/2014/main" id="{3227BCB9-4676-88BE-5652-5ADFF0E5E99F}"/>
                </a:ext>
              </a:extLst>
            </p:cNvPr>
            <p:cNvSpPr>
              <a:spLocks/>
            </p:cNvSpPr>
            <p:nvPr/>
          </p:nvSpPr>
          <p:spPr bwMode="auto">
            <a:xfrm>
              <a:off x="7320533" y="2343150"/>
              <a:ext cx="4589145" cy="708660"/>
            </a:xfrm>
            <a:custGeom>
              <a:avLst/>
              <a:gdLst>
                <a:gd name="T0" fmla="*/ 4234434 w 4589145"/>
                <a:gd name="T1" fmla="*/ 0 h 708660"/>
                <a:gd name="T2" fmla="*/ 0 w 4589145"/>
                <a:gd name="T3" fmla="*/ 0 h 708660"/>
                <a:gd name="T4" fmla="*/ 0 w 4589145"/>
                <a:gd name="T5" fmla="*/ 708660 h 708660"/>
                <a:gd name="T6" fmla="*/ 4234434 w 4589145"/>
                <a:gd name="T7" fmla="*/ 708660 h 708660"/>
                <a:gd name="T8" fmla="*/ 4588764 w 4589145"/>
                <a:gd name="T9" fmla="*/ 354329 h 708660"/>
                <a:gd name="T10" fmla="*/ 4234434 w 4589145"/>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9145" h="708660">
                  <a:moveTo>
                    <a:pt x="4234434" y="0"/>
                  </a:moveTo>
                  <a:lnTo>
                    <a:pt x="0" y="0"/>
                  </a:lnTo>
                  <a:lnTo>
                    <a:pt x="0" y="708660"/>
                  </a:lnTo>
                  <a:lnTo>
                    <a:pt x="4234434" y="708660"/>
                  </a:lnTo>
                  <a:lnTo>
                    <a:pt x="4588764" y="354329"/>
                  </a:lnTo>
                  <a:lnTo>
                    <a:pt x="42344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1531" name="object 14">
              <a:extLst>
                <a:ext uri="{FF2B5EF4-FFF2-40B4-BE49-F238E27FC236}">
                  <a16:creationId xmlns:a16="http://schemas.microsoft.com/office/drawing/2014/main" id="{BB816B89-6D73-3D97-64EF-7733F333FA81}"/>
                </a:ext>
              </a:extLst>
            </p:cNvPr>
            <p:cNvSpPr>
              <a:spLocks/>
            </p:cNvSpPr>
            <p:nvPr/>
          </p:nvSpPr>
          <p:spPr bwMode="auto">
            <a:xfrm>
              <a:off x="7320533" y="2343150"/>
              <a:ext cx="4589145" cy="708660"/>
            </a:xfrm>
            <a:custGeom>
              <a:avLst/>
              <a:gdLst>
                <a:gd name="T0" fmla="*/ 0 w 4589145"/>
                <a:gd name="T1" fmla="*/ 0 h 708660"/>
                <a:gd name="T2" fmla="*/ 4234434 w 4589145"/>
                <a:gd name="T3" fmla="*/ 0 h 708660"/>
                <a:gd name="T4" fmla="*/ 4588764 w 4589145"/>
                <a:gd name="T5" fmla="*/ 354329 h 708660"/>
                <a:gd name="T6" fmla="*/ 4234434 w 4589145"/>
                <a:gd name="T7" fmla="*/ 708660 h 708660"/>
                <a:gd name="T8" fmla="*/ 0 w 4589145"/>
                <a:gd name="T9" fmla="*/ 708660 h 708660"/>
                <a:gd name="T10" fmla="*/ 0 w 4589145"/>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9145" h="708660">
                  <a:moveTo>
                    <a:pt x="0" y="0"/>
                  </a:moveTo>
                  <a:lnTo>
                    <a:pt x="4234434" y="0"/>
                  </a:lnTo>
                  <a:lnTo>
                    <a:pt x="4588764" y="354329"/>
                  </a:lnTo>
                  <a:lnTo>
                    <a:pt x="4234434" y="708660"/>
                  </a:lnTo>
                  <a:lnTo>
                    <a:pt x="0" y="708660"/>
                  </a:lnTo>
                  <a:lnTo>
                    <a:pt x="0" y="0"/>
                  </a:lnTo>
                  <a:close/>
                </a:path>
              </a:pathLst>
            </a:custGeom>
            <a:grpFill/>
            <a:ln w="25399">
              <a:solidFill>
                <a:srgbClr val="385D89"/>
              </a:solidFill>
              <a:round/>
              <a:headEnd/>
              <a:tailEnd/>
            </a:ln>
          </p:spPr>
          <p:txBody>
            <a:bodyPr lIns="0" tIns="0" rIns="0" bIns="0"/>
            <a:lstStyle/>
            <a:p>
              <a:endParaRPr lang="ja-JP" altLang="en-US">
                <a:latin typeface="+mn-ea"/>
                <a:ea typeface="+mn-ea"/>
              </a:endParaRPr>
            </a:p>
          </p:txBody>
        </p:sp>
      </p:grpSp>
      <p:sp>
        <p:nvSpPr>
          <p:cNvPr id="15" name="object 15">
            <a:extLst>
              <a:ext uri="{FF2B5EF4-FFF2-40B4-BE49-F238E27FC236}">
                <a16:creationId xmlns:a16="http://schemas.microsoft.com/office/drawing/2014/main" id="{ECDAE617-E73D-81F8-F3BE-15742B9ABFCA}"/>
              </a:ext>
            </a:extLst>
          </p:cNvPr>
          <p:cNvSpPr txBox="1"/>
          <p:nvPr/>
        </p:nvSpPr>
        <p:spPr>
          <a:xfrm>
            <a:off x="8469313" y="2967037"/>
            <a:ext cx="2157412" cy="381000"/>
          </a:xfrm>
          <a:prstGeom prst="rect">
            <a:avLst/>
          </a:prstGeom>
        </p:spPr>
        <p:txBody>
          <a:bodyPr lIns="0" tIns="12065" rIns="0" bIns="0">
            <a:spAutoFit/>
          </a:bodyPr>
          <a:lstStyle/>
          <a:p>
            <a:pPr marL="12700">
              <a:spcBef>
                <a:spcPts val="0"/>
              </a:spcBef>
              <a:defRPr/>
            </a:pPr>
            <a:r>
              <a:rPr sz="2400" spc="-35" dirty="0" err="1">
                <a:latin typeface="+mn-ea"/>
                <a:ea typeface="+mn-ea"/>
                <a:cs typeface="ＭＳ Ｐゴシック"/>
              </a:rPr>
              <a:t>個人関連情</a:t>
            </a:r>
            <a:r>
              <a:rPr sz="2400" spc="-50" dirty="0" err="1">
                <a:latin typeface="+mn-ea"/>
                <a:ea typeface="+mn-ea"/>
                <a:cs typeface="ＭＳ Ｐゴシック"/>
              </a:rPr>
              <a:t>報</a:t>
            </a:r>
            <a:endParaRPr sz="2400" dirty="0">
              <a:latin typeface="+mn-ea"/>
              <a:ea typeface="+mn-ea"/>
              <a:cs typeface="ＭＳ Ｐゴシック"/>
            </a:endParaRPr>
          </a:p>
        </p:txBody>
      </p:sp>
      <p:grpSp>
        <p:nvGrpSpPr>
          <p:cNvPr id="21515" name="object 16">
            <a:extLst>
              <a:ext uri="{FF2B5EF4-FFF2-40B4-BE49-F238E27FC236}">
                <a16:creationId xmlns:a16="http://schemas.microsoft.com/office/drawing/2014/main" id="{5778F40B-1F5D-3543-35CE-463F530662E8}"/>
              </a:ext>
            </a:extLst>
          </p:cNvPr>
          <p:cNvGrpSpPr>
            <a:grpSpLocks/>
          </p:cNvGrpSpPr>
          <p:nvPr/>
        </p:nvGrpSpPr>
        <p:grpSpPr bwMode="auto">
          <a:xfrm>
            <a:off x="2987675" y="2265363"/>
            <a:ext cx="8934450" cy="539750"/>
            <a:chOff x="2987294" y="1525777"/>
            <a:chExt cx="8935085" cy="734060"/>
          </a:xfrm>
          <a:solidFill>
            <a:srgbClr val="FF0000">
              <a:alpha val="10000"/>
            </a:srgbClr>
          </a:solidFill>
        </p:grpSpPr>
        <p:sp>
          <p:nvSpPr>
            <p:cNvPr id="21528" name="object 17">
              <a:extLst>
                <a:ext uri="{FF2B5EF4-FFF2-40B4-BE49-F238E27FC236}">
                  <a16:creationId xmlns:a16="http://schemas.microsoft.com/office/drawing/2014/main" id="{500C9186-6A9B-A902-B6BD-000BE6CD7F99}"/>
                </a:ext>
              </a:extLst>
            </p:cNvPr>
            <p:cNvSpPr>
              <a:spLocks/>
            </p:cNvSpPr>
            <p:nvPr/>
          </p:nvSpPr>
          <p:spPr bwMode="auto">
            <a:xfrm>
              <a:off x="2999994" y="1538477"/>
              <a:ext cx="8909685" cy="708660"/>
            </a:xfrm>
            <a:custGeom>
              <a:avLst/>
              <a:gdLst>
                <a:gd name="T0" fmla="*/ 8554974 w 8909685"/>
                <a:gd name="T1" fmla="*/ 0 h 708660"/>
                <a:gd name="T2" fmla="*/ 0 w 8909685"/>
                <a:gd name="T3" fmla="*/ 0 h 708660"/>
                <a:gd name="T4" fmla="*/ 0 w 8909685"/>
                <a:gd name="T5" fmla="*/ 708660 h 708660"/>
                <a:gd name="T6" fmla="*/ 8554974 w 8909685"/>
                <a:gd name="T7" fmla="*/ 708660 h 708660"/>
                <a:gd name="T8" fmla="*/ 8909304 w 8909685"/>
                <a:gd name="T9" fmla="*/ 354330 h 708660"/>
                <a:gd name="T10" fmla="*/ 8554974 w 8909685"/>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9685" h="708660">
                  <a:moveTo>
                    <a:pt x="8554974" y="0"/>
                  </a:moveTo>
                  <a:lnTo>
                    <a:pt x="0" y="0"/>
                  </a:lnTo>
                  <a:lnTo>
                    <a:pt x="0" y="708660"/>
                  </a:lnTo>
                  <a:lnTo>
                    <a:pt x="8554974" y="708660"/>
                  </a:lnTo>
                  <a:lnTo>
                    <a:pt x="8909304" y="354330"/>
                  </a:lnTo>
                  <a:lnTo>
                    <a:pt x="85549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latin typeface="+mn-ea"/>
                <a:ea typeface="+mn-ea"/>
              </a:endParaRPr>
            </a:p>
          </p:txBody>
        </p:sp>
        <p:sp>
          <p:nvSpPr>
            <p:cNvPr id="21529" name="object 18">
              <a:extLst>
                <a:ext uri="{FF2B5EF4-FFF2-40B4-BE49-F238E27FC236}">
                  <a16:creationId xmlns:a16="http://schemas.microsoft.com/office/drawing/2014/main" id="{22837EDF-9F13-801C-FFD2-F7F90917E6D2}"/>
                </a:ext>
              </a:extLst>
            </p:cNvPr>
            <p:cNvSpPr>
              <a:spLocks/>
            </p:cNvSpPr>
            <p:nvPr/>
          </p:nvSpPr>
          <p:spPr bwMode="auto">
            <a:xfrm>
              <a:off x="2999994" y="1538477"/>
              <a:ext cx="8909685" cy="708660"/>
            </a:xfrm>
            <a:custGeom>
              <a:avLst/>
              <a:gdLst>
                <a:gd name="T0" fmla="*/ 0 w 8909685"/>
                <a:gd name="T1" fmla="*/ 0 h 708660"/>
                <a:gd name="T2" fmla="*/ 8554974 w 8909685"/>
                <a:gd name="T3" fmla="*/ 0 h 708660"/>
                <a:gd name="T4" fmla="*/ 8909304 w 8909685"/>
                <a:gd name="T5" fmla="*/ 354330 h 708660"/>
                <a:gd name="T6" fmla="*/ 8554974 w 8909685"/>
                <a:gd name="T7" fmla="*/ 708660 h 708660"/>
                <a:gd name="T8" fmla="*/ 0 w 8909685"/>
                <a:gd name="T9" fmla="*/ 708660 h 708660"/>
                <a:gd name="T10" fmla="*/ 0 w 8909685"/>
                <a:gd name="T11" fmla="*/ 0 h 7086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9685" h="708660">
                  <a:moveTo>
                    <a:pt x="0" y="0"/>
                  </a:moveTo>
                  <a:lnTo>
                    <a:pt x="8554974" y="0"/>
                  </a:lnTo>
                  <a:lnTo>
                    <a:pt x="8909304" y="354330"/>
                  </a:lnTo>
                  <a:lnTo>
                    <a:pt x="8554974" y="708660"/>
                  </a:lnTo>
                  <a:lnTo>
                    <a:pt x="0" y="708660"/>
                  </a:lnTo>
                  <a:lnTo>
                    <a:pt x="0" y="0"/>
                  </a:lnTo>
                  <a:close/>
                </a:path>
              </a:pathLst>
            </a:custGeom>
            <a:grpFill/>
            <a:ln w="25400">
              <a:solidFill>
                <a:srgbClr val="385D89"/>
              </a:solidFill>
              <a:round/>
              <a:headEnd/>
              <a:tailEnd/>
            </a:ln>
          </p:spPr>
          <p:txBody>
            <a:bodyPr lIns="0" tIns="0" rIns="0" bIns="0"/>
            <a:lstStyle/>
            <a:p>
              <a:endParaRPr lang="ja-JP" altLang="en-US">
                <a:latin typeface="+mn-ea"/>
                <a:ea typeface="+mn-ea"/>
              </a:endParaRPr>
            </a:p>
          </p:txBody>
        </p:sp>
      </p:grpSp>
      <p:sp>
        <p:nvSpPr>
          <p:cNvPr id="19" name="object 19">
            <a:extLst>
              <a:ext uri="{FF2B5EF4-FFF2-40B4-BE49-F238E27FC236}">
                <a16:creationId xmlns:a16="http://schemas.microsoft.com/office/drawing/2014/main" id="{52162F07-6B36-21F4-74F0-D771D75989F2}"/>
              </a:ext>
            </a:extLst>
          </p:cNvPr>
          <p:cNvSpPr txBox="1"/>
          <p:nvPr/>
        </p:nvSpPr>
        <p:spPr>
          <a:xfrm>
            <a:off x="6664325" y="2327275"/>
            <a:ext cx="1446213" cy="381000"/>
          </a:xfrm>
          <a:prstGeom prst="rect">
            <a:avLst/>
          </a:prstGeom>
        </p:spPr>
        <p:txBody>
          <a:bodyPr lIns="0" tIns="12065" rIns="0" bIns="0">
            <a:spAutoFit/>
          </a:bodyPr>
          <a:lstStyle/>
          <a:p>
            <a:pPr marL="12700">
              <a:spcBef>
                <a:spcPts val="0"/>
              </a:spcBef>
              <a:defRPr/>
            </a:pPr>
            <a:r>
              <a:rPr sz="2400" spc="-35" dirty="0">
                <a:latin typeface="+mn-ea"/>
                <a:ea typeface="+mn-ea"/>
                <a:cs typeface="ＭＳ Ｐゴシック"/>
              </a:rPr>
              <a:t>個人情</a:t>
            </a:r>
            <a:r>
              <a:rPr sz="2400" spc="-50" dirty="0">
                <a:latin typeface="+mn-ea"/>
                <a:ea typeface="+mn-ea"/>
                <a:cs typeface="ＭＳ Ｐゴシック"/>
              </a:rPr>
              <a:t>報</a:t>
            </a:r>
            <a:endParaRPr sz="2400" dirty="0">
              <a:latin typeface="+mn-ea"/>
              <a:ea typeface="+mn-ea"/>
              <a:cs typeface="ＭＳ Ｐゴシック"/>
            </a:endParaRPr>
          </a:p>
        </p:txBody>
      </p:sp>
      <p:sp>
        <p:nvSpPr>
          <p:cNvPr id="21517" name="object 22">
            <a:extLst>
              <a:ext uri="{FF2B5EF4-FFF2-40B4-BE49-F238E27FC236}">
                <a16:creationId xmlns:a16="http://schemas.microsoft.com/office/drawing/2014/main" id="{84795CF8-61BE-761E-322B-5A24002EAF41}"/>
              </a:ext>
            </a:extLst>
          </p:cNvPr>
          <p:cNvSpPr>
            <a:spLocks/>
          </p:cNvSpPr>
          <p:nvPr/>
        </p:nvSpPr>
        <p:spPr bwMode="auto">
          <a:xfrm>
            <a:off x="263656" y="2132856"/>
            <a:ext cx="2628000" cy="1836000"/>
          </a:xfrm>
          <a:custGeom>
            <a:avLst/>
            <a:gdLst>
              <a:gd name="T0" fmla="*/ 0 w 2595880"/>
              <a:gd name="T1" fmla="*/ 46082 h 2179320"/>
              <a:gd name="T2" fmla="*/ 6157 w 2595880"/>
              <a:gd name="T3" fmla="*/ 33833 h 2179320"/>
              <a:gd name="T4" fmla="*/ 23547 w 2595880"/>
              <a:gd name="T5" fmla="*/ 22825 h 2179320"/>
              <a:gd name="T6" fmla="*/ 50520 w 2595880"/>
              <a:gd name="T7" fmla="*/ 13499 h 2179320"/>
              <a:gd name="T8" fmla="*/ 85431 w 2595880"/>
              <a:gd name="T9" fmla="*/ 6293 h 2179320"/>
              <a:gd name="T10" fmla="*/ 126632 w 2595880"/>
              <a:gd name="T11" fmla="*/ 1646 h 2179320"/>
              <a:gd name="T12" fmla="*/ 172476 w 2595880"/>
              <a:gd name="T13" fmla="*/ 0 h 2179320"/>
              <a:gd name="T14" fmla="*/ 2418512 w 2595880"/>
              <a:gd name="T15" fmla="*/ 0 h 2179320"/>
              <a:gd name="T16" fmla="*/ 2464349 w 2595880"/>
              <a:gd name="T17" fmla="*/ 1646 h 2179320"/>
              <a:gd name="T18" fmla="*/ 2505537 w 2595880"/>
              <a:gd name="T19" fmla="*/ 6293 h 2179320"/>
              <a:gd name="T20" fmla="*/ 2540431 w 2595880"/>
              <a:gd name="T21" fmla="*/ 13499 h 2179320"/>
              <a:gd name="T22" fmla="*/ 2567391 w 2595880"/>
              <a:gd name="T23" fmla="*/ 22825 h 2179320"/>
              <a:gd name="T24" fmla="*/ 2584777 w 2595880"/>
              <a:gd name="T25" fmla="*/ 33833 h 2179320"/>
              <a:gd name="T26" fmla="*/ 2590936 w 2595880"/>
              <a:gd name="T27" fmla="*/ 46082 h 2179320"/>
              <a:gd name="T28" fmla="*/ 2590936 w 2595880"/>
              <a:gd name="T29" fmla="*/ 535374 h 2179320"/>
              <a:gd name="T30" fmla="*/ 2584777 w 2595880"/>
              <a:gd name="T31" fmla="*/ 547624 h 2179320"/>
              <a:gd name="T32" fmla="*/ 2567391 w 2595880"/>
              <a:gd name="T33" fmla="*/ 558633 h 2179320"/>
              <a:gd name="T34" fmla="*/ 2540431 w 2595880"/>
              <a:gd name="T35" fmla="*/ 567960 h 2179320"/>
              <a:gd name="T36" fmla="*/ 2505537 w 2595880"/>
              <a:gd name="T37" fmla="*/ 575164 h 2179320"/>
              <a:gd name="T38" fmla="*/ 2464349 w 2595880"/>
              <a:gd name="T39" fmla="*/ 579811 h 2179320"/>
              <a:gd name="T40" fmla="*/ 2418512 w 2595880"/>
              <a:gd name="T41" fmla="*/ 581457 h 2179320"/>
              <a:gd name="T42" fmla="*/ 172476 w 2595880"/>
              <a:gd name="T43" fmla="*/ 581457 h 2179320"/>
              <a:gd name="T44" fmla="*/ 126632 w 2595880"/>
              <a:gd name="T45" fmla="*/ 579811 h 2179320"/>
              <a:gd name="T46" fmla="*/ 85431 w 2595880"/>
              <a:gd name="T47" fmla="*/ 575164 h 2179320"/>
              <a:gd name="T48" fmla="*/ 50520 w 2595880"/>
              <a:gd name="T49" fmla="*/ 567960 h 2179320"/>
              <a:gd name="T50" fmla="*/ 23547 w 2595880"/>
              <a:gd name="T51" fmla="*/ 558633 h 2179320"/>
              <a:gd name="T52" fmla="*/ 6157 w 2595880"/>
              <a:gd name="T53" fmla="*/ 547624 h 2179320"/>
              <a:gd name="T54" fmla="*/ 0 w 2595880"/>
              <a:gd name="T55" fmla="*/ 535374 h 2179320"/>
              <a:gd name="T56" fmla="*/ 0 w 2595880"/>
              <a:gd name="T57" fmla="*/ 46082 h 21793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95880" h="2179320">
                <a:moveTo>
                  <a:pt x="0" y="172719"/>
                </a:moveTo>
                <a:lnTo>
                  <a:pt x="6171" y="126808"/>
                </a:lnTo>
                <a:lnTo>
                  <a:pt x="23589" y="85550"/>
                </a:lnTo>
                <a:lnTo>
                  <a:pt x="50604" y="50593"/>
                </a:lnTo>
                <a:lnTo>
                  <a:pt x="85571" y="23584"/>
                </a:lnTo>
                <a:lnTo>
                  <a:pt x="126842" y="6170"/>
                </a:lnTo>
                <a:lnTo>
                  <a:pt x="172770" y="0"/>
                </a:lnTo>
                <a:lnTo>
                  <a:pt x="2422652" y="0"/>
                </a:lnTo>
                <a:lnTo>
                  <a:pt x="2468563" y="6170"/>
                </a:lnTo>
                <a:lnTo>
                  <a:pt x="2509821" y="23584"/>
                </a:lnTo>
                <a:lnTo>
                  <a:pt x="2544778" y="50593"/>
                </a:lnTo>
                <a:lnTo>
                  <a:pt x="2571787" y="85550"/>
                </a:lnTo>
                <a:lnTo>
                  <a:pt x="2589201" y="126808"/>
                </a:lnTo>
                <a:lnTo>
                  <a:pt x="2595372" y="172719"/>
                </a:lnTo>
                <a:lnTo>
                  <a:pt x="2595372" y="2006600"/>
                </a:lnTo>
                <a:lnTo>
                  <a:pt x="2589201" y="2052511"/>
                </a:lnTo>
                <a:lnTo>
                  <a:pt x="2571787" y="2093769"/>
                </a:lnTo>
                <a:lnTo>
                  <a:pt x="2544778" y="2128726"/>
                </a:lnTo>
                <a:lnTo>
                  <a:pt x="2509821" y="2155735"/>
                </a:lnTo>
                <a:lnTo>
                  <a:pt x="2468563" y="2173149"/>
                </a:lnTo>
                <a:lnTo>
                  <a:pt x="2422652" y="2179319"/>
                </a:lnTo>
                <a:lnTo>
                  <a:pt x="172770" y="2179319"/>
                </a:lnTo>
                <a:lnTo>
                  <a:pt x="126842" y="2173149"/>
                </a:lnTo>
                <a:lnTo>
                  <a:pt x="85571" y="2155735"/>
                </a:lnTo>
                <a:lnTo>
                  <a:pt x="50604" y="2128726"/>
                </a:lnTo>
                <a:lnTo>
                  <a:pt x="23589" y="2093769"/>
                </a:lnTo>
                <a:lnTo>
                  <a:pt x="6171" y="2052511"/>
                </a:lnTo>
                <a:lnTo>
                  <a:pt x="0" y="2006600"/>
                </a:lnTo>
                <a:lnTo>
                  <a:pt x="0" y="172719"/>
                </a:lnTo>
                <a:close/>
              </a:path>
            </a:pathLst>
          </a:custGeom>
          <a:solidFill>
            <a:schemeClr val="bg1"/>
          </a:solidFill>
          <a:ln w="25400">
            <a:solidFill>
              <a:srgbClr val="385D89"/>
            </a:solidFill>
            <a:round/>
            <a:headEnd/>
            <a:tailEnd/>
          </a:ln>
        </p:spPr>
        <p:txBody>
          <a:bodyPr lIns="0" tIns="0" rIns="0" bIns="0"/>
          <a:lstStyle/>
          <a:p>
            <a:endParaRPr lang="ja-JP" altLang="en-US">
              <a:latin typeface="+mn-ea"/>
              <a:ea typeface="+mn-ea"/>
            </a:endParaRPr>
          </a:p>
        </p:txBody>
      </p:sp>
      <p:sp>
        <p:nvSpPr>
          <p:cNvPr id="23" name="object 23">
            <a:extLst>
              <a:ext uri="{FF2B5EF4-FFF2-40B4-BE49-F238E27FC236}">
                <a16:creationId xmlns:a16="http://schemas.microsoft.com/office/drawing/2014/main" id="{D3BBCA93-3A41-2190-7407-93B0511DE54F}"/>
              </a:ext>
            </a:extLst>
          </p:cNvPr>
          <p:cNvSpPr txBox="1"/>
          <p:nvPr/>
        </p:nvSpPr>
        <p:spPr>
          <a:xfrm>
            <a:off x="793750" y="3501008"/>
            <a:ext cx="1695450" cy="381000"/>
          </a:xfrm>
          <a:prstGeom prst="rect">
            <a:avLst/>
          </a:prstGeom>
        </p:spPr>
        <p:txBody>
          <a:bodyPr lIns="0" tIns="12065" rIns="0" bIns="0">
            <a:spAutoFit/>
          </a:bodyPr>
          <a:lstStyle/>
          <a:p>
            <a:pPr marL="12700">
              <a:spcBef>
                <a:spcPts val="95"/>
              </a:spcBef>
              <a:defRPr/>
            </a:pPr>
            <a:r>
              <a:rPr lang="ja-JP" altLang="en-US" sz="2400" spc="-30" dirty="0">
                <a:latin typeface="+mn-ea"/>
                <a:ea typeface="+mn-ea"/>
                <a:cs typeface="ＭＳ Ｐゴシック"/>
              </a:rPr>
              <a:t>収集</a:t>
            </a:r>
            <a:r>
              <a:rPr sz="2400" spc="-25" dirty="0">
                <a:latin typeface="+mn-ea"/>
                <a:ea typeface="+mn-ea"/>
                <a:cs typeface="ＭＳ Ｐゴシック"/>
              </a:rPr>
              <a:t>デー</a:t>
            </a:r>
            <a:r>
              <a:rPr sz="2400" spc="-50" dirty="0">
                <a:latin typeface="+mn-ea"/>
                <a:ea typeface="+mn-ea"/>
                <a:cs typeface="ＭＳ Ｐゴシック"/>
              </a:rPr>
              <a:t>タ</a:t>
            </a:r>
            <a:endParaRPr sz="2400" dirty="0">
              <a:latin typeface="+mn-ea"/>
              <a:ea typeface="+mn-ea"/>
              <a:cs typeface="ＭＳ Ｐゴシック"/>
            </a:endParaRPr>
          </a:p>
        </p:txBody>
      </p:sp>
      <p:sp>
        <p:nvSpPr>
          <p:cNvPr id="25" name="object 25">
            <a:extLst>
              <a:ext uri="{FF2B5EF4-FFF2-40B4-BE49-F238E27FC236}">
                <a16:creationId xmlns:a16="http://schemas.microsoft.com/office/drawing/2014/main" id="{D0B3B69D-3C1A-E8F2-DE1B-1FF2C1D60923}"/>
              </a:ext>
            </a:extLst>
          </p:cNvPr>
          <p:cNvSpPr txBox="1"/>
          <p:nvPr/>
        </p:nvSpPr>
        <p:spPr>
          <a:xfrm>
            <a:off x="7967663" y="3549502"/>
            <a:ext cx="2905125" cy="300037"/>
          </a:xfrm>
          <a:prstGeom prst="rect">
            <a:avLst/>
          </a:prstGeom>
        </p:spPr>
        <p:txBody>
          <a:bodyPr lIns="0" tIns="12700" rIns="0" bIns="0">
            <a:spAutoFit/>
          </a:bodyPr>
          <a:lstStyle/>
          <a:p>
            <a:pPr marL="12700">
              <a:spcBef>
                <a:spcPts val="100"/>
              </a:spcBef>
              <a:defRPr/>
            </a:pPr>
            <a:r>
              <a:rPr spc="-5" dirty="0">
                <a:latin typeface="+mn-ea"/>
                <a:ea typeface="+mn-ea"/>
                <a:cs typeface="ＭＳ Ｐゴシック"/>
              </a:rPr>
              <a:t>直接閲覧が実施できない期間</a:t>
            </a:r>
            <a:endParaRPr dirty="0">
              <a:latin typeface="+mn-ea"/>
              <a:ea typeface="+mn-ea"/>
              <a:cs typeface="ＭＳ Ｐゴシック"/>
            </a:endParaRPr>
          </a:p>
        </p:txBody>
      </p:sp>
      <p:sp>
        <p:nvSpPr>
          <p:cNvPr id="21520" name="object 26">
            <a:extLst>
              <a:ext uri="{FF2B5EF4-FFF2-40B4-BE49-F238E27FC236}">
                <a16:creationId xmlns:a16="http://schemas.microsoft.com/office/drawing/2014/main" id="{D3DEB227-4D68-E1F7-FBAA-83D2A18317E3}"/>
              </a:ext>
            </a:extLst>
          </p:cNvPr>
          <p:cNvSpPr txBox="1">
            <a:spLocks noChangeArrowheads="1"/>
          </p:cNvSpPr>
          <p:nvPr/>
        </p:nvSpPr>
        <p:spPr bwMode="auto">
          <a:xfrm>
            <a:off x="3088652" y="3534699"/>
            <a:ext cx="4231484" cy="189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925" rIns="0" bIns="0" anchor="t">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ts val="275"/>
              </a:spcBef>
              <a:buFontTx/>
              <a:buNone/>
            </a:pPr>
            <a:r>
              <a:rPr lang="ja-JP" altLang="ja-JP" sz="1800" dirty="0">
                <a:latin typeface="+mn-ea"/>
                <a:ea typeface="+mn-ea"/>
              </a:rPr>
              <a:t>直接閲覧が実施できる期間</a:t>
            </a:r>
            <a:r>
              <a:rPr lang="ja-JP" altLang="ja-JP" sz="1800" baseline="25000" dirty="0">
                <a:latin typeface="+mn-ea"/>
                <a:ea typeface="+mn-ea"/>
              </a:rPr>
              <a:t>＊</a:t>
            </a:r>
          </a:p>
          <a:p>
            <a:pPr marL="108000" indent="-108000">
              <a:spcBef>
                <a:spcPts val="600"/>
              </a:spcBef>
              <a:buFont typeface="ＭＳ Ｐゴシック" panose="020B0600070205080204" pitchFamily="50" charset="-128"/>
              <a:buChar char="*"/>
            </a:pPr>
            <a:r>
              <a:rPr lang="ja-JP" altLang="en-US" sz="1200" dirty="0">
                <a:latin typeface="+mn-ea"/>
                <a:ea typeface="+mn-ea"/>
              </a:rPr>
              <a:t>倫理指針下の臨床研究における直接閲覧は、重大な指針不適合が判明した場合の規制当局による調査等を除き、倫理指針　第</a:t>
            </a:r>
            <a:r>
              <a:rPr lang="en-US" altLang="ja-JP" sz="1200" dirty="0">
                <a:latin typeface="+mn-ea"/>
                <a:ea typeface="+mn-ea"/>
              </a:rPr>
              <a:t>4</a:t>
            </a:r>
            <a:r>
              <a:rPr lang="ja-JP" altLang="en-US" sz="1200" dirty="0">
                <a:latin typeface="+mn-ea"/>
                <a:ea typeface="+mn-ea"/>
              </a:rPr>
              <a:t>章 第</a:t>
            </a:r>
            <a:r>
              <a:rPr lang="en-US" altLang="ja-JP" sz="1200" dirty="0">
                <a:latin typeface="+mn-ea"/>
                <a:ea typeface="+mn-ea"/>
              </a:rPr>
              <a:t>8</a:t>
            </a:r>
            <a:r>
              <a:rPr lang="ja-JP" altLang="en-US" sz="1200" dirty="0">
                <a:latin typeface="+mn-ea"/>
                <a:ea typeface="+mn-ea"/>
              </a:rPr>
              <a:t>の</a:t>
            </a:r>
            <a:r>
              <a:rPr lang="en-US" altLang="ja-JP" sz="1200" dirty="0">
                <a:latin typeface="+mn-ea"/>
                <a:ea typeface="+mn-ea"/>
              </a:rPr>
              <a:t>5</a:t>
            </a:r>
            <a:r>
              <a:rPr lang="ja-JP" altLang="en-US" sz="1200" dirty="0">
                <a:latin typeface="+mn-ea"/>
                <a:ea typeface="+mn-ea"/>
              </a:rPr>
              <a:t> 説明事項㉒を含めた</a:t>
            </a:r>
            <a:r>
              <a:rPr lang="en-US" altLang="ja-JP" sz="1200" dirty="0">
                <a:latin typeface="+mn-ea"/>
                <a:ea typeface="+mn-ea"/>
              </a:rPr>
              <a:t>IC</a:t>
            </a:r>
            <a:r>
              <a:rPr lang="ja-JP" altLang="en-US" sz="1200" dirty="0">
                <a:latin typeface="+mn-ea"/>
                <a:ea typeface="+mn-ea"/>
              </a:rPr>
              <a:t>を取得している必要がある</a:t>
            </a:r>
            <a:endParaRPr lang="en-US" altLang="ja-JP" sz="1200" dirty="0">
              <a:latin typeface="+mn-ea"/>
              <a:ea typeface="+mn-ea"/>
            </a:endParaRPr>
          </a:p>
          <a:p>
            <a:pPr marL="108000" indent="-108000">
              <a:spcBef>
                <a:spcPts val="125"/>
              </a:spcBef>
              <a:buFont typeface="ＭＳ Ｐゴシック" panose="020B0600070205080204" pitchFamily="50" charset="-128"/>
              <a:buChar char="*"/>
            </a:pPr>
            <a:r>
              <a:rPr lang="ja-JP" altLang="ja-JP" sz="1200" dirty="0">
                <a:latin typeface="+mn-ea"/>
                <a:ea typeface="+mn-ea"/>
              </a:rPr>
              <a:t>直接閲覧が実施できる期間（モニタリング・監査）の定義は各社の</a:t>
            </a:r>
            <a:r>
              <a:rPr lang="ja-JP" altLang="ja-JP" sz="1200" dirty="0">
                <a:latin typeface="+mn-ea"/>
                <a:ea typeface="+mn-ea"/>
                <a:cs typeface="Arial" panose="020B0604020202020204" pitchFamily="34" charset="0"/>
              </a:rPr>
              <a:t>SOP</a:t>
            </a:r>
            <a:r>
              <a:rPr lang="ja-JP" altLang="ja-JP" sz="1200" dirty="0">
                <a:latin typeface="+mn-ea"/>
                <a:ea typeface="+mn-ea"/>
              </a:rPr>
              <a:t>や試験デザインにより個別判断が必要</a:t>
            </a:r>
            <a:endParaRPr lang="en-US" altLang="ja-JP" sz="1200" dirty="0">
              <a:latin typeface="+mn-ea"/>
              <a:ea typeface="+mn-ea"/>
            </a:endParaRPr>
          </a:p>
          <a:p>
            <a:pPr>
              <a:spcBef>
                <a:spcPts val="600"/>
              </a:spcBef>
              <a:buNone/>
            </a:pPr>
            <a:r>
              <a:rPr lang="ja-JP" altLang="ja-JP" sz="1600" dirty="0">
                <a:latin typeface="+mn-ea"/>
                <a:ea typeface="+mn-ea"/>
              </a:rPr>
              <a:t>容易照合性がある間、すなわち直接閲覧ができる間は個人情報</a:t>
            </a:r>
          </a:p>
        </p:txBody>
      </p:sp>
      <p:sp>
        <p:nvSpPr>
          <p:cNvPr id="21521" name="object 27">
            <a:extLst>
              <a:ext uri="{FF2B5EF4-FFF2-40B4-BE49-F238E27FC236}">
                <a16:creationId xmlns:a16="http://schemas.microsoft.com/office/drawing/2014/main" id="{139A00C9-718F-5635-6895-633669BF35AA}"/>
              </a:ext>
            </a:extLst>
          </p:cNvPr>
          <p:cNvSpPr txBox="1">
            <a:spLocks noChangeArrowheads="1"/>
          </p:cNvSpPr>
          <p:nvPr/>
        </p:nvSpPr>
        <p:spPr bwMode="auto">
          <a:xfrm>
            <a:off x="7558163" y="4206578"/>
            <a:ext cx="4011537" cy="7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9050"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nSpc>
                <a:spcPct val="98000"/>
              </a:lnSpc>
              <a:spcBef>
                <a:spcPts val="150"/>
              </a:spcBef>
              <a:buFontTx/>
              <a:buNone/>
            </a:pPr>
            <a:r>
              <a:rPr lang="ja-JP" altLang="ja-JP" sz="1600" dirty="0">
                <a:latin typeface="+mn-ea"/>
                <a:ea typeface="+mn-ea"/>
              </a:rPr>
              <a:t>直接閲覧ができなくなれば、容易照合性はないため、他の根拠で個人情報に該当しなければ個人関連情報になる</a:t>
            </a:r>
          </a:p>
        </p:txBody>
      </p:sp>
      <p:sp>
        <p:nvSpPr>
          <p:cNvPr id="28" name="object 28">
            <a:extLst>
              <a:ext uri="{FF2B5EF4-FFF2-40B4-BE49-F238E27FC236}">
                <a16:creationId xmlns:a16="http://schemas.microsoft.com/office/drawing/2014/main" id="{4021520B-A998-6286-5713-004D8E681A2C}"/>
              </a:ext>
            </a:extLst>
          </p:cNvPr>
          <p:cNvSpPr txBox="1"/>
          <p:nvPr/>
        </p:nvSpPr>
        <p:spPr>
          <a:xfrm>
            <a:off x="3719736" y="5599704"/>
            <a:ext cx="8137302" cy="781624"/>
          </a:xfrm>
          <a:prstGeom prst="rect">
            <a:avLst/>
          </a:prstGeom>
          <a:solidFill>
            <a:srgbClr val="FFE7FF"/>
          </a:solidFill>
        </p:spPr>
        <p:txBody>
          <a:bodyPr wrap="square" lIns="0" tIns="42545" rIns="0" bIns="0">
            <a:spAutoFit/>
          </a:bodyPr>
          <a:lstStyle/>
          <a:p>
            <a:pPr marL="434975" indent="-343535">
              <a:spcBef>
                <a:spcPts val="0"/>
              </a:spcBef>
              <a:buFont typeface="Wingdings"/>
              <a:buChar char=""/>
              <a:tabLst>
                <a:tab pos="434975" algn="l"/>
                <a:tab pos="435609" algn="l"/>
              </a:tabLst>
              <a:defRPr/>
            </a:pPr>
            <a:r>
              <a:rPr sz="1600" spc="-20" dirty="0">
                <a:latin typeface="+mn-ea"/>
                <a:ea typeface="+mn-ea"/>
                <a:cs typeface="ＭＳ Ｐゴシック"/>
              </a:rPr>
              <a:t>どの時点で 「直接閲覧ができない」 となるかについては</a:t>
            </a:r>
            <a:r>
              <a:rPr sz="1600" u="sng" spc="-10" dirty="0">
                <a:uFill>
                  <a:solidFill>
                    <a:srgbClr val="000000"/>
                  </a:solidFill>
                </a:uFill>
                <a:latin typeface="+mn-ea"/>
                <a:ea typeface="+mn-ea"/>
                <a:cs typeface="ＭＳ Ｐゴシック"/>
              </a:rPr>
              <a:t>明確な基準</a:t>
            </a:r>
            <a:r>
              <a:rPr sz="1600" u="sng" dirty="0">
                <a:uFill>
                  <a:solidFill>
                    <a:srgbClr val="000000"/>
                  </a:solidFill>
                </a:uFill>
                <a:latin typeface="+mn-ea"/>
                <a:ea typeface="+mn-ea"/>
                <a:cs typeface="Arial"/>
              </a:rPr>
              <a:t>*</a:t>
            </a:r>
            <a:r>
              <a:rPr sz="1600" spc="-20" dirty="0">
                <a:latin typeface="+mn-ea"/>
                <a:ea typeface="+mn-ea"/>
                <a:cs typeface="ＭＳ Ｐゴシック"/>
              </a:rPr>
              <a:t>は</a:t>
            </a:r>
            <a:r>
              <a:rPr lang="ja-JP" altLang="en-US" sz="1600" spc="-20" dirty="0">
                <a:latin typeface="+mn-ea"/>
                <a:ea typeface="+mn-ea"/>
                <a:cs typeface="ＭＳ Ｐゴシック"/>
              </a:rPr>
              <a:t>無</a:t>
            </a:r>
            <a:r>
              <a:rPr sz="1600" spc="-20" dirty="0" err="1">
                <a:latin typeface="+mn-ea"/>
                <a:ea typeface="+mn-ea"/>
                <a:cs typeface="ＭＳ Ｐゴシック"/>
              </a:rPr>
              <a:t>く、</a:t>
            </a:r>
            <a:r>
              <a:rPr sz="1600" dirty="0" err="1">
                <a:latin typeface="+mn-ea"/>
                <a:ea typeface="+mn-ea"/>
                <a:cs typeface="ＭＳ Ｐゴシック"/>
              </a:rPr>
              <a:t>各社</a:t>
            </a:r>
            <a:r>
              <a:rPr sz="1600" spc="-10" dirty="0" err="1">
                <a:latin typeface="+mn-ea"/>
                <a:ea typeface="+mn-ea"/>
                <a:cs typeface="ＭＳ Ｐゴシック"/>
              </a:rPr>
              <a:t>の</a:t>
            </a:r>
            <a:r>
              <a:rPr sz="1600" dirty="0" err="1">
                <a:latin typeface="+mn-ea"/>
                <a:ea typeface="+mn-ea"/>
                <a:cs typeface="ＭＳ Ｐゴシック"/>
              </a:rPr>
              <a:t>考え方</a:t>
            </a:r>
            <a:r>
              <a:rPr sz="1600" spc="-10" dirty="0" err="1">
                <a:latin typeface="+mn-ea"/>
                <a:ea typeface="+mn-ea"/>
                <a:cs typeface="ＭＳ Ｐゴシック"/>
              </a:rPr>
              <a:t>に</a:t>
            </a:r>
            <a:r>
              <a:rPr sz="1600" dirty="0" err="1">
                <a:latin typeface="+mn-ea"/>
                <a:ea typeface="+mn-ea"/>
                <a:cs typeface="ＭＳ Ｐゴシック"/>
              </a:rPr>
              <a:t>依</a:t>
            </a:r>
            <a:r>
              <a:rPr sz="1600" spc="-50" dirty="0" err="1">
                <a:latin typeface="+mn-ea"/>
                <a:ea typeface="+mn-ea"/>
                <a:cs typeface="ＭＳ Ｐゴシック"/>
              </a:rPr>
              <a:t>存</a:t>
            </a:r>
            <a:r>
              <a:rPr sz="1600" dirty="0">
                <a:latin typeface="+mn-ea"/>
                <a:ea typeface="+mn-ea"/>
                <a:cs typeface="ＭＳ Ｐゴシック"/>
              </a:rPr>
              <a:t>	</a:t>
            </a:r>
          </a:p>
          <a:p>
            <a:pPr marL="434975" indent="-343535">
              <a:spcBef>
                <a:spcPts val="0"/>
              </a:spcBef>
              <a:buFont typeface="Wingdings"/>
              <a:buChar char=""/>
              <a:tabLst>
                <a:tab pos="434975" algn="l"/>
                <a:tab pos="435609" algn="l"/>
              </a:tabLst>
              <a:defRPr/>
            </a:pPr>
            <a:r>
              <a:rPr sz="1600" spc="-10" dirty="0" err="1">
                <a:latin typeface="+mn-ea"/>
                <a:ea typeface="+mn-ea"/>
                <a:cs typeface="ＭＳ Ｐゴシック"/>
              </a:rPr>
              <a:t>試験デザイン等も考慮する</a:t>
            </a:r>
            <a:endParaRPr sz="1600" dirty="0">
              <a:latin typeface="+mn-ea"/>
              <a:ea typeface="+mn-ea"/>
              <a:cs typeface="ＭＳ Ｐゴシック"/>
            </a:endParaRPr>
          </a:p>
        </p:txBody>
      </p:sp>
      <p:sp>
        <p:nvSpPr>
          <p:cNvPr id="37907" name="object 29">
            <a:extLst>
              <a:ext uri="{FF2B5EF4-FFF2-40B4-BE49-F238E27FC236}">
                <a16:creationId xmlns:a16="http://schemas.microsoft.com/office/drawing/2014/main" id="{58398E98-3D9C-690F-60C7-39FEACB2D57C}"/>
              </a:ext>
            </a:extLst>
          </p:cNvPr>
          <p:cNvSpPr txBox="1">
            <a:spLocks noChangeArrowheads="1"/>
          </p:cNvSpPr>
          <p:nvPr/>
        </p:nvSpPr>
        <p:spPr bwMode="auto">
          <a:xfrm>
            <a:off x="169863" y="4154189"/>
            <a:ext cx="2757487" cy="2227139"/>
          </a:xfrm>
          <a:prstGeom prst="rect">
            <a:avLst/>
          </a:prstGeom>
          <a:noFill/>
          <a:ln w="9525">
            <a:solidFill>
              <a:srgbClr val="0000FF"/>
            </a:solidFill>
            <a:miter lim="800000"/>
            <a:headEnd/>
            <a:tailEnd/>
          </a:ln>
        </p:spPr>
        <p:txBody>
          <a:bodyPr lIns="36000" tIns="36000" rIns="36000" bIns="36000">
            <a:spAutoFit/>
          </a:bodyPr>
          <a:lstStyle>
            <a:lvl1pPr marL="9048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ts val="350"/>
              </a:spcBef>
              <a:buFontTx/>
              <a:buNone/>
              <a:defRPr/>
            </a:pPr>
            <a:r>
              <a:rPr lang="ja-JP" altLang="ja-JP" sz="1400" dirty="0">
                <a:latin typeface="+mn-ea"/>
                <a:ea typeface="+mn-ea"/>
              </a:rPr>
              <a:t>【各社の考え方の一例】</a:t>
            </a:r>
          </a:p>
          <a:p>
            <a:pPr marL="266700" indent="-176213">
              <a:spcBef>
                <a:spcPct val="0"/>
              </a:spcBef>
              <a:buFont typeface="Wingdings" panose="05000000000000000000" pitchFamily="2" charset="2"/>
              <a:buChar char=""/>
              <a:defRPr/>
            </a:pPr>
            <a:r>
              <a:rPr lang="ja-JP" altLang="ja-JP" sz="1400" dirty="0">
                <a:latin typeface="+mn-ea"/>
                <a:ea typeface="+mn-ea"/>
              </a:rPr>
              <a:t>ずっと個人情報として取り扱う</a:t>
            </a:r>
          </a:p>
          <a:p>
            <a:pPr marL="266700" indent="-176213" algn="just">
              <a:spcBef>
                <a:spcPct val="0"/>
              </a:spcBef>
              <a:buFont typeface="Wingdings" panose="05000000000000000000" pitchFamily="2" charset="2"/>
              <a:buChar char=""/>
              <a:defRPr/>
            </a:pPr>
            <a:r>
              <a:rPr lang="ja-JP" altLang="ja-JP" sz="1400" dirty="0">
                <a:latin typeface="+mn-ea"/>
                <a:ea typeface="+mn-ea"/>
              </a:rPr>
              <a:t>終了期間までは個人情報として取り扱う</a:t>
            </a:r>
          </a:p>
          <a:p>
            <a:pPr marL="266700" indent="-176213" algn="just">
              <a:spcBef>
                <a:spcPct val="0"/>
              </a:spcBef>
              <a:buFont typeface="Wingdings" panose="05000000000000000000" pitchFamily="2" charset="2"/>
              <a:buChar char=""/>
              <a:defRPr/>
            </a:pPr>
            <a:r>
              <a:rPr lang="ja-JP" altLang="ja-JP" sz="1400" dirty="0">
                <a:latin typeface="+mn-ea"/>
                <a:ea typeface="+mn-ea"/>
              </a:rPr>
              <a:t>契約期間が終了するまでは個人情報として取り扱う</a:t>
            </a:r>
          </a:p>
          <a:p>
            <a:pPr marL="266700" indent="-176213" algn="just">
              <a:spcBef>
                <a:spcPct val="0"/>
              </a:spcBef>
              <a:buFont typeface="Wingdings" panose="05000000000000000000" pitchFamily="2" charset="2"/>
              <a:buChar char=""/>
              <a:defRPr/>
            </a:pPr>
            <a:r>
              <a:rPr lang="ja-JP" altLang="en-US" sz="1400" dirty="0">
                <a:latin typeface="+mn-ea"/>
                <a:ea typeface="+mn-ea"/>
              </a:rPr>
              <a:t>○○</a:t>
            </a:r>
            <a:r>
              <a:rPr lang="ja-JP" altLang="ja-JP" sz="1400" dirty="0">
                <a:latin typeface="+mn-ea"/>
                <a:ea typeface="+mn-ea"/>
              </a:rPr>
              <a:t>後は一切直接閲覧しないことを徹底することで、個人データとして扱う必要がなくなる</a:t>
            </a:r>
          </a:p>
          <a:p>
            <a:pPr algn="r">
              <a:spcBef>
                <a:spcPct val="0"/>
              </a:spcBef>
              <a:buFontTx/>
              <a:buNone/>
              <a:defRPr/>
            </a:pPr>
            <a:r>
              <a:rPr lang="ja-JP" altLang="ja-JP" sz="1400" dirty="0">
                <a:latin typeface="+mn-ea"/>
                <a:ea typeface="+mn-ea"/>
                <a:cs typeface="Arial" panose="020B0604020202020204" pitchFamily="34" charset="0"/>
              </a:rPr>
              <a:t>…</a:t>
            </a:r>
            <a:r>
              <a:rPr lang="ja-JP" altLang="ja-JP" sz="1400" dirty="0">
                <a:latin typeface="+mn-ea"/>
                <a:ea typeface="+mn-ea"/>
              </a:rPr>
              <a:t>など</a:t>
            </a:r>
          </a:p>
        </p:txBody>
      </p:sp>
      <p:sp>
        <p:nvSpPr>
          <p:cNvPr id="54" name="object 13">
            <a:extLst>
              <a:ext uri="{FF2B5EF4-FFF2-40B4-BE49-F238E27FC236}">
                <a16:creationId xmlns:a16="http://schemas.microsoft.com/office/drawing/2014/main" id="{655CC822-E687-9691-F986-A153FAFA612C}"/>
              </a:ext>
            </a:extLst>
          </p:cNvPr>
          <p:cNvSpPr txBox="1"/>
          <p:nvPr/>
        </p:nvSpPr>
        <p:spPr>
          <a:xfrm>
            <a:off x="479425" y="1268760"/>
            <a:ext cx="11340000" cy="782907"/>
          </a:xfrm>
          <a:prstGeom prst="rect">
            <a:avLst/>
          </a:prstGeom>
        </p:spPr>
        <p:style>
          <a:lnRef idx="1">
            <a:schemeClr val="accent5"/>
          </a:lnRef>
          <a:fillRef idx="2">
            <a:schemeClr val="accent5"/>
          </a:fillRef>
          <a:effectRef idx="1">
            <a:schemeClr val="accent5"/>
          </a:effectRef>
          <a:fontRef idx="minor">
            <a:schemeClr val="dk1"/>
          </a:fontRef>
        </p:style>
        <p:txBody>
          <a:bodyPr lIns="0" tIns="13335" rIns="0" bIns="0" anchor="t">
            <a:spAutoFit/>
          </a:bodyPr>
          <a:lstStyle/>
          <a:p>
            <a:pPr marL="12700">
              <a:lnSpc>
                <a:spcPts val="2000"/>
              </a:lnSpc>
              <a:spcBef>
                <a:spcPts val="0"/>
              </a:spcBef>
              <a:defRPr/>
            </a:pPr>
            <a:r>
              <a:rPr sz="2000" spc="-20" dirty="0">
                <a:latin typeface="+mn-ea"/>
                <a:cs typeface="ＭＳ Ｐゴシック"/>
              </a:rPr>
              <a:t>個人情報</a:t>
            </a:r>
            <a:r>
              <a:rPr sz="2000" dirty="0">
                <a:latin typeface="+mn-ea"/>
                <a:cs typeface="ＭＳ Ｐゴシック"/>
              </a:rPr>
              <a:t>（</a:t>
            </a:r>
            <a:r>
              <a:rPr sz="2000" spc="-10" dirty="0">
                <a:latin typeface="+mn-ea"/>
                <a:cs typeface="ＭＳ Ｐゴシック"/>
              </a:rPr>
              <a:t>法</a:t>
            </a:r>
            <a:r>
              <a:rPr sz="2000" spc="-25" dirty="0">
                <a:latin typeface="+mn-ea"/>
                <a:cs typeface="Arial"/>
              </a:rPr>
              <a:t>2</a:t>
            </a:r>
            <a:r>
              <a:rPr sz="2000" spc="-25" dirty="0">
                <a:latin typeface="+mn-ea"/>
                <a:cs typeface="ＭＳ Ｐゴシック"/>
              </a:rPr>
              <a:t>①</a:t>
            </a:r>
            <a:r>
              <a:rPr lang="en-US" altLang="ja-JP" sz="2000" spc="-25" baseline="30000" dirty="0">
                <a:latin typeface="+mn-ea"/>
                <a:cs typeface="ＭＳ Ｐゴシック"/>
              </a:rPr>
              <a:t>※</a:t>
            </a:r>
            <a:r>
              <a:rPr sz="2000" spc="-25" dirty="0">
                <a:latin typeface="+mn-ea"/>
                <a:cs typeface="ＭＳ Ｐゴシック"/>
              </a:rPr>
              <a:t>）</a:t>
            </a:r>
            <a:endParaRPr sz="2000" dirty="0">
              <a:latin typeface="+mn-ea"/>
              <a:cs typeface="ＭＳ Ｐゴシック"/>
            </a:endParaRPr>
          </a:p>
          <a:p>
            <a:pPr marL="12700">
              <a:lnSpc>
                <a:spcPts val="2000"/>
              </a:lnSpc>
              <a:spcBef>
                <a:spcPts val="0"/>
              </a:spcBef>
              <a:defRPr/>
            </a:pPr>
            <a:r>
              <a:rPr spc="-10" dirty="0">
                <a:latin typeface="+mn-ea"/>
                <a:cs typeface="ＭＳ Ｐゴシック"/>
              </a:rPr>
              <a:t>氏名、生年月日その他の記述等により特定の個人を識別することができるもの</a:t>
            </a:r>
            <a:r>
              <a:rPr dirty="0">
                <a:latin typeface="+mn-ea"/>
                <a:cs typeface="ＭＳ Ｐゴシック"/>
              </a:rPr>
              <a:t>（</a:t>
            </a:r>
            <a:r>
              <a:rPr spc="-10" dirty="0">
                <a:solidFill>
                  <a:srgbClr val="3333FF"/>
                </a:solidFill>
                <a:latin typeface="+mn-ea"/>
                <a:cs typeface="ＭＳ Ｐゴシック"/>
              </a:rPr>
              <a:t>他の情報と容易に照合することが</a:t>
            </a:r>
            <a:r>
              <a:rPr spc="-15" dirty="0">
                <a:solidFill>
                  <a:srgbClr val="3333FF"/>
                </a:solidFill>
                <a:latin typeface="+mn-ea"/>
                <a:cs typeface="ＭＳ Ｐゴシック"/>
              </a:rPr>
              <a:t>でき</a:t>
            </a:r>
            <a:r>
              <a:rPr spc="-15" dirty="0">
                <a:latin typeface="+mn-ea"/>
                <a:cs typeface="ＭＳ Ｐゴシック"/>
              </a:rPr>
              <a:t>、</a:t>
            </a:r>
            <a:r>
              <a:rPr spc="-15" dirty="0">
                <a:solidFill>
                  <a:srgbClr val="3333FF"/>
                </a:solidFill>
                <a:latin typeface="+mn-ea"/>
                <a:cs typeface="ＭＳ Ｐゴシック"/>
              </a:rPr>
              <a:t>それにより特定の個人を識別できるものを含む</a:t>
            </a:r>
            <a:r>
              <a:rPr dirty="0">
                <a:latin typeface="+mn-ea"/>
                <a:cs typeface="ＭＳ Ｐゴシック"/>
              </a:rPr>
              <a:t>）</a:t>
            </a:r>
            <a:r>
              <a:rPr spc="-20" dirty="0">
                <a:latin typeface="+mn-ea"/>
                <a:cs typeface="ＭＳ Ｐゴシック"/>
              </a:rPr>
              <a:t>、又は、個人識別符号が含まれるもの</a:t>
            </a:r>
            <a:endParaRPr dirty="0">
              <a:latin typeface="+mn-ea"/>
              <a:cs typeface="ＭＳ Ｐゴシック"/>
            </a:endParaRPr>
          </a:p>
        </p:txBody>
      </p:sp>
      <p:sp>
        <p:nvSpPr>
          <p:cNvPr id="11" name="object 11">
            <a:extLst>
              <a:ext uri="{FF2B5EF4-FFF2-40B4-BE49-F238E27FC236}">
                <a16:creationId xmlns:a16="http://schemas.microsoft.com/office/drawing/2014/main" id="{0B9B2455-6F7D-15A6-9C4E-09BBD49D8A32}"/>
              </a:ext>
            </a:extLst>
          </p:cNvPr>
          <p:cNvSpPr txBox="1"/>
          <p:nvPr/>
        </p:nvSpPr>
        <p:spPr>
          <a:xfrm>
            <a:off x="335360" y="2879752"/>
            <a:ext cx="2484000" cy="540000"/>
          </a:xfrm>
          <a:prstGeom prst="rect">
            <a:avLst/>
          </a:prstGeom>
          <a:ln w="25400">
            <a:solidFill>
              <a:srgbClr val="385D89"/>
            </a:solidFill>
          </a:ln>
        </p:spPr>
        <p:txBody>
          <a:bodyPr lIns="0" tIns="36000" rIns="0" bIns="36000" anchor="t">
            <a:spAutoFit/>
          </a:bodyPr>
          <a:lstStyle/>
          <a:p>
            <a:pPr>
              <a:spcBef>
                <a:spcPts val="0"/>
              </a:spcBef>
              <a:defRPr/>
            </a:pPr>
            <a:r>
              <a:rPr lang="ja-JP" altLang="en-US" sz="1400" spc="-10" dirty="0">
                <a:latin typeface="+mn-ea"/>
                <a:ea typeface="+mn-ea"/>
                <a:cs typeface="ＭＳ Ｐゴシック"/>
              </a:rPr>
              <a:t>研究対象者／</a:t>
            </a:r>
            <a:r>
              <a:rPr sz="1400" spc="-10" dirty="0" err="1">
                <a:latin typeface="+mn-ea"/>
                <a:ea typeface="+mn-ea"/>
                <a:cs typeface="ＭＳ Ｐゴシック"/>
              </a:rPr>
              <a:t>被験者の個人情報</a:t>
            </a:r>
            <a:r>
              <a:rPr sz="1400" dirty="0" err="1">
                <a:latin typeface="+mn-ea"/>
                <a:ea typeface="+mn-ea"/>
                <a:cs typeface="ＭＳ Ｐゴシック"/>
              </a:rPr>
              <a:t>（個人識別符号</a:t>
            </a:r>
            <a:r>
              <a:rPr sz="1400" dirty="0" err="1">
                <a:solidFill>
                  <a:srgbClr val="FF0000"/>
                </a:solidFill>
                <a:latin typeface="+mn-ea"/>
                <a:ea typeface="+mn-ea"/>
                <a:cs typeface="ＭＳ Ｐゴシック"/>
              </a:rPr>
              <a:t>無</a:t>
            </a:r>
            <a:r>
              <a:rPr sz="1400" spc="-50" dirty="0">
                <a:latin typeface="+mn-ea"/>
                <a:ea typeface="+mn-ea"/>
                <a:cs typeface="ＭＳ Ｐゴシック"/>
              </a:rPr>
              <a:t>）</a:t>
            </a:r>
            <a:endParaRPr sz="1400" dirty="0">
              <a:latin typeface="+mn-ea"/>
              <a:ea typeface="+mn-ea"/>
              <a:cs typeface="ＭＳ Ｐゴシック"/>
            </a:endParaRPr>
          </a:p>
        </p:txBody>
      </p:sp>
      <p:sp>
        <p:nvSpPr>
          <p:cNvPr id="21" name="object 21">
            <a:extLst>
              <a:ext uri="{FF2B5EF4-FFF2-40B4-BE49-F238E27FC236}">
                <a16:creationId xmlns:a16="http://schemas.microsoft.com/office/drawing/2014/main" id="{3A83495E-E42D-4138-84B3-FC0301063877}"/>
              </a:ext>
            </a:extLst>
          </p:cNvPr>
          <p:cNvSpPr txBox="1"/>
          <p:nvPr/>
        </p:nvSpPr>
        <p:spPr>
          <a:xfrm>
            <a:off x="335360" y="2277636"/>
            <a:ext cx="2484000" cy="540000"/>
          </a:xfrm>
          <a:prstGeom prst="rect">
            <a:avLst/>
          </a:prstGeom>
          <a:ln w="25400">
            <a:solidFill>
              <a:srgbClr val="385D89"/>
            </a:solidFill>
          </a:ln>
        </p:spPr>
        <p:txBody>
          <a:bodyPr lIns="0" tIns="36000" rIns="0" bIns="36000" anchor="t">
            <a:spAutoFit/>
          </a:bodyPr>
          <a:lstStyle/>
          <a:p>
            <a:pPr>
              <a:spcBef>
                <a:spcPts val="0"/>
              </a:spcBef>
              <a:defRPr/>
            </a:pPr>
            <a:r>
              <a:rPr lang="ja-JP" altLang="en-US" sz="1400" spc="-20" dirty="0">
                <a:latin typeface="+mn-ea"/>
                <a:ea typeface="+mn-ea"/>
                <a:cs typeface="ＭＳ Ｐゴシック"/>
              </a:rPr>
              <a:t>研究対象者／</a:t>
            </a:r>
            <a:r>
              <a:rPr sz="1400" spc="-20" dirty="0" err="1">
                <a:latin typeface="+mn-ea"/>
                <a:ea typeface="+mn-ea"/>
                <a:cs typeface="ＭＳ Ｐゴシック"/>
              </a:rPr>
              <a:t>被験者の個人情報</a:t>
            </a:r>
            <a:r>
              <a:rPr sz="1400" dirty="0" err="1">
                <a:latin typeface="+mn-ea"/>
                <a:ea typeface="+mn-ea"/>
                <a:cs typeface="ＭＳ Ｐゴシック"/>
              </a:rPr>
              <a:t>（個人識別符号</a:t>
            </a:r>
            <a:r>
              <a:rPr sz="1400" dirty="0" err="1">
                <a:solidFill>
                  <a:srgbClr val="FF0000"/>
                </a:solidFill>
                <a:latin typeface="+mn-ea"/>
                <a:ea typeface="+mn-ea"/>
                <a:cs typeface="ＭＳ Ｐゴシック"/>
              </a:rPr>
              <a:t>有</a:t>
            </a:r>
            <a:r>
              <a:rPr sz="1400" spc="-50" dirty="0">
                <a:latin typeface="+mn-ea"/>
                <a:ea typeface="+mn-ea"/>
                <a:cs typeface="ＭＳ Ｐゴシック"/>
              </a:rPr>
              <a:t>）</a:t>
            </a:r>
            <a:endParaRPr sz="1400" dirty="0">
              <a:latin typeface="+mn-ea"/>
              <a:ea typeface="+mn-ea"/>
              <a:cs typeface="ＭＳ Ｐゴシック"/>
            </a:endParaRPr>
          </a:p>
        </p:txBody>
      </p:sp>
      <p:sp>
        <p:nvSpPr>
          <p:cNvPr id="21527" name="object 8">
            <a:extLst>
              <a:ext uri="{FF2B5EF4-FFF2-40B4-BE49-F238E27FC236}">
                <a16:creationId xmlns:a16="http://schemas.microsoft.com/office/drawing/2014/main" id="{0D237437-2765-4AB1-55C6-B9A85AD12121}"/>
              </a:ext>
            </a:extLst>
          </p:cNvPr>
          <p:cNvSpPr txBox="1">
            <a:spLocks noChangeArrowheads="1"/>
          </p:cNvSpPr>
          <p:nvPr/>
        </p:nvSpPr>
        <p:spPr bwMode="auto">
          <a:xfrm>
            <a:off x="7176120" y="6647334"/>
            <a:ext cx="4643437"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「医薬品開発における個人情報保護シンポジウム（</a:t>
            </a:r>
            <a:r>
              <a:rPr lang="en-US" altLang="ja-JP" sz="800" dirty="0">
                <a:latin typeface="+mn-ea"/>
                <a:ea typeface="+mn-ea"/>
              </a:rPr>
              <a:t>2022</a:t>
            </a:r>
            <a:r>
              <a:rPr lang="ja-JP" altLang="en-US" sz="800" dirty="0">
                <a:latin typeface="+mn-ea"/>
                <a:ea typeface="+mn-ea"/>
              </a:rPr>
              <a:t>年</a:t>
            </a:r>
            <a:r>
              <a:rPr lang="en-US" altLang="ja-JP" sz="800" dirty="0">
                <a:latin typeface="+mn-ea"/>
                <a:ea typeface="+mn-ea"/>
              </a:rPr>
              <a:t>9</a:t>
            </a:r>
            <a:r>
              <a:rPr lang="ja-JP" altLang="en-US" sz="800" dirty="0">
                <a:latin typeface="+mn-ea"/>
                <a:ea typeface="+mn-ea"/>
              </a:rPr>
              <a:t>月</a:t>
            </a:r>
            <a:r>
              <a:rPr lang="en-US" altLang="ja-JP" sz="800" dirty="0">
                <a:latin typeface="+mn-ea"/>
                <a:ea typeface="+mn-ea"/>
              </a:rPr>
              <a:t>15</a:t>
            </a:r>
            <a:r>
              <a:rPr lang="ja-JP" altLang="en-US" sz="800" dirty="0">
                <a:latin typeface="+mn-ea"/>
                <a:ea typeface="+mn-ea"/>
              </a:rPr>
              <a:t>日開催）説明資料」を参考に作成</a:t>
            </a:r>
            <a:endParaRPr lang="ja-JP" altLang="ja-JP" sz="800" dirty="0">
              <a:latin typeface="+mn-ea"/>
              <a:ea typeface="+mn-ea"/>
            </a:endParaRPr>
          </a:p>
        </p:txBody>
      </p:sp>
      <p:pic>
        <p:nvPicPr>
          <p:cNvPr id="2" name="図 1">
            <a:extLst>
              <a:ext uri="{FF2B5EF4-FFF2-40B4-BE49-F238E27FC236}">
                <a16:creationId xmlns:a16="http://schemas.microsoft.com/office/drawing/2014/main" id="{339B7524-8E8A-B7B1-D4CD-9F1D92EF2CC5}"/>
              </a:ext>
            </a:extLst>
          </p:cNvPr>
          <p:cNvPicPr>
            <a:picLocks noChangeAspect="1"/>
          </p:cNvPicPr>
          <p:nvPr/>
        </p:nvPicPr>
        <p:blipFill>
          <a:blip r:embed="rId6"/>
          <a:stretch>
            <a:fillRect/>
          </a:stretch>
        </p:blipFill>
        <p:spPr>
          <a:xfrm>
            <a:off x="3143672" y="5724089"/>
            <a:ext cx="704180" cy="646361"/>
          </a:xfrm>
          <a:prstGeom prst="rect">
            <a:avLst/>
          </a:prstGeom>
        </p:spPr>
      </p:pic>
      <p:sp>
        <p:nvSpPr>
          <p:cNvPr id="4" name="四角形: 角を丸くする 3">
            <a:extLst>
              <a:ext uri="{FF2B5EF4-FFF2-40B4-BE49-F238E27FC236}">
                <a16:creationId xmlns:a16="http://schemas.microsoft.com/office/drawing/2014/main" id="{7532EAD7-28D7-790E-F3EB-4AA7E0C9F20B}"/>
              </a:ext>
            </a:extLst>
          </p:cNvPr>
          <p:cNvSpPr/>
          <p:nvPr/>
        </p:nvSpPr>
        <p:spPr bwMode="auto">
          <a:xfrm>
            <a:off x="9624392" y="80656"/>
            <a:ext cx="2520000" cy="1800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👉倫理指針 第９章 第</a:t>
            </a:r>
            <a:r>
              <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rPr>
              <a:t>18</a:t>
            </a: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日付プレースホルダー 4">
            <a:extLst>
              <a:ext uri="{FF2B5EF4-FFF2-40B4-BE49-F238E27FC236}">
                <a16:creationId xmlns:a16="http://schemas.microsoft.com/office/drawing/2014/main" id="{D80CF822-9FE7-5320-D100-A817202C33DC}"/>
              </a:ext>
            </a:extLst>
          </p:cNvPr>
          <p:cNvSpPr>
            <a:spLocks noGrp="1"/>
          </p:cNvSpPr>
          <p:nvPr>
            <p:ph type="dt" sz="half" idx="10"/>
          </p:nvPr>
        </p:nvSpPr>
        <p:spPr/>
        <p:txBody>
          <a:bodyPr/>
          <a:lstStyle/>
          <a:p>
            <a:pPr>
              <a:defRPr/>
            </a:pPr>
            <a:r>
              <a:rPr lang="en-US" altLang="ja-JP" dirty="0"/>
              <a:t>2024/6/26</a:t>
            </a:r>
          </a:p>
        </p:txBody>
      </p:sp>
      <p:sp>
        <p:nvSpPr>
          <p:cNvPr id="7" name="テキスト ボックス 6">
            <a:extLst>
              <a:ext uri="{FF2B5EF4-FFF2-40B4-BE49-F238E27FC236}">
                <a16:creationId xmlns:a16="http://schemas.microsoft.com/office/drawing/2014/main" id="{3902B81D-5863-DBDE-219E-7DBFFC6A3A07}"/>
              </a:ext>
            </a:extLst>
          </p:cNvPr>
          <p:cNvSpPr txBox="1"/>
          <p:nvPr/>
        </p:nvSpPr>
        <p:spPr>
          <a:xfrm>
            <a:off x="623392" y="6551766"/>
            <a:ext cx="6105292" cy="261610"/>
          </a:xfrm>
          <a:prstGeom prst="rect">
            <a:avLst/>
          </a:prstGeom>
          <a:noFill/>
        </p:spPr>
        <p:txBody>
          <a:bodyPr wrap="square">
            <a:spAutoFit/>
          </a:bodyPr>
          <a:lstStyle/>
          <a:p>
            <a:pPr marL="285750" indent="-285750">
              <a:buFont typeface="游明朝" panose="02020400000000000000" pitchFamily="18" charset="-128"/>
              <a:buChar char="※"/>
            </a:pPr>
            <a:r>
              <a:rPr lang="ja-JP" altLang="en-US" sz="1100" dirty="0"/>
              <a:t>個人情報の保護に関する法律　</a:t>
            </a:r>
            <a:r>
              <a:rPr lang="zh-TW" altLang="en-US" sz="1100" dirty="0"/>
              <a:t>第一章　総則</a:t>
            </a:r>
            <a:r>
              <a:rPr lang="ja-JP" altLang="en-US" sz="1100" dirty="0"/>
              <a:t>　第二条（定義）　</a:t>
            </a:r>
            <a:r>
              <a:rPr lang="en-US" altLang="ja-JP" sz="1100" dirty="0"/>
              <a:t>1</a:t>
            </a:r>
            <a:endParaRPr lang="ja-JP" altLang="en-US" sz="1100" dirty="0"/>
          </a:p>
        </p:txBody>
      </p:sp>
      <p:sp>
        <p:nvSpPr>
          <p:cNvPr id="3" name="テキスト ボックス 2">
            <a:extLst>
              <a:ext uri="{FF2B5EF4-FFF2-40B4-BE49-F238E27FC236}">
                <a16:creationId xmlns:a16="http://schemas.microsoft.com/office/drawing/2014/main" id="{DACDCD09-D18A-B8D5-112D-C9F7547545B9}"/>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7"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
        <p:nvSpPr>
          <p:cNvPr id="10" name="テキスト ボックス 9">
            <a:extLst>
              <a:ext uri="{FF2B5EF4-FFF2-40B4-BE49-F238E27FC236}">
                <a16:creationId xmlns:a16="http://schemas.microsoft.com/office/drawing/2014/main" id="{0020434F-1B31-E11E-5234-1DA8980CB596}"/>
              </a:ext>
            </a:extLst>
          </p:cNvPr>
          <p:cNvSpPr txBox="1"/>
          <p:nvPr/>
        </p:nvSpPr>
        <p:spPr>
          <a:xfrm>
            <a:off x="7285211" y="6001543"/>
            <a:ext cx="4643437" cy="276999"/>
          </a:xfrm>
          <a:prstGeom prst="rect">
            <a:avLst/>
          </a:prstGeom>
          <a:noFill/>
        </p:spPr>
        <p:txBody>
          <a:bodyPr wrap="square">
            <a:spAutoFit/>
          </a:bodyPr>
          <a:lstStyle/>
          <a:p>
            <a:r>
              <a:rPr lang="ja-JP" altLang="en-US" sz="1200" spc="-10" dirty="0">
                <a:latin typeface="+mn-ea"/>
                <a:ea typeface="+mn-ea"/>
                <a:cs typeface="Arial"/>
              </a:rPr>
              <a:t>* 関連法規</a:t>
            </a:r>
            <a:r>
              <a:rPr lang="ja-JP" altLang="en-US" sz="1200" spc="-10" dirty="0">
                <a:latin typeface="+mn-ea"/>
                <a:ea typeface="+mn-ea"/>
                <a:cs typeface="ＭＳ Ｐゴシック"/>
              </a:rPr>
              <a:t>では直接閲</a:t>
            </a:r>
            <a:r>
              <a:rPr lang="ja-JP" altLang="en-US" sz="1200" dirty="0">
                <a:latin typeface="+mn-ea"/>
                <a:ea typeface="+mn-ea"/>
                <a:cs typeface="ＭＳ Ｐゴシック"/>
              </a:rPr>
              <a:t>覧</a:t>
            </a:r>
            <a:r>
              <a:rPr lang="ja-JP" altLang="en-US" sz="1200" spc="-20" dirty="0">
                <a:latin typeface="+mn-ea"/>
                <a:ea typeface="+mn-ea"/>
                <a:cs typeface="ＭＳ Ｐゴシック"/>
              </a:rPr>
              <a:t>の</a:t>
            </a:r>
            <a:r>
              <a:rPr lang="ja-JP" altLang="en-US" sz="1200" dirty="0">
                <a:latin typeface="+mn-ea"/>
                <a:ea typeface="+mn-ea"/>
                <a:cs typeface="ＭＳ Ｐゴシック"/>
              </a:rPr>
              <a:t>終</a:t>
            </a:r>
            <a:r>
              <a:rPr lang="ja-JP" altLang="en-US" sz="1200" spc="-10" dirty="0">
                <a:latin typeface="+mn-ea"/>
                <a:ea typeface="+mn-ea"/>
                <a:cs typeface="ＭＳ Ｐゴシック"/>
              </a:rPr>
              <a:t>期</a:t>
            </a:r>
            <a:r>
              <a:rPr lang="ja-JP" altLang="en-US" sz="1200" spc="-20" dirty="0">
                <a:latin typeface="+mn-ea"/>
                <a:ea typeface="+mn-ea"/>
                <a:cs typeface="ＭＳ Ｐゴシック"/>
              </a:rPr>
              <a:t>に</a:t>
            </a:r>
            <a:r>
              <a:rPr lang="ja-JP" altLang="en-US" sz="1200" spc="-10" dirty="0">
                <a:latin typeface="+mn-ea"/>
                <a:ea typeface="+mn-ea"/>
                <a:cs typeface="ＭＳ Ｐゴシック"/>
              </a:rPr>
              <a:t>ついて</a:t>
            </a:r>
            <a:r>
              <a:rPr lang="ja-JP" altLang="en-US" sz="1200" dirty="0">
                <a:latin typeface="+mn-ea"/>
                <a:ea typeface="+mn-ea"/>
                <a:cs typeface="ＭＳ Ｐゴシック"/>
              </a:rPr>
              <a:t>規</a:t>
            </a:r>
            <a:r>
              <a:rPr lang="ja-JP" altLang="en-US" sz="1200" spc="-20" dirty="0">
                <a:latin typeface="+mn-ea"/>
                <a:ea typeface="+mn-ea"/>
                <a:cs typeface="ＭＳ Ｐゴシック"/>
              </a:rPr>
              <a:t>定</a:t>
            </a:r>
            <a:r>
              <a:rPr lang="ja-JP" altLang="en-US" sz="1200" dirty="0">
                <a:latin typeface="+mn-ea"/>
                <a:ea typeface="+mn-ea"/>
                <a:cs typeface="ＭＳ Ｐゴシック"/>
              </a:rPr>
              <a:t>され</a:t>
            </a:r>
            <a:r>
              <a:rPr lang="ja-JP" altLang="en-US" sz="1200" spc="-10" dirty="0">
                <a:latin typeface="+mn-ea"/>
                <a:ea typeface="+mn-ea"/>
                <a:cs typeface="ＭＳ Ｐゴシック"/>
              </a:rPr>
              <a:t>ていない</a:t>
            </a:r>
            <a:endParaRPr lang="ja-JP" altLang="en-US"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9CAF7C1-6E56-9BBC-7E95-B250F5B07C44}"/>
              </a:ext>
            </a:extLst>
          </p:cNvPr>
          <p:cNvGraphicFramePr>
            <a:graphicFrameLocks noChangeAspect="1"/>
          </p:cNvGraphicFramePr>
          <p:nvPr>
            <p:custDataLst>
              <p:tags r:id="rId1"/>
            </p:custDataLst>
            <p:extLst>
              <p:ext uri="{D42A27DB-BD31-4B8C-83A1-F6EECF244321}">
                <p14:modId xmlns:p14="http://schemas.microsoft.com/office/powerpoint/2010/main" val="3751272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6" name="think-cell data - do not delete" hidden="1">
                        <a:extLst>
                          <a:ext uri="{FF2B5EF4-FFF2-40B4-BE49-F238E27FC236}">
                            <a16:creationId xmlns:a16="http://schemas.microsoft.com/office/drawing/2014/main" id="{09CAF7C1-6E56-9BBC-7E95-B250F5B07C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2718351-E838-4E7F-E261-742445C066D4}"/>
              </a:ext>
            </a:extLst>
          </p:cNvPr>
          <p:cNvSpPr>
            <a:spLocks noGrp="1"/>
          </p:cNvSpPr>
          <p:nvPr>
            <p:ph type="title"/>
          </p:nvPr>
        </p:nvSpPr>
        <p:spPr/>
        <p:txBody>
          <a:bodyPr vert="horz"/>
          <a:lstStyle/>
          <a:p>
            <a:r>
              <a:rPr lang="ja-JP" altLang="en-US" sz="3200" dirty="0">
                <a:latin typeface="+mn-ea"/>
                <a:ea typeface="+mn-ea"/>
              </a:rPr>
              <a:t>参考資料</a:t>
            </a:r>
            <a:endParaRPr lang="ja-JP" sz="3200" dirty="0">
              <a:latin typeface="+mn-ea"/>
              <a:ea typeface="+mn-ea"/>
            </a:endParaRPr>
          </a:p>
        </p:txBody>
      </p:sp>
      <p:sp>
        <p:nvSpPr>
          <p:cNvPr id="3" name="コンテンツ プレースホルダー 2">
            <a:extLst>
              <a:ext uri="{FF2B5EF4-FFF2-40B4-BE49-F238E27FC236}">
                <a16:creationId xmlns:a16="http://schemas.microsoft.com/office/drawing/2014/main" id="{61CCADF3-289F-DFCC-3540-A3C094CE06A6}"/>
              </a:ext>
            </a:extLst>
          </p:cNvPr>
          <p:cNvSpPr>
            <a:spLocks noGrp="1"/>
          </p:cNvSpPr>
          <p:nvPr>
            <p:ph idx="1"/>
          </p:nvPr>
        </p:nvSpPr>
        <p:spPr>
          <a:xfrm>
            <a:off x="156000" y="1340768"/>
            <a:ext cx="11844656" cy="5112488"/>
          </a:xfrm>
        </p:spPr>
        <p:txBody>
          <a:bodyPr/>
          <a:lstStyle/>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人を対象とする生命科学・医学系研究に関する倫理指針 ガイダンス（</a:t>
            </a:r>
            <a:r>
              <a:rPr lang="zh-TW" altLang="en-US" sz="1400" dirty="0">
                <a:latin typeface="ＭＳ Ｐゴシック" panose="020B0600070205080204" pitchFamily="50" charset="-128"/>
                <a:ea typeface="ＭＳ Ｐゴシック" panose="020B0600070205080204" pitchFamily="50" charset="-128"/>
              </a:rPr>
              <a:t>令和</a:t>
            </a:r>
            <a:r>
              <a:rPr lang="en-US" altLang="zh-TW" sz="1400" dirty="0">
                <a:latin typeface="ＭＳ Ｐゴシック" panose="020B0600070205080204" pitchFamily="50" charset="-128"/>
                <a:ea typeface="ＭＳ Ｐゴシック" panose="020B0600070205080204" pitchFamily="50" charset="-128"/>
              </a:rPr>
              <a:t>6</a:t>
            </a:r>
            <a:r>
              <a:rPr lang="zh-TW" altLang="en-US" sz="1400" dirty="0">
                <a:latin typeface="ＭＳ Ｐゴシック" panose="020B0600070205080204" pitchFamily="50" charset="-128"/>
                <a:ea typeface="ＭＳ Ｐゴシック" panose="020B0600070205080204" pitchFamily="50" charset="-128"/>
              </a:rPr>
              <a:t>年</a:t>
            </a:r>
            <a:r>
              <a:rPr lang="en-US" altLang="zh-TW" sz="1400" dirty="0">
                <a:latin typeface="ＭＳ Ｐゴシック" panose="020B0600070205080204" pitchFamily="50" charset="-128"/>
                <a:ea typeface="ＭＳ Ｐゴシック" panose="020B0600070205080204" pitchFamily="50" charset="-128"/>
              </a:rPr>
              <a:t>4</a:t>
            </a:r>
            <a:r>
              <a:rPr lang="zh-TW" altLang="en-US" sz="1400" dirty="0">
                <a:latin typeface="ＭＳ Ｐゴシック" panose="020B0600070205080204" pitchFamily="50" charset="-128"/>
                <a:ea typeface="ＭＳ Ｐゴシック" panose="020B0600070205080204" pitchFamily="50" charset="-128"/>
              </a:rPr>
              <a:t>月</a:t>
            </a:r>
            <a:r>
              <a:rPr lang="en-US" altLang="zh-TW" sz="1400" dirty="0">
                <a:latin typeface="ＭＳ Ｐゴシック" panose="020B0600070205080204" pitchFamily="50" charset="-128"/>
                <a:ea typeface="ＭＳ Ｐゴシック" panose="020B0600070205080204" pitchFamily="50" charset="-128"/>
              </a:rPr>
              <a:t>1</a:t>
            </a:r>
            <a:r>
              <a:rPr lang="zh-TW" altLang="en-US" sz="1400" dirty="0">
                <a:latin typeface="ＭＳ Ｐゴシック" panose="020B0600070205080204" pitchFamily="50" charset="-128"/>
                <a:ea typeface="ＭＳ Ｐゴシック" panose="020B0600070205080204" pitchFamily="50" charset="-128"/>
              </a:rPr>
              <a:t>日一部改訂</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solidFill>
                  <a:srgbClr val="0000FF"/>
                </a:solidFill>
                <a:latin typeface="ＭＳ Ｐゴシック" panose="020B0600070205080204" pitchFamily="50" charset="-128"/>
                <a:ea typeface="ＭＳ Ｐゴシック" panose="020B0600070205080204" pitchFamily="50" charset="-128"/>
                <a:hlinkClick r:id="rId5">
                  <a:extLst>
                    <a:ext uri="{A12FA001-AC4F-418D-AE19-62706E023703}">
                      <ahyp:hlinkClr xmlns:ahyp="http://schemas.microsoft.com/office/drawing/2018/hyperlinkcolor" val="tx"/>
                    </a:ext>
                  </a:extLst>
                </a:hlinkClick>
              </a:rPr>
              <a:t>https://www.mhlw.go.jp/content/001237478.pdf</a:t>
            </a:r>
            <a:endParaRPr lang="en-US" altLang="ja-JP" sz="1400" dirty="0">
              <a:solidFill>
                <a:srgbClr val="0000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人を対象とする生命科学・医学系研究に関する倫理指針 令和5年改正について（令和5年4月 文部科学省 厚生労働省 経済産業省）</a:t>
            </a:r>
            <a:r>
              <a:rPr lang="ja-JP" altLang="en-US" sz="1400" dirty="0">
                <a:solidFill>
                  <a:srgbClr val="3333FF"/>
                </a:solidFill>
                <a:latin typeface="ＭＳ Ｐゴシック" panose="020B0600070205080204" pitchFamily="50" charset="-128"/>
                <a:ea typeface="ＭＳ Ｐゴシック" panose="020B0600070205080204" pitchFamily="50" charset="-128"/>
                <a:hlinkClick r:id="rId6">
                  <a:extLst>
                    <a:ext uri="{A12FA001-AC4F-418D-AE19-62706E023703}">
                      <ahyp:hlinkClr xmlns:ahyp="http://schemas.microsoft.com/office/drawing/2018/hyperlinkcolor" val="tx"/>
                    </a:ext>
                  </a:extLst>
                </a:hlinkClick>
              </a:rPr>
              <a:t>https://www.mhlw.go.jp/content/001087960.pdf</a:t>
            </a:r>
            <a:endParaRPr 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「人を対象とする生命科学・医学系研究に関する倫理指針」について（令和</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10</a:t>
            </a:r>
            <a:r>
              <a:rPr lang="ja-JP" altLang="en-US" sz="1400" dirty="0">
                <a:latin typeface="ＭＳ Ｐゴシック" panose="020B0600070205080204" pitchFamily="50" charset="-128"/>
                <a:ea typeface="ＭＳ Ｐゴシック" panose="020B0600070205080204" pitchFamily="50" charset="-128"/>
              </a:rPr>
              <a:t>月 文部科学省 研究振興局ライフサイエンス課生命倫理・安全対策室） </a:t>
            </a:r>
            <a:r>
              <a:rPr lang="en-US" altLang="ja-JP" sz="1400" dirty="0">
                <a:solidFill>
                  <a:srgbClr val="3333FF"/>
                </a:solidFill>
                <a:latin typeface="ＭＳ Ｐゴシック" panose="020B0600070205080204" pitchFamily="50" charset="-128"/>
                <a:ea typeface="ＭＳ Ｐゴシック" panose="020B0600070205080204" pitchFamily="50" charset="-128"/>
                <a:hlinkClick r:id="rId7">
                  <a:extLst>
                    <a:ext uri="{A12FA001-AC4F-418D-AE19-62706E023703}">
                      <ahyp:hlinkClr xmlns:ahyp="http://schemas.microsoft.com/office/drawing/2018/hyperlinkcolor" val="tx"/>
                    </a:ext>
                  </a:extLst>
                </a:hlinkClick>
              </a:rPr>
              <a:t>https://www.lifescience.mext.go.jp/files/pdf/n2397_01.pdf</a:t>
            </a:r>
            <a:endParaRPr lang="en-US" alt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令和2年・3年個人情報保護法の改正に伴う生命・医学系指針の改正について</a:t>
            </a:r>
            <a:r>
              <a:rPr lang="ja-JP" sz="1400" dirty="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令和4年3月</a:t>
            </a:r>
            <a:r>
              <a:rPr lang="ja-JP" altLang="en-US" sz="1400" dirty="0">
                <a:latin typeface="ＭＳ Ｐゴシック" panose="020B0600070205080204" pitchFamily="50" charset="-128"/>
                <a:ea typeface="ＭＳ Ｐゴシック" panose="020B0600070205080204" pitchFamily="50" charset="-128"/>
              </a:rPr>
              <a:t> </a:t>
            </a:r>
            <a:r>
              <a:rPr lang="ja-JP" sz="1400" dirty="0">
                <a:latin typeface="ＭＳ Ｐゴシック" panose="020B0600070205080204" pitchFamily="50" charset="-128"/>
                <a:ea typeface="ＭＳ Ｐゴシック" panose="020B0600070205080204" pitchFamily="50" charset="-128"/>
              </a:rPr>
              <a:t>文部科学省 厚生労働省 経済産業省）</a:t>
            </a:r>
            <a:r>
              <a:rPr lang="ja-JP" altLang="en-US" sz="1400" dirty="0">
                <a:solidFill>
                  <a:srgbClr val="3333FF"/>
                </a:solidFill>
                <a:latin typeface="ＭＳ Ｐゴシック" panose="020B0600070205080204" pitchFamily="50" charset="-128"/>
                <a:ea typeface="ＭＳ Ｐゴシック" panose="020B0600070205080204" pitchFamily="50" charset="-128"/>
                <a:hlinkClick r:id="rId8">
                  <a:extLst>
                    <a:ext uri="{A12FA001-AC4F-418D-AE19-62706E023703}">
                      <ahyp:hlinkClr xmlns:ahyp="http://schemas.microsoft.com/office/drawing/2018/hyperlinkcolor" val="tx"/>
                    </a:ext>
                  </a:extLst>
                </a:hlinkClick>
              </a:rPr>
              <a:t>https://www.mhlw.go.jp/content/000921727.pdf</a:t>
            </a:r>
            <a:endParaRPr 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人を対象とする生命科学・医学系研究に関する倫理指針について（策定経緯及び医学系指針及びゲノム指針からの主な変更点）</a:t>
            </a:r>
            <a:r>
              <a:rPr lang="ja-JP" sz="1400" dirty="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令和</a:t>
            </a:r>
            <a:r>
              <a:rPr lang="en-US" altLang="ja-JP" sz="1400" dirty="0">
                <a:latin typeface="ＭＳ Ｐゴシック" panose="020B0600070205080204" pitchFamily="50" charset="-128"/>
                <a:ea typeface="ＭＳ Ｐゴシック" panose="020B0600070205080204" pitchFamily="50" charset="-128"/>
              </a:rPr>
              <a:t>3</a:t>
            </a:r>
            <a:r>
              <a:rPr lang="ja-JP" altLang="ja-JP"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4</a:t>
            </a:r>
            <a:r>
              <a:rPr lang="ja-JP" altLang="ja-JP"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 </a:t>
            </a:r>
            <a:r>
              <a:rPr lang="ja-JP" sz="1400" dirty="0">
                <a:latin typeface="ＭＳ Ｐゴシック" panose="020B0600070205080204" pitchFamily="50" charset="-128"/>
                <a:ea typeface="ＭＳ Ｐゴシック" panose="020B0600070205080204" pitchFamily="50" charset="-128"/>
              </a:rPr>
              <a:t>文部科学省 厚生労働省 経済産業省） </a:t>
            </a:r>
            <a:r>
              <a:rPr lang="en-US" altLang="ja-JP" sz="1400" dirty="0">
                <a:solidFill>
                  <a:srgbClr val="3333FF"/>
                </a:solidFill>
                <a:latin typeface="ＭＳ Ｐゴシック" panose="020B0600070205080204" pitchFamily="50" charset="-128"/>
                <a:ea typeface="ＭＳ Ｐゴシック" panose="020B0600070205080204" pitchFamily="50" charset="-128"/>
                <a:hlinkClick r:id="rId9">
                  <a:extLst>
                    <a:ext uri="{A12FA001-AC4F-418D-AE19-62706E023703}">
                      <ahyp:hlinkClr xmlns:ahyp="http://schemas.microsoft.com/office/drawing/2018/hyperlinkcolor" val="tx"/>
                    </a:ext>
                  </a:extLst>
                </a:hlinkClick>
              </a:rPr>
              <a:t>https://www.mhlw.go.jp/content/000769921.pdf</a:t>
            </a:r>
            <a:endParaRPr lang="en-US" alt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医薬品開発及びデータ二次利用における個人情報保護に関する留意点（</a:t>
            </a:r>
            <a:r>
              <a:rPr lang="en-US" altLang="ja-JP" sz="1400" dirty="0">
                <a:latin typeface="ＭＳ Ｐゴシック" panose="020B0600070205080204" pitchFamily="50" charset="-128"/>
                <a:ea typeface="ＭＳ Ｐゴシック" panose="020B0600070205080204" pitchFamily="50" charset="-128"/>
              </a:rPr>
              <a:t>2022</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4</a:t>
            </a:r>
            <a:r>
              <a:rPr lang="ja-JP" altLang="en-US" sz="1400" dirty="0">
                <a:latin typeface="ＭＳ Ｐゴシック" panose="020B0600070205080204" pitchFamily="50" charset="-128"/>
                <a:ea typeface="ＭＳ Ｐゴシック" panose="020B0600070205080204" pitchFamily="50" charset="-128"/>
              </a:rPr>
              <a:t>月　日本製薬工業協会　医薬品評価委員会 臨床評価部会　特別プロジェクト</a:t>
            </a:r>
            <a:r>
              <a:rPr lang="en-US" altLang="ja-JP" sz="1400" dirty="0">
                <a:latin typeface="ＭＳ Ｐゴシック" panose="020B0600070205080204" pitchFamily="50" charset="-128"/>
                <a:ea typeface="ＭＳ Ｐゴシック" panose="020B0600070205080204" pitchFamily="50" charset="-128"/>
              </a:rPr>
              <a:t>3</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solidFill>
                  <a:srgbClr val="0000FF"/>
                </a:solidFill>
                <a:latin typeface="ＭＳ Ｐゴシック" panose="020B0600070205080204" pitchFamily="50" charset="-128"/>
                <a:ea typeface="ＭＳ Ｐゴシック" panose="020B0600070205080204" pitchFamily="50" charset="-128"/>
                <a:hlinkClick r:id="rId10">
                  <a:extLst>
                    <a:ext uri="{A12FA001-AC4F-418D-AE19-62706E023703}">
                      <ahyp:hlinkClr xmlns:ahyp="http://schemas.microsoft.com/office/drawing/2018/hyperlinkcolor" val="tx"/>
                    </a:ext>
                  </a:extLst>
                </a:hlinkClick>
              </a:rPr>
              <a:t>https://www.jpma.or.jp/information/evaluation/results/allotment/privacy_points_remember_202204.html</a:t>
            </a:r>
            <a:r>
              <a:rPr lang="ja-JP" altLang="en-US" sz="1400" dirty="0">
                <a:solidFill>
                  <a:srgbClr val="0000FF"/>
                </a:solidFill>
                <a:latin typeface="ＭＳ Ｐゴシック" panose="020B0600070205080204" pitchFamily="50" charset="-128"/>
                <a:ea typeface="ＭＳ Ｐゴシック" panose="020B0600070205080204" pitchFamily="50" charset="-128"/>
              </a:rPr>
              <a:t>　</a:t>
            </a:r>
            <a:endParaRPr lang="en-US" altLang="ja-JP" sz="1400" dirty="0">
              <a:solidFill>
                <a:srgbClr val="0000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製薬企業における 個人情報の適正な取扱いのためのガイドライン（</a:t>
            </a:r>
            <a:r>
              <a:rPr lang="zh-TW" altLang="en-US" sz="1400" dirty="0">
                <a:latin typeface="ＭＳ Ｐゴシック" panose="020B0600070205080204" pitchFamily="50" charset="-128"/>
                <a:ea typeface="ＭＳ Ｐゴシック" panose="020B0600070205080204" pitchFamily="50" charset="-128"/>
              </a:rPr>
              <a:t>令和</a:t>
            </a:r>
            <a:r>
              <a:rPr lang="en-US" altLang="zh-TW" sz="1400" dirty="0">
                <a:latin typeface="ＭＳ Ｐゴシック" panose="020B0600070205080204" pitchFamily="50" charset="-128"/>
                <a:ea typeface="ＭＳ Ｐゴシック" panose="020B0600070205080204" pitchFamily="50" charset="-128"/>
              </a:rPr>
              <a:t>5</a:t>
            </a:r>
            <a:r>
              <a:rPr lang="zh-TW" altLang="en-US" sz="1400" dirty="0">
                <a:latin typeface="ＭＳ Ｐゴシック" panose="020B0600070205080204" pitchFamily="50" charset="-128"/>
                <a:ea typeface="ＭＳ Ｐゴシック" panose="020B0600070205080204" pitchFamily="50" charset="-128"/>
              </a:rPr>
              <a:t>年</a:t>
            </a:r>
            <a:r>
              <a:rPr lang="en-US" altLang="zh-TW" sz="1400" dirty="0">
                <a:latin typeface="ＭＳ Ｐゴシック" panose="020B0600070205080204" pitchFamily="50" charset="-128"/>
                <a:ea typeface="ＭＳ Ｐゴシック" panose="020B0600070205080204" pitchFamily="50" charset="-128"/>
              </a:rPr>
              <a:t>3</a:t>
            </a:r>
            <a:r>
              <a:rPr lang="zh-TW" altLang="en-US" sz="1400" dirty="0">
                <a:latin typeface="ＭＳ Ｐゴシック" panose="020B0600070205080204" pitchFamily="50" charset="-128"/>
                <a:ea typeface="ＭＳ Ｐゴシック" panose="020B0600070205080204" pitchFamily="50" charset="-128"/>
              </a:rPr>
              <a:t>月</a:t>
            </a:r>
            <a:r>
              <a:rPr lang="en-US" altLang="zh-TW" sz="1400" dirty="0">
                <a:latin typeface="ＭＳ Ｐゴシック" panose="020B0600070205080204" pitchFamily="50" charset="-128"/>
                <a:ea typeface="ＭＳ Ｐゴシック" panose="020B0600070205080204" pitchFamily="50" charset="-128"/>
              </a:rPr>
              <a:t>23</a:t>
            </a:r>
            <a:r>
              <a:rPr lang="zh-TW" altLang="en-US" sz="1400" dirty="0">
                <a:latin typeface="ＭＳ Ｐゴシック" panose="020B0600070205080204" pitchFamily="50" charset="-128"/>
                <a:ea typeface="ＭＳ Ｐゴシック" panose="020B0600070205080204" pitchFamily="50" charset="-128"/>
              </a:rPr>
              <a:t>日改訂 日本製薬団体連合会</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solidFill>
                  <a:srgbClr val="0000FF"/>
                </a:solidFill>
                <a:latin typeface="ＭＳ Ｐゴシック" panose="020B0600070205080204" pitchFamily="50" charset="-128"/>
                <a:ea typeface="ＭＳ Ｐゴシック" panose="020B0600070205080204" pitchFamily="50" charset="-128"/>
                <a:hlinkClick r:id="rId11">
                  <a:extLst>
                    <a:ext uri="{A12FA001-AC4F-418D-AE19-62706E023703}">
                      <ahyp:hlinkClr xmlns:ahyp="http://schemas.microsoft.com/office/drawing/2018/hyperlinkcolor" val="tx"/>
                    </a:ext>
                  </a:extLst>
                </a:hlinkClick>
              </a:rPr>
              <a:t>http://www.fpmaj.gr.jp/about/committees-list/council/personal-information-center/_documents/guideline.pdf</a:t>
            </a:r>
            <a:r>
              <a:rPr lang="ja-JP" altLang="en-US" sz="1400" dirty="0">
                <a:solidFill>
                  <a:srgbClr val="0000FF"/>
                </a:solidFill>
                <a:latin typeface="ＭＳ Ｐゴシック" panose="020B0600070205080204" pitchFamily="50" charset="-128"/>
                <a:ea typeface="ＭＳ Ｐゴシック" panose="020B0600070205080204" pitchFamily="50" charset="-128"/>
              </a:rPr>
              <a:t>　</a:t>
            </a:r>
            <a:endParaRPr lang="en-US" altLang="ja-JP" sz="1400" dirty="0">
              <a:solidFill>
                <a:srgbClr val="0000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人を対象とする生命科学・医学系研究に関する倫理指針</a:t>
            </a:r>
            <a:r>
              <a:rPr lang="en-US" altLang="ja-JP" sz="1400" dirty="0">
                <a:latin typeface="ＭＳ Ｐゴシック" panose="020B0600070205080204" pitchFamily="50" charset="-128"/>
                <a:ea typeface="ＭＳ Ｐゴシック" panose="020B0600070205080204" pitchFamily="50" charset="-128"/>
              </a:rPr>
              <a:t>Q</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A</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2023</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月発行、株式会社じほう）</a:t>
            </a:r>
            <a:r>
              <a:rPr lang="en-US" altLang="ja-JP" sz="1400" dirty="0">
                <a:solidFill>
                  <a:srgbClr val="3333FF"/>
                </a:solidFill>
                <a:latin typeface="ＭＳ Ｐゴシック" panose="020B0600070205080204" pitchFamily="50" charset="-128"/>
                <a:ea typeface="ＭＳ Ｐゴシック" panose="020B0600070205080204" pitchFamily="50" charset="-128"/>
                <a:hlinkClick r:id="rId12">
                  <a:extLst>
                    <a:ext uri="{A12FA001-AC4F-418D-AE19-62706E023703}">
                      <ahyp:hlinkClr xmlns:ahyp="http://schemas.microsoft.com/office/drawing/2018/hyperlinkcolor" val="tx"/>
                    </a:ext>
                  </a:extLst>
                </a:hlinkClick>
              </a:rPr>
              <a:t>https://www.jiho.co.jp/shop/list/detail/tabid/272/pdid/55504/Default.aspx</a:t>
            </a:r>
            <a:r>
              <a:rPr lang="en-US" altLang="ja-JP" sz="1400" dirty="0">
                <a:solidFill>
                  <a:srgbClr val="3333FF"/>
                </a:solidFill>
                <a:latin typeface="ＭＳ Ｐゴシック" panose="020B0600070205080204" pitchFamily="50" charset="-128"/>
                <a:ea typeface="ＭＳ Ｐゴシック" panose="020B0600070205080204" pitchFamily="50" charset="-128"/>
              </a:rPr>
              <a:t> </a:t>
            </a:r>
            <a:endParaRPr lang="ja-JP" altLang="en-US"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臨床研究法（平成29年法律第16号） </a:t>
            </a:r>
            <a:r>
              <a:rPr lang="ja-JP" sz="1400" dirty="0">
                <a:solidFill>
                  <a:srgbClr val="3333FF"/>
                </a:solidFill>
                <a:latin typeface="ＭＳ Ｐゴシック" panose="020B0600070205080204" pitchFamily="50" charset="-128"/>
                <a:ea typeface="ＭＳ Ｐゴシック" panose="020B0600070205080204" pitchFamily="50" charset="-128"/>
                <a:hlinkClick r:id="rId13">
                  <a:extLst>
                    <a:ext uri="{A12FA001-AC4F-418D-AE19-62706E023703}">
                      <ahyp:hlinkClr xmlns:ahyp="http://schemas.microsoft.com/office/drawing/2018/hyperlinkcolor" val="tx"/>
                    </a:ext>
                  </a:extLst>
                </a:hlinkClick>
              </a:rPr>
              <a:t>https://www.mhlw.go.jp/file/06-Seisakujouhou-10800000-Iseikyoku/0000163413.pdf</a:t>
            </a:r>
            <a:endParaRPr lang="ja-JP" altLang="en-US"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臨床研究法施行規則（平成</a:t>
            </a:r>
            <a:r>
              <a:rPr lang="en-US" altLang="ja-JP" sz="1400" dirty="0">
                <a:latin typeface="ＭＳ Ｐゴシック" panose="020B0600070205080204" pitchFamily="50" charset="-128"/>
                <a:ea typeface="ＭＳ Ｐゴシック" panose="020B0600070205080204" pitchFamily="50" charset="-128"/>
              </a:rPr>
              <a:t>30</a:t>
            </a:r>
            <a:r>
              <a:rPr lang="ja-JP" altLang="en-US" sz="1400" dirty="0">
                <a:latin typeface="ＭＳ Ｐゴシック" panose="020B0600070205080204" pitchFamily="50" charset="-128"/>
                <a:ea typeface="ＭＳ Ｐゴシック" panose="020B0600070205080204" pitchFamily="50" charset="-128"/>
              </a:rPr>
              <a:t>年厚生労働省令第</a:t>
            </a:r>
            <a:r>
              <a:rPr lang="en-US" altLang="ja-JP" sz="1400" dirty="0">
                <a:latin typeface="ＭＳ Ｐゴシック" panose="020B0600070205080204" pitchFamily="50" charset="-128"/>
                <a:ea typeface="ＭＳ Ｐゴシック" panose="020B0600070205080204" pitchFamily="50" charset="-128"/>
              </a:rPr>
              <a:t>17</a:t>
            </a:r>
            <a:r>
              <a:rPr lang="ja-JP" altLang="en-US" sz="1400" dirty="0">
                <a:latin typeface="ＭＳ Ｐゴシック" panose="020B0600070205080204" pitchFamily="50" charset="-128"/>
                <a:ea typeface="ＭＳ Ｐゴシック" panose="020B0600070205080204" pitchFamily="50" charset="-128"/>
              </a:rPr>
              <a:t>号）</a:t>
            </a:r>
            <a:r>
              <a:rPr lang="ja-JP" altLang="en-US" sz="1400" dirty="0">
                <a:solidFill>
                  <a:srgbClr val="3333FF"/>
                </a:solidFill>
                <a:latin typeface="ＭＳ Ｐゴシック" panose="020B0600070205080204" pitchFamily="50" charset="-128"/>
                <a:ea typeface="ＭＳ Ｐゴシック" panose="020B0600070205080204" pitchFamily="50" charset="-128"/>
              </a:rPr>
              <a:t> </a:t>
            </a:r>
            <a:r>
              <a:rPr lang="ja-JP" sz="1400" dirty="0">
                <a:solidFill>
                  <a:srgbClr val="3333FF"/>
                </a:solidFill>
                <a:latin typeface="ＭＳ Ｐゴシック" panose="020B0600070205080204" pitchFamily="50" charset="-128"/>
                <a:ea typeface="ＭＳ Ｐゴシック" panose="020B0600070205080204" pitchFamily="50" charset="-128"/>
                <a:hlinkClick r:id="rId14">
                  <a:extLst>
                    <a:ext uri="{A12FA001-AC4F-418D-AE19-62706E023703}">
                      <ahyp:hlinkClr xmlns:ahyp="http://schemas.microsoft.com/office/drawing/2018/hyperlinkcolor" val="tx"/>
                    </a:ext>
                  </a:extLst>
                </a:hlinkClick>
              </a:rPr>
              <a:t>https://www.mhlw.go.jp/content/10800000/1000524508.pdf</a:t>
            </a:r>
            <a:endParaRPr 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医薬品の臨床試験の実施の基準に関する省令（平成9年3月27日 </a:t>
            </a:r>
            <a:r>
              <a:rPr lang="ja-JP" sz="1400" dirty="0">
                <a:latin typeface="ＭＳ Ｐゴシック" panose="020B0600070205080204" pitchFamily="50" charset="-128"/>
                <a:ea typeface="ＭＳ Ｐゴシック" panose="020B0600070205080204" pitchFamily="50" charset="-128"/>
              </a:rPr>
              <a:t>厚生省令第</a:t>
            </a:r>
            <a:r>
              <a:rPr lang="en-US" altLang="ja-JP" sz="1400" dirty="0">
                <a:latin typeface="ＭＳ Ｐゴシック" panose="020B0600070205080204" pitchFamily="50" charset="-128"/>
                <a:ea typeface="ＭＳ Ｐゴシック" panose="020B0600070205080204" pitchFamily="50" charset="-128"/>
              </a:rPr>
              <a:t>28</a:t>
            </a:r>
            <a:r>
              <a:rPr lang="ja-JP" sz="1400" dirty="0">
                <a:latin typeface="ＭＳ Ｐゴシック" panose="020B0600070205080204" pitchFamily="50" charset="-128"/>
                <a:ea typeface="ＭＳ Ｐゴシック" panose="020B0600070205080204" pitchFamily="50" charset="-128"/>
              </a:rPr>
              <a:t>号)</a:t>
            </a:r>
            <a:r>
              <a:rPr lang="ja-JP" altLang="en-US" sz="1400" dirty="0">
                <a:latin typeface="ＭＳ Ｐゴシック" panose="020B0600070205080204" pitchFamily="50" charset="-128"/>
                <a:ea typeface="ＭＳ Ｐゴシック" panose="020B0600070205080204" pitchFamily="50" charset="-128"/>
              </a:rPr>
              <a:t>　</a:t>
            </a:r>
            <a:r>
              <a:rPr lang="ja-JP" altLang="en-US" sz="1400" dirty="0">
                <a:solidFill>
                  <a:srgbClr val="3333FF"/>
                </a:solidFill>
                <a:latin typeface="ＭＳ Ｐゴシック" panose="020B0600070205080204" pitchFamily="50" charset="-128"/>
                <a:ea typeface="ＭＳ Ｐゴシック" panose="020B0600070205080204" pitchFamily="50" charset="-128"/>
                <a:hlinkClick r:id="rId15">
                  <a:extLst>
                    <a:ext uri="{A12FA001-AC4F-418D-AE19-62706E023703}">
                      <ahyp:hlinkClr xmlns:ahyp="http://schemas.microsoft.com/office/drawing/2018/hyperlinkcolor" val="tx"/>
                    </a:ext>
                  </a:extLst>
                </a:hlinkClick>
              </a:rPr>
              <a:t>https://www.mhlw.go.jp/web/t_doc?dataId=81997396&amp;dataType=0&amp;pageNo=1</a:t>
            </a:r>
            <a:endParaRPr 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個人情報の保護に関する法律（平成15年5月30日法律第57号）（法令・ガイドライン等） </a:t>
            </a:r>
            <a:r>
              <a:rPr lang="ja-JP" altLang="en-US" sz="1400" dirty="0">
                <a:solidFill>
                  <a:srgbClr val="3333FF"/>
                </a:solidFill>
                <a:latin typeface="ＭＳ Ｐゴシック" panose="020B0600070205080204" pitchFamily="50" charset="-128"/>
                <a:ea typeface="ＭＳ Ｐゴシック" panose="020B0600070205080204" pitchFamily="50" charset="-128"/>
                <a:hlinkClick r:id="rId16">
                  <a:extLst>
                    <a:ext uri="{A12FA001-AC4F-418D-AE19-62706E023703}">
                      <ahyp:hlinkClr xmlns:ahyp="http://schemas.microsoft.com/office/drawing/2018/hyperlinkcolor" val="tx"/>
                    </a:ext>
                  </a:extLst>
                </a:hlinkClick>
              </a:rPr>
              <a:t>https://www.ppc.go.jp/personalinfo/legal/</a:t>
            </a:r>
            <a:endParaRPr 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ポケット資料集 臨床研究 2023年版（ポケット資料集製作委員会） </a:t>
            </a:r>
            <a:r>
              <a:rPr lang="ja-JP" altLang="en-US" sz="1400" dirty="0">
                <a:solidFill>
                  <a:srgbClr val="3333FF"/>
                </a:solidFill>
                <a:latin typeface="ＭＳ Ｐゴシック" panose="020B0600070205080204" pitchFamily="50" charset="-128"/>
                <a:ea typeface="ＭＳ Ｐゴシック" panose="020B0600070205080204" pitchFamily="50" charset="-128"/>
                <a:hlinkClick r:id="rId17">
                  <a:extLst>
                    <a:ext uri="{A12FA001-AC4F-418D-AE19-62706E023703}">
                      <ahyp:hlinkClr xmlns:ahyp="http://schemas.microsoft.com/office/drawing/2018/hyperlinkcolor" val="tx"/>
                    </a:ext>
                  </a:extLst>
                </a:hlinkClick>
              </a:rPr>
              <a:t>https://www.kitamedia.co.jp/jacst/#about</a:t>
            </a:r>
            <a:endParaRPr lang="ja-JP" altLang="en-US"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r>
              <a:rPr lang="ja-JP" altLang="en-US" sz="1400" dirty="0">
                <a:latin typeface="ＭＳ Ｐゴシック" panose="020B0600070205080204" pitchFamily="50" charset="-128"/>
                <a:ea typeface="ＭＳ Ｐゴシック" panose="020B0600070205080204" pitchFamily="50" charset="-128"/>
              </a:rPr>
              <a:t>厚生労働科学研究における利益相反（</a:t>
            </a:r>
            <a:r>
              <a:rPr lang="en-US" altLang="ja-JP" sz="1400" dirty="0">
                <a:latin typeface="ＭＳ Ｐゴシック" panose="020B0600070205080204" pitchFamily="50" charset="-128"/>
                <a:ea typeface="ＭＳ Ｐゴシック" panose="020B0600070205080204" pitchFamily="50" charset="-128"/>
              </a:rPr>
              <a:t>Conflict of Interest</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COI</a:t>
            </a:r>
            <a:r>
              <a:rPr lang="ja-JP" altLang="en-US" sz="1400" dirty="0">
                <a:latin typeface="ＭＳ Ｐゴシック" panose="020B0600070205080204" pitchFamily="50" charset="-128"/>
                <a:ea typeface="ＭＳ Ｐゴシック" panose="020B0600070205080204" pitchFamily="50" charset="-128"/>
              </a:rPr>
              <a:t>）の管理に関する指針（平成</a:t>
            </a:r>
            <a:r>
              <a:rPr lang="en-US" altLang="ja-JP" sz="1400" dirty="0">
                <a:latin typeface="ＭＳ Ｐゴシック" panose="020B0600070205080204" pitchFamily="50" charset="-128"/>
                <a:ea typeface="ＭＳ Ｐゴシック" panose="020B0600070205080204" pitchFamily="50" charset="-128"/>
              </a:rPr>
              <a:t>30</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6</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26</a:t>
            </a:r>
            <a:r>
              <a:rPr lang="ja-JP" altLang="en-US" sz="1400" dirty="0">
                <a:latin typeface="ＭＳ Ｐゴシック" panose="020B0600070205080204" pitchFamily="50" charset="-128"/>
                <a:ea typeface="ＭＳ Ｐゴシック" panose="020B0600070205080204" pitchFamily="50" charset="-128"/>
              </a:rPr>
              <a:t>日一部改正 </a:t>
            </a:r>
            <a:r>
              <a:rPr lang="zh-TW" altLang="en-US" sz="1400" dirty="0">
                <a:latin typeface="ＭＳ Ｐゴシック" panose="020B0600070205080204" pitchFamily="50" charset="-128"/>
                <a:ea typeface="ＭＳ Ｐゴシック" panose="020B0600070205080204" pitchFamily="50" charset="-128"/>
              </a:rPr>
              <a:t>厚生科学課長決定</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solidFill>
                  <a:srgbClr val="3333FF"/>
                </a:solidFill>
                <a:latin typeface="ＭＳ Ｐゴシック" panose="020B0600070205080204" pitchFamily="50" charset="-128"/>
                <a:ea typeface="ＭＳ Ｐゴシック" panose="020B0600070205080204" pitchFamily="50" charset="-128"/>
                <a:hlinkClick r:id="rId18">
                  <a:extLst>
                    <a:ext uri="{A12FA001-AC4F-418D-AE19-62706E023703}">
                      <ahyp:hlinkClr xmlns:ahyp="http://schemas.microsoft.com/office/drawing/2018/hyperlinkcolor" val="tx"/>
                    </a:ext>
                  </a:extLst>
                </a:hlinkClick>
              </a:rPr>
              <a:t>https://www.mhlw.go.jp/file/06-Seisakujouhou-10600000-Daijinkanboukouseikagakuka/0000152586.pdf</a:t>
            </a:r>
            <a:endParaRPr lang="en-US" alt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endParaRPr lang="en-US" altLang="ja-JP" sz="1400" dirty="0">
              <a:solidFill>
                <a:srgbClr val="3333FF"/>
              </a:solidFill>
              <a:latin typeface="ＭＳ Ｐゴシック" panose="020B0600070205080204" pitchFamily="50" charset="-128"/>
              <a:ea typeface="ＭＳ Ｐゴシック" panose="020B0600070205080204" pitchFamily="50" charset="-128"/>
            </a:endParaRPr>
          </a:p>
          <a:p>
            <a:pPr marL="228600" indent="-228600">
              <a:spcBef>
                <a:spcPts val="0"/>
              </a:spcBef>
              <a:buFont typeface="Wingdings"/>
              <a:buChar char="§"/>
            </a:pPr>
            <a:endParaRPr lang="ja-JP" altLang="en-US" sz="14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a:extLst>
              <a:ext uri="{FF2B5EF4-FFF2-40B4-BE49-F238E27FC236}">
                <a16:creationId xmlns:a16="http://schemas.microsoft.com/office/drawing/2014/main" id="{3BCADD2F-49F7-2106-8705-6C39A8F5F05A}"/>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a:solidFill>
                  <a:schemeClr val="tx1"/>
                </a:solidFill>
              </a:rPr>
              <a:pPr>
                <a:defRPr/>
              </a:pPr>
              <a:t>54</a:t>
            </a:fld>
            <a:endParaRPr lang="en-US" altLang="ja-JP" dirty="0">
              <a:solidFill>
                <a:schemeClr val="tx1"/>
              </a:solidFill>
            </a:endParaRPr>
          </a:p>
        </p:txBody>
      </p:sp>
      <p:sp>
        <p:nvSpPr>
          <p:cNvPr id="7" name="日付プレースホルダー 6">
            <a:extLst>
              <a:ext uri="{FF2B5EF4-FFF2-40B4-BE49-F238E27FC236}">
                <a16:creationId xmlns:a16="http://schemas.microsoft.com/office/drawing/2014/main" id="{AA07E5C9-14C2-88DE-39DE-D100DED84338}"/>
              </a:ext>
            </a:extLst>
          </p:cNvPr>
          <p:cNvSpPr>
            <a:spLocks noGrp="1"/>
          </p:cNvSpPr>
          <p:nvPr>
            <p:ph type="dt" sz="half" idx="10"/>
          </p:nvPr>
        </p:nvSpPr>
        <p:spPr/>
        <p:txBody>
          <a:bodyPr/>
          <a:lstStyle/>
          <a:p>
            <a:pPr>
              <a:defRPr/>
            </a:pPr>
            <a:r>
              <a:rPr lang="en-US" altLang="ja-JP" dirty="0"/>
              <a:t>2024/6/26</a:t>
            </a:r>
          </a:p>
        </p:txBody>
      </p:sp>
      <p:sp>
        <p:nvSpPr>
          <p:cNvPr id="8" name="テキスト ボックス 7">
            <a:extLst>
              <a:ext uri="{FF2B5EF4-FFF2-40B4-BE49-F238E27FC236}">
                <a16:creationId xmlns:a16="http://schemas.microsoft.com/office/drawing/2014/main" id="{9D24C891-F0A2-A9AE-988A-ACB6D71BE148}"/>
              </a:ext>
            </a:extLst>
          </p:cNvPr>
          <p:cNvSpPr txBox="1"/>
          <p:nvPr/>
        </p:nvSpPr>
        <p:spPr>
          <a:xfrm>
            <a:off x="11496600" y="356819"/>
            <a:ext cx="646331" cy="276999"/>
          </a:xfrm>
          <a:prstGeom prst="rect">
            <a:avLst/>
          </a:prstGeom>
          <a:noFill/>
        </p:spPr>
        <p:txBody>
          <a:bodyPr wrap="none" rtlCol="0">
            <a:spAutoFit/>
          </a:bodyPr>
          <a:lstStyle/>
          <a:p>
            <a:pPr algn="r"/>
            <a:r>
              <a:rPr kumimoji="1" lang="ja-JP" altLang="en-US" sz="1200" b="1" dirty="0">
                <a:solidFill>
                  <a:srgbClr val="3333FF"/>
                </a:solidFill>
                <a:hlinkClick r:id="rId19" action="ppaction://hlinksldjump">
                  <a:extLst>
                    <a:ext uri="{A12FA001-AC4F-418D-AE19-62706E023703}">
                      <ahyp:hlinkClr xmlns:ahyp="http://schemas.microsoft.com/office/drawing/2018/hyperlinkcolor" val="tx"/>
                    </a:ext>
                  </a:extLst>
                </a:hlinkClick>
              </a:rPr>
              <a:t>☚目次</a:t>
            </a:r>
            <a:endParaRPr kumimoji="1" lang="ja-JP" altLang="en-US" sz="1200" b="1" dirty="0">
              <a:solidFill>
                <a:srgbClr val="3333FF"/>
              </a:solidFill>
            </a:endParaRPr>
          </a:p>
        </p:txBody>
      </p:sp>
    </p:spTree>
    <p:extLst>
      <p:ext uri="{BB962C8B-B14F-4D97-AF65-F5344CB8AC3E}">
        <p14:creationId xmlns:p14="http://schemas.microsoft.com/office/powerpoint/2010/main" val="4227382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9CAF7C1-6E56-9BBC-7E95-B250F5B07C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4" progId="TCLayout.ActiveDocument.1">
                  <p:embed/>
                </p:oleObj>
              </mc:Choice>
              <mc:Fallback>
                <p:oleObj name="think-cell スライド" r:id="rId3" imgW="395" imgH="394" progId="TCLayout.ActiveDocument.1">
                  <p:embed/>
                  <p:pic>
                    <p:nvPicPr>
                      <p:cNvPr id="6" name="think-cell data - do not delete" hidden="1">
                        <a:extLst>
                          <a:ext uri="{FF2B5EF4-FFF2-40B4-BE49-F238E27FC236}">
                            <a16:creationId xmlns:a16="http://schemas.microsoft.com/office/drawing/2014/main" id="{09CAF7C1-6E56-9BBC-7E95-B250F5B07C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2718351-E838-4E7F-E261-742445C066D4}"/>
              </a:ext>
            </a:extLst>
          </p:cNvPr>
          <p:cNvSpPr>
            <a:spLocks noGrp="1"/>
          </p:cNvSpPr>
          <p:nvPr>
            <p:ph type="title"/>
          </p:nvPr>
        </p:nvSpPr>
        <p:spPr/>
        <p:txBody>
          <a:bodyPr vert="horz"/>
          <a:lstStyle/>
          <a:p>
            <a:r>
              <a:rPr lang="ja-JP" altLang="en-US" dirty="0">
                <a:latin typeface="+mn-ea"/>
                <a:ea typeface="+mn-ea"/>
              </a:rPr>
              <a:t>本資材作成者</a:t>
            </a:r>
            <a:endParaRPr lang="ja-JP" sz="3200" dirty="0">
              <a:latin typeface="+mn-ea"/>
              <a:ea typeface="+mn-ea"/>
            </a:endParaRPr>
          </a:p>
        </p:txBody>
      </p:sp>
      <p:sp>
        <p:nvSpPr>
          <p:cNvPr id="5" name="スライド番号プレースホルダー 4">
            <a:extLst>
              <a:ext uri="{FF2B5EF4-FFF2-40B4-BE49-F238E27FC236}">
                <a16:creationId xmlns:a16="http://schemas.microsoft.com/office/drawing/2014/main" id="{3BCADD2F-49F7-2106-8705-6C39A8F5F05A}"/>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a:solidFill>
                  <a:schemeClr val="tx1"/>
                </a:solidFill>
              </a:rPr>
              <a:pPr>
                <a:defRPr/>
              </a:pPr>
              <a:t>55</a:t>
            </a:fld>
            <a:endParaRPr lang="en-US" altLang="ja-JP" dirty="0">
              <a:solidFill>
                <a:schemeClr val="tx1"/>
              </a:solidFill>
            </a:endParaRPr>
          </a:p>
        </p:txBody>
      </p:sp>
      <p:sp>
        <p:nvSpPr>
          <p:cNvPr id="7" name="日付プレースホルダー 6">
            <a:extLst>
              <a:ext uri="{FF2B5EF4-FFF2-40B4-BE49-F238E27FC236}">
                <a16:creationId xmlns:a16="http://schemas.microsoft.com/office/drawing/2014/main" id="{AA07E5C9-14C2-88DE-39DE-D100DED84338}"/>
              </a:ext>
            </a:extLst>
          </p:cNvPr>
          <p:cNvSpPr>
            <a:spLocks noGrp="1"/>
          </p:cNvSpPr>
          <p:nvPr>
            <p:ph type="dt" sz="half" idx="10"/>
          </p:nvPr>
        </p:nvSpPr>
        <p:spPr/>
        <p:txBody>
          <a:bodyPr/>
          <a:lstStyle/>
          <a:p>
            <a:pPr>
              <a:defRPr/>
            </a:pPr>
            <a:r>
              <a:rPr lang="en-US" altLang="ja-JP" dirty="0"/>
              <a:t>2024/6/26</a:t>
            </a:r>
          </a:p>
        </p:txBody>
      </p:sp>
      <p:sp>
        <p:nvSpPr>
          <p:cNvPr id="8" name="テキスト ボックス 1">
            <a:extLst>
              <a:ext uri="{FF2B5EF4-FFF2-40B4-BE49-F238E27FC236}">
                <a16:creationId xmlns:a16="http://schemas.microsoft.com/office/drawing/2014/main" id="{6B5B2662-F406-8768-78F0-D280B83CDC9B}"/>
              </a:ext>
            </a:extLst>
          </p:cNvPr>
          <p:cNvSpPr txBox="1">
            <a:spLocks noChangeArrowheads="1"/>
          </p:cNvSpPr>
          <p:nvPr/>
        </p:nvSpPr>
        <p:spPr bwMode="auto">
          <a:xfrm>
            <a:off x="246000" y="1413353"/>
            <a:ext cx="11700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ts val="600"/>
              </a:spcBef>
              <a:buFontTx/>
              <a:buNone/>
            </a:pPr>
            <a:r>
              <a:rPr lang="en-US" altLang="ja-JP" sz="2000" b="1" dirty="0">
                <a:latin typeface="+mn-ea"/>
                <a:ea typeface="+mn-ea"/>
              </a:rPr>
              <a:t>MA</a:t>
            </a:r>
            <a:r>
              <a:rPr lang="ja-JP" altLang="en-US" sz="2000" b="1" dirty="0">
                <a:latin typeface="+mn-ea"/>
                <a:ea typeface="+mn-ea"/>
              </a:rPr>
              <a:t>部会　</a:t>
            </a:r>
            <a:r>
              <a:rPr lang="en-US" altLang="ja-JP" sz="2000" b="1" dirty="0">
                <a:latin typeface="+mn-ea"/>
                <a:ea typeface="+mn-ea"/>
              </a:rPr>
              <a:t>2023</a:t>
            </a:r>
            <a:r>
              <a:rPr lang="ja-JP" altLang="en-US" sz="2000" b="1" dirty="0">
                <a:latin typeface="+mn-ea"/>
                <a:ea typeface="+mn-ea"/>
              </a:rPr>
              <a:t>年度継続タスクフォース</a:t>
            </a:r>
            <a:r>
              <a:rPr lang="en-US" altLang="ja-JP" sz="2000" b="1" dirty="0">
                <a:latin typeface="+mn-ea"/>
                <a:ea typeface="+mn-ea"/>
              </a:rPr>
              <a:t>4</a:t>
            </a:r>
            <a:r>
              <a:rPr lang="ja-JP" altLang="en-US" sz="2000" b="1" dirty="0">
                <a:latin typeface="+mn-ea"/>
                <a:ea typeface="+mn-ea"/>
              </a:rPr>
              <a:t>（臨床研究における企業対応のあり方の継続検討タスクフォース）</a:t>
            </a:r>
            <a:endParaRPr lang="en-US" altLang="ja-JP" sz="2000" b="1" dirty="0">
              <a:latin typeface="+mn-ea"/>
              <a:ea typeface="+mn-ea"/>
            </a:endParaRPr>
          </a:p>
          <a:p>
            <a:pPr>
              <a:spcBef>
                <a:spcPts val="600"/>
              </a:spcBef>
              <a:buFontTx/>
              <a:buNone/>
            </a:pPr>
            <a:endParaRPr lang="en-US" altLang="ja-JP" sz="2000" dirty="0">
              <a:latin typeface="+mn-ea"/>
              <a:ea typeface="+mn-ea"/>
            </a:endParaRPr>
          </a:p>
          <a:p>
            <a:pPr>
              <a:spcBef>
                <a:spcPts val="600"/>
              </a:spcBef>
              <a:buFontTx/>
              <a:buNone/>
            </a:pPr>
            <a:r>
              <a:rPr lang="ja-JP" altLang="en-US" sz="2000" dirty="0">
                <a:latin typeface="+mn-ea"/>
                <a:ea typeface="+mn-ea"/>
              </a:rPr>
              <a:t>「人を対象とする生命科学・医学系研究に関する倫理指針の概要・ポイント」の検討・作成チーム</a:t>
            </a:r>
          </a:p>
          <a:p>
            <a:pPr>
              <a:spcBef>
                <a:spcPts val="600"/>
              </a:spcBef>
              <a:buFontTx/>
              <a:buNone/>
            </a:pPr>
            <a:endParaRPr lang="en-US" altLang="ja-JP" sz="2000" dirty="0">
              <a:latin typeface="+mn-ea"/>
              <a:ea typeface="+mn-ea"/>
            </a:endParaRPr>
          </a:p>
          <a:p>
            <a:pPr lvl="1">
              <a:spcBef>
                <a:spcPts val="600"/>
              </a:spcBef>
              <a:buFontTx/>
              <a:buNone/>
            </a:pPr>
            <a:r>
              <a:rPr lang="en-US" altLang="ja-JP" sz="2000" dirty="0">
                <a:latin typeface="+mn-ea"/>
                <a:ea typeface="+mn-ea"/>
              </a:rPr>
              <a:t>KM</a:t>
            </a:r>
            <a:r>
              <a:rPr lang="ja-JP" altLang="en-US" sz="2000" dirty="0">
                <a:latin typeface="+mn-ea"/>
                <a:ea typeface="+mn-ea"/>
              </a:rPr>
              <a:t>バイオロジクス㈱</a:t>
            </a:r>
            <a:r>
              <a:rPr lang="en-US" altLang="ja-JP" sz="2000" dirty="0">
                <a:latin typeface="+mn-ea"/>
                <a:ea typeface="+mn-ea"/>
              </a:rPr>
              <a:t>			</a:t>
            </a:r>
            <a:r>
              <a:rPr lang="ja-JP" altLang="en-US" sz="2000" dirty="0">
                <a:latin typeface="+mn-ea"/>
                <a:ea typeface="+mn-ea"/>
              </a:rPr>
              <a:t>中野　宏俊</a:t>
            </a:r>
            <a:r>
              <a:rPr lang="en-US" altLang="ja-JP" sz="2000" dirty="0">
                <a:latin typeface="+mn-ea"/>
                <a:ea typeface="+mn-ea"/>
              </a:rPr>
              <a:t>	</a:t>
            </a:r>
            <a:r>
              <a:rPr lang="ja-JP" altLang="en-US" sz="2000" dirty="0">
                <a:latin typeface="+mn-ea"/>
                <a:ea typeface="+mn-ea"/>
              </a:rPr>
              <a:t>（リード）</a:t>
            </a:r>
          </a:p>
          <a:p>
            <a:pPr lvl="1">
              <a:spcBef>
                <a:spcPts val="600"/>
              </a:spcBef>
              <a:buFontTx/>
              <a:buNone/>
            </a:pPr>
            <a:r>
              <a:rPr lang="ja-JP" altLang="en-US" sz="2000" dirty="0">
                <a:latin typeface="+mn-ea"/>
                <a:ea typeface="+mn-ea"/>
              </a:rPr>
              <a:t>アストラゼネカ㈱</a:t>
            </a:r>
            <a:r>
              <a:rPr lang="en-US" altLang="ja-JP" sz="2000" dirty="0">
                <a:latin typeface="+mn-ea"/>
                <a:ea typeface="+mn-ea"/>
              </a:rPr>
              <a:t>			</a:t>
            </a:r>
            <a:r>
              <a:rPr lang="ja-JP" altLang="en-US" sz="2000" dirty="0">
                <a:latin typeface="+mn-ea"/>
                <a:ea typeface="+mn-ea"/>
              </a:rPr>
              <a:t>星野　満</a:t>
            </a:r>
          </a:p>
          <a:p>
            <a:pPr lvl="1">
              <a:spcBef>
                <a:spcPts val="600"/>
              </a:spcBef>
              <a:buFontTx/>
              <a:buNone/>
            </a:pPr>
            <a:r>
              <a:rPr lang="ja-JP" altLang="en-US" sz="2000" dirty="0">
                <a:latin typeface="+mn-ea"/>
                <a:ea typeface="+mn-ea"/>
              </a:rPr>
              <a:t>㈱三和化学研究所</a:t>
            </a:r>
            <a:r>
              <a:rPr lang="en-US" altLang="ja-JP" sz="2000" dirty="0">
                <a:latin typeface="+mn-ea"/>
                <a:ea typeface="+mn-ea"/>
              </a:rPr>
              <a:t>			</a:t>
            </a:r>
            <a:r>
              <a:rPr lang="ja-JP" altLang="en-US" sz="2000" dirty="0">
                <a:latin typeface="+mn-ea"/>
                <a:ea typeface="+mn-ea"/>
              </a:rPr>
              <a:t>赤利　精悟</a:t>
            </a:r>
          </a:p>
          <a:p>
            <a:pPr lvl="1">
              <a:spcBef>
                <a:spcPts val="600"/>
              </a:spcBef>
              <a:buFontTx/>
              <a:buNone/>
            </a:pPr>
            <a:r>
              <a:rPr lang="ja-JP" altLang="en-US" sz="2000" dirty="0">
                <a:latin typeface="+mn-ea"/>
                <a:ea typeface="+mn-ea"/>
              </a:rPr>
              <a:t>千寿製薬㈱</a:t>
            </a:r>
            <a:r>
              <a:rPr lang="en-US" altLang="ja-JP" sz="2000" dirty="0">
                <a:latin typeface="+mn-ea"/>
                <a:ea typeface="+mn-ea"/>
              </a:rPr>
              <a:t>				</a:t>
            </a:r>
            <a:r>
              <a:rPr lang="ja-JP" altLang="en-US" sz="2000" dirty="0">
                <a:latin typeface="+mn-ea"/>
                <a:ea typeface="+mn-ea"/>
              </a:rPr>
              <a:t>大西　洋</a:t>
            </a:r>
          </a:p>
          <a:p>
            <a:pPr lvl="1">
              <a:spcBef>
                <a:spcPts val="600"/>
              </a:spcBef>
              <a:buFontTx/>
              <a:buNone/>
            </a:pPr>
            <a:r>
              <a:rPr lang="ja-JP" altLang="en-US" sz="2000" dirty="0">
                <a:latin typeface="+mn-ea"/>
                <a:ea typeface="+mn-ea"/>
              </a:rPr>
              <a:t>大正製薬㈱</a:t>
            </a:r>
            <a:r>
              <a:rPr lang="en-US" altLang="ja-JP" sz="2000" dirty="0">
                <a:latin typeface="+mn-ea"/>
                <a:ea typeface="+mn-ea"/>
              </a:rPr>
              <a:t>				</a:t>
            </a:r>
            <a:r>
              <a:rPr lang="ja-JP" altLang="en-US" sz="2000" dirty="0">
                <a:latin typeface="+mn-ea"/>
                <a:ea typeface="+mn-ea"/>
              </a:rPr>
              <a:t>井尾　房代</a:t>
            </a:r>
          </a:p>
          <a:p>
            <a:pPr lvl="1">
              <a:spcBef>
                <a:spcPts val="600"/>
              </a:spcBef>
              <a:buFontTx/>
              <a:buNone/>
            </a:pPr>
            <a:r>
              <a:rPr lang="ja-JP" altLang="en-US" sz="2000" dirty="0">
                <a:latin typeface="+mn-ea"/>
                <a:ea typeface="+mn-ea"/>
              </a:rPr>
              <a:t>第一三共㈱</a:t>
            </a:r>
            <a:r>
              <a:rPr lang="en-US" altLang="ja-JP" sz="2000" dirty="0">
                <a:latin typeface="+mn-ea"/>
                <a:ea typeface="+mn-ea"/>
              </a:rPr>
              <a:t>				</a:t>
            </a:r>
            <a:r>
              <a:rPr lang="ja-JP" altLang="en-US" sz="2000" dirty="0">
                <a:latin typeface="+mn-ea"/>
                <a:ea typeface="+mn-ea"/>
              </a:rPr>
              <a:t>藤木　俊孝</a:t>
            </a:r>
          </a:p>
          <a:p>
            <a:pPr lvl="1">
              <a:spcBef>
                <a:spcPts val="600"/>
              </a:spcBef>
              <a:buFontTx/>
              <a:buNone/>
            </a:pPr>
            <a:r>
              <a:rPr lang="ja-JP" altLang="en-US" sz="2000" dirty="0">
                <a:latin typeface="+mn-ea"/>
                <a:ea typeface="+mn-ea"/>
              </a:rPr>
              <a:t>武田薬品工業㈱			宮田　康司	（担当副部会長）</a:t>
            </a:r>
          </a:p>
        </p:txBody>
      </p:sp>
      <p:sp>
        <p:nvSpPr>
          <p:cNvPr id="9" name="テキスト ボックス 8">
            <a:extLst>
              <a:ext uri="{FF2B5EF4-FFF2-40B4-BE49-F238E27FC236}">
                <a16:creationId xmlns:a16="http://schemas.microsoft.com/office/drawing/2014/main" id="{FAE98E44-D2D4-EE77-6584-0EA085577DDA}"/>
              </a:ext>
            </a:extLst>
          </p:cNvPr>
          <p:cNvSpPr txBox="1">
            <a:spLocks noChangeArrowheads="1"/>
          </p:cNvSpPr>
          <p:nvPr/>
        </p:nvSpPr>
        <p:spPr bwMode="auto">
          <a:xfrm>
            <a:off x="911424" y="5954958"/>
            <a:ext cx="1051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n-ea"/>
                <a:ea typeface="+mn-ea"/>
              </a:rPr>
              <a:t>本資材の作成にあたり、医薬品評価委員会　近藤副委員長、本資材のレビューを実施いただいた研究開発委員会　倫理指針対応</a:t>
            </a:r>
            <a:r>
              <a:rPr lang="en-US" altLang="ja-JP" sz="1400" dirty="0">
                <a:solidFill>
                  <a:srgbClr val="000000"/>
                </a:solidFill>
                <a:latin typeface="+mn-ea"/>
                <a:ea typeface="+mn-ea"/>
              </a:rPr>
              <a:t>TF</a:t>
            </a:r>
            <a:r>
              <a:rPr lang="ja-JP" altLang="en-US" sz="1400" dirty="0">
                <a:solidFill>
                  <a:srgbClr val="000000"/>
                </a:solidFill>
                <a:latin typeface="+mn-ea"/>
                <a:ea typeface="+mn-ea"/>
              </a:rPr>
              <a:t>及び医薬品評価委員会　</a:t>
            </a:r>
            <a:r>
              <a:rPr lang="en-US" altLang="ja-JP" sz="1400" dirty="0">
                <a:solidFill>
                  <a:srgbClr val="000000"/>
                </a:solidFill>
                <a:latin typeface="+mn-ea"/>
                <a:ea typeface="+mn-ea"/>
              </a:rPr>
              <a:t>MA</a:t>
            </a:r>
            <a:r>
              <a:rPr lang="ja-JP" altLang="en-US" sz="1400" dirty="0">
                <a:solidFill>
                  <a:srgbClr val="000000"/>
                </a:solidFill>
                <a:latin typeface="+mn-ea"/>
                <a:ea typeface="+mn-ea"/>
              </a:rPr>
              <a:t>部会の皆様に感謝申し上げます。</a:t>
            </a:r>
          </a:p>
        </p:txBody>
      </p:sp>
    </p:spTree>
    <p:extLst>
      <p:ext uri="{BB962C8B-B14F-4D97-AF65-F5344CB8AC3E}">
        <p14:creationId xmlns:p14="http://schemas.microsoft.com/office/powerpoint/2010/main" val="405592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CD653D9-3482-853E-A5EF-7B8EBBF14F69}"/>
              </a:ext>
            </a:extLst>
          </p:cNvPr>
          <p:cNvGraphicFramePr>
            <a:graphicFrameLocks noChangeAspect="1"/>
          </p:cNvGraphicFramePr>
          <p:nvPr>
            <p:custDataLst>
              <p:tags r:id="rId1"/>
            </p:custDataLst>
            <p:extLst>
              <p:ext uri="{D42A27DB-BD31-4B8C-83A1-F6EECF244321}">
                <p14:modId xmlns:p14="http://schemas.microsoft.com/office/powerpoint/2010/main" val="374492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think-cell data - do not delete" hidden="1">
                        <a:extLst>
                          <a:ext uri="{FF2B5EF4-FFF2-40B4-BE49-F238E27FC236}">
                            <a16:creationId xmlns:a16="http://schemas.microsoft.com/office/drawing/2014/main" id="{1CD653D9-3482-853E-A5EF-7B8EBBF14F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CC791F4-63E2-FB93-FB5E-5513271E1C7D}"/>
              </a:ext>
            </a:extLst>
          </p:cNvPr>
          <p:cNvSpPr>
            <a:spLocks noGrp="1"/>
          </p:cNvSpPr>
          <p:nvPr>
            <p:ph type="title"/>
          </p:nvPr>
        </p:nvSpPr>
        <p:spPr/>
        <p:txBody>
          <a:bodyPr vert="horz"/>
          <a:lstStyle/>
          <a:p>
            <a:r>
              <a:rPr kumimoji="1" lang="ja-JP" altLang="en-US" sz="3200" dirty="0">
                <a:latin typeface="+mn-ea"/>
                <a:ea typeface="+mn-ea"/>
              </a:rPr>
              <a:t>臨床研究の類型</a:t>
            </a:r>
            <a:r>
              <a:rPr lang="ja-JP" altLang="en-US" dirty="0">
                <a:latin typeface="+mn-ea"/>
                <a:ea typeface="+mn-ea"/>
              </a:rPr>
              <a:t>と適用</a:t>
            </a:r>
            <a:r>
              <a:rPr kumimoji="1" lang="ja-JP" altLang="en-US" sz="3200" dirty="0">
                <a:latin typeface="+mn-ea"/>
                <a:ea typeface="+mn-ea"/>
              </a:rPr>
              <a:t>規制</a:t>
            </a:r>
          </a:p>
        </p:txBody>
      </p:sp>
      <p:sp>
        <p:nvSpPr>
          <p:cNvPr id="5" name="スライド番号プレースホルダー 4">
            <a:extLst>
              <a:ext uri="{FF2B5EF4-FFF2-40B4-BE49-F238E27FC236}">
                <a16:creationId xmlns:a16="http://schemas.microsoft.com/office/drawing/2014/main" id="{5AB52517-3543-B218-B8DE-A7B214224D76}"/>
              </a:ext>
            </a:extLst>
          </p:cNvPr>
          <p:cNvSpPr>
            <a:spLocks noGrp="1"/>
          </p:cNvSpPr>
          <p:nvPr>
            <p:ph type="sldNum" sz="quarter" idx="4"/>
          </p:nvPr>
        </p:nvSpPr>
        <p:spPr>
          <a:xfrm>
            <a:off x="11784632" y="6561138"/>
            <a:ext cx="407368" cy="252412"/>
          </a:xfrm>
        </p:spPr>
        <p:txBody>
          <a:bodyPr/>
          <a:lstStyle/>
          <a:p>
            <a:pPr>
              <a:defRPr/>
            </a:pPr>
            <a:fld id="{A77D9E70-999B-4955-A971-C666066844D6}" type="slidenum">
              <a:rPr lang="en-US" altLang="ja-JP" smtClean="0">
                <a:solidFill>
                  <a:schemeClr val="tx1"/>
                </a:solidFill>
              </a:rPr>
              <a:pPr>
                <a:defRPr/>
              </a:pPr>
              <a:t>6</a:t>
            </a:fld>
            <a:endParaRPr lang="en-US" altLang="ja-JP" dirty="0">
              <a:solidFill>
                <a:schemeClr val="tx1"/>
              </a:solidFill>
            </a:endParaRPr>
          </a:p>
        </p:txBody>
      </p:sp>
      <p:sp>
        <p:nvSpPr>
          <p:cNvPr id="10" name="日付プレースホルダー 9">
            <a:extLst>
              <a:ext uri="{FF2B5EF4-FFF2-40B4-BE49-F238E27FC236}">
                <a16:creationId xmlns:a16="http://schemas.microsoft.com/office/drawing/2014/main" id="{B16BE45D-26DD-E418-A013-10B78E9E095D}"/>
              </a:ext>
            </a:extLst>
          </p:cNvPr>
          <p:cNvSpPr>
            <a:spLocks noGrp="1"/>
          </p:cNvSpPr>
          <p:nvPr>
            <p:ph type="dt" sz="half" idx="10"/>
          </p:nvPr>
        </p:nvSpPr>
        <p:spPr/>
        <p:txBody>
          <a:bodyPr/>
          <a:lstStyle/>
          <a:p>
            <a:pPr>
              <a:defRPr/>
            </a:pPr>
            <a:r>
              <a:rPr lang="en-US" altLang="ja-JP" dirty="0"/>
              <a:t>2024/6/26</a:t>
            </a:r>
          </a:p>
        </p:txBody>
      </p:sp>
      <p:sp>
        <p:nvSpPr>
          <p:cNvPr id="11" name="object 8">
            <a:extLst>
              <a:ext uri="{FF2B5EF4-FFF2-40B4-BE49-F238E27FC236}">
                <a16:creationId xmlns:a16="http://schemas.microsoft.com/office/drawing/2014/main" id="{3654535B-12B0-03B5-8704-460C203EE8BE}"/>
              </a:ext>
            </a:extLst>
          </p:cNvPr>
          <p:cNvSpPr txBox="1">
            <a:spLocks noChangeArrowheads="1"/>
          </p:cNvSpPr>
          <p:nvPr/>
        </p:nvSpPr>
        <p:spPr bwMode="auto">
          <a:xfrm>
            <a:off x="-672752" y="6554254"/>
            <a:ext cx="12348000" cy="29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「臨床研究法の現状における課題と運用改善に向けた提言：臨床評価</a:t>
            </a:r>
            <a:r>
              <a:rPr lang="en-US" altLang="ja-JP" sz="800" dirty="0">
                <a:latin typeface="+mn-ea"/>
                <a:ea typeface="+mn-ea"/>
              </a:rPr>
              <a:t>47</a:t>
            </a:r>
            <a:r>
              <a:rPr lang="ja-JP" altLang="en-US" sz="800" dirty="0">
                <a:latin typeface="+mn-ea"/>
                <a:ea typeface="+mn-ea"/>
              </a:rPr>
              <a:t>巻</a:t>
            </a:r>
            <a:r>
              <a:rPr lang="en-US" altLang="ja-JP" sz="800" dirty="0">
                <a:latin typeface="+mn-ea"/>
                <a:ea typeface="+mn-ea"/>
              </a:rPr>
              <a:t>1</a:t>
            </a:r>
            <a:r>
              <a:rPr lang="ja-JP" altLang="en-US" sz="800" dirty="0">
                <a:latin typeface="+mn-ea"/>
                <a:ea typeface="+mn-ea"/>
              </a:rPr>
              <a:t>号</a:t>
            </a:r>
            <a:r>
              <a:rPr lang="en-US" altLang="ja-JP" sz="800" dirty="0">
                <a:latin typeface="+mn-ea"/>
                <a:ea typeface="+mn-ea"/>
              </a:rPr>
              <a:t>2019: 127-152</a:t>
            </a:r>
            <a:r>
              <a:rPr lang="ja-JP" altLang="en-US" sz="800" dirty="0">
                <a:latin typeface="+mn-ea"/>
                <a:ea typeface="+mn-ea"/>
              </a:rPr>
              <a:t>」（</a:t>
            </a:r>
            <a:r>
              <a:rPr lang="en-US" altLang="ja-JP" sz="800" dirty="0">
                <a:solidFill>
                  <a:srgbClr val="000000"/>
                </a:solidFill>
                <a:latin typeface="+mn-ea"/>
                <a:ea typeface="+mn-ea"/>
                <a:hlinkClick r:id="rId6">
                  <a:extLst>
                    <a:ext uri="{A12FA001-AC4F-418D-AE19-62706E023703}">
                      <ahyp:hlinkClr xmlns:ahyp="http://schemas.microsoft.com/office/drawing/2018/hyperlinkcolor" val="tx"/>
                    </a:ext>
                  </a:extLst>
                </a:hlinkClick>
              </a:rPr>
              <a:t>http://cont.o.oo7.jp/47_1/p127-52.pdf</a:t>
            </a:r>
            <a:r>
              <a:rPr lang="ja-JP" altLang="en-US" sz="800" dirty="0">
                <a:solidFill>
                  <a:srgbClr val="000000"/>
                </a:solidFill>
                <a:latin typeface="+mn-ea"/>
                <a:ea typeface="+mn-ea"/>
              </a:rPr>
              <a:t> </a:t>
            </a:r>
            <a:r>
              <a:rPr lang="ja-JP" altLang="en-US" sz="800" dirty="0">
                <a:latin typeface="+mn-ea"/>
                <a:ea typeface="+mn-ea"/>
              </a:rPr>
              <a:t>）</a:t>
            </a:r>
            <a:endParaRPr lang="en-US" altLang="ja-JP" sz="800" dirty="0">
              <a:latin typeface="+mn-ea"/>
              <a:ea typeface="+mn-ea"/>
            </a:endParaRPr>
          </a:p>
          <a:p>
            <a:pPr algn="r">
              <a:spcBef>
                <a:spcPts val="163"/>
              </a:spcBef>
              <a:buFontTx/>
              <a:buNone/>
            </a:pPr>
            <a:r>
              <a:rPr lang="ja-JP" altLang="en-US" sz="800" dirty="0">
                <a:latin typeface="+mn-ea"/>
                <a:ea typeface="+mn-ea"/>
              </a:rPr>
              <a:t>及び「臨床研究法の一部を改正する法律 （令和６年法律第</a:t>
            </a:r>
            <a:r>
              <a:rPr lang="en-US" altLang="ja-JP" sz="800" dirty="0">
                <a:latin typeface="+mn-ea"/>
                <a:ea typeface="+mn-ea"/>
              </a:rPr>
              <a:t>51</a:t>
            </a:r>
            <a:r>
              <a:rPr lang="ja-JP" altLang="en-US" sz="800" dirty="0">
                <a:latin typeface="+mn-ea"/>
                <a:ea typeface="+mn-ea"/>
              </a:rPr>
              <a:t>号：令和６年６月</a:t>
            </a:r>
            <a:r>
              <a:rPr lang="en-US" altLang="ja-JP" sz="800" dirty="0">
                <a:latin typeface="+mn-ea"/>
                <a:ea typeface="+mn-ea"/>
              </a:rPr>
              <a:t>14</a:t>
            </a:r>
            <a:r>
              <a:rPr lang="ja-JP" altLang="en-US" sz="800" dirty="0">
                <a:latin typeface="+mn-ea"/>
                <a:ea typeface="+mn-ea"/>
              </a:rPr>
              <a:t>日公布）」等を参考に作成</a:t>
            </a:r>
            <a:endParaRPr lang="ja-JP" altLang="ja-JP" sz="800" dirty="0">
              <a:latin typeface="+mn-ea"/>
              <a:ea typeface="+mn-ea"/>
            </a:endParaRPr>
          </a:p>
        </p:txBody>
      </p:sp>
      <p:sp>
        <p:nvSpPr>
          <p:cNvPr id="9" name="コンテンツ プレースホルダー 2">
            <a:extLst>
              <a:ext uri="{FF2B5EF4-FFF2-40B4-BE49-F238E27FC236}">
                <a16:creationId xmlns:a16="http://schemas.microsoft.com/office/drawing/2014/main" id="{5A7EC263-80D7-0B39-BBC6-3D7EFE195F50}"/>
              </a:ext>
            </a:extLst>
          </p:cNvPr>
          <p:cNvSpPr>
            <a:spLocks noGrp="1"/>
          </p:cNvSpPr>
          <p:nvPr>
            <p:ph idx="1"/>
          </p:nvPr>
        </p:nvSpPr>
        <p:spPr>
          <a:xfrm>
            <a:off x="1570073" y="5354293"/>
            <a:ext cx="10012327" cy="793102"/>
          </a:xfrm>
          <a:solidFill>
            <a:srgbClr val="FFE7FF"/>
          </a:solidFill>
        </p:spPr>
        <p:txBody>
          <a:bodyPr/>
          <a:lstStyle/>
          <a:p>
            <a:pPr>
              <a:buFont typeface="Wingdings" panose="05000000000000000000" pitchFamily="2" charset="2"/>
              <a:buChar char="Ø"/>
            </a:pPr>
            <a:r>
              <a:rPr kumimoji="1" lang="ja-JP" altLang="en-US" sz="2000" dirty="0"/>
              <a:t>臨床研究は、目的／対象／企業の関与の仕方等により、適用される規制は変わってくる</a:t>
            </a:r>
            <a:endParaRPr kumimoji="1" lang="en-US" altLang="ja-JP" sz="2000" dirty="0"/>
          </a:p>
          <a:p>
            <a:pPr>
              <a:buFont typeface="Wingdings" panose="05000000000000000000" pitchFamily="2" charset="2"/>
              <a:buChar char="Ø"/>
            </a:pPr>
            <a:r>
              <a:rPr lang="ja-JP" altLang="en-US" sz="2000" dirty="0"/>
              <a:t>研究の主体や発案は、研究目的等に応じて、医師、企業のいずれもが可能である</a:t>
            </a:r>
          </a:p>
        </p:txBody>
      </p:sp>
      <p:pic>
        <p:nvPicPr>
          <p:cNvPr id="3" name="図 2">
            <a:extLst>
              <a:ext uri="{FF2B5EF4-FFF2-40B4-BE49-F238E27FC236}">
                <a16:creationId xmlns:a16="http://schemas.microsoft.com/office/drawing/2014/main" id="{26DF6254-2B30-8FE9-D3CE-FE265C9BF0E8}"/>
              </a:ext>
            </a:extLst>
          </p:cNvPr>
          <p:cNvPicPr>
            <a:picLocks noChangeAspect="1"/>
          </p:cNvPicPr>
          <p:nvPr/>
        </p:nvPicPr>
        <p:blipFill>
          <a:blip r:embed="rId7"/>
          <a:stretch>
            <a:fillRect/>
          </a:stretch>
        </p:blipFill>
        <p:spPr>
          <a:xfrm>
            <a:off x="767408" y="5390844"/>
            <a:ext cx="759079" cy="720000"/>
          </a:xfrm>
          <a:prstGeom prst="rect">
            <a:avLst/>
          </a:prstGeom>
        </p:spPr>
      </p:pic>
      <p:pic>
        <p:nvPicPr>
          <p:cNvPr id="4" name="図 3">
            <a:extLst>
              <a:ext uri="{FF2B5EF4-FFF2-40B4-BE49-F238E27FC236}">
                <a16:creationId xmlns:a16="http://schemas.microsoft.com/office/drawing/2014/main" id="{064C0313-3ABA-9B8B-4422-9B90C2EEA2ED}"/>
              </a:ext>
            </a:extLst>
          </p:cNvPr>
          <p:cNvPicPr>
            <a:picLocks noChangeAspect="1"/>
          </p:cNvPicPr>
          <p:nvPr/>
        </p:nvPicPr>
        <p:blipFill>
          <a:blip r:embed="rId8"/>
          <a:stretch>
            <a:fillRect/>
          </a:stretch>
        </p:blipFill>
        <p:spPr>
          <a:xfrm>
            <a:off x="0" y="1412776"/>
            <a:ext cx="12192000" cy="3822782"/>
          </a:xfrm>
          <a:prstGeom prst="rect">
            <a:avLst/>
          </a:prstGeom>
        </p:spPr>
      </p:pic>
    </p:spTree>
    <p:extLst>
      <p:ext uri="{BB962C8B-B14F-4D97-AF65-F5344CB8AC3E}">
        <p14:creationId xmlns:p14="http://schemas.microsoft.com/office/powerpoint/2010/main" val="375067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F8DA9A-ABA5-1746-AE88-3EB71BDF0E3A}"/>
              </a:ext>
            </a:extLst>
          </p:cNvPr>
          <p:cNvGraphicFramePr>
            <a:graphicFrameLocks noChangeAspect="1"/>
          </p:cNvGraphicFramePr>
          <p:nvPr>
            <p:custDataLst>
              <p:tags r:id="rId1"/>
            </p:custDataLst>
            <p:extLst>
              <p:ext uri="{D42A27DB-BD31-4B8C-83A1-F6EECF244321}">
                <p14:modId xmlns:p14="http://schemas.microsoft.com/office/powerpoint/2010/main" val="3199670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 name="think-cell data - do not delete" hidden="1">
                        <a:extLst>
                          <a:ext uri="{FF2B5EF4-FFF2-40B4-BE49-F238E27FC236}">
                            <a16:creationId xmlns:a16="http://schemas.microsoft.com/office/drawing/2014/main" id="{53F8DA9A-ABA5-1746-AE88-3EB71BDF0E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205FF9C-C085-A345-0E0D-400A67B5EBCF}"/>
              </a:ext>
            </a:extLst>
          </p:cNvPr>
          <p:cNvSpPr>
            <a:spLocks noGrp="1"/>
          </p:cNvSpPr>
          <p:nvPr>
            <p:ph type="title"/>
          </p:nvPr>
        </p:nvSpPr>
        <p:spPr/>
        <p:txBody>
          <a:bodyPr vert="horz"/>
          <a:lstStyle/>
          <a:p>
            <a:r>
              <a:rPr kumimoji="1" lang="ja-JP" altLang="en-US" sz="3200" dirty="0">
                <a:latin typeface="+mn-ea"/>
                <a:ea typeface="+mn-ea"/>
              </a:rPr>
              <a:t>本邦における臨床研究</a:t>
            </a:r>
            <a:r>
              <a:rPr kumimoji="1" lang="en-US" altLang="ja-JP" sz="3200" dirty="0">
                <a:latin typeface="+mn-ea"/>
                <a:ea typeface="+mn-ea"/>
              </a:rPr>
              <a:t>/</a:t>
            </a:r>
            <a:r>
              <a:rPr kumimoji="1" lang="ja-JP" altLang="en-US" sz="3200" dirty="0">
                <a:latin typeface="+mn-ea"/>
                <a:ea typeface="+mn-ea"/>
              </a:rPr>
              <a:t>臨床試験</a:t>
            </a:r>
            <a:r>
              <a:rPr kumimoji="1" lang="en-US" altLang="ja-JP" sz="3200" dirty="0">
                <a:latin typeface="+mn-ea"/>
                <a:ea typeface="+mn-ea"/>
              </a:rPr>
              <a:t>/</a:t>
            </a:r>
            <a:r>
              <a:rPr kumimoji="1" lang="ja-JP" altLang="en-US" sz="3200" dirty="0">
                <a:latin typeface="+mn-ea"/>
                <a:ea typeface="+mn-ea"/>
              </a:rPr>
              <a:t>治験</a:t>
            </a:r>
            <a:r>
              <a:rPr lang="ja-JP" altLang="en-US" sz="3200" dirty="0">
                <a:latin typeface="+mn-ea"/>
                <a:ea typeface="+mn-ea"/>
              </a:rPr>
              <a:t>の位置付け</a:t>
            </a:r>
            <a:endParaRPr kumimoji="1" lang="ja-JP" altLang="en-US" sz="3200" dirty="0">
              <a:latin typeface="+mn-ea"/>
              <a:ea typeface="+mn-ea"/>
            </a:endParaRPr>
          </a:p>
        </p:txBody>
      </p:sp>
      <p:sp>
        <p:nvSpPr>
          <p:cNvPr id="5" name="スライド番号プレースホルダー 4">
            <a:extLst>
              <a:ext uri="{FF2B5EF4-FFF2-40B4-BE49-F238E27FC236}">
                <a16:creationId xmlns:a16="http://schemas.microsoft.com/office/drawing/2014/main" id="{B0D21137-C50B-59BA-E972-233A7CC8C195}"/>
              </a:ext>
            </a:extLst>
          </p:cNvPr>
          <p:cNvSpPr>
            <a:spLocks noGrp="1"/>
          </p:cNvSpPr>
          <p:nvPr>
            <p:ph type="sldNum" sz="quarter" idx="4"/>
          </p:nvPr>
        </p:nvSpPr>
        <p:spPr>
          <a:xfrm>
            <a:off x="11784632" y="6561138"/>
            <a:ext cx="407368" cy="252412"/>
          </a:xfrm>
        </p:spPr>
        <p:txBody>
          <a:bodyPr/>
          <a:lstStyle/>
          <a:p>
            <a:pPr>
              <a:defRPr/>
            </a:pPr>
            <a:fld id="{A4F19749-1EF6-41EF-895A-E735A94069C5}" type="slidenum">
              <a:rPr lang="en-US" altLang="ja-JP" smtClean="0">
                <a:solidFill>
                  <a:schemeClr val="tx1"/>
                </a:solidFill>
              </a:rPr>
              <a:pPr>
                <a:defRPr/>
              </a:pPr>
              <a:t>7</a:t>
            </a:fld>
            <a:endParaRPr lang="en-US" altLang="ja-JP" dirty="0">
              <a:solidFill>
                <a:schemeClr val="tx1"/>
              </a:solidFill>
            </a:endParaRPr>
          </a:p>
        </p:txBody>
      </p:sp>
      <p:sp>
        <p:nvSpPr>
          <p:cNvPr id="26" name="フリーフォーム: 図形 25">
            <a:extLst>
              <a:ext uri="{FF2B5EF4-FFF2-40B4-BE49-F238E27FC236}">
                <a16:creationId xmlns:a16="http://schemas.microsoft.com/office/drawing/2014/main" id="{8A379D1F-FCA5-7B3A-21E0-D877A447509C}"/>
              </a:ext>
            </a:extLst>
          </p:cNvPr>
          <p:cNvSpPr/>
          <p:nvPr/>
        </p:nvSpPr>
        <p:spPr>
          <a:xfrm>
            <a:off x="47328" y="1268760"/>
            <a:ext cx="5040560" cy="3240000"/>
          </a:xfrm>
          <a:custGeom>
            <a:avLst/>
            <a:gdLst>
              <a:gd name="connsiteX0" fmla="*/ 0 w 4843578"/>
              <a:gd name="connsiteY0" fmla="*/ 1603155 h 3206309"/>
              <a:gd name="connsiteX1" fmla="*/ 2421789 w 4843578"/>
              <a:gd name="connsiteY1" fmla="*/ 0 h 3206309"/>
              <a:gd name="connsiteX2" fmla="*/ 4843578 w 4843578"/>
              <a:gd name="connsiteY2" fmla="*/ 1603155 h 3206309"/>
              <a:gd name="connsiteX3" fmla="*/ 2421789 w 4843578"/>
              <a:gd name="connsiteY3" fmla="*/ 3206310 h 3206309"/>
              <a:gd name="connsiteX4" fmla="*/ 0 w 4843578"/>
              <a:gd name="connsiteY4" fmla="*/ 1603155 h 320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578" h="3206309">
                <a:moveTo>
                  <a:pt x="0" y="1603155"/>
                </a:moveTo>
                <a:cubicBezTo>
                  <a:pt x="0" y="717757"/>
                  <a:pt x="1084272" y="0"/>
                  <a:pt x="2421789" y="0"/>
                </a:cubicBezTo>
                <a:cubicBezTo>
                  <a:pt x="3759306" y="0"/>
                  <a:pt x="4843578" y="717757"/>
                  <a:pt x="4843578" y="1603155"/>
                </a:cubicBezTo>
                <a:cubicBezTo>
                  <a:pt x="4843578" y="2488553"/>
                  <a:pt x="3759306" y="3206310"/>
                  <a:pt x="2421789" y="3206310"/>
                </a:cubicBezTo>
                <a:cubicBezTo>
                  <a:pt x="1084272" y="3206310"/>
                  <a:pt x="0" y="2488553"/>
                  <a:pt x="0" y="1603155"/>
                </a:cubicBezTo>
                <a:close/>
              </a:path>
            </a:pathLst>
          </a:custGeom>
          <a:solidFill>
            <a:srgbClr val="0070C0"/>
          </a:solidFill>
          <a:scene3d>
            <a:camera prst="orthographicFront"/>
            <a:lightRig rig="flat" dir="t"/>
          </a:scene3d>
          <a:sp3d prstMaterial="plastic">
            <a:bevelT w="120900" h="88900"/>
            <a:bevelB w="88900" h="31750" prst="angle"/>
          </a:sp3d>
        </p:spPr>
        <p:style>
          <a:lnRef idx="0">
            <a:schemeClr val="accent2"/>
          </a:lnRef>
          <a:fillRef idx="3">
            <a:schemeClr val="accent2"/>
          </a:fillRef>
          <a:effectRef idx="3">
            <a:schemeClr val="accent2"/>
          </a:effectRef>
          <a:fontRef idx="minor">
            <a:schemeClr val="lt1"/>
          </a:fontRef>
        </p:style>
        <p:txBody>
          <a:bodyPr spcFirstLastPara="0" vert="horz" wrap="square" lIns="1575373" tIns="160315" rIns="1575375" bIns="2565048" numCol="1" spcCol="1270" anchor="ctr" anchorCtr="0">
            <a:noAutofit/>
          </a:bodyPr>
          <a:lstStyle/>
          <a:p>
            <a:pPr marL="0" lvl="0" indent="0" algn="ctr" defTabSz="1066800">
              <a:lnSpc>
                <a:spcPct val="122549"/>
              </a:lnSpc>
              <a:spcBef>
                <a:spcPct val="0"/>
              </a:spcBef>
              <a:spcAft>
                <a:spcPts val="0"/>
              </a:spcAft>
              <a:buNone/>
            </a:pPr>
            <a:r>
              <a:rPr kumimoji="1" lang="ja-JP" altLang="en-US" sz="2400" b="1"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臨床研究</a:t>
            </a:r>
            <a:endParaRPr lang="en-US" altLang="ja-JP" sz="2400" b="1"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27" name="フリーフォーム: 図形 26">
            <a:extLst>
              <a:ext uri="{FF2B5EF4-FFF2-40B4-BE49-F238E27FC236}">
                <a16:creationId xmlns:a16="http://schemas.microsoft.com/office/drawing/2014/main" id="{042029CA-7C79-D06B-64BC-12672DF9B524}"/>
              </a:ext>
            </a:extLst>
          </p:cNvPr>
          <p:cNvSpPr/>
          <p:nvPr/>
        </p:nvSpPr>
        <p:spPr>
          <a:xfrm>
            <a:off x="332575" y="1951158"/>
            <a:ext cx="4205611" cy="2387898"/>
          </a:xfrm>
          <a:custGeom>
            <a:avLst/>
            <a:gdLst>
              <a:gd name="connsiteX0" fmla="*/ 0 w 4205611"/>
              <a:gd name="connsiteY0" fmla="*/ 1193949 h 2387898"/>
              <a:gd name="connsiteX1" fmla="*/ 2102806 w 4205611"/>
              <a:gd name="connsiteY1" fmla="*/ 0 h 2387898"/>
              <a:gd name="connsiteX2" fmla="*/ 4205612 w 4205611"/>
              <a:gd name="connsiteY2" fmla="*/ 1193949 h 2387898"/>
              <a:gd name="connsiteX3" fmla="*/ 2102806 w 4205611"/>
              <a:gd name="connsiteY3" fmla="*/ 2387898 h 2387898"/>
              <a:gd name="connsiteX4" fmla="*/ 0 w 4205611"/>
              <a:gd name="connsiteY4" fmla="*/ 1193949 h 2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611" h="2387898">
                <a:moveTo>
                  <a:pt x="0" y="1193949"/>
                </a:moveTo>
                <a:cubicBezTo>
                  <a:pt x="0" y="534549"/>
                  <a:pt x="941458" y="0"/>
                  <a:pt x="2102806" y="0"/>
                </a:cubicBezTo>
                <a:cubicBezTo>
                  <a:pt x="3264154" y="0"/>
                  <a:pt x="4205612" y="534549"/>
                  <a:pt x="4205612" y="1193949"/>
                </a:cubicBezTo>
                <a:cubicBezTo>
                  <a:pt x="4205612" y="1853349"/>
                  <a:pt x="3264154" y="2387898"/>
                  <a:pt x="2102806" y="2387898"/>
                </a:cubicBezTo>
                <a:cubicBezTo>
                  <a:pt x="941458" y="2387898"/>
                  <a:pt x="0" y="1853349"/>
                  <a:pt x="0" y="1193949"/>
                </a:cubicBezTo>
                <a:close/>
              </a:path>
            </a:pathLst>
          </a:custGeom>
          <a:solidFill>
            <a:srgbClr val="00B050"/>
          </a:solidFill>
          <a:scene3d>
            <a:camera prst="orthographicFront"/>
            <a:lightRig rig="flat" dir="t"/>
          </a:scene3d>
          <a:sp3d prstMaterial="plastic">
            <a:bevelT w="120900" h="88900"/>
            <a:bevelB w="88900" h="31750" prst="angle"/>
          </a:sp3d>
        </p:spPr>
        <p:style>
          <a:lnRef idx="0">
            <a:schemeClr val="accent3"/>
          </a:lnRef>
          <a:fillRef idx="3">
            <a:schemeClr val="accent3"/>
          </a:fillRef>
          <a:effectRef idx="3">
            <a:schemeClr val="accent3"/>
          </a:effectRef>
          <a:fontRef idx="minor">
            <a:schemeClr val="lt1"/>
          </a:fontRef>
        </p:style>
        <p:txBody>
          <a:bodyPr spcFirstLastPara="0" vert="horz" wrap="square" lIns="1122898" tIns="437244" rIns="1122899" bIns="1790924" numCol="1" spcCol="1270" anchor="ctr" anchorCtr="0">
            <a:noAutofit/>
          </a:bodyPr>
          <a:lstStyle/>
          <a:p>
            <a:pPr marL="0" lvl="0" indent="0" algn="l" defTabSz="1066800">
              <a:spcBef>
                <a:spcPct val="0"/>
              </a:spcBef>
              <a:spcAft>
                <a:spcPts val="0"/>
              </a:spcAft>
              <a:buNone/>
            </a:pPr>
            <a:r>
              <a:rPr kumimoji="1" lang="ja-JP" altLang="en-US" sz="2400" b="1"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臨床試験</a:t>
            </a:r>
            <a:endParaRPr lang="en-US" altLang="ja-JP" sz="2400" b="1"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a:p>
            <a:pPr marL="0" lvl="0" indent="0" algn="l" defTabSz="1066800">
              <a:spcBef>
                <a:spcPct val="0"/>
              </a:spcBef>
              <a:spcAft>
                <a:spcPts val="0"/>
              </a:spcAft>
              <a:buNone/>
            </a:pPr>
            <a:r>
              <a:rPr kumimoji="1" lang="en-US" altLang="ja-JP" sz="1400" b="0"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a:t>
            </a:r>
            <a:r>
              <a:rPr kumimoji="1" lang="ja-JP" altLang="en-US" sz="1400" b="0"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介入研究</a:t>
            </a:r>
            <a:r>
              <a:rPr kumimoji="1" lang="en-US" altLang="ja-JP" sz="1400" b="0"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a:t>
            </a:r>
            <a:endParaRPr lang="ja-JP" altLang="en-US" sz="1400" b="0" kern="1200" dirty="0">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28" name="フリーフォーム: 図形 27">
            <a:extLst>
              <a:ext uri="{FF2B5EF4-FFF2-40B4-BE49-F238E27FC236}">
                <a16:creationId xmlns:a16="http://schemas.microsoft.com/office/drawing/2014/main" id="{0A60745F-D188-D5DA-2434-BD8E8C8EBCFE}"/>
              </a:ext>
            </a:extLst>
          </p:cNvPr>
          <p:cNvSpPr/>
          <p:nvPr/>
        </p:nvSpPr>
        <p:spPr>
          <a:xfrm>
            <a:off x="617608" y="2852936"/>
            <a:ext cx="1589960" cy="1143514"/>
          </a:xfrm>
          <a:custGeom>
            <a:avLst/>
            <a:gdLst>
              <a:gd name="connsiteX0" fmla="*/ 0 w 1589960"/>
              <a:gd name="connsiteY0" fmla="*/ 571757 h 1143514"/>
              <a:gd name="connsiteX1" fmla="*/ 794980 w 1589960"/>
              <a:gd name="connsiteY1" fmla="*/ 0 h 1143514"/>
              <a:gd name="connsiteX2" fmla="*/ 1589960 w 1589960"/>
              <a:gd name="connsiteY2" fmla="*/ 571757 h 1143514"/>
              <a:gd name="connsiteX3" fmla="*/ 794980 w 1589960"/>
              <a:gd name="connsiteY3" fmla="*/ 1143514 h 1143514"/>
              <a:gd name="connsiteX4" fmla="*/ 0 w 1589960"/>
              <a:gd name="connsiteY4" fmla="*/ 571757 h 1143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60" h="1143514">
                <a:moveTo>
                  <a:pt x="0" y="571757"/>
                </a:moveTo>
                <a:cubicBezTo>
                  <a:pt x="0" y="255984"/>
                  <a:pt x="355925" y="0"/>
                  <a:pt x="794980" y="0"/>
                </a:cubicBezTo>
                <a:cubicBezTo>
                  <a:pt x="1234035" y="0"/>
                  <a:pt x="1589960" y="255984"/>
                  <a:pt x="1589960" y="571757"/>
                </a:cubicBezTo>
                <a:cubicBezTo>
                  <a:pt x="1589960" y="887530"/>
                  <a:pt x="1234035" y="1143514"/>
                  <a:pt x="794980" y="1143514"/>
                </a:cubicBezTo>
                <a:cubicBezTo>
                  <a:pt x="355925" y="1143514"/>
                  <a:pt x="0" y="887530"/>
                  <a:pt x="0" y="571757"/>
                </a:cubicBezTo>
                <a:close/>
              </a:path>
            </a:pathLst>
          </a:custGeom>
          <a:solidFill>
            <a:srgbClr val="7030A0"/>
          </a:solidFill>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lt1"/>
          </a:fontRef>
        </p:style>
        <p:txBody>
          <a:bodyPr spcFirstLastPara="0" vert="horz" wrap="square" lIns="232844" tIns="285879" rIns="232845" bIns="285878" numCol="1" spcCol="1270" anchor="ctr" anchorCtr="0">
            <a:noAutofit/>
          </a:bodyPr>
          <a:lstStyle/>
          <a:p>
            <a:pPr marL="0" lvl="0" indent="0" algn="ctr" defTabSz="1066800">
              <a:spcBef>
                <a:spcPct val="0"/>
              </a:spcBef>
              <a:spcAft>
                <a:spcPts val="0"/>
              </a:spcAft>
              <a:buNone/>
            </a:pPr>
            <a:r>
              <a:rPr kumimoji="1" lang="ja-JP" altLang="en-US" sz="2400" b="1"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治験</a:t>
            </a:r>
            <a:endParaRPr lang="en-US" altLang="ja-JP" sz="2400" b="1"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a:p>
            <a:pPr marL="0" lvl="0" indent="0" algn="ctr" defTabSz="1066800">
              <a:spcBef>
                <a:spcPct val="0"/>
              </a:spcBef>
              <a:spcAft>
                <a:spcPts val="0"/>
              </a:spcAft>
              <a:buNone/>
            </a:pPr>
            <a:r>
              <a:rPr kumimoji="1" lang="ja-JP" altLang="en-US" sz="1600"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企業主導</a:t>
            </a:r>
            <a:endParaRPr lang="en-US" altLang="ja-JP" sz="1600"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a:p>
            <a:pPr marL="0" lvl="0" indent="0" algn="ctr" defTabSz="1066800">
              <a:spcBef>
                <a:spcPct val="0"/>
              </a:spcBef>
              <a:spcAft>
                <a:spcPts val="0"/>
              </a:spcAft>
              <a:buNone/>
            </a:pPr>
            <a:r>
              <a:rPr kumimoji="1" lang="ja-JP" altLang="en-US" sz="1600"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医師主導</a:t>
            </a:r>
            <a:endParaRPr lang="ja-JP" altLang="en-US" sz="1600" kern="1200" dirty="0">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C966F84-491D-FC05-5890-6293642CAD74}"/>
              </a:ext>
            </a:extLst>
          </p:cNvPr>
          <p:cNvSpPr txBox="1"/>
          <p:nvPr/>
        </p:nvSpPr>
        <p:spPr>
          <a:xfrm>
            <a:off x="3225571" y="1609468"/>
            <a:ext cx="1008112" cy="461665"/>
          </a:xfrm>
          <a:prstGeom prst="rect">
            <a:avLst/>
          </a:prstGeom>
          <a:noFill/>
        </p:spPr>
        <p:txBody>
          <a:bodyPr wrap="square">
            <a:spAutoFit/>
          </a:bodyPr>
          <a:lstStyle/>
          <a:p>
            <a:pPr>
              <a:defRPr/>
            </a:pPr>
            <a:r>
              <a:rPr lang="ja-JP" altLang="en-US" sz="1200" dirty="0">
                <a:solidFill>
                  <a:schemeClr val="bg1"/>
                </a:solidFill>
                <a:effectLst>
                  <a:outerShdw blurRad="50800" dist="38100" algn="l" rotWithShape="0">
                    <a:prstClr val="black">
                      <a:alpha val="40000"/>
                    </a:prstClr>
                  </a:outerShdw>
                </a:effectLst>
                <a:latin typeface="+mn-ea"/>
                <a:ea typeface="+mn-ea"/>
              </a:rPr>
              <a:t>非介入研究</a:t>
            </a:r>
            <a:endParaRPr lang="en-US" altLang="ja-JP" sz="1200" dirty="0">
              <a:solidFill>
                <a:schemeClr val="bg1"/>
              </a:solidFill>
              <a:effectLst>
                <a:outerShdw blurRad="50800" dist="38100" algn="l" rotWithShape="0">
                  <a:prstClr val="black">
                    <a:alpha val="40000"/>
                  </a:prstClr>
                </a:outerShdw>
              </a:effectLst>
              <a:latin typeface="+mn-ea"/>
              <a:ea typeface="+mn-ea"/>
            </a:endParaRPr>
          </a:p>
          <a:p>
            <a:pPr>
              <a:defRPr/>
            </a:pPr>
            <a:r>
              <a:rPr lang="ja-JP" altLang="en-US" sz="1200" dirty="0">
                <a:solidFill>
                  <a:schemeClr val="bg1"/>
                </a:solidFill>
                <a:effectLst>
                  <a:outerShdw blurRad="50800" dist="38100" algn="l" rotWithShape="0">
                    <a:prstClr val="black">
                      <a:alpha val="40000"/>
                    </a:prstClr>
                  </a:outerShdw>
                </a:effectLst>
                <a:latin typeface="+mn-ea"/>
                <a:ea typeface="+mn-ea"/>
              </a:rPr>
              <a:t>＝観察研究</a:t>
            </a:r>
          </a:p>
        </p:txBody>
      </p:sp>
      <p:grpSp>
        <p:nvGrpSpPr>
          <p:cNvPr id="9" name="グループ化 8">
            <a:extLst>
              <a:ext uri="{FF2B5EF4-FFF2-40B4-BE49-F238E27FC236}">
                <a16:creationId xmlns:a16="http://schemas.microsoft.com/office/drawing/2014/main" id="{8ECAB685-0495-BAE3-1C50-414460ADCB42}"/>
              </a:ext>
            </a:extLst>
          </p:cNvPr>
          <p:cNvGrpSpPr>
            <a:grpSpLocks/>
          </p:cNvGrpSpPr>
          <p:nvPr/>
        </p:nvGrpSpPr>
        <p:grpSpPr bwMode="auto">
          <a:xfrm>
            <a:off x="5478460" y="1412775"/>
            <a:ext cx="2955826" cy="719139"/>
            <a:chOff x="5478601" y="1065019"/>
            <a:chExt cx="2527318" cy="719980"/>
          </a:xfrm>
          <a:solidFill>
            <a:schemeClr val="accent5">
              <a:lumMod val="75000"/>
            </a:schemeClr>
          </a:solidFill>
        </p:grpSpPr>
        <p:sp>
          <p:nvSpPr>
            <p:cNvPr id="10" name="四角形吹き出し 16">
              <a:extLst>
                <a:ext uri="{FF2B5EF4-FFF2-40B4-BE49-F238E27FC236}">
                  <a16:creationId xmlns:a16="http://schemas.microsoft.com/office/drawing/2014/main" id="{4E6C3FBA-5E29-A634-E20D-20AA98BD517D}"/>
                </a:ext>
              </a:extLst>
            </p:cNvPr>
            <p:cNvSpPr/>
            <p:nvPr/>
          </p:nvSpPr>
          <p:spPr>
            <a:xfrm>
              <a:off x="5483364" y="1065019"/>
              <a:ext cx="2193736" cy="719979"/>
            </a:xfrm>
            <a:prstGeom prst="wedgeRectCallout">
              <a:avLst>
                <a:gd name="adj1" fmla="val -126099"/>
                <a:gd name="adj2" fmla="val 77481"/>
              </a:avLst>
            </a:prstGeom>
            <a:grpFill/>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600" dirty="0">
                  <a:latin typeface="+mn-ea"/>
                </a:rPr>
                <a:t>人を対象とする医学系研究に関する</a:t>
              </a:r>
              <a:r>
                <a:rPr lang="ja-JP" altLang="en-US" sz="1600" b="1" dirty="0">
                  <a:solidFill>
                    <a:srgbClr val="3333FF"/>
                  </a:solidFill>
                  <a:latin typeface="+mn-ea"/>
                </a:rPr>
                <a:t>倫理指針</a:t>
              </a:r>
            </a:p>
          </p:txBody>
        </p:sp>
        <p:sp>
          <p:nvSpPr>
            <p:cNvPr id="11" name="四角形吹き出し 9">
              <a:extLst>
                <a:ext uri="{FF2B5EF4-FFF2-40B4-BE49-F238E27FC236}">
                  <a16:creationId xmlns:a16="http://schemas.microsoft.com/office/drawing/2014/main" id="{64D54E3F-BBC1-31AF-F8EF-09E2268CF171}"/>
                </a:ext>
              </a:extLst>
            </p:cNvPr>
            <p:cNvSpPr/>
            <p:nvPr/>
          </p:nvSpPr>
          <p:spPr>
            <a:xfrm>
              <a:off x="5478601" y="1065020"/>
              <a:ext cx="2527318" cy="719979"/>
            </a:xfrm>
            <a:prstGeom prst="wedgeRectCallout">
              <a:avLst>
                <a:gd name="adj1" fmla="val -130133"/>
                <a:gd name="adj2" fmla="val -28746"/>
              </a:avLst>
            </a:prstGeom>
            <a:grpFill/>
            <a:ln>
              <a:solidFill>
                <a:schemeClr val="bg1"/>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1600" b="1" dirty="0">
                  <a:latin typeface="+mn-ea"/>
                </a:rPr>
                <a:t>人を対象とする生命科学・医学系研究に関する</a:t>
              </a:r>
              <a:r>
                <a:rPr lang="ja-JP" altLang="en-US" sz="1600" b="1" dirty="0">
                  <a:solidFill>
                    <a:schemeClr val="tx1"/>
                  </a:solidFill>
                  <a:latin typeface="+mn-ea"/>
                </a:rPr>
                <a:t>倫理指針</a:t>
              </a:r>
            </a:p>
          </p:txBody>
        </p:sp>
      </p:grpSp>
      <p:sp>
        <p:nvSpPr>
          <p:cNvPr id="13" name="円/楕円 4">
            <a:extLst>
              <a:ext uri="{FF2B5EF4-FFF2-40B4-BE49-F238E27FC236}">
                <a16:creationId xmlns:a16="http://schemas.microsoft.com/office/drawing/2014/main" id="{01B5A589-92B7-AB67-6BFC-D2BE0FC81874}"/>
              </a:ext>
            </a:extLst>
          </p:cNvPr>
          <p:cNvSpPr/>
          <p:nvPr/>
        </p:nvSpPr>
        <p:spPr bwMode="auto">
          <a:xfrm>
            <a:off x="2230601" y="2495747"/>
            <a:ext cx="2576687" cy="1318418"/>
          </a:xfrm>
          <a:prstGeom prst="ellipse">
            <a:avLst/>
          </a:prstGeom>
          <a:solidFill>
            <a:srgbClr val="FEF2D5"/>
          </a:solidFill>
          <a:ln w="38100">
            <a:solidFill>
              <a:srgbClr val="FF99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dirty="0">
              <a:latin typeface="+mn-ea"/>
            </a:endParaRPr>
          </a:p>
        </p:txBody>
      </p:sp>
      <p:sp>
        <p:nvSpPr>
          <p:cNvPr id="15" name="四角形吹き出し 10">
            <a:extLst>
              <a:ext uri="{FF2B5EF4-FFF2-40B4-BE49-F238E27FC236}">
                <a16:creationId xmlns:a16="http://schemas.microsoft.com/office/drawing/2014/main" id="{D256AADD-FA98-51EE-C3B2-319FB76F0D13}"/>
              </a:ext>
            </a:extLst>
          </p:cNvPr>
          <p:cNvSpPr/>
          <p:nvPr/>
        </p:nvSpPr>
        <p:spPr>
          <a:xfrm>
            <a:off x="5376863" y="3788395"/>
            <a:ext cx="2790825" cy="720725"/>
          </a:xfrm>
          <a:prstGeom prst="wedgeRectCallout">
            <a:avLst>
              <a:gd name="adj1" fmla="val -173402"/>
              <a:gd name="adj2" fmla="val -35043"/>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b="1" dirty="0">
                <a:latin typeface="+mn-ea"/>
              </a:rPr>
              <a:t>医薬品の臨床試験の実施の</a:t>
            </a:r>
            <a:br>
              <a:rPr lang="en-US" altLang="ja-JP" sz="1600" b="1" dirty="0">
                <a:latin typeface="+mn-ea"/>
              </a:rPr>
            </a:br>
            <a:r>
              <a:rPr lang="ja-JP" altLang="en-US" sz="1600" b="1" dirty="0">
                <a:latin typeface="+mn-ea"/>
              </a:rPr>
              <a:t>基準に関する</a:t>
            </a:r>
            <a:r>
              <a:rPr lang="ja-JP" altLang="en-US" sz="1600" b="1" dirty="0">
                <a:solidFill>
                  <a:schemeClr val="tx1"/>
                </a:solidFill>
                <a:latin typeface="+mn-ea"/>
              </a:rPr>
              <a:t>省令</a:t>
            </a:r>
            <a:r>
              <a:rPr lang="en-US" altLang="ja-JP" sz="1600" dirty="0">
                <a:solidFill>
                  <a:schemeClr val="tx1"/>
                </a:solidFill>
                <a:latin typeface="+mn-ea"/>
              </a:rPr>
              <a:t>(</a:t>
            </a:r>
            <a:r>
              <a:rPr lang="en-US" altLang="ja-JP" sz="1600" b="1" dirty="0">
                <a:solidFill>
                  <a:schemeClr val="tx1"/>
                </a:solidFill>
                <a:latin typeface="+mn-ea"/>
              </a:rPr>
              <a:t>GCP</a:t>
            </a:r>
            <a:r>
              <a:rPr lang="ja-JP" altLang="en-US" sz="1600" b="1" dirty="0">
                <a:solidFill>
                  <a:schemeClr val="tx1"/>
                </a:solidFill>
                <a:latin typeface="+mn-ea"/>
              </a:rPr>
              <a:t>省令</a:t>
            </a:r>
            <a:r>
              <a:rPr lang="en-US" altLang="ja-JP" sz="1600" dirty="0">
                <a:solidFill>
                  <a:schemeClr val="tx1"/>
                </a:solidFill>
                <a:latin typeface="+mn-ea"/>
              </a:rPr>
              <a:t>)</a:t>
            </a:r>
            <a:endParaRPr lang="ja-JP" altLang="en-US" sz="1600" dirty="0">
              <a:solidFill>
                <a:schemeClr val="tx1"/>
              </a:solidFill>
              <a:latin typeface="+mn-ea"/>
            </a:endParaRPr>
          </a:p>
        </p:txBody>
      </p:sp>
      <p:grpSp>
        <p:nvGrpSpPr>
          <p:cNvPr id="16" name="グループ化 15">
            <a:extLst>
              <a:ext uri="{FF2B5EF4-FFF2-40B4-BE49-F238E27FC236}">
                <a16:creationId xmlns:a16="http://schemas.microsoft.com/office/drawing/2014/main" id="{66E6898E-0E09-FE68-B5C2-CE83AF63F651}"/>
              </a:ext>
            </a:extLst>
          </p:cNvPr>
          <p:cNvGrpSpPr>
            <a:grpSpLocks/>
          </p:cNvGrpSpPr>
          <p:nvPr/>
        </p:nvGrpSpPr>
        <p:grpSpPr bwMode="auto">
          <a:xfrm>
            <a:off x="2218680" y="2687822"/>
            <a:ext cx="1562100" cy="935037"/>
            <a:chOff x="2260879" y="2246858"/>
            <a:chExt cx="1461785" cy="935308"/>
          </a:xfrm>
        </p:grpSpPr>
        <p:sp>
          <p:nvSpPr>
            <p:cNvPr id="17" name="円/楕円 12">
              <a:extLst>
                <a:ext uri="{FF2B5EF4-FFF2-40B4-BE49-F238E27FC236}">
                  <a16:creationId xmlns:a16="http://schemas.microsoft.com/office/drawing/2014/main" id="{C3530475-CB08-CA78-5F05-A542FEF06647}"/>
                </a:ext>
              </a:extLst>
            </p:cNvPr>
            <p:cNvSpPr/>
            <p:nvPr/>
          </p:nvSpPr>
          <p:spPr>
            <a:xfrm>
              <a:off x="2260879" y="2246858"/>
              <a:ext cx="1461785" cy="935308"/>
            </a:xfrm>
            <a:prstGeom prst="ellipse">
              <a:avLst/>
            </a:prstGeom>
            <a:solidFill>
              <a:srgbClr val="FF9900"/>
            </a:solidFill>
          </p:spPr>
          <p:style>
            <a:lnRef idx="0">
              <a:schemeClr val="accent5"/>
            </a:lnRef>
            <a:fillRef idx="3">
              <a:schemeClr val="accent5"/>
            </a:fillRef>
            <a:effectRef idx="3">
              <a:schemeClr val="accent5"/>
            </a:effectRef>
            <a:fontRef idx="minor">
              <a:schemeClr val="lt1"/>
            </a:fontRef>
          </p:style>
          <p:txBody>
            <a:bodyPr/>
            <a:lstStyle/>
            <a:p>
              <a:endParaRPr lang="ja-JP" altLang="en-US">
                <a:latin typeface="+mn-ea"/>
              </a:endParaRPr>
            </a:p>
          </p:txBody>
        </p:sp>
        <p:sp>
          <p:nvSpPr>
            <p:cNvPr id="18" name="円/楕円 4">
              <a:extLst>
                <a:ext uri="{FF2B5EF4-FFF2-40B4-BE49-F238E27FC236}">
                  <a16:creationId xmlns:a16="http://schemas.microsoft.com/office/drawing/2014/main" id="{94807335-7D01-75D8-9343-DD862F82FE38}"/>
                </a:ext>
              </a:extLst>
            </p:cNvPr>
            <p:cNvSpPr/>
            <p:nvPr/>
          </p:nvSpPr>
          <p:spPr>
            <a:xfrm>
              <a:off x="2310789" y="2484048"/>
              <a:ext cx="1361635" cy="669040"/>
            </a:xfrm>
            <a:prstGeom prst="rect">
              <a:avLst/>
            </a:prstGeom>
            <a:noFill/>
            <a:scene3d>
              <a:camera prst="orthographicFront"/>
              <a:lightRig rig="flat" dir="t"/>
            </a:scene3d>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a:spcAft>
                  <a:spcPts val="0"/>
                </a:spcAft>
                <a:defRPr/>
              </a:pPr>
              <a:r>
                <a:rPr lang="ja-JP" altLang="en-US" sz="1600" b="1" dirty="0">
                  <a:latin typeface="+mn-ea"/>
                </a:rPr>
                <a:t>特定臨床研究</a:t>
              </a:r>
              <a:endParaRPr lang="en-US" altLang="ja-JP" sz="1600" b="1" dirty="0">
                <a:latin typeface="+mn-ea"/>
              </a:endParaRPr>
            </a:p>
            <a:p>
              <a:pPr algn="ctr" defTabSz="1066800">
                <a:spcAft>
                  <a:spcPts val="0"/>
                </a:spcAft>
                <a:defRPr/>
              </a:pPr>
              <a:r>
                <a:rPr lang="ja-JP" altLang="en-US" sz="1100" dirty="0">
                  <a:latin typeface="+mn-ea"/>
                </a:rPr>
                <a:t>企業が資金提供</a:t>
              </a:r>
              <a:endParaRPr lang="en-US" altLang="ja-JP" sz="1100" dirty="0">
                <a:latin typeface="+mn-ea"/>
              </a:endParaRPr>
            </a:p>
            <a:p>
              <a:pPr algn="ctr" defTabSz="1066800">
                <a:spcAft>
                  <a:spcPts val="0"/>
                </a:spcAft>
                <a:defRPr/>
              </a:pPr>
              <a:r>
                <a:rPr lang="ja-JP" altLang="en-US" sz="1100" dirty="0">
                  <a:latin typeface="+mn-ea"/>
                </a:rPr>
                <a:t>未承認・適応外</a:t>
              </a:r>
            </a:p>
            <a:p>
              <a:pPr algn="ctr" defTabSz="1066800">
                <a:lnSpc>
                  <a:spcPct val="213903"/>
                </a:lnSpc>
                <a:spcAft>
                  <a:spcPts val="0"/>
                </a:spcAft>
                <a:defRPr/>
              </a:pPr>
              <a:endParaRPr lang="en-US" altLang="ja-JP" sz="1100" dirty="0">
                <a:latin typeface="+mn-ea"/>
              </a:endParaRPr>
            </a:p>
          </p:txBody>
        </p:sp>
      </p:grpSp>
      <p:sp>
        <p:nvSpPr>
          <p:cNvPr id="19" name="四角形吹き出し 11">
            <a:extLst>
              <a:ext uri="{FF2B5EF4-FFF2-40B4-BE49-F238E27FC236}">
                <a16:creationId xmlns:a16="http://schemas.microsoft.com/office/drawing/2014/main" id="{4F137F21-B176-F244-2F69-9C5480C6D4E0}"/>
              </a:ext>
            </a:extLst>
          </p:cNvPr>
          <p:cNvSpPr/>
          <p:nvPr/>
        </p:nvSpPr>
        <p:spPr>
          <a:xfrm>
            <a:off x="5559847" y="2488753"/>
            <a:ext cx="2192337" cy="1084263"/>
          </a:xfrm>
          <a:prstGeom prst="wedgeRectCallout">
            <a:avLst>
              <a:gd name="adj1" fmla="val -100663"/>
              <a:gd name="adj2" fmla="val 8521"/>
            </a:avLst>
          </a:prstGeom>
          <a:solidFill>
            <a:srgbClr val="FFCC99"/>
          </a:solidFill>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1600" b="1" dirty="0">
                <a:solidFill>
                  <a:schemeClr val="tx1"/>
                </a:solidFill>
                <a:latin typeface="+mn-ea"/>
              </a:rPr>
              <a:t>臨床研究法</a:t>
            </a:r>
            <a:endParaRPr lang="en-US" altLang="ja-JP" sz="1600" b="1" dirty="0">
              <a:solidFill>
                <a:schemeClr val="tx1"/>
              </a:solidFill>
              <a:latin typeface="+mn-ea"/>
            </a:endParaRPr>
          </a:p>
          <a:p>
            <a:pPr algn="ctr">
              <a:defRPr/>
            </a:pPr>
            <a:r>
              <a:rPr lang="en-US" altLang="ja-JP" sz="1400" dirty="0">
                <a:latin typeface="+mn-ea"/>
              </a:rPr>
              <a:t>(2018</a:t>
            </a:r>
            <a:r>
              <a:rPr lang="ja-JP" altLang="en-US" sz="1400" dirty="0">
                <a:latin typeface="+mn-ea"/>
              </a:rPr>
              <a:t>年</a:t>
            </a:r>
            <a:r>
              <a:rPr lang="en-US" altLang="ja-JP" sz="1400" dirty="0">
                <a:latin typeface="+mn-ea"/>
              </a:rPr>
              <a:t>4</a:t>
            </a:r>
            <a:r>
              <a:rPr lang="ja-JP" altLang="en-US" sz="1400" dirty="0">
                <a:latin typeface="+mn-ea"/>
              </a:rPr>
              <a:t>月施行</a:t>
            </a:r>
            <a:r>
              <a:rPr lang="en-US" altLang="ja-JP" sz="1400" dirty="0">
                <a:latin typeface="+mn-ea"/>
              </a:rPr>
              <a:t>)</a:t>
            </a:r>
          </a:p>
          <a:p>
            <a:pPr algn="ctr">
              <a:defRPr/>
            </a:pPr>
            <a:endParaRPr lang="en-US" altLang="ja-JP" sz="600" dirty="0">
              <a:latin typeface="+mn-ea"/>
            </a:endParaRPr>
          </a:p>
          <a:p>
            <a:pPr marL="266700" indent="-179388">
              <a:buFont typeface="Arial" panose="020B0604020202020204" pitchFamily="34" charset="0"/>
              <a:buChar char="•"/>
              <a:defRPr/>
            </a:pPr>
            <a:r>
              <a:rPr lang="ja-JP" altLang="en-US" sz="1400" dirty="0">
                <a:latin typeface="+mn-ea"/>
              </a:rPr>
              <a:t>特定は</a:t>
            </a:r>
            <a:r>
              <a:rPr lang="ja-JP" altLang="en-US" sz="1400" b="1" dirty="0">
                <a:solidFill>
                  <a:srgbClr val="FF0000"/>
                </a:solidFill>
                <a:latin typeface="+mn-ea"/>
              </a:rPr>
              <a:t>遵守義務</a:t>
            </a:r>
            <a:endParaRPr lang="en-US" altLang="ja-JP" sz="1400" b="1" dirty="0">
              <a:solidFill>
                <a:srgbClr val="FF0000"/>
              </a:solidFill>
              <a:latin typeface="+mn-ea"/>
            </a:endParaRPr>
          </a:p>
          <a:p>
            <a:pPr marL="266700" indent="-179388">
              <a:buFont typeface="Arial" panose="020B0604020202020204" pitchFamily="34" charset="0"/>
              <a:buChar char="•"/>
              <a:defRPr/>
            </a:pPr>
            <a:r>
              <a:rPr lang="ja-JP" altLang="en-US" sz="1400" dirty="0">
                <a:latin typeface="+mn-ea"/>
              </a:rPr>
              <a:t>特定以外は</a:t>
            </a:r>
            <a:r>
              <a:rPr lang="ja-JP" altLang="en-US" sz="1400" b="1" dirty="0">
                <a:solidFill>
                  <a:srgbClr val="3333FF"/>
                </a:solidFill>
                <a:latin typeface="+mn-ea"/>
              </a:rPr>
              <a:t>努力義務</a:t>
            </a:r>
          </a:p>
        </p:txBody>
      </p:sp>
      <p:graphicFrame>
        <p:nvGraphicFramePr>
          <p:cNvPr id="21" name="表 20">
            <a:extLst>
              <a:ext uri="{FF2B5EF4-FFF2-40B4-BE49-F238E27FC236}">
                <a16:creationId xmlns:a16="http://schemas.microsoft.com/office/drawing/2014/main" id="{92621B72-38FE-B220-962F-805D9C91A2D1}"/>
              </a:ext>
            </a:extLst>
          </p:cNvPr>
          <p:cNvGraphicFramePr>
            <a:graphicFrameLocks noGrp="1"/>
          </p:cNvGraphicFramePr>
          <p:nvPr>
            <p:extLst>
              <p:ext uri="{D42A27DB-BD31-4B8C-83A1-F6EECF244321}">
                <p14:modId xmlns:p14="http://schemas.microsoft.com/office/powerpoint/2010/main" val="869477269"/>
              </p:ext>
            </p:extLst>
          </p:nvPr>
        </p:nvGraphicFramePr>
        <p:xfrm>
          <a:off x="152954" y="4581128"/>
          <a:ext cx="8281333" cy="1914450"/>
        </p:xfrm>
        <a:graphic>
          <a:graphicData uri="http://schemas.openxmlformats.org/drawingml/2006/table">
            <a:tbl>
              <a:tblPr>
                <a:tableStyleId>{7DF18680-E054-41AD-8BC1-D1AEF772440D}</a:tableStyleId>
              </a:tblPr>
              <a:tblGrid>
                <a:gridCol w="899681">
                  <a:extLst>
                    <a:ext uri="{9D8B030D-6E8A-4147-A177-3AD203B41FA5}">
                      <a16:colId xmlns:a16="http://schemas.microsoft.com/office/drawing/2014/main" val="20000"/>
                    </a:ext>
                  </a:extLst>
                </a:gridCol>
                <a:gridCol w="7381652">
                  <a:extLst>
                    <a:ext uri="{9D8B030D-6E8A-4147-A177-3AD203B41FA5}">
                      <a16:colId xmlns:a16="http://schemas.microsoft.com/office/drawing/2014/main" val="20001"/>
                    </a:ext>
                  </a:extLst>
                </a:gridCol>
              </a:tblGrid>
              <a:tr h="0">
                <a:tc>
                  <a:txBody>
                    <a:bodyPr/>
                    <a:lstStyle/>
                    <a:p>
                      <a:pPr algn="ctr">
                        <a:lnSpc>
                          <a:spcPct val="100000"/>
                        </a:lnSpc>
                      </a:pPr>
                      <a:r>
                        <a:rPr lang="ja-JP" altLang="en-US" sz="1400" b="1" dirty="0">
                          <a:solidFill>
                            <a:schemeClr val="bg1"/>
                          </a:solidFill>
                          <a:effectLst>
                            <a:outerShdw blurRad="50800" dist="38100" algn="l" rotWithShape="0">
                              <a:prstClr val="black">
                                <a:alpha val="40000"/>
                              </a:prstClr>
                            </a:outerShdw>
                          </a:effectLst>
                          <a:latin typeface="+mn-ea"/>
                          <a:ea typeface="+mn-ea"/>
                        </a:rPr>
                        <a:t>臨床研究</a:t>
                      </a:r>
                      <a:endParaRPr kumimoji="1" lang="ja-JP" altLang="en-US" sz="1400" b="0" dirty="0">
                        <a:solidFill>
                          <a:schemeClr val="bg1"/>
                        </a:solidFill>
                        <a:effectLst>
                          <a:outerShdw blurRad="50800" dist="38100" algn="l" rotWithShape="0">
                            <a:prstClr val="black">
                              <a:alpha val="40000"/>
                            </a:prstClr>
                          </a:outerShdw>
                        </a:effectLst>
                        <a:latin typeface="+mn-ea"/>
                        <a:ea typeface="+mn-ea"/>
                      </a:endParaRPr>
                    </a:p>
                  </a:txBody>
                  <a:tcPr marL="66459" marR="66459" marT="35997" marB="3599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n-ea"/>
                          <a:ea typeface="+mn-ea"/>
                        </a:rPr>
                        <a:t>人を対象として</a:t>
                      </a:r>
                      <a:r>
                        <a:rPr lang="ja-JP" altLang="en-US" sz="1400" b="0" dirty="0">
                          <a:solidFill>
                            <a:srgbClr val="0000FF"/>
                          </a:solidFill>
                          <a:latin typeface="+mn-ea"/>
                          <a:ea typeface="+mn-ea"/>
                        </a:rPr>
                        <a:t>研究目的</a:t>
                      </a:r>
                      <a:r>
                        <a:rPr lang="ja-JP" altLang="en-US" sz="1400" dirty="0">
                          <a:solidFill>
                            <a:schemeClr val="tx1"/>
                          </a:solidFill>
                          <a:latin typeface="+mn-ea"/>
                          <a:ea typeface="+mn-ea"/>
                        </a:rPr>
                        <a:t>で行われる医学的研究全般（病気に関するアンケート調査等も含まれる）</a:t>
                      </a:r>
                      <a:endParaRPr lang="ja-JP" altLang="ja-JP" sz="1400" b="0" dirty="0">
                        <a:solidFill>
                          <a:schemeClr val="tx1"/>
                        </a:solidFill>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ctr">
                        <a:lnSpc>
                          <a:spcPct val="100000"/>
                        </a:lnSpc>
                      </a:pPr>
                      <a:r>
                        <a:rPr lang="ja-JP" altLang="en-US" sz="1400" b="1" dirty="0">
                          <a:solidFill>
                            <a:schemeClr val="bg1"/>
                          </a:solidFill>
                          <a:effectLst>
                            <a:outerShdw blurRad="50800" dist="38100" algn="l" rotWithShape="0">
                              <a:prstClr val="black">
                                <a:alpha val="40000"/>
                              </a:prstClr>
                            </a:outerShdw>
                          </a:effectLst>
                          <a:latin typeface="+mn-ea"/>
                          <a:ea typeface="+mn-ea"/>
                        </a:rPr>
                        <a:t>臨床</a:t>
                      </a:r>
                      <a:r>
                        <a:rPr lang="ja-JP" altLang="ja-JP" sz="1400" b="1" dirty="0">
                          <a:solidFill>
                            <a:schemeClr val="bg1"/>
                          </a:solidFill>
                          <a:effectLst>
                            <a:outerShdw blurRad="50800" dist="38100" algn="l" rotWithShape="0">
                              <a:prstClr val="black">
                                <a:alpha val="40000"/>
                              </a:prstClr>
                            </a:outerShdw>
                          </a:effectLst>
                          <a:latin typeface="+mn-ea"/>
                          <a:ea typeface="+mn-ea"/>
                        </a:rPr>
                        <a:t>試験</a:t>
                      </a:r>
                      <a:endParaRPr lang="en-US" altLang="ja-JP" sz="1400" b="1" dirty="0">
                        <a:solidFill>
                          <a:schemeClr val="bg1"/>
                        </a:solidFill>
                        <a:effectLst>
                          <a:outerShdw blurRad="50800" dist="38100" algn="l" rotWithShape="0">
                            <a:prstClr val="black">
                              <a:alpha val="40000"/>
                            </a:prstClr>
                          </a:outerShdw>
                        </a:effectLst>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eaLnBrk="1" hangingPunct="1">
                        <a:lnSpc>
                          <a:spcPct val="100000"/>
                        </a:lnSpc>
                        <a:spcBef>
                          <a:spcPct val="0"/>
                        </a:spcBef>
                        <a:buClrTx/>
                        <a:buSzTx/>
                        <a:buFontTx/>
                        <a:buNone/>
                      </a:pPr>
                      <a:r>
                        <a:rPr lang="ja-JP" altLang="en-US" sz="1400" dirty="0">
                          <a:solidFill>
                            <a:schemeClr val="tx1"/>
                          </a:solidFill>
                          <a:latin typeface="+mn-ea"/>
                          <a:ea typeface="+mn-ea"/>
                        </a:rPr>
                        <a:t>臨床研究のうち、医薬品等の</a:t>
                      </a:r>
                      <a:r>
                        <a:rPr lang="ja-JP" altLang="en-US" sz="1400" b="0" dirty="0">
                          <a:solidFill>
                            <a:srgbClr val="3333FF"/>
                          </a:solidFill>
                          <a:latin typeface="+mn-ea"/>
                          <a:ea typeface="+mn-ea"/>
                        </a:rPr>
                        <a:t>有効性、安全性</a:t>
                      </a:r>
                      <a:r>
                        <a:rPr lang="ja-JP" altLang="en-US" sz="1400" dirty="0">
                          <a:solidFill>
                            <a:schemeClr val="tx1"/>
                          </a:solidFill>
                          <a:latin typeface="+mn-ea"/>
                          <a:ea typeface="+mn-ea"/>
                        </a:rPr>
                        <a:t>を人で調べるための</a:t>
                      </a:r>
                      <a:r>
                        <a:rPr lang="ja-JP" altLang="en-US" sz="1400" b="0" dirty="0">
                          <a:solidFill>
                            <a:srgbClr val="0000FF"/>
                          </a:solidFill>
                          <a:latin typeface="+mn-ea"/>
                          <a:ea typeface="+mn-ea"/>
                        </a:rPr>
                        <a:t>介入研究（試験）</a:t>
                      </a:r>
                      <a:endParaRPr lang="en-US" altLang="ja-JP" sz="1400" b="0" dirty="0">
                        <a:solidFill>
                          <a:srgbClr val="0000FF"/>
                        </a:solidFill>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593300"/>
                  </a:ext>
                </a:extLst>
              </a:tr>
              <a:tr h="0">
                <a:tc>
                  <a:txBody>
                    <a:bodyPr/>
                    <a:lstStyle/>
                    <a:p>
                      <a:pPr algn="ctr">
                        <a:lnSpc>
                          <a:spcPct val="100000"/>
                        </a:lnSpc>
                      </a:pPr>
                      <a:r>
                        <a:rPr lang="ja-JP" altLang="en-US" sz="1400" b="1" dirty="0">
                          <a:solidFill>
                            <a:schemeClr val="bg1"/>
                          </a:solidFill>
                          <a:effectLst>
                            <a:outerShdw blurRad="50800" dist="38100" algn="l" rotWithShape="0">
                              <a:prstClr val="black">
                                <a:alpha val="40000"/>
                              </a:prstClr>
                            </a:outerShdw>
                          </a:effectLst>
                          <a:latin typeface="+mn-ea"/>
                          <a:ea typeface="+mn-ea"/>
                        </a:rPr>
                        <a:t>治験</a:t>
                      </a:r>
                      <a:endParaRPr kumimoji="1" lang="ja-JP" altLang="en-US" sz="1400" b="0" dirty="0">
                        <a:solidFill>
                          <a:schemeClr val="bg1"/>
                        </a:solidFill>
                        <a:effectLst>
                          <a:outerShdw blurRad="50800" dist="38100" algn="l" rotWithShape="0">
                            <a:prstClr val="black">
                              <a:alpha val="40000"/>
                            </a:prstClr>
                          </a:outerShdw>
                        </a:effectLst>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tc>
                  <a:txBody>
                    <a:bodyPr/>
                    <a:lstStyle/>
                    <a:p>
                      <a:pPr>
                        <a:lnSpc>
                          <a:spcPct val="100000"/>
                        </a:lnSpc>
                      </a:pPr>
                      <a:r>
                        <a:rPr kumimoji="1" lang="ja-JP" altLang="en-US" sz="1400" b="0" dirty="0">
                          <a:solidFill>
                            <a:schemeClr val="tx1"/>
                          </a:solidFill>
                          <a:latin typeface="+mn-ea"/>
                          <a:ea typeface="+mn-ea"/>
                        </a:rPr>
                        <a:t>臨床試験のうち、医薬品等の</a:t>
                      </a:r>
                      <a:r>
                        <a:rPr kumimoji="1" lang="ja-JP" altLang="en-US" sz="1400" b="0" dirty="0">
                          <a:solidFill>
                            <a:srgbClr val="3333FF"/>
                          </a:solidFill>
                          <a:latin typeface="+mn-ea"/>
                          <a:ea typeface="+mn-ea"/>
                        </a:rPr>
                        <a:t>承認申請</a:t>
                      </a:r>
                      <a:r>
                        <a:rPr kumimoji="1" lang="ja-JP" altLang="en-US" sz="1400" b="0" dirty="0">
                          <a:solidFill>
                            <a:schemeClr val="tx1"/>
                          </a:solidFill>
                          <a:latin typeface="+mn-ea"/>
                          <a:ea typeface="+mn-ea"/>
                        </a:rPr>
                        <a:t>を目的とするもの</a:t>
                      </a: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292199"/>
                  </a:ext>
                </a:extLst>
              </a:tr>
              <a:tr h="0">
                <a:tc>
                  <a:txBody>
                    <a:bodyPr/>
                    <a:lstStyle/>
                    <a:p>
                      <a:pPr algn="ctr">
                        <a:lnSpc>
                          <a:spcPct val="100000"/>
                        </a:lnSpc>
                      </a:pPr>
                      <a:r>
                        <a:rPr kumimoji="1" lang="ja-JP" altLang="en-US" sz="900" b="1" baseline="0" dirty="0">
                          <a:solidFill>
                            <a:schemeClr val="tx1"/>
                          </a:solidFill>
                          <a:effectLst>
                            <a:outerShdw blurRad="50800" dist="38100" algn="l" rotWithShape="0">
                              <a:prstClr val="black">
                                <a:alpha val="40000"/>
                              </a:prstClr>
                            </a:outerShdw>
                          </a:effectLst>
                          <a:latin typeface="+mn-ea"/>
                          <a:ea typeface="+mn-ea"/>
                        </a:rPr>
                        <a:t>臨床研究法</a:t>
                      </a:r>
                      <a:endParaRPr kumimoji="1" lang="en-US" altLang="ja-JP" sz="900" b="1" baseline="0" dirty="0">
                        <a:solidFill>
                          <a:schemeClr val="tx1"/>
                        </a:solidFill>
                        <a:effectLst>
                          <a:outerShdw blurRad="50800" dist="38100" algn="l" rotWithShape="0">
                            <a:prstClr val="black">
                              <a:alpha val="40000"/>
                            </a:prstClr>
                          </a:outerShdw>
                        </a:effectLst>
                        <a:latin typeface="+mn-ea"/>
                        <a:ea typeface="+mn-ea"/>
                      </a:endParaRPr>
                    </a:p>
                    <a:p>
                      <a:pPr algn="ctr">
                        <a:lnSpc>
                          <a:spcPct val="100000"/>
                        </a:lnSpc>
                      </a:pPr>
                      <a:r>
                        <a:rPr kumimoji="1" lang="ja-JP" altLang="en-US" sz="900" b="1" baseline="0" dirty="0">
                          <a:solidFill>
                            <a:schemeClr val="tx1"/>
                          </a:solidFill>
                          <a:effectLst>
                            <a:outerShdw blurRad="50800" dist="38100" algn="l" rotWithShape="0">
                              <a:prstClr val="black">
                                <a:alpha val="40000"/>
                              </a:prstClr>
                            </a:outerShdw>
                          </a:effectLst>
                          <a:latin typeface="+mn-ea"/>
                          <a:ea typeface="+mn-ea"/>
                        </a:rPr>
                        <a:t>に基づく</a:t>
                      </a:r>
                    </a:p>
                    <a:p>
                      <a:pPr algn="ctr">
                        <a:lnSpc>
                          <a:spcPct val="100000"/>
                        </a:lnSpc>
                      </a:pPr>
                      <a:r>
                        <a:rPr kumimoji="1" lang="ja-JP" altLang="en-US" sz="1400" b="1" dirty="0">
                          <a:solidFill>
                            <a:schemeClr val="tx1"/>
                          </a:solidFill>
                          <a:effectLst>
                            <a:outerShdw blurRad="50800" dist="38100" algn="l" rotWithShape="0">
                              <a:prstClr val="black">
                                <a:alpha val="40000"/>
                              </a:prstClr>
                            </a:outerShdw>
                          </a:effectLst>
                          <a:latin typeface="+mn-ea"/>
                          <a:ea typeface="+mn-ea"/>
                        </a:rPr>
                        <a:t>臨床研究</a:t>
                      </a: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2D5"/>
                    </a:solidFill>
                  </a:tcPr>
                </a:tc>
                <a:tc>
                  <a:txBody>
                    <a:bodyPr/>
                    <a:lstStyle/>
                    <a:p>
                      <a:r>
                        <a:rPr lang="ja-JP" altLang="en-US" sz="1400" b="0" u="none" dirty="0">
                          <a:latin typeface="+mn-ea"/>
                          <a:ea typeface="+mn-ea"/>
                        </a:rPr>
                        <a:t>医薬品等を人に対して用いる</a:t>
                      </a:r>
                      <a:r>
                        <a:rPr lang="ja-JP" altLang="en-US" sz="1400" u="none" dirty="0">
                          <a:latin typeface="+mn-ea"/>
                          <a:ea typeface="+mn-ea"/>
                        </a:rPr>
                        <a:t>こと</a:t>
                      </a:r>
                      <a:r>
                        <a:rPr lang="ja-JP" altLang="en-US" sz="1400" b="1" u="none" dirty="0">
                          <a:solidFill>
                            <a:srgbClr val="3333FF"/>
                          </a:solidFill>
                          <a:latin typeface="+mn-ea"/>
                          <a:ea typeface="+mn-ea"/>
                        </a:rPr>
                        <a:t>（医行為）</a:t>
                      </a:r>
                      <a:r>
                        <a:rPr lang="ja-JP" altLang="en-US" sz="1400" u="none" dirty="0">
                          <a:latin typeface="+mn-ea"/>
                          <a:ea typeface="+mn-ea"/>
                        </a:rPr>
                        <a:t>により、当該医薬品等の有効性又は安全性を明らかにする研究</a:t>
                      </a:r>
                      <a:endParaRPr kumimoji="1" lang="ja-JP" altLang="en-US" sz="1800" u="none" dirty="0">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194854"/>
                  </a:ext>
                </a:extLst>
              </a:tr>
              <a:tr h="0">
                <a:tc>
                  <a:txBody>
                    <a:bodyPr/>
                    <a:lstStyle/>
                    <a:p>
                      <a:pPr algn="ctr">
                        <a:lnSpc>
                          <a:spcPct val="100000"/>
                        </a:lnSpc>
                      </a:pPr>
                      <a:r>
                        <a:rPr lang="ja-JP" altLang="en-US" sz="1400" b="1" dirty="0">
                          <a:solidFill>
                            <a:schemeClr val="bg1"/>
                          </a:solidFill>
                          <a:effectLst>
                            <a:outerShdw blurRad="50800" dist="38100" algn="l" rotWithShape="0">
                              <a:prstClr val="black">
                                <a:alpha val="40000"/>
                              </a:prstClr>
                            </a:outerShdw>
                          </a:effectLst>
                          <a:latin typeface="+mn-ea"/>
                          <a:ea typeface="+mn-ea"/>
                        </a:rPr>
                        <a:t>特定</a:t>
                      </a:r>
                      <a:endParaRPr lang="en-US" altLang="ja-JP" sz="1400" b="1" dirty="0">
                        <a:solidFill>
                          <a:schemeClr val="bg1"/>
                        </a:solidFill>
                        <a:effectLst>
                          <a:outerShdw blurRad="50800" dist="38100" algn="l" rotWithShape="0">
                            <a:prstClr val="black">
                              <a:alpha val="40000"/>
                            </a:prstClr>
                          </a:outerShdw>
                        </a:effectLst>
                        <a:latin typeface="+mn-ea"/>
                        <a:ea typeface="+mn-ea"/>
                      </a:endParaRPr>
                    </a:p>
                    <a:p>
                      <a:pPr algn="ctr">
                        <a:lnSpc>
                          <a:spcPct val="100000"/>
                        </a:lnSpc>
                      </a:pPr>
                      <a:r>
                        <a:rPr lang="ja-JP" altLang="en-US" sz="1400" b="1" dirty="0">
                          <a:solidFill>
                            <a:schemeClr val="bg1"/>
                          </a:solidFill>
                          <a:effectLst>
                            <a:outerShdw blurRad="50800" dist="38100" algn="l" rotWithShape="0">
                              <a:prstClr val="black">
                                <a:alpha val="40000"/>
                              </a:prstClr>
                            </a:outerShdw>
                          </a:effectLst>
                          <a:latin typeface="+mn-ea"/>
                          <a:ea typeface="+mn-ea"/>
                        </a:rPr>
                        <a:t>臨床研究</a:t>
                      </a:r>
                      <a:endParaRPr lang="en-US" altLang="ja-JP" sz="1400" b="1" dirty="0">
                        <a:solidFill>
                          <a:schemeClr val="bg1"/>
                        </a:solidFill>
                        <a:effectLst>
                          <a:outerShdw blurRad="50800" dist="38100" algn="l" rotWithShape="0">
                            <a:prstClr val="black">
                              <a:alpha val="40000"/>
                            </a:prstClr>
                          </a:outerShdw>
                        </a:effectLst>
                        <a:latin typeface="+mn-ea"/>
                        <a:ea typeface="+mn-ea"/>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rPr>
                        <a:t>①製薬</a:t>
                      </a:r>
                      <a:r>
                        <a:rPr lang="ja-JP" altLang="en-US" sz="1400" u="none" dirty="0">
                          <a:solidFill>
                            <a:srgbClr val="3333FF"/>
                          </a:solidFill>
                          <a:latin typeface="+mn-ea"/>
                          <a:ea typeface="+mn-ea"/>
                        </a:rPr>
                        <a:t>企業等から資金提供</a:t>
                      </a:r>
                      <a:r>
                        <a:rPr lang="ja-JP" altLang="en-US" sz="1400" u="none" dirty="0">
                          <a:latin typeface="+mn-ea"/>
                          <a:ea typeface="+mn-ea"/>
                        </a:rPr>
                        <a:t>を受けて実施される</a:t>
                      </a:r>
                      <a:r>
                        <a:rPr lang="ja-JP" altLang="en-US" sz="1400" u="none" dirty="0">
                          <a:solidFill>
                            <a:srgbClr val="3333FF"/>
                          </a:solidFill>
                          <a:latin typeface="+mn-ea"/>
                          <a:ea typeface="+mn-ea"/>
                        </a:rPr>
                        <a:t>当該製薬企業等の医薬品等</a:t>
                      </a:r>
                      <a:r>
                        <a:rPr lang="ja-JP" altLang="en-US" sz="1400" u="none" dirty="0">
                          <a:latin typeface="+mn-ea"/>
                          <a:ea typeface="+mn-ea"/>
                        </a:rPr>
                        <a:t>の臨床研究</a:t>
                      </a:r>
                      <a:endParaRPr lang="en-US" altLang="ja-JP" sz="1400" u="none"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mn-ea"/>
                          <a:ea typeface="+mn-ea"/>
                        </a:rPr>
                        <a:t>②薬機法における</a:t>
                      </a:r>
                      <a:r>
                        <a:rPr lang="ja-JP" altLang="en-US" sz="1400" u="none" dirty="0">
                          <a:solidFill>
                            <a:srgbClr val="3333FF"/>
                          </a:solidFill>
                          <a:latin typeface="+mn-ea"/>
                          <a:ea typeface="+mn-ea"/>
                        </a:rPr>
                        <a:t>未承認・適応外</a:t>
                      </a:r>
                      <a:r>
                        <a:rPr lang="ja-JP" altLang="en-US" sz="1400" u="none" dirty="0">
                          <a:latin typeface="+mn-ea"/>
                          <a:ea typeface="+mn-ea"/>
                        </a:rPr>
                        <a:t>の医薬品等の臨床研究</a:t>
                      </a:r>
                      <a:endParaRPr kumimoji="1" lang="ja-JP" altLang="en-US" sz="1400" b="0" u="none" dirty="0">
                        <a:solidFill>
                          <a:schemeClr val="tx1"/>
                        </a:solidFill>
                        <a:latin typeface="+mn-ea"/>
                        <a:ea typeface="+mn-ea"/>
                        <a:cs typeface="Meiryo UI" pitchFamily="50" charset="-128"/>
                      </a:endParaRPr>
                    </a:p>
                  </a:txBody>
                  <a:tcPr marL="66459" marR="66459" marT="35997" marB="3599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2" name="表 21">
            <a:extLst>
              <a:ext uri="{FF2B5EF4-FFF2-40B4-BE49-F238E27FC236}">
                <a16:creationId xmlns:a16="http://schemas.microsoft.com/office/drawing/2014/main" id="{7C13F187-55ED-A8C1-C4D0-CC19F7D32C85}"/>
              </a:ext>
            </a:extLst>
          </p:cNvPr>
          <p:cNvGraphicFramePr>
            <a:graphicFrameLocks noGrp="1"/>
          </p:cNvGraphicFramePr>
          <p:nvPr>
            <p:extLst>
              <p:ext uri="{D42A27DB-BD31-4B8C-83A1-F6EECF244321}">
                <p14:modId xmlns:p14="http://schemas.microsoft.com/office/powerpoint/2010/main" val="166308738"/>
              </p:ext>
            </p:extLst>
          </p:nvPr>
        </p:nvGraphicFramePr>
        <p:xfrm>
          <a:off x="8760296" y="1268760"/>
          <a:ext cx="3269091" cy="3505200"/>
        </p:xfrm>
        <a:graphic>
          <a:graphicData uri="http://schemas.openxmlformats.org/drawingml/2006/table">
            <a:tbl>
              <a:tblPr firstRow="1" bandRow="1">
                <a:tableStyleId>{5C22544A-7EE6-4342-B048-85BDC9FD1C3A}</a:tableStyleId>
              </a:tblPr>
              <a:tblGrid>
                <a:gridCol w="3269091">
                  <a:extLst>
                    <a:ext uri="{9D8B030D-6E8A-4147-A177-3AD203B41FA5}">
                      <a16:colId xmlns:a16="http://schemas.microsoft.com/office/drawing/2014/main" val="1172288107"/>
                    </a:ext>
                  </a:extLst>
                </a:gridCol>
              </a:tblGrid>
              <a:tr h="552757">
                <a:tc>
                  <a:txBody>
                    <a:bodyPr/>
                    <a:lstStyle/>
                    <a:p>
                      <a:pPr marL="179388" lvl="0" indent="-179388">
                        <a:buNone/>
                      </a:pPr>
                      <a:r>
                        <a:rPr lang="ja-JP" altLang="en-US" sz="1400" b="1" dirty="0">
                          <a:solidFill>
                            <a:schemeClr val="tx1"/>
                          </a:solidFill>
                          <a:latin typeface="+mn-ea"/>
                          <a:ea typeface="+mn-ea"/>
                        </a:rPr>
                        <a:t>■ 観察研究 </a:t>
                      </a:r>
                      <a:r>
                        <a:rPr lang="ja-JP" altLang="en-US" sz="1200" b="0" dirty="0">
                          <a:solidFill>
                            <a:schemeClr val="tx1"/>
                          </a:solidFill>
                          <a:latin typeface="+mn-ea"/>
                          <a:ea typeface="+mn-ea"/>
                        </a:rPr>
                        <a:t>（臨床研究法施行規則 第</a:t>
                      </a:r>
                      <a:r>
                        <a:rPr lang="en-US" altLang="ja-JP" sz="1200" b="0" dirty="0">
                          <a:solidFill>
                            <a:schemeClr val="tx1"/>
                          </a:solidFill>
                          <a:latin typeface="+mn-ea"/>
                          <a:ea typeface="+mn-ea"/>
                        </a:rPr>
                        <a:t>2</a:t>
                      </a:r>
                      <a:r>
                        <a:rPr lang="ja-JP" altLang="en-US" sz="1200" b="0" dirty="0">
                          <a:solidFill>
                            <a:schemeClr val="tx1"/>
                          </a:solidFill>
                          <a:latin typeface="+mn-ea"/>
                          <a:ea typeface="+mn-ea"/>
                        </a:rPr>
                        <a:t>条</a:t>
                      </a:r>
                      <a:r>
                        <a:rPr lang="en-US" altLang="ja-JP" sz="1200" b="0" dirty="0">
                          <a:solidFill>
                            <a:schemeClr val="tx1"/>
                          </a:solidFill>
                          <a:latin typeface="+mn-ea"/>
                          <a:ea typeface="+mn-ea"/>
                        </a:rPr>
                        <a:t>1</a:t>
                      </a:r>
                      <a:r>
                        <a:rPr lang="ja-JP" altLang="en-US" sz="1200" b="0" dirty="0">
                          <a:solidFill>
                            <a:schemeClr val="tx1"/>
                          </a:solidFill>
                          <a:latin typeface="+mn-ea"/>
                          <a:ea typeface="+mn-ea"/>
                        </a:rPr>
                        <a:t>項）</a:t>
                      </a:r>
                    </a:p>
                    <a:p>
                      <a:pPr marL="179388" lvl="0" indent="0">
                        <a:buNone/>
                      </a:pPr>
                      <a:r>
                        <a:rPr lang="ja-JP" altLang="en-US" sz="1400" b="0" dirty="0">
                          <a:solidFill>
                            <a:schemeClr val="tx1"/>
                          </a:solidFill>
                          <a:latin typeface="+mn-ea"/>
                          <a:ea typeface="+mn-ea"/>
                        </a:rPr>
                        <a:t>研究の目的で検査、投薬その他の診断又は治療のための医療行為の有無及び程度を制御することなく、患者のために</a:t>
                      </a:r>
                      <a:r>
                        <a:rPr lang="ja-JP" altLang="en-US" sz="1400" b="0" dirty="0">
                          <a:solidFill>
                            <a:srgbClr val="0000CC"/>
                          </a:solidFill>
                          <a:latin typeface="+mn-ea"/>
                          <a:ea typeface="+mn-ea"/>
                        </a:rPr>
                        <a:t>最も適切な医療</a:t>
                      </a:r>
                      <a:r>
                        <a:rPr lang="ja-JP" altLang="en-US" sz="1400" b="0" dirty="0">
                          <a:solidFill>
                            <a:schemeClr val="tx1"/>
                          </a:solidFill>
                          <a:latin typeface="+mn-ea"/>
                          <a:ea typeface="+mn-ea"/>
                        </a:rPr>
                        <a:t>を提供した結果としての診療情報又は試料を利用する研究</a:t>
                      </a:r>
                      <a:endParaRPr lang="en-US" altLang="ja-JP" sz="1400" b="0" dirty="0">
                        <a:solidFill>
                          <a:schemeClr val="tx1"/>
                        </a:solidFill>
                        <a:latin typeface="+mn-ea"/>
                        <a:ea typeface="+mn-ea"/>
                      </a:endParaRPr>
                    </a:p>
                    <a:p>
                      <a:pPr marL="179388" lvl="0" indent="0">
                        <a:buNone/>
                      </a:pPr>
                      <a:endParaRPr lang="en-US" altLang="ja-JP" sz="1400" b="0" dirty="0">
                        <a:solidFill>
                          <a:schemeClr val="tx1"/>
                        </a:solidFill>
                        <a:latin typeface="+mn-ea"/>
                        <a:ea typeface="+mn-ea"/>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 介入 </a:t>
                      </a:r>
                      <a:r>
                        <a:rPr lang="ja-JP" altLang="en-US" sz="1200" b="0" dirty="0">
                          <a:solidFill>
                            <a:schemeClr val="tx1"/>
                          </a:solidFill>
                          <a:latin typeface="+mn-ea"/>
                          <a:ea typeface="+mn-ea"/>
                        </a:rPr>
                        <a:t>（</a:t>
                      </a:r>
                      <a:r>
                        <a:rPr lang="zh-TW" altLang="en-US" sz="1200" b="0" dirty="0">
                          <a:solidFill>
                            <a:schemeClr val="tx1"/>
                          </a:solidFill>
                          <a:latin typeface="+mn-ea"/>
                          <a:ea typeface="+mn-ea"/>
                        </a:rPr>
                        <a:t>倫理指針 第１章 第２</a:t>
                      </a:r>
                      <a:r>
                        <a:rPr lang="ja-JP" altLang="en-US" sz="1200" b="0" dirty="0">
                          <a:solidFill>
                            <a:schemeClr val="tx1"/>
                          </a:solidFill>
                          <a:latin typeface="+mn-ea"/>
                          <a:ea typeface="+mn-ea"/>
                        </a:rPr>
                        <a:t>）</a:t>
                      </a:r>
                    </a:p>
                    <a:p>
                      <a:pPr marL="179388" lvl="0" indent="0">
                        <a:buNone/>
                      </a:pPr>
                      <a:r>
                        <a:rPr lang="ja-JP" altLang="en-US" sz="1400" b="0" dirty="0">
                          <a:solidFill>
                            <a:schemeClr val="tx1"/>
                          </a:solidFill>
                          <a:latin typeface="+mn-ea"/>
                          <a:ea typeface="+mn-ea"/>
                        </a:rPr>
                        <a:t>研究目的で、人の健康に関するさまざまな事象に影響を与える要因の有無または程度を制御する行為</a:t>
                      </a:r>
                      <a:endParaRPr lang="en-US" altLang="ja-JP" sz="1400" b="0" dirty="0">
                        <a:solidFill>
                          <a:schemeClr val="tx1"/>
                        </a:solidFill>
                        <a:latin typeface="+mn-ea"/>
                        <a:ea typeface="+mn-ea"/>
                      </a:endParaRPr>
                    </a:p>
                    <a:p>
                      <a:pPr marL="179388" lvl="0" indent="0">
                        <a:buNone/>
                      </a:pPr>
                      <a:endParaRPr lang="en-US" altLang="ja-JP" sz="1400" b="0" dirty="0">
                        <a:solidFill>
                          <a:schemeClr val="tx1"/>
                        </a:solidFill>
                        <a:latin typeface="+mn-ea"/>
                        <a:ea typeface="+mn-ea"/>
                      </a:endParaRPr>
                    </a:p>
                    <a:p>
                      <a:pPr marL="179388" lvl="0" indent="-179388">
                        <a:buNone/>
                      </a:pPr>
                      <a:r>
                        <a:rPr lang="ja-JP" altLang="en-US" sz="1400" b="1" dirty="0">
                          <a:solidFill>
                            <a:schemeClr val="tx1"/>
                          </a:solidFill>
                          <a:latin typeface="+mn-ea"/>
                          <a:ea typeface="+mn-ea"/>
                        </a:rPr>
                        <a:t>■ 医行為 </a:t>
                      </a:r>
                      <a:r>
                        <a:rPr lang="ja-JP" altLang="en-US" sz="1200" b="0" dirty="0">
                          <a:solidFill>
                            <a:schemeClr val="tx1"/>
                          </a:solidFill>
                          <a:latin typeface="+mn-ea"/>
                          <a:ea typeface="+mn-ea"/>
                        </a:rPr>
                        <a:t>（医師法第</a:t>
                      </a:r>
                      <a:r>
                        <a:rPr lang="en-US" altLang="ja-JP" sz="1200" b="0" dirty="0">
                          <a:solidFill>
                            <a:schemeClr val="tx1"/>
                          </a:solidFill>
                          <a:latin typeface="+mn-ea"/>
                          <a:ea typeface="+mn-ea"/>
                        </a:rPr>
                        <a:t>17</a:t>
                      </a:r>
                      <a:r>
                        <a:rPr lang="ja-JP" altLang="en-US" sz="1200" b="0" dirty="0">
                          <a:solidFill>
                            <a:schemeClr val="tx1"/>
                          </a:solidFill>
                          <a:latin typeface="+mn-ea"/>
                          <a:ea typeface="+mn-ea"/>
                        </a:rPr>
                        <a:t>条）</a:t>
                      </a:r>
                    </a:p>
                    <a:p>
                      <a:pPr marL="179388" lvl="0" indent="0">
                        <a:buNone/>
                      </a:pPr>
                      <a:r>
                        <a:rPr lang="ja-JP" altLang="en-US" sz="1400" b="0" dirty="0">
                          <a:solidFill>
                            <a:schemeClr val="tx1"/>
                          </a:solidFill>
                          <a:latin typeface="+mn-ea"/>
                          <a:ea typeface="+mn-ea"/>
                        </a:rPr>
                        <a:t>医師の医学的判断及び技術をもってするのでなければ人体に危害を及ぼし、又は及ぼすおそれのある行為</a:t>
                      </a:r>
                    </a:p>
                  </a:txBody>
                  <a:tcPr marL="36000" marR="36000">
                    <a:solidFill>
                      <a:schemeClr val="accent2">
                        <a:lumMod val="20000"/>
                        <a:lumOff val="80000"/>
                      </a:schemeClr>
                    </a:solidFill>
                  </a:tcPr>
                </a:tc>
                <a:extLst>
                  <a:ext uri="{0D108BD9-81ED-4DB2-BD59-A6C34878D82A}">
                    <a16:rowId xmlns:a16="http://schemas.microsoft.com/office/drawing/2014/main" val="1176828543"/>
                  </a:ext>
                </a:extLst>
              </a:tr>
            </a:tbl>
          </a:graphicData>
        </a:graphic>
      </p:graphicFrame>
      <p:sp>
        <p:nvSpPr>
          <p:cNvPr id="23" name="テキスト ボックス 22">
            <a:extLst>
              <a:ext uri="{FF2B5EF4-FFF2-40B4-BE49-F238E27FC236}">
                <a16:creationId xmlns:a16="http://schemas.microsoft.com/office/drawing/2014/main" id="{3773747E-6973-782C-D924-DAA36572152D}"/>
              </a:ext>
            </a:extLst>
          </p:cNvPr>
          <p:cNvSpPr txBox="1"/>
          <p:nvPr/>
        </p:nvSpPr>
        <p:spPr>
          <a:xfrm>
            <a:off x="8760295" y="4797152"/>
            <a:ext cx="3269091" cy="523220"/>
          </a:xfrm>
          <a:prstGeom prst="rect">
            <a:avLst/>
          </a:prstGeom>
          <a:solidFill>
            <a:srgbClr val="E7FFFF"/>
          </a:solidFill>
        </p:spPr>
        <p:txBody>
          <a:bodyPr wrap="square" lIns="91440" tIns="45720" rIns="91440" bIns="45720" anchor="t">
            <a:spAutoFit/>
          </a:bodyPr>
          <a:lstStyle/>
          <a:p>
            <a:pPr marL="216000" indent="-216000">
              <a:buFont typeface="游明朝" panose="02020400000000000000" pitchFamily="18" charset="-128"/>
              <a:buChar char="※"/>
            </a:pPr>
            <a:r>
              <a:rPr lang="ja-JP" altLang="en-US" sz="1400" b="0" dirty="0">
                <a:solidFill>
                  <a:srgbClr val="FF0000"/>
                </a:solidFill>
                <a:latin typeface="+mn-ea"/>
                <a:ea typeface="+mn-ea"/>
              </a:rPr>
              <a:t>既存の匿名加工情報を用いたデータベース研究</a:t>
            </a:r>
            <a:r>
              <a:rPr lang="ja-JP" altLang="en-US" sz="1400" b="0" dirty="0">
                <a:latin typeface="+mn-ea"/>
                <a:ea typeface="+mn-ea"/>
              </a:rPr>
              <a:t>は</a:t>
            </a:r>
            <a:r>
              <a:rPr lang="ja-JP" altLang="en-US" sz="1400" dirty="0">
                <a:latin typeface="+mn-ea"/>
                <a:ea typeface="+mn-ea"/>
              </a:rPr>
              <a:t>倫理</a:t>
            </a:r>
            <a:r>
              <a:rPr lang="ja-JP" altLang="en-US" sz="1400" b="0" dirty="0">
                <a:latin typeface="+mn-ea"/>
                <a:ea typeface="+mn-ea"/>
              </a:rPr>
              <a:t>指針の対象外</a:t>
            </a:r>
            <a:endParaRPr lang="ja-JP" altLang="en-US" sz="1400" dirty="0"/>
          </a:p>
        </p:txBody>
      </p:sp>
      <p:sp>
        <p:nvSpPr>
          <p:cNvPr id="24" name="楕円 23">
            <a:extLst>
              <a:ext uri="{FF2B5EF4-FFF2-40B4-BE49-F238E27FC236}">
                <a16:creationId xmlns:a16="http://schemas.microsoft.com/office/drawing/2014/main" id="{54C6AC43-69CA-84A3-184B-C38AAF4AEEE2}"/>
              </a:ext>
            </a:extLst>
          </p:cNvPr>
          <p:cNvSpPr/>
          <p:nvPr/>
        </p:nvSpPr>
        <p:spPr bwMode="auto">
          <a:xfrm>
            <a:off x="803536" y="1628800"/>
            <a:ext cx="1116000" cy="38394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ja-JP" altLang="en-US" sz="1200" b="1" baseline="0" dirty="0">
                <a:latin typeface="+mn-ea"/>
                <a:ea typeface="+mn-ea"/>
              </a:rPr>
              <a:t>ﾃﾞｰﾀｰﾍﾞｰｽ</a:t>
            </a:r>
            <a:endParaRPr lang="en-US" altLang="ja-JP" sz="1200" b="1" baseline="0" dirty="0">
              <a:latin typeface="+mn-ea"/>
              <a:ea typeface="+mn-ea"/>
            </a:endParaRPr>
          </a:p>
          <a:p>
            <a:pPr algn="ctr"/>
            <a:r>
              <a:rPr lang="ja-JP" altLang="en-US" sz="1200" b="1" baseline="0" dirty="0">
                <a:latin typeface="+mn-ea"/>
                <a:ea typeface="+mn-ea"/>
              </a:rPr>
              <a:t>研究</a:t>
            </a:r>
            <a:r>
              <a:rPr lang="ja-JP" altLang="en-US" sz="1200" dirty="0">
                <a:latin typeface="+mn-ea"/>
                <a:ea typeface="+mn-ea"/>
                <a:cs typeface="ＭＳ Ｐゴシック"/>
              </a:rPr>
              <a:t>​</a:t>
            </a:r>
            <a:r>
              <a:rPr lang="en-US" altLang="ja-JP" sz="1200" dirty="0">
                <a:solidFill>
                  <a:srgbClr val="FF0000"/>
                </a:solidFill>
                <a:latin typeface="+mn-ea"/>
                <a:ea typeface="+mn-ea"/>
                <a:cs typeface="ＭＳ Ｐゴシック"/>
              </a:rPr>
              <a:t>※</a:t>
            </a:r>
            <a:endParaRPr kumimoji="1" lang="ja-JP" altLang="en-US" sz="1200" dirty="0">
              <a:solidFill>
                <a:srgbClr val="FF0000"/>
              </a:solidFill>
              <a:latin typeface="+mn-ea"/>
              <a:ea typeface="+mn-ea"/>
            </a:endParaRPr>
          </a:p>
        </p:txBody>
      </p:sp>
      <p:sp>
        <p:nvSpPr>
          <p:cNvPr id="6" name="四角形: 角を丸くする 5">
            <a:extLst>
              <a:ext uri="{FF2B5EF4-FFF2-40B4-BE49-F238E27FC236}">
                <a16:creationId xmlns:a16="http://schemas.microsoft.com/office/drawing/2014/main" id="{D4122163-E178-4099-C8B8-C1C1DA48E4DF}"/>
              </a:ext>
            </a:extLst>
          </p:cNvPr>
          <p:cNvSpPr/>
          <p:nvPr/>
        </p:nvSpPr>
        <p:spPr bwMode="auto">
          <a:xfrm>
            <a:off x="9336360" y="5494154"/>
            <a:ext cx="2732334" cy="995062"/>
          </a:xfrm>
          <a:prstGeom prst="roundRect">
            <a:avLst/>
          </a:prstGeom>
          <a:solidFill>
            <a:srgbClr val="FFE7FF"/>
          </a:solidFill>
          <a:ln>
            <a:noFill/>
            <a:headEnd/>
            <a:tailEnd/>
          </a:ln>
        </p:spPr>
        <p:style>
          <a:lnRef idx="2">
            <a:schemeClr val="accent6"/>
          </a:lnRef>
          <a:fillRef idx="1">
            <a:schemeClr val="lt1"/>
          </a:fillRef>
          <a:effectRef idx="0">
            <a:schemeClr val="accent6"/>
          </a:effectRef>
          <a:fontRef idx="minor">
            <a:schemeClr val="dk1"/>
          </a:fontRef>
        </p:style>
        <p:txBody>
          <a:bodyPr lIns="36000" tIns="36000" rIns="36000" bIns="36000" anchor="ctr"/>
          <a:lstStyle/>
          <a:p>
            <a:pPr marL="285750" indent="-285750">
              <a:buFont typeface="Wingdings" panose="05000000000000000000" pitchFamily="2" charset="2"/>
              <a:buChar char="ü"/>
              <a:defRPr/>
            </a:pPr>
            <a:r>
              <a:rPr lang="ja-JP" altLang="en-US" sz="1500" dirty="0">
                <a:solidFill>
                  <a:srgbClr val="000000"/>
                </a:solidFill>
                <a:latin typeface="+mn-ea"/>
              </a:rPr>
              <a:t>定義や適用範囲が、関連する規制により微妙に異なる</a:t>
            </a:r>
            <a:endParaRPr lang="en-US" altLang="ja-JP" sz="1500" dirty="0">
              <a:solidFill>
                <a:srgbClr val="000000"/>
              </a:solidFill>
              <a:latin typeface="+mn-ea"/>
            </a:endParaRPr>
          </a:p>
          <a:p>
            <a:pPr marL="285750" indent="-285750">
              <a:buFont typeface="Wingdings" panose="05000000000000000000" pitchFamily="2" charset="2"/>
              <a:buChar char="ü"/>
              <a:defRPr/>
            </a:pPr>
            <a:r>
              <a:rPr lang="ja-JP" altLang="en-US" sz="1500" dirty="0">
                <a:solidFill>
                  <a:srgbClr val="000000"/>
                </a:solidFill>
                <a:latin typeface="+mn-ea"/>
              </a:rPr>
              <a:t>研究目的に応じた判断が必要</a:t>
            </a:r>
            <a:endParaRPr lang="en-US" altLang="ja-JP" sz="1500" dirty="0">
              <a:solidFill>
                <a:srgbClr val="000000"/>
              </a:solidFill>
              <a:latin typeface="+mn-ea"/>
            </a:endParaRPr>
          </a:p>
        </p:txBody>
      </p:sp>
      <p:pic>
        <p:nvPicPr>
          <p:cNvPr id="25" name="図 24">
            <a:extLst>
              <a:ext uri="{FF2B5EF4-FFF2-40B4-BE49-F238E27FC236}">
                <a16:creationId xmlns:a16="http://schemas.microsoft.com/office/drawing/2014/main" id="{8BBCEAF0-8EB6-EFA7-25B8-B959E3B6E083}"/>
              </a:ext>
            </a:extLst>
          </p:cNvPr>
          <p:cNvPicPr>
            <a:picLocks noChangeAspect="1"/>
          </p:cNvPicPr>
          <p:nvPr/>
        </p:nvPicPr>
        <p:blipFill>
          <a:blip r:embed="rId6"/>
          <a:stretch>
            <a:fillRect/>
          </a:stretch>
        </p:blipFill>
        <p:spPr>
          <a:xfrm>
            <a:off x="8649289" y="5597647"/>
            <a:ext cx="759079" cy="720000"/>
          </a:xfrm>
          <a:prstGeom prst="rect">
            <a:avLst/>
          </a:prstGeom>
        </p:spPr>
      </p:pic>
      <p:sp>
        <p:nvSpPr>
          <p:cNvPr id="14" name="テキスト ボックス 13">
            <a:extLst>
              <a:ext uri="{FF2B5EF4-FFF2-40B4-BE49-F238E27FC236}">
                <a16:creationId xmlns:a16="http://schemas.microsoft.com/office/drawing/2014/main" id="{DC8DDB12-559B-EE60-C0B9-D4D6CFE1A5E4}"/>
              </a:ext>
            </a:extLst>
          </p:cNvPr>
          <p:cNvSpPr txBox="1"/>
          <p:nvPr/>
        </p:nvSpPr>
        <p:spPr bwMode="auto">
          <a:xfrm>
            <a:off x="3708399" y="2708920"/>
            <a:ext cx="761747" cy="861774"/>
          </a:xfrm>
          <a:prstGeom prst="rect">
            <a:avLst/>
          </a:prstGeom>
          <a:noFill/>
          <a:ln>
            <a:noFill/>
          </a:ln>
        </p:spPr>
        <p:txBody>
          <a:bodyPr wrap="none">
            <a:spAutoFit/>
          </a:bodyPr>
          <a:lstStyle/>
          <a:p>
            <a:pPr algn="ctr">
              <a:defRPr/>
            </a:pPr>
            <a:r>
              <a:rPr lang="ja-JP" altLang="en-US" sz="900" b="1" dirty="0">
                <a:effectLst>
                  <a:outerShdw blurRad="50800" dist="38100" algn="l" rotWithShape="0">
                    <a:prstClr val="black">
                      <a:alpha val="40000"/>
                    </a:prstClr>
                  </a:outerShdw>
                </a:effectLst>
                <a:latin typeface="+mn-ea"/>
                <a:ea typeface="+mn-ea"/>
              </a:rPr>
              <a:t>臨床研究法</a:t>
            </a:r>
            <a:endParaRPr lang="en-US" altLang="ja-JP" sz="900" b="1" dirty="0">
              <a:effectLst>
                <a:outerShdw blurRad="50800" dist="38100" algn="l" rotWithShape="0">
                  <a:prstClr val="black">
                    <a:alpha val="40000"/>
                  </a:prstClr>
                </a:outerShdw>
              </a:effectLst>
              <a:latin typeface="+mn-ea"/>
              <a:ea typeface="+mn-ea"/>
            </a:endParaRPr>
          </a:p>
          <a:p>
            <a:pPr algn="ctr">
              <a:defRPr/>
            </a:pPr>
            <a:r>
              <a:rPr lang="ja-JP" altLang="en-US" sz="900" b="1" dirty="0">
                <a:effectLst>
                  <a:outerShdw blurRad="50800" dist="38100" algn="l" rotWithShape="0">
                    <a:prstClr val="black">
                      <a:alpha val="40000"/>
                    </a:prstClr>
                  </a:outerShdw>
                </a:effectLst>
                <a:latin typeface="+mn-ea"/>
                <a:ea typeface="+mn-ea"/>
              </a:rPr>
              <a:t>に基づく</a:t>
            </a:r>
            <a:endParaRPr lang="en-US" altLang="ja-JP" sz="900" b="1" dirty="0">
              <a:effectLst>
                <a:outerShdw blurRad="50800" dist="38100" algn="l" rotWithShape="0">
                  <a:prstClr val="black">
                    <a:alpha val="40000"/>
                  </a:prstClr>
                </a:outerShdw>
              </a:effectLst>
              <a:latin typeface="+mn-ea"/>
              <a:ea typeface="+mn-ea"/>
            </a:endParaRPr>
          </a:p>
          <a:p>
            <a:pPr algn="ctr">
              <a:defRPr/>
            </a:pPr>
            <a:r>
              <a:rPr lang="ja-JP" altLang="en-US" sz="1600" b="1" dirty="0">
                <a:effectLst>
                  <a:outerShdw blurRad="50800" dist="38100" algn="l" rotWithShape="0">
                    <a:prstClr val="black">
                      <a:alpha val="40000"/>
                    </a:prstClr>
                  </a:outerShdw>
                </a:effectLst>
                <a:latin typeface="+mn-ea"/>
                <a:ea typeface="+mn-ea"/>
              </a:rPr>
              <a:t>臨床</a:t>
            </a:r>
            <a:endParaRPr lang="en-US" altLang="ja-JP" sz="1600" b="1" dirty="0">
              <a:effectLst>
                <a:outerShdw blurRad="50800" dist="38100" algn="l" rotWithShape="0">
                  <a:prstClr val="black">
                    <a:alpha val="40000"/>
                  </a:prstClr>
                </a:outerShdw>
              </a:effectLst>
              <a:latin typeface="+mn-ea"/>
              <a:ea typeface="+mn-ea"/>
            </a:endParaRPr>
          </a:p>
          <a:p>
            <a:pPr algn="ctr">
              <a:defRPr/>
            </a:pPr>
            <a:r>
              <a:rPr lang="ja-JP" altLang="en-US" sz="1600" b="1" dirty="0">
                <a:effectLst>
                  <a:outerShdw blurRad="50800" dist="38100" algn="l" rotWithShape="0">
                    <a:prstClr val="black">
                      <a:alpha val="40000"/>
                    </a:prstClr>
                  </a:outerShdw>
                </a:effectLst>
                <a:latin typeface="+mn-ea"/>
                <a:ea typeface="+mn-ea"/>
              </a:rPr>
              <a:t>研究</a:t>
            </a:r>
          </a:p>
        </p:txBody>
      </p:sp>
      <p:sp>
        <p:nvSpPr>
          <p:cNvPr id="29" name="日付プレースホルダー 28">
            <a:extLst>
              <a:ext uri="{FF2B5EF4-FFF2-40B4-BE49-F238E27FC236}">
                <a16:creationId xmlns:a16="http://schemas.microsoft.com/office/drawing/2014/main" id="{46A02E11-D5EA-2860-1722-CB22CAF39D77}"/>
              </a:ext>
            </a:extLst>
          </p:cNvPr>
          <p:cNvSpPr>
            <a:spLocks noGrp="1"/>
          </p:cNvSpPr>
          <p:nvPr>
            <p:ph type="dt" sz="half" idx="10"/>
          </p:nvPr>
        </p:nvSpPr>
        <p:spPr/>
        <p:txBody>
          <a:bodyPr/>
          <a:lstStyle/>
          <a:p>
            <a:pPr>
              <a:defRPr/>
            </a:pPr>
            <a:r>
              <a:rPr lang="en-US" altLang="ja-JP" dirty="0"/>
              <a:t>2024/6/26</a:t>
            </a:r>
          </a:p>
        </p:txBody>
      </p:sp>
      <p:sp>
        <p:nvSpPr>
          <p:cNvPr id="4" name="object 8">
            <a:extLst>
              <a:ext uri="{FF2B5EF4-FFF2-40B4-BE49-F238E27FC236}">
                <a16:creationId xmlns:a16="http://schemas.microsoft.com/office/drawing/2014/main" id="{8CC51676-13E9-F8A4-2644-FA0C1976288E}"/>
              </a:ext>
            </a:extLst>
          </p:cNvPr>
          <p:cNvSpPr txBox="1">
            <a:spLocks noChangeArrowheads="1"/>
          </p:cNvSpPr>
          <p:nvPr/>
        </p:nvSpPr>
        <p:spPr bwMode="auto">
          <a:xfrm>
            <a:off x="3287688" y="6669360"/>
            <a:ext cx="842693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「臨床研究法の現状における課題と運用改善に向けた提言：臨床評価</a:t>
            </a:r>
            <a:r>
              <a:rPr lang="en-US" altLang="ja-JP" sz="800" dirty="0">
                <a:latin typeface="+mn-ea"/>
                <a:ea typeface="+mn-ea"/>
              </a:rPr>
              <a:t>47</a:t>
            </a:r>
            <a:r>
              <a:rPr lang="ja-JP" altLang="en-US" sz="800" dirty="0">
                <a:latin typeface="+mn-ea"/>
                <a:ea typeface="+mn-ea"/>
              </a:rPr>
              <a:t>巻</a:t>
            </a:r>
            <a:r>
              <a:rPr lang="en-US" altLang="ja-JP" sz="800" dirty="0">
                <a:latin typeface="+mn-ea"/>
                <a:ea typeface="+mn-ea"/>
              </a:rPr>
              <a:t>1</a:t>
            </a:r>
            <a:r>
              <a:rPr lang="ja-JP" altLang="en-US" sz="800" dirty="0">
                <a:latin typeface="+mn-ea"/>
                <a:ea typeface="+mn-ea"/>
              </a:rPr>
              <a:t>号</a:t>
            </a:r>
            <a:r>
              <a:rPr lang="en-US" altLang="ja-JP" sz="800" dirty="0">
                <a:latin typeface="+mn-ea"/>
                <a:ea typeface="+mn-ea"/>
              </a:rPr>
              <a:t>2019: 127-152</a:t>
            </a:r>
            <a:r>
              <a:rPr lang="ja-JP" altLang="en-US" sz="800" dirty="0">
                <a:latin typeface="+mn-ea"/>
                <a:ea typeface="+mn-ea"/>
              </a:rPr>
              <a:t>」 （</a:t>
            </a:r>
            <a:r>
              <a:rPr lang="en-US" altLang="ja-JP" sz="800" dirty="0">
                <a:solidFill>
                  <a:srgbClr val="000000"/>
                </a:solidFill>
                <a:latin typeface="+mn-ea"/>
                <a:ea typeface="+mn-ea"/>
                <a:hlinkClick r:id="rId7">
                  <a:extLst>
                    <a:ext uri="{A12FA001-AC4F-418D-AE19-62706E023703}">
                      <ahyp:hlinkClr xmlns:ahyp="http://schemas.microsoft.com/office/drawing/2018/hyperlinkcolor" val="tx"/>
                    </a:ext>
                  </a:extLst>
                </a:hlinkClick>
              </a:rPr>
              <a:t>http://cont.o.oo7.jp/47_1/p127-52.pdf</a:t>
            </a:r>
            <a:r>
              <a:rPr lang="ja-JP" altLang="en-US" sz="800" dirty="0">
                <a:solidFill>
                  <a:srgbClr val="000000"/>
                </a:solidFill>
                <a:latin typeface="+mn-ea"/>
                <a:ea typeface="+mn-ea"/>
              </a:rPr>
              <a:t> </a:t>
            </a:r>
            <a:r>
              <a:rPr lang="ja-JP" altLang="en-US" sz="800" dirty="0">
                <a:latin typeface="+mn-ea"/>
                <a:ea typeface="+mn-ea"/>
              </a:rPr>
              <a:t>）等を参考に作成</a:t>
            </a:r>
            <a:endParaRPr lang="ja-JP" altLang="ja-JP" sz="800" dirty="0">
              <a:latin typeface="+mn-ea"/>
              <a:ea typeface="+mn-ea"/>
            </a:endParaRPr>
          </a:p>
        </p:txBody>
      </p:sp>
    </p:spTree>
    <p:extLst>
      <p:ext uri="{BB962C8B-B14F-4D97-AF65-F5344CB8AC3E}">
        <p14:creationId xmlns:p14="http://schemas.microsoft.com/office/powerpoint/2010/main" val="384936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think-cell data - do not delete" hidden="1">
            <a:extLst>
              <a:ext uri="{FF2B5EF4-FFF2-40B4-BE49-F238E27FC236}">
                <a16:creationId xmlns:a16="http://schemas.microsoft.com/office/drawing/2014/main" id="{BFF8A9B3-5E34-E611-FA25-D5A2BF29378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158" imgH="159" progId="TCLayout.ActiveDocument.1">
                  <p:embed/>
                </p:oleObj>
              </mc:Choice>
              <mc:Fallback>
                <p:oleObj name="think-cell スライド" r:id="rId3" imgW="158" imgH="159" progId="TCLayout.ActiveDocument.1">
                  <p:embed/>
                  <p:pic>
                    <p:nvPicPr>
                      <p:cNvPr id="10242" name="think-cell data - do not delete" hidden="1">
                        <a:extLst>
                          <a:ext uri="{FF2B5EF4-FFF2-40B4-BE49-F238E27FC236}">
                            <a16:creationId xmlns:a16="http://schemas.microsoft.com/office/drawing/2014/main" id="{BFF8A9B3-5E34-E611-FA25-D5A2BF293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3" name="タイトル 1">
            <a:extLst>
              <a:ext uri="{FF2B5EF4-FFF2-40B4-BE49-F238E27FC236}">
                <a16:creationId xmlns:a16="http://schemas.microsoft.com/office/drawing/2014/main" id="{9259FBB5-D9C1-63B8-7300-9A55B4E2195D}"/>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倫理指針</a:t>
            </a:r>
            <a:r>
              <a:rPr lang="en-US" altLang="ja-JP" sz="3200" dirty="0">
                <a:latin typeface="+mn-ea"/>
                <a:ea typeface="+mn-ea"/>
              </a:rPr>
              <a:t>/</a:t>
            </a:r>
            <a:r>
              <a:rPr lang="ja-JP" altLang="en-US" sz="3200" dirty="0">
                <a:latin typeface="+mn-ea"/>
                <a:ea typeface="+mn-ea"/>
              </a:rPr>
              <a:t>臨床研究法</a:t>
            </a:r>
            <a:r>
              <a:rPr lang="en-US" altLang="ja-JP" sz="3200" dirty="0">
                <a:latin typeface="+mn-ea"/>
                <a:ea typeface="+mn-ea"/>
              </a:rPr>
              <a:t>/GCP</a:t>
            </a:r>
            <a:r>
              <a:rPr lang="ja-JP" altLang="en-US" sz="3200" dirty="0">
                <a:latin typeface="+mn-ea"/>
                <a:ea typeface="+mn-ea"/>
              </a:rPr>
              <a:t>の目的、対象、責任</a:t>
            </a:r>
          </a:p>
        </p:txBody>
      </p:sp>
      <p:sp>
        <p:nvSpPr>
          <p:cNvPr id="5" name="スライド番号プレースホルダー 4">
            <a:extLst>
              <a:ext uri="{FF2B5EF4-FFF2-40B4-BE49-F238E27FC236}">
                <a16:creationId xmlns:a16="http://schemas.microsoft.com/office/drawing/2014/main" id="{7A88A861-2FC0-7B49-106F-10A2917B274E}"/>
              </a:ext>
            </a:extLst>
          </p:cNvPr>
          <p:cNvSpPr>
            <a:spLocks noGrp="1"/>
          </p:cNvSpPr>
          <p:nvPr>
            <p:ph type="sldNum" sz="quarter" idx="4"/>
          </p:nvPr>
        </p:nvSpPr>
        <p:spPr>
          <a:xfrm>
            <a:off x="11784632" y="6561138"/>
            <a:ext cx="407368" cy="252412"/>
          </a:xfrm>
        </p:spPr>
        <p:txBody>
          <a:bodyPr/>
          <a:lstStyle/>
          <a:p>
            <a:pPr>
              <a:defRPr/>
            </a:pPr>
            <a:fld id="{A3E67A68-0CEB-458B-A4FC-E403989D512B}" type="slidenum">
              <a:rPr lang="en-US" altLang="ja-JP" smtClean="0">
                <a:solidFill>
                  <a:schemeClr val="tx1"/>
                </a:solidFill>
              </a:rPr>
              <a:pPr>
                <a:defRPr/>
              </a:pPr>
              <a:t>8</a:t>
            </a:fld>
            <a:endParaRPr lang="en-US" altLang="ja-JP" dirty="0">
              <a:solidFill>
                <a:schemeClr val="tx1"/>
              </a:solidFill>
            </a:endParaRPr>
          </a:p>
        </p:txBody>
      </p:sp>
      <p:graphicFrame>
        <p:nvGraphicFramePr>
          <p:cNvPr id="6" name="表 5">
            <a:extLst>
              <a:ext uri="{FF2B5EF4-FFF2-40B4-BE49-F238E27FC236}">
                <a16:creationId xmlns:a16="http://schemas.microsoft.com/office/drawing/2014/main" id="{1870DB9D-9051-86CF-CAC2-E666EB7BE7FD}"/>
              </a:ext>
            </a:extLst>
          </p:cNvPr>
          <p:cNvGraphicFramePr>
            <a:graphicFrameLocks noGrp="1"/>
          </p:cNvGraphicFramePr>
          <p:nvPr>
            <p:extLst>
              <p:ext uri="{D42A27DB-BD31-4B8C-83A1-F6EECF244321}">
                <p14:modId xmlns:p14="http://schemas.microsoft.com/office/powerpoint/2010/main" val="2025925694"/>
              </p:ext>
            </p:extLst>
          </p:nvPr>
        </p:nvGraphicFramePr>
        <p:xfrm>
          <a:off x="371475" y="1393825"/>
          <a:ext cx="11449049" cy="4098000"/>
        </p:xfrm>
        <a:graphic>
          <a:graphicData uri="http://schemas.openxmlformats.org/drawingml/2006/table">
            <a:tbl>
              <a:tblPr firstRow="1" bandRow="1">
                <a:tableStyleId>{BC89EF96-8CEA-46FF-86C4-4CE0E7609802}</a:tableStyleId>
              </a:tblPr>
              <a:tblGrid>
                <a:gridCol w="827981">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3748451">
                  <a:extLst>
                    <a:ext uri="{9D8B030D-6E8A-4147-A177-3AD203B41FA5}">
                      <a16:colId xmlns:a16="http://schemas.microsoft.com/office/drawing/2014/main" val="20002"/>
                    </a:ext>
                  </a:extLst>
                </a:gridCol>
                <a:gridCol w="3488241">
                  <a:extLst>
                    <a:ext uri="{9D8B030D-6E8A-4147-A177-3AD203B41FA5}">
                      <a16:colId xmlns:a16="http://schemas.microsoft.com/office/drawing/2014/main" val="20003"/>
                    </a:ext>
                  </a:extLst>
                </a:gridCol>
              </a:tblGrid>
              <a:tr h="1660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600" b="0" i="0" u="none" strike="noStrike" cap="none" normalizeH="0" baseline="0" dirty="0">
                        <a:ln>
                          <a:noFill/>
                        </a:ln>
                        <a:solidFill>
                          <a:schemeClr val="bg1"/>
                        </a:solidFill>
                        <a:effectLst/>
                        <a:latin typeface="+mn-ea"/>
                        <a:ea typeface="+mn-ea"/>
                        <a:cs typeface="Microsoft JhengHei" panose="020B0604030504040204" pitchFamily="34" charset="-120"/>
                      </a:endParaRPr>
                    </a:p>
                  </a:txBody>
                  <a:tcPr marL="36000" marR="36000" marT="36000" marB="36000" anchor="ctr" horzOverflow="overflow">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600" b="1" u="none" strike="noStrike" cap="none" normalizeH="0" baseline="0" dirty="0">
                          <a:ln>
                            <a:noFill/>
                          </a:ln>
                          <a:solidFill>
                            <a:schemeClr val="bg1"/>
                          </a:solidFill>
                          <a:effectLst/>
                          <a:latin typeface="+mn-ea"/>
                          <a:ea typeface="+mn-ea"/>
                        </a:rPr>
                        <a:t>倫理指針</a:t>
                      </a:r>
                      <a:endParaRPr kumimoji="1" lang="ja-JP" altLang="ja-JP" sz="1600" b="1" i="0" u="none" strike="noStrike" cap="none" normalizeH="0" baseline="0" dirty="0">
                        <a:ln>
                          <a:noFill/>
                        </a:ln>
                        <a:solidFill>
                          <a:schemeClr val="bg1"/>
                        </a:solidFill>
                        <a:effectLst/>
                        <a:latin typeface="+mn-ea"/>
                        <a:ea typeface="+mn-ea"/>
                        <a:cs typeface="Microsoft JhengHei" panose="020B0604030504040204" pitchFamily="34" charset="-120"/>
                      </a:endParaRPr>
                    </a:p>
                  </a:txBody>
                  <a:tcPr marL="36000" marR="36000" marT="36000" marB="36000" anchor="ctr" horzOverflow="overflow">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600" b="1" u="none" strike="noStrike" cap="none" normalizeH="0" baseline="0" dirty="0">
                          <a:ln>
                            <a:noFill/>
                          </a:ln>
                          <a:solidFill>
                            <a:schemeClr val="bg1"/>
                          </a:solidFill>
                          <a:effectLst/>
                          <a:latin typeface="+mn-ea"/>
                          <a:ea typeface="+mn-ea"/>
                        </a:rPr>
                        <a:t>臨床研究法</a:t>
                      </a:r>
                      <a:endParaRPr kumimoji="1" lang="ja-JP" altLang="ja-JP" sz="1600" b="1" i="0" u="none" strike="noStrike" cap="none" normalizeH="0" baseline="0" dirty="0">
                        <a:ln>
                          <a:noFill/>
                        </a:ln>
                        <a:solidFill>
                          <a:schemeClr val="bg1"/>
                        </a:solidFill>
                        <a:effectLst/>
                        <a:latin typeface="+mn-ea"/>
                        <a:ea typeface="+mn-ea"/>
                        <a:cs typeface="Microsoft JhengHei" panose="020B0604030504040204" pitchFamily="34" charset="-120"/>
                      </a:endParaRPr>
                    </a:p>
                  </a:txBody>
                  <a:tcPr marL="36000" marR="36000" marT="36000" marB="36000" anchor="ctr" horzOverflow="overflow">
                    <a:solidFill>
                      <a:srgbClr val="002060"/>
                    </a:solidFill>
                  </a:tcPr>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mn-ea"/>
                          <a:ea typeface="+mn-ea"/>
                        </a:rPr>
                        <a:t>医薬品の臨床試験の実施の基準に</a:t>
                      </a:r>
                      <a:endParaRPr kumimoji="1" lang="en-US" altLang="ja-JP" sz="1600" b="1"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mn-ea"/>
                          <a:ea typeface="+mn-ea"/>
                        </a:rPr>
                        <a:t>関する省令（</a:t>
                      </a:r>
                      <a:r>
                        <a:rPr kumimoji="1" lang="en-US" altLang="ja-JP" sz="1600" b="1" u="none" strike="noStrike" cap="none" normalizeH="0" baseline="0" dirty="0">
                          <a:ln>
                            <a:noFill/>
                          </a:ln>
                          <a:solidFill>
                            <a:schemeClr val="bg1"/>
                          </a:solidFill>
                          <a:effectLst/>
                          <a:latin typeface="+mn-ea"/>
                          <a:ea typeface="+mn-ea"/>
                        </a:rPr>
                        <a:t>GCP省令</a:t>
                      </a:r>
                      <a:r>
                        <a:rPr kumimoji="1" lang="ja-JP" altLang="en-US" sz="1600" b="1" u="none" strike="noStrike" cap="none" normalizeH="0" baseline="0" dirty="0">
                          <a:ln>
                            <a:noFill/>
                          </a:ln>
                          <a:solidFill>
                            <a:schemeClr val="bg1"/>
                          </a:solidFill>
                          <a:effectLst/>
                          <a:latin typeface="+mn-ea"/>
                          <a:ea typeface="+mn-ea"/>
                        </a:rPr>
                        <a:t>）</a:t>
                      </a:r>
                      <a:endParaRPr kumimoji="1" lang="ja-JP" altLang="ja-JP" sz="1600" b="1" i="0" u="none" strike="noStrike" cap="none" normalizeH="0" baseline="0" dirty="0">
                        <a:ln>
                          <a:noFill/>
                        </a:ln>
                        <a:solidFill>
                          <a:schemeClr val="bg1"/>
                        </a:solidFill>
                        <a:effectLst/>
                        <a:latin typeface="+mn-ea"/>
                        <a:ea typeface="+mn-ea"/>
                        <a:cs typeface="Microsoft JhengHei" panose="020B0604030504040204" pitchFamily="34" charset="-120"/>
                      </a:endParaRPr>
                    </a:p>
                  </a:txBody>
                  <a:tcPr marL="36000" marR="36000" marT="36000" marB="36000" anchor="ctr" horzOverflow="overflow">
                    <a:solidFill>
                      <a:srgbClr val="002060"/>
                    </a:solidFill>
                  </a:tcPr>
                </a:tc>
                <a:extLst>
                  <a:ext uri="{0D108BD9-81ED-4DB2-BD59-A6C34878D82A}">
                    <a16:rowId xmlns:a16="http://schemas.microsoft.com/office/drawing/2014/main" val="10000"/>
                  </a:ext>
                </a:extLst>
              </a:tr>
              <a:tr h="67253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icrosoft JhengHei" panose="020B0604030504040204" pitchFamily="34" charset="-120"/>
                        </a:rPr>
                        <a:t>目的</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anchor="ctr"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rgbClr val="000000"/>
                          </a:solidFill>
                          <a:effectLst/>
                          <a:latin typeface="+mn-ea"/>
                          <a:ea typeface="+mn-ea"/>
                        </a:rPr>
                        <a:t>人を対象とする生命科学・医学系研究に携わる全ての関係者が遵守すべき事項を定めることにより、人間の尊厳及び人権が守られ、研究の適正な推進が図られるようにすること</a:t>
                      </a:r>
                      <a:endParaRPr kumimoji="1" lang="ja-JP" altLang="ja-JP" sz="1600" b="0" i="0" u="none" strike="noStrike" cap="none" normalizeH="0" baseline="0" dirty="0">
                        <a:ln>
                          <a:noFill/>
                        </a:ln>
                        <a:solidFill>
                          <a:srgbClr val="000000"/>
                        </a:solidFill>
                        <a:effectLst/>
                        <a:latin typeface="+mn-ea"/>
                        <a:ea typeface="+mn-ea"/>
                        <a:cs typeface="Microsoft JhengHei" panose="020B0604030504040204" pitchFamily="34" charset="-120"/>
                      </a:endParaRP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rgbClr val="000000"/>
                          </a:solidFill>
                          <a:effectLst/>
                          <a:latin typeface="+mn-ea"/>
                          <a:ea typeface="+mn-ea"/>
                        </a:rPr>
                        <a:t>臨床研究の実施の手続、認定臨床研究審査委員会による審査意見業務の適切な実施のための措置、臨床研究に関する資金等の提供に関する情報の公表の制度等を定めることにより、臨床研究の対象者をはじめとする国民の臨床研究に対する信頼の確保を図ることを通じてその実施を推進し、もって保健衛生の向上に寄与する</a:t>
                      </a: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rgbClr val="000000"/>
                          </a:solidFill>
                          <a:effectLst/>
                          <a:latin typeface="+mn-ea"/>
                          <a:ea typeface="+mn-ea"/>
                        </a:rPr>
                        <a:t>被験者の人権の保護、安全の保持及び福祉の向上を図り、治験の科学的な質及び成績の信頼性を確保する</a:t>
                      </a:r>
                      <a:endParaRPr kumimoji="1" lang="ja-JP" altLang="ja-JP" sz="1600" b="0" i="0" u="none" strike="noStrike" cap="none" normalizeH="0" baseline="0" dirty="0">
                        <a:ln>
                          <a:noFill/>
                        </a:ln>
                        <a:solidFill>
                          <a:srgbClr val="000000"/>
                        </a:solidFill>
                        <a:effectLst/>
                        <a:latin typeface="+mn-ea"/>
                        <a:ea typeface="+mn-ea"/>
                        <a:cs typeface="Microsoft JhengHei" panose="020B0604030504040204" pitchFamily="34" charset="-120"/>
                      </a:endParaRPr>
                    </a:p>
                  </a:txBody>
                  <a:tcPr marL="36000" marR="36000" marT="36000" marB="36000" horzOverflow="overflow"/>
                </a:tc>
                <a:extLst>
                  <a:ext uri="{0D108BD9-81ED-4DB2-BD59-A6C34878D82A}">
                    <a16:rowId xmlns:a16="http://schemas.microsoft.com/office/drawing/2014/main" val="10001"/>
                  </a:ext>
                </a:extLst>
              </a:tr>
              <a:tr h="2384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icrosoft JhengHei" panose="020B0604030504040204" pitchFamily="34" charset="-120"/>
                        </a:rPr>
                        <a:t>対象</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anchor="ctr"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（右記以外の）介入研究、観察研究</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医薬品等の有効性・安全性を明らかにする臨床研究（治験を除く）、特定臨床研究</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治験、製造販売後臨床試験</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horzOverflow="overflow"/>
                </a:tc>
                <a:extLst>
                  <a:ext uri="{0D108BD9-81ED-4DB2-BD59-A6C34878D82A}">
                    <a16:rowId xmlns:a16="http://schemas.microsoft.com/office/drawing/2014/main" val="10002"/>
                  </a:ext>
                </a:extLst>
              </a:tr>
              <a:tr h="1660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Microsoft JhengHei" panose="020B0604030504040204" pitchFamily="34" charset="-120"/>
                        </a:rPr>
                        <a:t>責任</a:t>
                      </a:r>
                      <a:endParaRPr kumimoji="1" lang="ja-JP" altLang="ja-JP" sz="1600" b="0" i="0" u="none" strike="noStrike" cap="none" normalizeH="0" baseline="0" dirty="0">
                        <a:ln>
                          <a:noFill/>
                        </a:ln>
                        <a:solidFill>
                          <a:schemeClr val="tx1"/>
                        </a:solidFill>
                        <a:effectLst/>
                        <a:latin typeface="+mn-ea"/>
                        <a:ea typeface="+mn-ea"/>
                        <a:cs typeface="Microsoft JhengHei" panose="020B0604030504040204" pitchFamily="34" charset="-120"/>
                      </a:endParaRPr>
                    </a:p>
                  </a:txBody>
                  <a:tcPr marL="36000" marR="36000" marT="36000" marB="36000" anchor="ctr"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研究機関の長、研究責任者</a:t>
                      </a:r>
                      <a:endParaRPr kumimoji="1" lang="en-US" altLang="ja-JP" sz="1600" b="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0" u="none" strike="noStrike" cap="none" normalizeH="0" baseline="0" dirty="0">
                          <a:ln>
                            <a:noFill/>
                          </a:ln>
                          <a:solidFill>
                            <a:schemeClr val="tx1"/>
                          </a:solidFill>
                          <a:effectLst/>
                          <a:latin typeface="+mn-ea"/>
                          <a:ea typeface="+mn-ea"/>
                        </a:rPr>
                        <a:t>（法的罰則はないが、</a:t>
                      </a:r>
                      <a:r>
                        <a:rPr kumimoji="1" lang="en-US" altLang="ja-JP" sz="1400" b="0" u="none" strike="noStrike" cap="none" normalizeH="0" baseline="0" dirty="0">
                          <a:ln>
                            <a:noFill/>
                          </a:ln>
                          <a:solidFill>
                            <a:schemeClr val="tx1"/>
                          </a:solidFill>
                          <a:effectLst/>
                          <a:latin typeface="+mn-ea"/>
                          <a:ea typeface="+mn-ea"/>
                        </a:rPr>
                        <a:t>AMED</a:t>
                      </a:r>
                      <a:r>
                        <a:rPr kumimoji="1" lang="ja-JP" altLang="en-US" sz="1400" b="0" u="none" strike="noStrike" cap="none" normalizeH="0" baseline="0" dirty="0">
                          <a:ln>
                            <a:noFill/>
                          </a:ln>
                          <a:solidFill>
                            <a:schemeClr val="tx1"/>
                          </a:solidFill>
                          <a:effectLst/>
                          <a:latin typeface="+mn-ea"/>
                          <a:ea typeface="+mn-ea"/>
                        </a:rPr>
                        <a:t>等の公的資金の利用が制限もしくは禁止される場合がある）</a:t>
                      </a:r>
                      <a:endParaRPr kumimoji="1" lang="en-US" altLang="ja-JP" sz="1400" b="0" u="none" strike="noStrike" cap="none" normalizeH="0" baseline="0" dirty="0">
                        <a:ln>
                          <a:noFill/>
                        </a:ln>
                        <a:solidFill>
                          <a:schemeClr val="tx1"/>
                        </a:solidFill>
                        <a:effectLst/>
                        <a:latin typeface="+mn-ea"/>
                        <a:ea typeface="+mn-ea"/>
                      </a:endParaRP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研究責任医師</a:t>
                      </a: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0" u="none" strike="noStrike" cap="none" normalizeH="0" baseline="0" dirty="0">
                          <a:ln>
                            <a:noFill/>
                          </a:ln>
                          <a:solidFill>
                            <a:schemeClr val="tx1"/>
                          </a:solidFill>
                          <a:effectLst/>
                          <a:latin typeface="+mn-ea"/>
                          <a:ea typeface="+mn-ea"/>
                        </a:rPr>
                        <a:t>（研究者個人に罰則あり</a:t>
                      </a:r>
                      <a:r>
                        <a:rPr kumimoji="1" lang="en-US" altLang="ja-JP" sz="1400" b="0" u="none" strike="noStrike" cap="none" normalizeH="0" baseline="0" dirty="0">
                          <a:ln>
                            <a:noFill/>
                          </a:ln>
                          <a:solidFill>
                            <a:schemeClr val="tx1"/>
                          </a:solidFill>
                          <a:effectLst/>
                          <a:latin typeface="+mn-ea"/>
                          <a:ea typeface="+mn-ea"/>
                        </a:rPr>
                        <a:t>)</a:t>
                      </a:r>
                    </a:p>
                  </a:txBody>
                  <a:tcPr marL="36000" marR="36000" marT="36000" marB="36000" horzOverflow="overflow"/>
                </a:tc>
                <a:tc>
                  <a:txBody>
                    <a:bodyPr/>
                    <a:lstStyle>
                      <a:lvl1pPr>
                        <a:spcBef>
                          <a:spcPct val="20000"/>
                        </a:spcBef>
                        <a:defRPr kumimoji="1" sz="28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defRPr kumimoji="1" sz="24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defRPr kumimoji="1" sz="20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defRPr kumimoji="1">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defRPr kumimoji="1">
                          <a:solidFill>
                            <a:schemeClr val="tx1"/>
                          </a:solidFill>
                          <a:latin typeface="Arial Rounded MT Bold" panose="020F0704030504030204" pitchFamily="34" charset="0"/>
                          <a:ea typeface="HGP創英角ｺﾞｼｯｸUB" panose="020B0900000000000000"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600" b="0" u="none" strike="noStrike" cap="none" normalizeH="0" baseline="0" dirty="0">
                          <a:ln>
                            <a:noFill/>
                          </a:ln>
                          <a:solidFill>
                            <a:schemeClr val="tx1"/>
                          </a:solidFill>
                          <a:effectLst/>
                          <a:latin typeface="+mn-ea"/>
                          <a:ea typeface="+mn-ea"/>
                        </a:rPr>
                        <a:t>製薬会社、医療上は治験責任医師</a:t>
                      </a: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400" b="0" u="none" strike="noStrike" cap="none" normalizeH="0" baseline="0" dirty="0">
                          <a:ln>
                            <a:noFill/>
                          </a:ln>
                          <a:solidFill>
                            <a:schemeClr val="tx1"/>
                          </a:solidFill>
                          <a:effectLst/>
                          <a:latin typeface="+mn-ea"/>
                          <a:ea typeface="+mn-ea"/>
                        </a:rPr>
                        <a:t>（治験の依頼をしようとする者、及び自ら治験を実施しようとする者には、薬機法による罰則あり</a:t>
                      </a:r>
                      <a:r>
                        <a:rPr kumimoji="1" lang="en-US" altLang="ja-JP" sz="1400" b="0" u="none" strike="noStrike" cap="none" normalizeH="0" baseline="0" dirty="0">
                          <a:ln>
                            <a:noFill/>
                          </a:ln>
                          <a:solidFill>
                            <a:schemeClr val="tx1"/>
                          </a:solidFill>
                          <a:effectLst/>
                          <a:latin typeface="+mn-ea"/>
                          <a:ea typeface="+mn-ea"/>
                        </a:rPr>
                        <a:t>)</a:t>
                      </a:r>
                    </a:p>
                  </a:txBody>
                  <a:tcPr marL="36000" marR="36000" marT="36000" marB="36000" horzOverflow="overflow"/>
                </a:tc>
                <a:extLst>
                  <a:ext uri="{0D108BD9-81ED-4DB2-BD59-A6C34878D82A}">
                    <a16:rowId xmlns:a16="http://schemas.microsoft.com/office/drawing/2014/main" val="10003"/>
                  </a:ext>
                </a:extLst>
              </a:tr>
            </a:tbl>
          </a:graphicData>
        </a:graphic>
      </p:graphicFrame>
      <p:sp>
        <p:nvSpPr>
          <p:cNvPr id="7" name="四角形: 角を丸くする 6">
            <a:extLst>
              <a:ext uri="{FF2B5EF4-FFF2-40B4-BE49-F238E27FC236}">
                <a16:creationId xmlns:a16="http://schemas.microsoft.com/office/drawing/2014/main" id="{F8F41D51-182E-0946-0E62-A1605FF60036}"/>
              </a:ext>
            </a:extLst>
          </p:cNvPr>
          <p:cNvSpPr/>
          <p:nvPr/>
        </p:nvSpPr>
        <p:spPr bwMode="auto">
          <a:xfrm>
            <a:off x="1343720" y="5660604"/>
            <a:ext cx="10080625" cy="720724"/>
          </a:xfrm>
          <a:prstGeom prst="roundRect">
            <a:avLst/>
          </a:prstGeom>
          <a:solidFill>
            <a:srgbClr val="FFE7FF"/>
          </a:solidFill>
          <a:ln>
            <a:noFill/>
            <a:headEnd/>
            <a:tailEnd/>
          </a:ln>
        </p:spPr>
        <p:style>
          <a:lnRef idx="2">
            <a:schemeClr val="accent6"/>
          </a:lnRef>
          <a:fillRef idx="1">
            <a:schemeClr val="lt1"/>
          </a:fillRef>
          <a:effectRef idx="0">
            <a:schemeClr val="accent6"/>
          </a:effectRef>
          <a:fontRef idx="minor">
            <a:schemeClr val="dk1"/>
          </a:fontRef>
        </p:style>
        <p:txBody>
          <a:bodyPr lIns="36000" tIns="36000" rIns="36000" bIns="36000" anchor="ctr"/>
          <a:lstStyle/>
          <a:p>
            <a:pPr>
              <a:defRPr/>
            </a:pPr>
            <a:r>
              <a:rPr lang="ja-JP" altLang="en-US" dirty="0">
                <a:solidFill>
                  <a:srgbClr val="000000"/>
                </a:solidFill>
                <a:latin typeface="+mn-ea"/>
              </a:rPr>
              <a:t>我が国の臨床研究に係る主な規制である「倫理指針」、「臨床研究法」、「</a:t>
            </a:r>
            <a:r>
              <a:rPr lang="en-US" altLang="ja-JP" dirty="0">
                <a:solidFill>
                  <a:srgbClr val="000000"/>
                </a:solidFill>
                <a:latin typeface="+mn-ea"/>
              </a:rPr>
              <a:t>GCP</a:t>
            </a:r>
            <a:r>
              <a:rPr lang="ja-JP" altLang="en-US" dirty="0">
                <a:solidFill>
                  <a:srgbClr val="000000"/>
                </a:solidFill>
                <a:latin typeface="+mn-ea"/>
              </a:rPr>
              <a:t>省令」を比較すると、</a:t>
            </a:r>
            <a:br>
              <a:rPr lang="en-US" altLang="ja-JP" dirty="0">
                <a:solidFill>
                  <a:srgbClr val="000000"/>
                </a:solidFill>
                <a:latin typeface="+mn-ea"/>
              </a:rPr>
            </a:br>
            <a:r>
              <a:rPr lang="ja-JP" altLang="en-US" dirty="0">
                <a:solidFill>
                  <a:srgbClr val="000000"/>
                </a:solidFill>
                <a:latin typeface="+mn-ea"/>
              </a:rPr>
              <a:t>制定の経緯、位置付けも異なることから、目的、対象、責任、法的拘束力の有無等に</a:t>
            </a:r>
            <a:r>
              <a:rPr lang="ja-JP" altLang="en-US" dirty="0">
                <a:solidFill>
                  <a:srgbClr val="FF0000"/>
                </a:solidFill>
                <a:latin typeface="+mn-ea"/>
              </a:rPr>
              <a:t>差異が認められる</a:t>
            </a:r>
          </a:p>
        </p:txBody>
      </p:sp>
      <p:pic>
        <p:nvPicPr>
          <p:cNvPr id="2" name="図 1">
            <a:extLst>
              <a:ext uri="{FF2B5EF4-FFF2-40B4-BE49-F238E27FC236}">
                <a16:creationId xmlns:a16="http://schemas.microsoft.com/office/drawing/2014/main" id="{F07CDCEE-35D1-325B-C5C4-DE70BB459A51}"/>
              </a:ext>
            </a:extLst>
          </p:cNvPr>
          <p:cNvPicPr>
            <a:picLocks noChangeAspect="1"/>
          </p:cNvPicPr>
          <p:nvPr/>
        </p:nvPicPr>
        <p:blipFill>
          <a:blip r:embed="rId5"/>
          <a:stretch>
            <a:fillRect/>
          </a:stretch>
        </p:blipFill>
        <p:spPr>
          <a:xfrm>
            <a:off x="587779" y="5695762"/>
            <a:ext cx="704180" cy="646361"/>
          </a:xfrm>
          <a:prstGeom prst="rect">
            <a:avLst/>
          </a:prstGeom>
        </p:spPr>
      </p:pic>
      <p:sp>
        <p:nvSpPr>
          <p:cNvPr id="9" name="日付プレースホルダー 8">
            <a:extLst>
              <a:ext uri="{FF2B5EF4-FFF2-40B4-BE49-F238E27FC236}">
                <a16:creationId xmlns:a16="http://schemas.microsoft.com/office/drawing/2014/main" id="{2613B791-5C27-605B-0C19-88E0D232CCE3}"/>
              </a:ext>
            </a:extLst>
          </p:cNvPr>
          <p:cNvSpPr>
            <a:spLocks noGrp="1"/>
          </p:cNvSpPr>
          <p:nvPr>
            <p:ph type="dt" sz="half" idx="10"/>
          </p:nvPr>
        </p:nvSpPr>
        <p:spPr/>
        <p:txBody>
          <a:bodyPr/>
          <a:lstStyle/>
          <a:p>
            <a:pPr>
              <a:defRPr/>
            </a:pPr>
            <a:r>
              <a:rPr lang="en-US" altLang="ja-JP" dirty="0"/>
              <a:t>2024/6/26</a:t>
            </a:r>
          </a:p>
        </p:txBody>
      </p:sp>
      <p:sp>
        <p:nvSpPr>
          <p:cNvPr id="3" name="object 8">
            <a:extLst>
              <a:ext uri="{FF2B5EF4-FFF2-40B4-BE49-F238E27FC236}">
                <a16:creationId xmlns:a16="http://schemas.microsoft.com/office/drawing/2014/main" id="{E1E53539-0F81-2288-0250-91DA39AF9947}"/>
              </a:ext>
            </a:extLst>
          </p:cNvPr>
          <p:cNvSpPr txBox="1">
            <a:spLocks noChangeArrowheads="1"/>
          </p:cNvSpPr>
          <p:nvPr/>
        </p:nvSpPr>
        <p:spPr bwMode="auto">
          <a:xfrm>
            <a:off x="3287688" y="6669106"/>
            <a:ext cx="8426930"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「臨床研究法の現状における課題と運用改善に向けた提言：臨床評価</a:t>
            </a:r>
            <a:r>
              <a:rPr lang="en-US" altLang="ja-JP" sz="800" dirty="0">
                <a:latin typeface="+mn-ea"/>
                <a:ea typeface="+mn-ea"/>
              </a:rPr>
              <a:t>47</a:t>
            </a:r>
            <a:r>
              <a:rPr lang="ja-JP" altLang="en-US" sz="800" dirty="0">
                <a:latin typeface="+mn-ea"/>
                <a:ea typeface="+mn-ea"/>
              </a:rPr>
              <a:t>巻</a:t>
            </a:r>
            <a:r>
              <a:rPr lang="en-US" altLang="ja-JP" sz="800" dirty="0">
                <a:latin typeface="+mn-ea"/>
                <a:ea typeface="+mn-ea"/>
              </a:rPr>
              <a:t>1</a:t>
            </a:r>
            <a:r>
              <a:rPr lang="ja-JP" altLang="en-US" sz="800" dirty="0">
                <a:latin typeface="+mn-ea"/>
                <a:ea typeface="+mn-ea"/>
              </a:rPr>
              <a:t>号</a:t>
            </a:r>
            <a:r>
              <a:rPr lang="en-US" altLang="ja-JP" sz="800" dirty="0">
                <a:latin typeface="+mn-ea"/>
                <a:ea typeface="+mn-ea"/>
              </a:rPr>
              <a:t>2019: 127-152</a:t>
            </a:r>
            <a:r>
              <a:rPr lang="ja-JP" altLang="en-US" sz="800" dirty="0">
                <a:latin typeface="+mn-ea"/>
                <a:ea typeface="+mn-ea"/>
              </a:rPr>
              <a:t>」 （</a:t>
            </a:r>
            <a:r>
              <a:rPr lang="en-US" altLang="ja-JP" sz="800" dirty="0">
                <a:solidFill>
                  <a:srgbClr val="000000"/>
                </a:solidFill>
                <a:latin typeface="+mn-ea"/>
                <a:ea typeface="+mn-ea"/>
                <a:hlinkClick r:id="rId6">
                  <a:extLst>
                    <a:ext uri="{A12FA001-AC4F-418D-AE19-62706E023703}">
                      <ahyp:hlinkClr xmlns:ahyp="http://schemas.microsoft.com/office/drawing/2018/hyperlinkcolor" val="tx"/>
                    </a:ext>
                  </a:extLst>
                </a:hlinkClick>
              </a:rPr>
              <a:t>http://cont.o.oo7.jp/47_1/p127-52.pdf</a:t>
            </a:r>
            <a:r>
              <a:rPr lang="ja-JP" altLang="en-US" sz="800" dirty="0">
                <a:solidFill>
                  <a:srgbClr val="000000"/>
                </a:solidFill>
                <a:latin typeface="+mn-ea"/>
                <a:ea typeface="+mn-ea"/>
              </a:rPr>
              <a:t> </a:t>
            </a:r>
            <a:r>
              <a:rPr lang="ja-JP" altLang="en-US" sz="800" dirty="0">
                <a:latin typeface="+mn-ea"/>
                <a:ea typeface="+mn-ea"/>
              </a:rPr>
              <a:t>）等を参考に作成</a:t>
            </a:r>
            <a:endParaRPr lang="ja-JP" altLang="ja-JP" sz="800" dirty="0">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コンテンツ プレースホルダー 2">
            <a:extLst>
              <a:ext uri="{FF2B5EF4-FFF2-40B4-BE49-F238E27FC236}">
                <a16:creationId xmlns:a16="http://schemas.microsoft.com/office/drawing/2014/main" id="{BD4E585E-EAA3-67D1-5DFF-5F57C79F5CCA}"/>
              </a:ext>
            </a:extLst>
          </p:cNvPr>
          <p:cNvSpPr>
            <a:spLocks noGrp="1" noChangeArrowheads="1"/>
          </p:cNvSpPr>
          <p:nvPr>
            <p:ph idx="1"/>
          </p:nvPr>
        </p:nvSpPr>
        <p:spPr>
          <a:xfrm>
            <a:off x="609600" y="1196975"/>
            <a:ext cx="10972800" cy="4525963"/>
          </a:xfrm>
        </p:spPr>
        <p:txBody>
          <a:bodyPr/>
          <a:lstStyle/>
          <a:p>
            <a:pPr marL="0" indent="0">
              <a:buNone/>
            </a:pPr>
            <a:r>
              <a:rPr lang="ja-JP" altLang="en-US" sz="1800" dirty="0">
                <a:latin typeface="+mn-ea"/>
                <a:ea typeface="+mn-ea"/>
              </a:rPr>
              <a:t>　　</a:t>
            </a:r>
            <a:r>
              <a:rPr lang="en-US" altLang="ja-JP" sz="1800" dirty="0">
                <a:latin typeface="+mn-ea"/>
                <a:ea typeface="+mn-ea"/>
              </a:rPr>
              <a:t>2022</a:t>
            </a:r>
            <a:r>
              <a:rPr lang="ja-JP" altLang="en-US" sz="1800" dirty="0">
                <a:latin typeface="+mn-ea"/>
                <a:ea typeface="+mn-ea"/>
              </a:rPr>
              <a:t>年（令和</a:t>
            </a:r>
            <a:r>
              <a:rPr lang="en-US" altLang="ja-JP" sz="1800" dirty="0">
                <a:latin typeface="+mn-ea"/>
                <a:ea typeface="+mn-ea"/>
              </a:rPr>
              <a:t>4</a:t>
            </a:r>
            <a:r>
              <a:rPr lang="ja-JP" altLang="en-US" sz="1800" dirty="0">
                <a:latin typeface="+mn-ea"/>
                <a:ea typeface="+mn-ea"/>
              </a:rPr>
              <a:t>年） </a:t>
            </a:r>
            <a:r>
              <a:rPr lang="en-US" altLang="ja-JP" sz="1800" dirty="0">
                <a:latin typeface="+mn-ea"/>
                <a:ea typeface="+mn-ea"/>
              </a:rPr>
              <a:t>3</a:t>
            </a:r>
            <a:r>
              <a:rPr lang="ja-JP" altLang="en-US" sz="1800" dirty="0">
                <a:latin typeface="+mn-ea"/>
                <a:ea typeface="+mn-ea"/>
              </a:rPr>
              <a:t>月の一部改正により、</a:t>
            </a:r>
            <a:r>
              <a:rPr lang="ja-JP" altLang="en-US" sz="1800" dirty="0">
                <a:solidFill>
                  <a:srgbClr val="000000"/>
                </a:solidFill>
                <a:latin typeface="+mn-ea"/>
                <a:ea typeface="+mn-ea"/>
              </a:rPr>
              <a:t>個人情報保護に関するルールの統一化が図られた</a:t>
            </a:r>
            <a:endParaRPr lang="en-US" altLang="ja-JP" sz="1800" dirty="0">
              <a:solidFill>
                <a:srgbClr val="000000"/>
              </a:solidFill>
              <a:latin typeface="+mn-ea"/>
              <a:ea typeface="+mn-ea"/>
            </a:endParaRPr>
          </a:p>
          <a:p>
            <a:pPr lvl="1">
              <a:buFont typeface="HGP創英角ｺﾞｼｯｸUB" panose="020B0900000000000000" pitchFamily="50" charset="-128"/>
              <a:buChar char="⇨"/>
            </a:pPr>
            <a:r>
              <a:rPr lang="ja-JP" altLang="en-US" sz="1600" dirty="0">
                <a:solidFill>
                  <a:srgbClr val="FF0000"/>
                </a:solidFill>
                <a:latin typeface="+mn-ea"/>
                <a:ea typeface="+mn-ea"/>
              </a:rPr>
              <a:t>個人情報保護法への依存関係（個人情報保護法の色合い）が増加</a:t>
            </a:r>
            <a:endParaRPr lang="en-US" altLang="ja-JP" sz="1600" dirty="0">
              <a:solidFill>
                <a:srgbClr val="FF0000"/>
              </a:solidFill>
              <a:latin typeface="+mn-ea"/>
              <a:ea typeface="+mn-ea"/>
            </a:endParaRPr>
          </a:p>
        </p:txBody>
      </p:sp>
      <p:graphicFrame>
        <p:nvGraphicFramePr>
          <p:cNvPr id="35842" name="オブジェクト 5" hidden="1">
            <a:extLst>
              <a:ext uri="{FF2B5EF4-FFF2-40B4-BE49-F238E27FC236}">
                <a16:creationId xmlns:a16="http://schemas.microsoft.com/office/drawing/2014/main" id="{E49BA099-E8F5-0B76-4F4A-EE6B2F53A0C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158" imgH="159" progId="TCLayout.ActiveDocument.1">
                  <p:embed/>
                </p:oleObj>
              </mc:Choice>
              <mc:Fallback>
                <p:oleObj name="think-cell スライド" r:id="rId4" imgW="158" imgH="159" progId="TCLayout.ActiveDocument.1">
                  <p:embed/>
                  <p:pic>
                    <p:nvPicPr>
                      <p:cNvPr id="35842" name="オブジェクト 5" hidden="1">
                        <a:extLst>
                          <a:ext uri="{FF2B5EF4-FFF2-40B4-BE49-F238E27FC236}">
                            <a16:creationId xmlns:a16="http://schemas.microsoft.com/office/drawing/2014/main" id="{E49BA099-E8F5-0B76-4F4A-EE6B2F53A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図 4">
            <a:extLst>
              <a:ext uri="{FF2B5EF4-FFF2-40B4-BE49-F238E27FC236}">
                <a16:creationId xmlns:a16="http://schemas.microsoft.com/office/drawing/2014/main" id="{D31A51AB-B521-04DC-071F-CC6CC3089E1F}"/>
              </a:ext>
            </a:extLst>
          </p:cNvPr>
          <p:cNvPicPr>
            <a:picLocks noChangeAspect="1"/>
          </p:cNvPicPr>
          <p:nvPr/>
        </p:nvPicPr>
        <p:blipFill>
          <a:blip r:embed="rId6"/>
          <a:stretch>
            <a:fillRect/>
          </a:stretch>
        </p:blipFill>
        <p:spPr>
          <a:xfrm>
            <a:off x="135236" y="4005064"/>
            <a:ext cx="704180" cy="646361"/>
          </a:xfrm>
          <a:prstGeom prst="rect">
            <a:avLst/>
          </a:prstGeom>
        </p:spPr>
      </p:pic>
      <p:sp>
        <p:nvSpPr>
          <p:cNvPr id="35843" name="タイトル 1">
            <a:extLst>
              <a:ext uri="{FF2B5EF4-FFF2-40B4-BE49-F238E27FC236}">
                <a16:creationId xmlns:a16="http://schemas.microsoft.com/office/drawing/2014/main" id="{EB8659E5-08CF-EB05-A0E6-8E809919B42D}"/>
              </a:ext>
            </a:extLst>
          </p:cNvPr>
          <p:cNvSpPr>
            <a:spLocks noGrp="1" noChangeArrowheads="1"/>
          </p:cNvSpPr>
          <p:nvPr>
            <p:ph type="title"/>
          </p:nvPr>
        </p:nvSpPr>
        <p:spPr>
          <a:xfrm>
            <a:off x="609600" y="404813"/>
            <a:ext cx="10972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lstStyle/>
          <a:p>
            <a:r>
              <a:rPr lang="ja-JP" altLang="en-US" sz="3200" dirty="0">
                <a:latin typeface="+mn-ea"/>
                <a:ea typeface="+mn-ea"/>
              </a:rPr>
              <a:t>倫理指針と個人情報保護法の関係</a:t>
            </a:r>
            <a:endParaRPr lang="ja-JP" sz="1400" dirty="0">
              <a:solidFill>
                <a:srgbClr val="000000"/>
              </a:solidFill>
              <a:latin typeface="MS PGothic"/>
              <a:ea typeface="MS PGothic"/>
            </a:endParaRPr>
          </a:p>
        </p:txBody>
      </p:sp>
      <p:sp>
        <p:nvSpPr>
          <p:cNvPr id="35846" name="スライド番号プレースホルダー 4">
            <a:extLst>
              <a:ext uri="{FF2B5EF4-FFF2-40B4-BE49-F238E27FC236}">
                <a16:creationId xmlns:a16="http://schemas.microsoft.com/office/drawing/2014/main" id="{ED886830-6CC3-4876-D1C8-C7A44DFC59D7}"/>
              </a:ext>
            </a:extLst>
          </p:cNvPr>
          <p:cNvSpPr>
            <a:spLocks noGrp="1" noChangeArrowheads="1"/>
          </p:cNvSpPr>
          <p:nvPr>
            <p:ph type="sldNum" sz="quarter" idx="4"/>
          </p:nvPr>
        </p:nvSpPr>
        <p:spPr>
          <a:xfrm>
            <a:off x="11784632" y="6561138"/>
            <a:ext cx="407368"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fld id="{006AEE34-06AE-428B-8E14-601B0939DB91}" type="slidenum">
              <a:rPr lang="en-US" altLang="ja-JP" sz="900" smtClean="0">
                <a:latin typeface="+mn-ea"/>
                <a:ea typeface="+mn-ea"/>
              </a:rPr>
              <a:pPr>
                <a:spcBef>
                  <a:spcPct val="0"/>
                </a:spcBef>
                <a:buFontTx/>
                <a:buNone/>
              </a:pPr>
              <a:t>9</a:t>
            </a:fld>
            <a:endParaRPr lang="en-US" altLang="ja-JP" sz="900" dirty="0">
              <a:latin typeface="+mn-ea"/>
              <a:ea typeface="+mn-ea"/>
            </a:endParaRPr>
          </a:p>
        </p:txBody>
      </p:sp>
      <p:sp>
        <p:nvSpPr>
          <p:cNvPr id="35847" name="楕円 24">
            <a:extLst>
              <a:ext uri="{FF2B5EF4-FFF2-40B4-BE49-F238E27FC236}">
                <a16:creationId xmlns:a16="http://schemas.microsoft.com/office/drawing/2014/main" id="{A348DA15-C364-1C39-A36B-3D1958E50294}"/>
              </a:ext>
            </a:extLst>
          </p:cNvPr>
          <p:cNvSpPr>
            <a:spLocks noChangeArrowheads="1"/>
          </p:cNvSpPr>
          <p:nvPr/>
        </p:nvSpPr>
        <p:spPr bwMode="auto">
          <a:xfrm>
            <a:off x="2640013" y="4581128"/>
            <a:ext cx="4321175" cy="1081087"/>
          </a:xfrm>
          <a:prstGeom prst="ellipse">
            <a:avLst/>
          </a:prstGeom>
          <a:solidFill>
            <a:srgbClr val="FFCC99"/>
          </a:solidFill>
          <a:ln w="12700">
            <a:solidFill>
              <a:srgbClr val="FF0000"/>
            </a:solidFill>
            <a:miter lim="800000"/>
            <a:headEnd/>
            <a:tailEnd/>
          </a:ln>
        </p:spPr>
        <p:txBody>
          <a:bodyPr wrap="none" lIns="0" tIns="0" rIns="0" bIns="0" anchor="ct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defTabSz="892175">
              <a:spcBef>
                <a:spcPct val="0"/>
              </a:spcBef>
              <a:buFontTx/>
              <a:buNone/>
            </a:pPr>
            <a:r>
              <a:rPr lang="ja-JP" altLang="en-US" sz="1800" dirty="0">
                <a:latin typeface="+mn-ea"/>
                <a:ea typeface="+mn-ea"/>
              </a:rPr>
              <a:t>倫理指針</a:t>
            </a:r>
            <a:endParaRPr lang="ja-JP" altLang="en-US" sz="1800" dirty="0">
              <a:solidFill>
                <a:srgbClr val="0000CC"/>
              </a:solidFill>
              <a:latin typeface="+mn-ea"/>
              <a:ea typeface="+mn-ea"/>
            </a:endParaRPr>
          </a:p>
        </p:txBody>
      </p:sp>
      <p:sp>
        <p:nvSpPr>
          <p:cNvPr id="35848" name="楕円 25">
            <a:extLst>
              <a:ext uri="{FF2B5EF4-FFF2-40B4-BE49-F238E27FC236}">
                <a16:creationId xmlns:a16="http://schemas.microsoft.com/office/drawing/2014/main" id="{BE7DEC99-BE61-C526-4187-9FF8AF84951A}"/>
              </a:ext>
            </a:extLst>
          </p:cNvPr>
          <p:cNvSpPr>
            <a:spLocks noChangeArrowheads="1"/>
          </p:cNvSpPr>
          <p:nvPr/>
        </p:nvSpPr>
        <p:spPr bwMode="auto">
          <a:xfrm>
            <a:off x="5089525" y="4581128"/>
            <a:ext cx="4321175" cy="1081087"/>
          </a:xfrm>
          <a:prstGeom prst="ellipse">
            <a:avLst/>
          </a:prstGeom>
          <a:solidFill>
            <a:srgbClr val="E8E8F8">
              <a:alpha val="49803"/>
            </a:srgbClr>
          </a:solidFill>
          <a:ln w="12700">
            <a:solidFill>
              <a:srgbClr val="3333FF"/>
            </a:solidFill>
            <a:miter lim="800000"/>
            <a:headEnd/>
            <a:tailEnd/>
          </a:ln>
        </p:spPr>
        <p:txBody>
          <a:bodyPr wrap="none" lIns="0" tIns="0" rIns="0" bIns="0" anchor="ct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ct val="0"/>
              </a:spcBef>
              <a:buFontTx/>
              <a:buNone/>
            </a:pPr>
            <a:r>
              <a:rPr lang="zh-TW" altLang="en-US" sz="1800" dirty="0">
                <a:latin typeface="+mn-ea"/>
                <a:ea typeface="+mn-ea"/>
              </a:rPr>
              <a:t>個人情報保護法</a:t>
            </a:r>
          </a:p>
        </p:txBody>
      </p:sp>
      <p:sp>
        <p:nvSpPr>
          <p:cNvPr id="27" name="吹き出し: 線 26">
            <a:extLst>
              <a:ext uri="{FF2B5EF4-FFF2-40B4-BE49-F238E27FC236}">
                <a16:creationId xmlns:a16="http://schemas.microsoft.com/office/drawing/2014/main" id="{4A869846-CEA7-4752-2EC8-047D1F25A612}"/>
              </a:ext>
            </a:extLst>
          </p:cNvPr>
          <p:cNvSpPr/>
          <p:nvPr/>
        </p:nvSpPr>
        <p:spPr bwMode="auto">
          <a:xfrm>
            <a:off x="8724900" y="5734843"/>
            <a:ext cx="3312000" cy="755650"/>
          </a:xfrm>
          <a:prstGeom prst="borderCallout1">
            <a:avLst>
              <a:gd name="adj1" fmla="val -1709"/>
              <a:gd name="adj2" fmla="val 34316"/>
              <a:gd name="adj3" fmla="val -71648"/>
              <a:gd name="adj4" fmla="val 3030"/>
            </a:avLst>
          </a:prstGeom>
          <a:solidFill>
            <a:srgbClr val="F8F8F8"/>
          </a:solidFill>
          <a:ln w="9525">
            <a:solidFill>
              <a:schemeClr val="bg1">
                <a:lumMod val="50000"/>
              </a:schemeClr>
            </a:solidFill>
            <a:miter lim="800000"/>
            <a:headEnd/>
            <a:tailEnd/>
          </a:ln>
        </p:spPr>
        <p:txBody>
          <a:bodyPr lIns="36000" tIns="0" rIns="36000" bIns="0" anchor="ctr"/>
          <a:lstStyle>
            <a:lvl1pPr marL="98425">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0" algn="just">
              <a:lnSpc>
                <a:spcPct val="102000"/>
              </a:lnSpc>
              <a:spcBef>
                <a:spcPts val="475"/>
              </a:spcBef>
              <a:buFontTx/>
              <a:buNone/>
              <a:defRPr/>
            </a:pPr>
            <a:r>
              <a:rPr lang="ja-JP" altLang="en-US" sz="1200" dirty="0">
                <a:solidFill>
                  <a:srgbClr val="262626"/>
                </a:solidFill>
                <a:latin typeface="+mn-ea"/>
                <a:ea typeface="+mn-ea"/>
              </a:rPr>
              <a:t>研究に関係する個人情報保護法に委ねた規制</a:t>
            </a:r>
            <a:endParaRPr lang="en-US" altLang="ja-JP" sz="1200" dirty="0">
              <a:solidFill>
                <a:srgbClr val="262626"/>
              </a:solidFill>
              <a:latin typeface="+mn-ea"/>
              <a:ea typeface="+mn-ea"/>
            </a:endParaRPr>
          </a:p>
          <a:p>
            <a:pPr marL="0" algn="just">
              <a:spcBef>
                <a:spcPts val="0"/>
              </a:spcBef>
              <a:buFontTx/>
              <a:buNone/>
              <a:defRPr/>
            </a:pPr>
            <a:r>
              <a:rPr lang="ja-JP" altLang="en-US" sz="1200" dirty="0">
                <a:latin typeface="+mn-ea"/>
                <a:ea typeface="+mn-ea"/>
              </a:rPr>
              <a:t>（第９章 個人情報等、試料及び死者の試料・情報に係る基本的責務）</a:t>
            </a:r>
          </a:p>
        </p:txBody>
      </p:sp>
      <p:sp>
        <p:nvSpPr>
          <p:cNvPr id="28" name="吹き出し: 線 27">
            <a:extLst>
              <a:ext uri="{FF2B5EF4-FFF2-40B4-BE49-F238E27FC236}">
                <a16:creationId xmlns:a16="http://schemas.microsoft.com/office/drawing/2014/main" id="{191C972D-5507-A3CD-C8BC-547A534F3703}"/>
              </a:ext>
            </a:extLst>
          </p:cNvPr>
          <p:cNvSpPr/>
          <p:nvPr/>
        </p:nvSpPr>
        <p:spPr bwMode="auto">
          <a:xfrm>
            <a:off x="4781550" y="5733256"/>
            <a:ext cx="2628900" cy="757237"/>
          </a:xfrm>
          <a:prstGeom prst="borderCallout1">
            <a:avLst>
              <a:gd name="adj1" fmla="val 497"/>
              <a:gd name="adj2" fmla="val 48945"/>
              <a:gd name="adj3" fmla="val -67112"/>
              <a:gd name="adj4" fmla="val 49016"/>
            </a:avLst>
          </a:prstGeom>
          <a:solidFill>
            <a:srgbClr val="F8F8F8"/>
          </a:solidFill>
          <a:ln w="9525">
            <a:solidFill>
              <a:schemeClr val="bg1">
                <a:lumMod val="50000"/>
              </a:schemeClr>
            </a:solidFill>
            <a:miter lim="800000"/>
            <a:headEnd/>
            <a:tailEnd/>
          </a:ln>
        </p:spPr>
        <p:txBody>
          <a:bodyPr lIns="36000" tIns="0" rIns="36000" bIns="0" anchor="ctr"/>
          <a:lstStyle>
            <a:lvl1pPr marL="98425">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0" algn="just">
              <a:spcBef>
                <a:spcPts val="0"/>
              </a:spcBef>
              <a:buFontTx/>
              <a:buNone/>
              <a:defRPr/>
            </a:pPr>
            <a:r>
              <a:rPr lang="ja-JP" altLang="en-US" sz="1200" dirty="0">
                <a:solidFill>
                  <a:srgbClr val="262626"/>
                </a:solidFill>
                <a:latin typeface="+mn-ea"/>
                <a:ea typeface="+mn-ea"/>
              </a:rPr>
              <a:t>倫理指針に個人情報保護法の規定が取り込まれ、一部表現の修正や倫理指針による上乗せが施されている</a:t>
            </a:r>
          </a:p>
        </p:txBody>
      </p:sp>
      <p:sp>
        <p:nvSpPr>
          <p:cNvPr id="29" name="吹き出し: 線 28">
            <a:extLst>
              <a:ext uri="{FF2B5EF4-FFF2-40B4-BE49-F238E27FC236}">
                <a16:creationId xmlns:a16="http://schemas.microsoft.com/office/drawing/2014/main" id="{F133E1F5-DAC7-8DDD-F6D3-8E401C5DE99F}"/>
              </a:ext>
            </a:extLst>
          </p:cNvPr>
          <p:cNvSpPr/>
          <p:nvPr/>
        </p:nvSpPr>
        <p:spPr bwMode="auto">
          <a:xfrm>
            <a:off x="1200151" y="5914231"/>
            <a:ext cx="2447578" cy="576262"/>
          </a:xfrm>
          <a:prstGeom prst="borderCallout1">
            <a:avLst>
              <a:gd name="adj1" fmla="val -907"/>
              <a:gd name="adj2" fmla="val 50181"/>
              <a:gd name="adj3" fmla="val -102613"/>
              <a:gd name="adj4" fmla="val 92011"/>
            </a:avLst>
          </a:prstGeom>
          <a:solidFill>
            <a:srgbClr val="F8F8F8"/>
          </a:solidFill>
          <a:ln w="9525">
            <a:solidFill>
              <a:schemeClr val="bg1">
                <a:lumMod val="50000"/>
              </a:schemeClr>
            </a:solidFill>
            <a:miter lim="800000"/>
            <a:headEnd/>
            <a:tailEnd/>
          </a:ln>
        </p:spPr>
        <p:txBody>
          <a:bodyPr lIns="36000" tIns="0" rIns="36000" bIns="0" anchor="ctr"/>
          <a:lstStyle>
            <a:lvl1pPr marL="9683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0" algn="just">
              <a:spcBef>
                <a:spcPts val="0"/>
              </a:spcBef>
              <a:buFontTx/>
              <a:buNone/>
              <a:defRPr/>
            </a:pPr>
            <a:r>
              <a:rPr lang="ja-JP" altLang="en-US" sz="1200" dirty="0">
                <a:solidFill>
                  <a:srgbClr val="262626"/>
                </a:solidFill>
                <a:latin typeface="+mn-ea"/>
                <a:ea typeface="+mn-ea"/>
              </a:rPr>
              <a:t>研究倫理に関する倫理指針としての独自の規制</a:t>
            </a:r>
            <a:endParaRPr lang="ja-JP" altLang="en-US" sz="1200" dirty="0">
              <a:latin typeface="+mn-ea"/>
              <a:ea typeface="+mn-ea"/>
            </a:endParaRPr>
          </a:p>
        </p:txBody>
      </p:sp>
      <p:pic>
        <p:nvPicPr>
          <p:cNvPr id="35852" name="object 111">
            <a:extLst>
              <a:ext uri="{FF2B5EF4-FFF2-40B4-BE49-F238E27FC236}">
                <a16:creationId xmlns:a16="http://schemas.microsoft.com/office/drawing/2014/main" id="{79D0B28B-D499-AE4C-46D5-036483339D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2565400"/>
            <a:ext cx="203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object 112">
            <a:extLst>
              <a:ext uri="{FF2B5EF4-FFF2-40B4-BE49-F238E27FC236}">
                <a16:creationId xmlns:a16="http://schemas.microsoft.com/office/drawing/2014/main" id="{4114E401-ECD3-DD39-2616-FBBE6067C2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1063" y="2565400"/>
            <a:ext cx="114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object 113">
            <a:extLst>
              <a:ext uri="{FF2B5EF4-FFF2-40B4-BE49-F238E27FC236}">
                <a16:creationId xmlns:a16="http://schemas.microsoft.com/office/drawing/2014/main" id="{452D07E2-D0F9-C3F0-C9FE-B4E8A9DEDE07}"/>
              </a:ext>
            </a:extLst>
          </p:cNvPr>
          <p:cNvSpPr>
            <a:spLocks/>
          </p:cNvSpPr>
          <p:nvPr/>
        </p:nvSpPr>
        <p:spPr bwMode="auto">
          <a:xfrm>
            <a:off x="4691063" y="2565400"/>
            <a:ext cx="114300" cy="1368425"/>
          </a:xfrm>
          <a:custGeom>
            <a:avLst/>
            <a:gdLst>
              <a:gd name="T0" fmla="*/ 0 w 114300"/>
              <a:gd name="T1" fmla="*/ 2147483646 h 881379"/>
              <a:gd name="T2" fmla="*/ 114300 w 114300"/>
              <a:gd name="T3" fmla="*/ 2147483646 h 881379"/>
              <a:gd name="T4" fmla="*/ 114300 w 114300"/>
              <a:gd name="T5" fmla="*/ 0 h 881379"/>
              <a:gd name="T6" fmla="*/ 0 w 114300"/>
              <a:gd name="T7" fmla="*/ 0 h 881379"/>
              <a:gd name="T8" fmla="*/ 0 w 114300"/>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881379">
                <a:moveTo>
                  <a:pt x="0" y="880872"/>
                </a:moveTo>
                <a:lnTo>
                  <a:pt x="114300" y="880872"/>
                </a:lnTo>
                <a:lnTo>
                  <a:pt x="114300"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35855" name="object 115">
            <a:extLst>
              <a:ext uri="{FF2B5EF4-FFF2-40B4-BE49-F238E27FC236}">
                <a16:creationId xmlns:a16="http://schemas.microsoft.com/office/drawing/2014/main" id="{E96BCB2A-B543-80EA-D394-46076443CA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9650" y="2565400"/>
            <a:ext cx="203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object 116">
            <a:extLst>
              <a:ext uri="{FF2B5EF4-FFF2-40B4-BE49-F238E27FC236}">
                <a16:creationId xmlns:a16="http://schemas.microsoft.com/office/drawing/2014/main" id="{F7794F2A-81EC-3287-667E-208C49C724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7275" y="2565400"/>
            <a:ext cx="1127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object 117">
            <a:extLst>
              <a:ext uri="{FF2B5EF4-FFF2-40B4-BE49-F238E27FC236}">
                <a16:creationId xmlns:a16="http://schemas.microsoft.com/office/drawing/2014/main" id="{A55B915F-6328-0661-24FD-C33C438812DE}"/>
              </a:ext>
            </a:extLst>
          </p:cNvPr>
          <p:cNvSpPr>
            <a:spLocks/>
          </p:cNvSpPr>
          <p:nvPr/>
        </p:nvSpPr>
        <p:spPr bwMode="auto">
          <a:xfrm>
            <a:off x="4867275" y="2565400"/>
            <a:ext cx="112713" cy="1368425"/>
          </a:xfrm>
          <a:custGeom>
            <a:avLst/>
            <a:gdLst>
              <a:gd name="T0" fmla="*/ 0 w 113029"/>
              <a:gd name="T1" fmla="*/ 2147483646 h 881379"/>
              <a:gd name="T2" fmla="*/ 107232 w 113029"/>
              <a:gd name="T3" fmla="*/ 2147483646 h 881379"/>
              <a:gd name="T4" fmla="*/ 107232 w 113029"/>
              <a:gd name="T5" fmla="*/ 0 h 881379"/>
              <a:gd name="T6" fmla="*/ 0 w 113029"/>
              <a:gd name="T7" fmla="*/ 0 h 881379"/>
              <a:gd name="T8" fmla="*/ 0 w 113029"/>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029" h="881379">
                <a:moveTo>
                  <a:pt x="0" y="880872"/>
                </a:moveTo>
                <a:lnTo>
                  <a:pt x="112775" y="880872"/>
                </a:lnTo>
                <a:lnTo>
                  <a:pt x="112775"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35858" name="object 119">
            <a:extLst>
              <a:ext uri="{FF2B5EF4-FFF2-40B4-BE49-F238E27FC236}">
                <a16:creationId xmlns:a16="http://schemas.microsoft.com/office/drawing/2014/main" id="{46064EA5-3C4D-065E-E3E8-1D73952DD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8" y="2565400"/>
            <a:ext cx="203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object 120">
            <a:extLst>
              <a:ext uri="{FF2B5EF4-FFF2-40B4-BE49-F238E27FC236}">
                <a16:creationId xmlns:a16="http://schemas.microsoft.com/office/drawing/2014/main" id="{0DBA5872-B2F0-C060-21C1-75863BE064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3963" y="2565400"/>
            <a:ext cx="114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object 121">
            <a:extLst>
              <a:ext uri="{FF2B5EF4-FFF2-40B4-BE49-F238E27FC236}">
                <a16:creationId xmlns:a16="http://schemas.microsoft.com/office/drawing/2014/main" id="{20FE20CF-763C-0B4E-4BA1-1EECAA7490A8}"/>
              </a:ext>
            </a:extLst>
          </p:cNvPr>
          <p:cNvSpPr>
            <a:spLocks/>
          </p:cNvSpPr>
          <p:nvPr/>
        </p:nvSpPr>
        <p:spPr bwMode="auto">
          <a:xfrm>
            <a:off x="5033963" y="2565400"/>
            <a:ext cx="114300" cy="1368425"/>
          </a:xfrm>
          <a:custGeom>
            <a:avLst/>
            <a:gdLst>
              <a:gd name="T0" fmla="*/ 0 w 114300"/>
              <a:gd name="T1" fmla="*/ 2147483646 h 881379"/>
              <a:gd name="T2" fmla="*/ 114300 w 114300"/>
              <a:gd name="T3" fmla="*/ 2147483646 h 881379"/>
              <a:gd name="T4" fmla="*/ 114300 w 114300"/>
              <a:gd name="T5" fmla="*/ 0 h 881379"/>
              <a:gd name="T6" fmla="*/ 0 w 114300"/>
              <a:gd name="T7" fmla="*/ 0 h 881379"/>
              <a:gd name="T8" fmla="*/ 0 w 114300"/>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881379">
                <a:moveTo>
                  <a:pt x="0" y="880872"/>
                </a:moveTo>
                <a:lnTo>
                  <a:pt x="114300" y="880872"/>
                </a:lnTo>
                <a:lnTo>
                  <a:pt x="114300"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35861" name="object 123">
            <a:extLst>
              <a:ext uri="{FF2B5EF4-FFF2-40B4-BE49-F238E27FC236}">
                <a16:creationId xmlns:a16="http://schemas.microsoft.com/office/drawing/2014/main" id="{53DAA3CD-7721-6552-E96C-D15F27CA28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038" y="2565400"/>
            <a:ext cx="2047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object 124">
            <a:extLst>
              <a:ext uri="{FF2B5EF4-FFF2-40B4-BE49-F238E27FC236}">
                <a16:creationId xmlns:a16="http://schemas.microsoft.com/office/drawing/2014/main" id="{DDCA710C-E123-8592-DEAE-C6F12DCDA8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3663" y="2565400"/>
            <a:ext cx="114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object 125">
            <a:extLst>
              <a:ext uri="{FF2B5EF4-FFF2-40B4-BE49-F238E27FC236}">
                <a16:creationId xmlns:a16="http://schemas.microsoft.com/office/drawing/2014/main" id="{EB0D743B-3396-BFC4-55F5-E6E1672629AB}"/>
              </a:ext>
            </a:extLst>
          </p:cNvPr>
          <p:cNvSpPr>
            <a:spLocks/>
          </p:cNvSpPr>
          <p:nvPr/>
        </p:nvSpPr>
        <p:spPr bwMode="auto">
          <a:xfrm>
            <a:off x="5173663" y="2565400"/>
            <a:ext cx="114300" cy="1368425"/>
          </a:xfrm>
          <a:custGeom>
            <a:avLst/>
            <a:gdLst>
              <a:gd name="T0" fmla="*/ 0 w 114300"/>
              <a:gd name="T1" fmla="*/ 2147483646 h 881379"/>
              <a:gd name="T2" fmla="*/ 114300 w 114300"/>
              <a:gd name="T3" fmla="*/ 2147483646 h 881379"/>
              <a:gd name="T4" fmla="*/ 114300 w 114300"/>
              <a:gd name="T5" fmla="*/ 0 h 881379"/>
              <a:gd name="T6" fmla="*/ 0 w 114300"/>
              <a:gd name="T7" fmla="*/ 0 h 881379"/>
              <a:gd name="T8" fmla="*/ 0 w 114300"/>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881379">
                <a:moveTo>
                  <a:pt x="0" y="880872"/>
                </a:moveTo>
                <a:lnTo>
                  <a:pt x="114300" y="880872"/>
                </a:lnTo>
                <a:lnTo>
                  <a:pt x="114300"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35864" name="object 127">
            <a:extLst>
              <a:ext uri="{FF2B5EF4-FFF2-40B4-BE49-F238E27FC236}">
                <a16:creationId xmlns:a16="http://schemas.microsoft.com/office/drawing/2014/main" id="{10858D31-B450-859D-83CE-960262CEF9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4313" y="2565400"/>
            <a:ext cx="2016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object 128">
            <a:extLst>
              <a:ext uri="{FF2B5EF4-FFF2-40B4-BE49-F238E27FC236}">
                <a16:creationId xmlns:a16="http://schemas.microsoft.com/office/drawing/2014/main" id="{A46EDDE7-EF1D-2F01-196E-15608E3733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1938" y="2565400"/>
            <a:ext cx="1127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object 129">
            <a:extLst>
              <a:ext uri="{FF2B5EF4-FFF2-40B4-BE49-F238E27FC236}">
                <a16:creationId xmlns:a16="http://schemas.microsoft.com/office/drawing/2014/main" id="{6B01FFC3-08C8-8C63-48BF-3A8E59632FD5}"/>
              </a:ext>
            </a:extLst>
          </p:cNvPr>
          <p:cNvSpPr>
            <a:spLocks/>
          </p:cNvSpPr>
          <p:nvPr/>
        </p:nvSpPr>
        <p:spPr bwMode="auto">
          <a:xfrm>
            <a:off x="5341938" y="2565400"/>
            <a:ext cx="112712" cy="1368425"/>
          </a:xfrm>
          <a:custGeom>
            <a:avLst/>
            <a:gdLst>
              <a:gd name="T0" fmla="*/ 0 w 113029"/>
              <a:gd name="T1" fmla="*/ 2147483646 h 881379"/>
              <a:gd name="T2" fmla="*/ 107216 w 113029"/>
              <a:gd name="T3" fmla="*/ 2147483646 h 881379"/>
              <a:gd name="T4" fmla="*/ 107216 w 113029"/>
              <a:gd name="T5" fmla="*/ 0 h 881379"/>
              <a:gd name="T6" fmla="*/ 0 w 113029"/>
              <a:gd name="T7" fmla="*/ 0 h 881379"/>
              <a:gd name="T8" fmla="*/ 0 w 113029"/>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029" h="881379">
                <a:moveTo>
                  <a:pt x="0" y="880872"/>
                </a:moveTo>
                <a:lnTo>
                  <a:pt x="112775" y="880872"/>
                </a:lnTo>
                <a:lnTo>
                  <a:pt x="112775"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pic>
        <p:nvPicPr>
          <p:cNvPr id="35867" name="object 132">
            <a:extLst>
              <a:ext uri="{FF2B5EF4-FFF2-40B4-BE49-F238E27FC236}">
                <a16:creationId xmlns:a16="http://schemas.microsoft.com/office/drawing/2014/main" id="{C9FFFDD5-F983-CE69-D76F-7EAF9F7743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9413" y="2565400"/>
            <a:ext cx="2047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object 133">
            <a:extLst>
              <a:ext uri="{FF2B5EF4-FFF2-40B4-BE49-F238E27FC236}">
                <a16:creationId xmlns:a16="http://schemas.microsoft.com/office/drawing/2014/main" id="{86996354-2E8E-FB7B-19B4-57C938EC7E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7038" y="2565400"/>
            <a:ext cx="114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object 134">
            <a:extLst>
              <a:ext uri="{FF2B5EF4-FFF2-40B4-BE49-F238E27FC236}">
                <a16:creationId xmlns:a16="http://schemas.microsoft.com/office/drawing/2014/main" id="{C7611415-8A4F-8E13-39DC-259E284CE985}"/>
              </a:ext>
            </a:extLst>
          </p:cNvPr>
          <p:cNvSpPr>
            <a:spLocks/>
          </p:cNvSpPr>
          <p:nvPr/>
        </p:nvSpPr>
        <p:spPr bwMode="auto">
          <a:xfrm>
            <a:off x="5507038" y="2565400"/>
            <a:ext cx="114300" cy="1368425"/>
          </a:xfrm>
          <a:custGeom>
            <a:avLst/>
            <a:gdLst>
              <a:gd name="T0" fmla="*/ 0 w 114300"/>
              <a:gd name="T1" fmla="*/ 2147483646 h 881379"/>
              <a:gd name="T2" fmla="*/ 114300 w 114300"/>
              <a:gd name="T3" fmla="*/ 2147483646 h 881379"/>
              <a:gd name="T4" fmla="*/ 114300 w 114300"/>
              <a:gd name="T5" fmla="*/ 0 h 881379"/>
              <a:gd name="T6" fmla="*/ 0 w 114300"/>
              <a:gd name="T7" fmla="*/ 0 h 881379"/>
              <a:gd name="T8" fmla="*/ 0 w 114300"/>
              <a:gd name="T9" fmla="*/ 2147483646 h 88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881379">
                <a:moveTo>
                  <a:pt x="0" y="880872"/>
                </a:moveTo>
                <a:lnTo>
                  <a:pt x="114300" y="880872"/>
                </a:lnTo>
                <a:lnTo>
                  <a:pt x="114300" y="0"/>
                </a:lnTo>
                <a:lnTo>
                  <a:pt x="0" y="0"/>
                </a:lnTo>
                <a:lnTo>
                  <a:pt x="0" y="880872"/>
                </a:lnTo>
                <a:close/>
              </a:path>
            </a:pathLst>
          </a:custGeom>
          <a:noFill/>
          <a:ln w="9525">
            <a:solidFill>
              <a:srgbClr val="A0A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latin typeface="+mn-ea"/>
              <a:ea typeface="+mn-ea"/>
            </a:endParaRPr>
          </a:p>
        </p:txBody>
      </p:sp>
      <p:sp>
        <p:nvSpPr>
          <p:cNvPr id="77" name="テキスト ボックス 76">
            <a:extLst>
              <a:ext uri="{FF2B5EF4-FFF2-40B4-BE49-F238E27FC236}">
                <a16:creationId xmlns:a16="http://schemas.microsoft.com/office/drawing/2014/main" id="{D4E59A5B-F021-553C-A89C-02CBF2624914}"/>
              </a:ext>
            </a:extLst>
          </p:cNvPr>
          <p:cNvSpPr txBox="1"/>
          <p:nvPr/>
        </p:nvSpPr>
        <p:spPr>
          <a:xfrm>
            <a:off x="3464123" y="2565400"/>
            <a:ext cx="615553" cy="1368425"/>
          </a:xfrm>
          <a:prstGeom prst="rect">
            <a:avLst/>
          </a:prstGeom>
        </p:spPr>
        <p:style>
          <a:lnRef idx="1">
            <a:schemeClr val="accent1"/>
          </a:lnRef>
          <a:fillRef idx="2">
            <a:schemeClr val="accent1"/>
          </a:fillRef>
          <a:effectRef idx="1">
            <a:schemeClr val="accent1"/>
          </a:effectRef>
          <a:fontRef idx="minor">
            <a:schemeClr val="dk1"/>
          </a:fontRef>
        </p:style>
        <p:txBody>
          <a:bodyPr vert="eaVert" anchor="ctr">
            <a:spAutoFit/>
          </a:bodyPr>
          <a:lstStyle/>
          <a:p>
            <a:pPr algn="ctr">
              <a:defRPr/>
            </a:pPr>
            <a:r>
              <a:rPr lang="ja-JP" altLang="en-US" sz="1400" dirty="0">
                <a:latin typeface="+mn-ea"/>
              </a:rPr>
              <a:t>独立行政法人等個人情報保護法</a:t>
            </a:r>
            <a:endParaRPr lang="zh-TW" altLang="en-US" sz="1400" dirty="0">
              <a:latin typeface="+mn-ea"/>
            </a:endParaRPr>
          </a:p>
        </p:txBody>
      </p:sp>
      <p:sp>
        <p:nvSpPr>
          <p:cNvPr id="78" name="テキスト ボックス 77">
            <a:extLst>
              <a:ext uri="{FF2B5EF4-FFF2-40B4-BE49-F238E27FC236}">
                <a16:creationId xmlns:a16="http://schemas.microsoft.com/office/drawing/2014/main" id="{4E5AE83E-31A4-017D-62CD-DA53BBB0ECCD}"/>
              </a:ext>
            </a:extLst>
          </p:cNvPr>
          <p:cNvSpPr txBox="1"/>
          <p:nvPr/>
        </p:nvSpPr>
        <p:spPr>
          <a:xfrm>
            <a:off x="4184620" y="2565400"/>
            <a:ext cx="400110" cy="1368425"/>
          </a:xfrm>
          <a:prstGeom prst="rect">
            <a:avLst/>
          </a:prstGeom>
          <a:solidFill>
            <a:srgbClr val="E8E8F8"/>
          </a:solidFill>
          <a:ln w="12700">
            <a:solidFill>
              <a:srgbClr val="3333FF"/>
            </a:solidFill>
          </a:ln>
        </p:spPr>
        <p:style>
          <a:lnRef idx="1">
            <a:schemeClr val="accent6"/>
          </a:lnRef>
          <a:fillRef idx="2">
            <a:schemeClr val="accent6"/>
          </a:fillRef>
          <a:effectRef idx="1">
            <a:schemeClr val="accent6"/>
          </a:effectRef>
          <a:fontRef idx="minor">
            <a:schemeClr val="dk1"/>
          </a:fontRef>
        </p:style>
        <p:txBody>
          <a:bodyPr vert="eaVert" anchor="ctr">
            <a:spAutoFit/>
          </a:bodyPr>
          <a:lstStyle/>
          <a:p>
            <a:pPr algn="ctr">
              <a:defRPr/>
            </a:pPr>
            <a:r>
              <a:rPr lang="ja-JP" altLang="en-US" sz="1400" dirty="0">
                <a:latin typeface="+mn-ea"/>
              </a:rPr>
              <a:t>個人情報保護法</a:t>
            </a:r>
            <a:endParaRPr lang="zh-TW" altLang="en-US" sz="1400" dirty="0">
              <a:latin typeface="+mn-ea"/>
            </a:endParaRPr>
          </a:p>
        </p:txBody>
      </p:sp>
      <p:sp>
        <p:nvSpPr>
          <p:cNvPr id="35872" name="テキスト ボックス 78">
            <a:extLst>
              <a:ext uri="{FF2B5EF4-FFF2-40B4-BE49-F238E27FC236}">
                <a16:creationId xmlns:a16="http://schemas.microsoft.com/office/drawing/2014/main" id="{701FAB1C-F331-1BDF-DCB3-EE5A38BF8BEC}"/>
              </a:ext>
            </a:extLst>
          </p:cNvPr>
          <p:cNvSpPr txBox="1">
            <a:spLocks noChangeArrowheads="1"/>
          </p:cNvSpPr>
          <p:nvPr/>
        </p:nvSpPr>
        <p:spPr bwMode="auto">
          <a:xfrm>
            <a:off x="4834136" y="2565400"/>
            <a:ext cx="61555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1400" dirty="0">
                <a:latin typeface="+mn-ea"/>
                <a:ea typeface="+mn-ea"/>
              </a:rPr>
              <a:t>個人情報</a:t>
            </a:r>
            <a:endParaRPr lang="en-US" altLang="ja-JP" sz="1400" dirty="0">
              <a:latin typeface="+mn-ea"/>
              <a:ea typeface="+mn-ea"/>
            </a:endParaRPr>
          </a:p>
          <a:p>
            <a:pPr algn="ctr">
              <a:spcBef>
                <a:spcPct val="0"/>
              </a:spcBef>
              <a:buFontTx/>
              <a:buNone/>
            </a:pPr>
            <a:r>
              <a:rPr lang="ja-JP" altLang="en-US" sz="1400" dirty="0">
                <a:latin typeface="+mn-ea"/>
                <a:ea typeface="+mn-ea"/>
              </a:rPr>
              <a:t>保護条例</a:t>
            </a:r>
            <a:endParaRPr lang="zh-TW" altLang="en-US" sz="1400" dirty="0">
              <a:latin typeface="+mn-ea"/>
              <a:ea typeface="+mn-ea"/>
            </a:endParaRPr>
          </a:p>
        </p:txBody>
      </p:sp>
      <p:sp>
        <p:nvSpPr>
          <p:cNvPr id="82" name="テキスト ボックス 81">
            <a:extLst>
              <a:ext uri="{FF2B5EF4-FFF2-40B4-BE49-F238E27FC236}">
                <a16:creationId xmlns:a16="http://schemas.microsoft.com/office/drawing/2014/main" id="{E53DBB2D-693E-6D7C-C6A4-C5FE4336351F}"/>
              </a:ext>
            </a:extLst>
          </p:cNvPr>
          <p:cNvSpPr txBox="1"/>
          <p:nvPr/>
        </p:nvSpPr>
        <p:spPr>
          <a:xfrm>
            <a:off x="7104063" y="2565400"/>
            <a:ext cx="2232025" cy="1368425"/>
          </a:xfrm>
          <a:prstGeom prst="rect">
            <a:avLst/>
          </a:prstGeom>
          <a:solidFill>
            <a:srgbClr val="E8E8F8"/>
          </a:solidFill>
          <a:ln w="12700">
            <a:solidFill>
              <a:srgbClr val="3333FF"/>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400" dirty="0">
                <a:latin typeface="+mn-ea"/>
              </a:rPr>
              <a:t>個人情報保護法</a:t>
            </a:r>
            <a:endParaRPr lang="en-US" altLang="ja-JP" sz="1400" dirty="0">
              <a:latin typeface="+mn-ea"/>
            </a:endParaRPr>
          </a:p>
          <a:p>
            <a:pPr algn="ctr">
              <a:defRPr/>
            </a:pPr>
            <a:r>
              <a:rPr lang="ja-JP" altLang="en-US" sz="1400" dirty="0">
                <a:latin typeface="+mn-ea"/>
              </a:rPr>
              <a:t>（国公立私立の医療機関の（ほぼ）統一ルールとして）</a:t>
            </a:r>
            <a:endParaRPr lang="en-US" altLang="zh-TW" sz="1400" dirty="0">
              <a:latin typeface="+mn-ea"/>
            </a:endParaRPr>
          </a:p>
        </p:txBody>
      </p:sp>
      <p:sp>
        <p:nvSpPr>
          <p:cNvPr id="35874" name="テキスト ボックス 82">
            <a:extLst>
              <a:ext uri="{FF2B5EF4-FFF2-40B4-BE49-F238E27FC236}">
                <a16:creationId xmlns:a16="http://schemas.microsoft.com/office/drawing/2014/main" id="{B54E5B57-9F16-B99F-5071-19759A949BC4}"/>
              </a:ext>
            </a:extLst>
          </p:cNvPr>
          <p:cNvSpPr txBox="1">
            <a:spLocks noChangeArrowheads="1"/>
          </p:cNvSpPr>
          <p:nvPr/>
        </p:nvSpPr>
        <p:spPr bwMode="auto">
          <a:xfrm>
            <a:off x="4097338" y="2133600"/>
            <a:ext cx="901700" cy="307975"/>
          </a:xfrm>
          <a:prstGeom prst="rect">
            <a:avLst/>
          </a:prstGeom>
          <a:solidFill>
            <a:srgbClr val="FFCC99"/>
          </a:solidFill>
          <a:ln w="9525">
            <a:solidFill>
              <a:srgbClr val="FF0000"/>
            </a:solidFill>
            <a:miter lim="800000"/>
            <a:headEnd/>
            <a:tailEnd/>
          </a:ln>
        </p:spPr>
        <p:txBody>
          <a:bodyPr wrap="none" anchor="ct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1400">
                <a:latin typeface="+mn-ea"/>
                <a:ea typeface="+mn-ea"/>
              </a:rPr>
              <a:t>倫理指針</a:t>
            </a:r>
          </a:p>
        </p:txBody>
      </p:sp>
      <p:sp>
        <p:nvSpPr>
          <p:cNvPr id="35875" name="テキスト ボックス 83">
            <a:extLst>
              <a:ext uri="{FF2B5EF4-FFF2-40B4-BE49-F238E27FC236}">
                <a16:creationId xmlns:a16="http://schemas.microsoft.com/office/drawing/2014/main" id="{28F4838D-3995-1659-01AF-9115EFC5F5B4}"/>
              </a:ext>
            </a:extLst>
          </p:cNvPr>
          <p:cNvSpPr txBox="1">
            <a:spLocks noChangeArrowheads="1"/>
          </p:cNvSpPr>
          <p:nvPr/>
        </p:nvSpPr>
        <p:spPr bwMode="auto">
          <a:xfrm>
            <a:off x="7769225" y="2133600"/>
            <a:ext cx="901700" cy="307975"/>
          </a:xfrm>
          <a:prstGeom prst="rect">
            <a:avLst/>
          </a:prstGeom>
          <a:solidFill>
            <a:srgbClr val="FFCC99"/>
          </a:solidFill>
          <a:ln w="9525">
            <a:solidFill>
              <a:srgbClr val="FF0000"/>
            </a:solidFill>
            <a:miter lim="800000"/>
            <a:headEnd/>
            <a:tailEnd/>
          </a:ln>
        </p:spPr>
        <p:txBody>
          <a:bodyPr wrap="none" anchor="ct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ja-JP" altLang="en-US" sz="1400">
                <a:latin typeface="+mn-ea"/>
                <a:ea typeface="+mn-ea"/>
              </a:rPr>
              <a:t>倫理指針</a:t>
            </a:r>
          </a:p>
        </p:txBody>
      </p:sp>
      <p:sp>
        <p:nvSpPr>
          <p:cNvPr id="35876" name="テキスト ボックス 84">
            <a:extLst>
              <a:ext uri="{FF2B5EF4-FFF2-40B4-BE49-F238E27FC236}">
                <a16:creationId xmlns:a16="http://schemas.microsoft.com/office/drawing/2014/main" id="{43EF08E7-7A7D-9A08-5D7C-1AD55F26ADA3}"/>
              </a:ext>
            </a:extLst>
          </p:cNvPr>
          <p:cNvSpPr txBox="1">
            <a:spLocks noChangeArrowheads="1"/>
          </p:cNvSpPr>
          <p:nvPr/>
        </p:nvSpPr>
        <p:spPr bwMode="auto">
          <a:xfrm>
            <a:off x="3994150" y="17732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en-US" altLang="ja-JP" sz="1800" dirty="0">
                <a:solidFill>
                  <a:srgbClr val="000000"/>
                </a:solidFill>
                <a:latin typeface="+mn-ea"/>
                <a:ea typeface="+mn-ea"/>
              </a:rPr>
              <a:t>【</a:t>
            </a:r>
            <a:r>
              <a:rPr lang="ja-JP" altLang="en-US" sz="1800" dirty="0">
                <a:solidFill>
                  <a:srgbClr val="000000"/>
                </a:solidFill>
                <a:latin typeface="+mn-ea"/>
                <a:ea typeface="+mn-ea"/>
              </a:rPr>
              <a:t>改正前</a:t>
            </a:r>
            <a:r>
              <a:rPr lang="en-US" altLang="ja-JP" sz="1800" dirty="0">
                <a:solidFill>
                  <a:srgbClr val="000000"/>
                </a:solidFill>
                <a:latin typeface="+mn-ea"/>
                <a:ea typeface="+mn-ea"/>
              </a:rPr>
              <a:t>】</a:t>
            </a:r>
            <a:endParaRPr lang="ja-JP" altLang="en-US" sz="1800" dirty="0">
              <a:solidFill>
                <a:srgbClr val="000000"/>
              </a:solidFill>
              <a:latin typeface="+mn-ea"/>
              <a:ea typeface="+mn-ea"/>
            </a:endParaRPr>
          </a:p>
        </p:txBody>
      </p:sp>
      <p:sp>
        <p:nvSpPr>
          <p:cNvPr id="35877" name="テキスト ボックス 85">
            <a:extLst>
              <a:ext uri="{FF2B5EF4-FFF2-40B4-BE49-F238E27FC236}">
                <a16:creationId xmlns:a16="http://schemas.microsoft.com/office/drawing/2014/main" id="{5ACC1394-8D99-B033-8577-C3429ABA1A10}"/>
              </a:ext>
            </a:extLst>
          </p:cNvPr>
          <p:cNvSpPr txBox="1">
            <a:spLocks noChangeArrowheads="1"/>
          </p:cNvSpPr>
          <p:nvPr/>
        </p:nvSpPr>
        <p:spPr bwMode="auto">
          <a:xfrm>
            <a:off x="7666038" y="17732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spcBef>
                <a:spcPct val="0"/>
              </a:spcBef>
              <a:buFontTx/>
              <a:buNone/>
            </a:pPr>
            <a:r>
              <a:rPr lang="en-US" altLang="ja-JP" sz="1800" dirty="0">
                <a:solidFill>
                  <a:srgbClr val="000000"/>
                </a:solidFill>
                <a:latin typeface="+mn-ea"/>
                <a:ea typeface="+mn-ea"/>
              </a:rPr>
              <a:t>【</a:t>
            </a:r>
            <a:r>
              <a:rPr lang="ja-JP" altLang="en-US" sz="1800" dirty="0">
                <a:solidFill>
                  <a:srgbClr val="000000"/>
                </a:solidFill>
                <a:latin typeface="+mn-ea"/>
                <a:ea typeface="+mn-ea"/>
              </a:rPr>
              <a:t>改正後</a:t>
            </a:r>
            <a:r>
              <a:rPr lang="en-US" altLang="ja-JP" sz="1800" dirty="0">
                <a:solidFill>
                  <a:srgbClr val="000000"/>
                </a:solidFill>
                <a:latin typeface="+mn-ea"/>
                <a:ea typeface="+mn-ea"/>
              </a:rPr>
              <a:t>】</a:t>
            </a:r>
            <a:endParaRPr lang="ja-JP" altLang="en-US" sz="1800" dirty="0">
              <a:solidFill>
                <a:srgbClr val="000000"/>
              </a:solidFill>
              <a:latin typeface="+mn-ea"/>
              <a:ea typeface="+mn-ea"/>
            </a:endParaRPr>
          </a:p>
        </p:txBody>
      </p:sp>
      <p:sp>
        <p:nvSpPr>
          <p:cNvPr id="35878" name="矢印: 右 86">
            <a:extLst>
              <a:ext uri="{FF2B5EF4-FFF2-40B4-BE49-F238E27FC236}">
                <a16:creationId xmlns:a16="http://schemas.microsoft.com/office/drawing/2014/main" id="{D12F1A20-A1BB-0E67-B1A8-5D67C9DE2235}"/>
              </a:ext>
            </a:extLst>
          </p:cNvPr>
          <p:cNvSpPr>
            <a:spLocks noChangeArrowheads="1"/>
          </p:cNvSpPr>
          <p:nvPr/>
        </p:nvSpPr>
        <p:spPr bwMode="auto">
          <a:xfrm>
            <a:off x="5735638" y="2638425"/>
            <a:ext cx="1296987" cy="1008063"/>
          </a:xfrm>
          <a:prstGeom prst="rightArrow">
            <a:avLst>
              <a:gd name="adj1" fmla="val 50000"/>
              <a:gd name="adj2" fmla="val 50035"/>
            </a:avLst>
          </a:prstGeom>
          <a:gradFill rotWithShape="1">
            <a:gsLst>
              <a:gs pos="0">
                <a:srgbClr val="8686FF"/>
              </a:gs>
              <a:gs pos="50000">
                <a:srgbClr val="B6B6FF"/>
              </a:gs>
              <a:gs pos="100000">
                <a:srgbClr val="DBDBFF"/>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endParaRPr lang="ja-JP" altLang="en-US" sz="1800">
              <a:solidFill>
                <a:srgbClr val="0000CC"/>
              </a:solidFill>
              <a:latin typeface="+mn-ea"/>
              <a:ea typeface="+mn-ea"/>
            </a:endParaRPr>
          </a:p>
        </p:txBody>
      </p:sp>
      <p:sp>
        <p:nvSpPr>
          <p:cNvPr id="42" name="吹き出し: 線 41">
            <a:extLst>
              <a:ext uri="{FF2B5EF4-FFF2-40B4-BE49-F238E27FC236}">
                <a16:creationId xmlns:a16="http://schemas.microsoft.com/office/drawing/2014/main" id="{D07C34E7-D4D0-3FF6-E14C-97C8F5356F01}"/>
              </a:ext>
            </a:extLst>
          </p:cNvPr>
          <p:cNvSpPr/>
          <p:nvPr/>
        </p:nvSpPr>
        <p:spPr bwMode="auto">
          <a:xfrm>
            <a:off x="768350" y="2782888"/>
            <a:ext cx="2303463" cy="863600"/>
          </a:xfrm>
          <a:prstGeom prst="borderCallout1">
            <a:avLst>
              <a:gd name="adj1" fmla="val -907"/>
              <a:gd name="adj2" fmla="val 50181"/>
              <a:gd name="adj3" fmla="val -76945"/>
              <a:gd name="adj4" fmla="val 139173"/>
            </a:avLst>
          </a:prstGeom>
          <a:solidFill>
            <a:srgbClr val="F8F8F8"/>
          </a:solidFill>
          <a:ln w="9525">
            <a:solidFill>
              <a:schemeClr val="bg1">
                <a:lumMod val="50000"/>
              </a:schemeClr>
            </a:solidFill>
            <a:miter lim="800000"/>
            <a:headEnd/>
            <a:tailEnd/>
          </a:ln>
        </p:spPr>
        <p:txBody>
          <a:bodyPr lIns="0" tIns="0" rIns="0" bIns="0" anchor="ctr"/>
          <a:lstStyle>
            <a:lvl1pPr marL="250825" indent="-17938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182563" indent="-111125" algn="just">
              <a:lnSpc>
                <a:spcPct val="102000"/>
              </a:lnSpc>
              <a:spcBef>
                <a:spcPts val="175"/>
              </a:spcBef>
            </a:pPr>
            <a:r>
              <a:rPr lang="ja-JP" altLang="en-US" sz="1200" dirty="0">
                <a:solidFill>
                  <a:srgbClr val="262626"/>
                </a:solidFill>
                <a:latin typeface="+mn-ea"/>
                <a:ea typeface="+mn-ea"/>
              </a:rPr>
              <a:t>個人情報保護に関するルールに医療機関によるバラつきあり</a:t>
            </a:r>
            <a:endParaRPr lang="en-US" altLang="ja-JP" sz="1200" dirty="0">
              <a:solidFill>
                <a:srgbClr val="262626"/>
              </a:solidFill>
              <a:latin typeface="+mn-ea"/>
              <a:ea typeface="+mn-ea"/>
            </a:endParaRPr>
          </a:p>
          <a:p>
            <a:pPr marL="182563" indent="-111125" algn="just">
              <a:lnSpc>
                <a:spcPct val="102000"/>
              </a:lnSpc>
              <a:spcBef>
                <a:spcPts val="175"/>
              </a:spcBef>
            </a:pPr>
            <a:r>
              <a:rPr lang="ja-JP" altLang="en-US" sz="1200" dirty="0">
                <a:solidFill>
                  <a:srgbClr val="262626"/>
                </a:solidFill>
                <a:latin typeface="+mn-ea"/>
                <a:ea typeface="+mn-ea"/>
              </a:rPr>
              <a:t>個人情報保護法を基本とするも過度の依存関係は無い</a:t>
            </a:r>
          </a:p>
        </p:txBody>
      </p:sp>
      <p:sp>
        <p:nvSpPr>
          <p:cNvPr id="43" name="吹き出し: 線 42">
            <a:extLst>
              <a:ext uri="{FF2B5EF4-FFF2-40B4-BE49-F238E27FC236}">
                <a16:creationId xmlns:a16="http://schemas.microsoft.com/office/drawing/2014/main" id="{D0BE29B1-3D63-A9C6-A466-9B1134519B16}"/>
              </a:ext>
            </a:extLst>
          </p:cNvPr>
          <p:cNvSpPr/>
          <p:nvPr/>
        </p:nvSpPr>
        <p:spPr bwMode="auto">
          <a:xfrm>
            <a:off x="9551988" y="2782888"/>
            <a:ext cx="2411412" cy="719137"/>
          </a:xfrm>
          <a:prstGeom prst="borderCallout1">
            <a:avLst>
              <a:gd name="adj1" fmla="val -907"/>
              <a:gd name="adj2" fmla="val 50181"/>
              <a:gd name="adj3" fmla="val -87623"/>
              <a:gd name="adj4" fmla="val -31195"/>
            </a:avLst>
          </a:prstGeom>
          <a:solidFill>
            <a:srgbClr val="F8F8F8"/>
          </a:solidFill>
          <a:ln w="9525">
            <a:solidFill>
              <a:schemeClr val="bg1">
                <a:lumMod val="50000"/>
              </a:schemeClr>
            </a:solidFill>
            <a:miter lim="800000"/>
            <a:headEnd/>
            <a:tailEnd/>
          </a:ln>
        </p:spPr>
        <p:txBody>
          <a:bodyPr lIns="0" tIns="0" rIns="0" bIns="0" anchor="ctr"/>
          <a:lstStyle>
            <a:lvl1pPr marL="250825" indent="-179388">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marL="182563" indent="-111125" algn="just">
              <a:lnSpc>
                <a:spcPct val="102000"/>
              </a:lnSpc>
              <a:spcBef>
                <a:spcPts val="175"/>
              </a:spcBef>
            </a:pPr>
            <a:r>
              <a:rPr lang="ja-JP" altLang="en-US" sz="1200" dirty="0">
                <a:solidFill>
                  <a:srgbClr val="262626"/>
                </a:solidFill>
                <a:latin typeface="+mn-ea"/>
                <a:ea typeface="+mn-ea"/>
              </a:rPr>
              <a:t>個人情報保護に関するルールがほぼ個人情報保護法に統一</a:t>
            </a:r>
            <a:endParaRPr lang="en-US" altLang="ja-JP" sz="1200" dirty="0">
              <a:solidFill>
                <a:srgbClr val="262626"/>
              </a:solidFill>
              <a:latin typeface="+mn-ea"/>
              <a:ea typeface="+mn-ea"/>
            </a:endParaRPr>
          </a:p>
          <a:p>
            <a:pPr marL="182563" indent="-111125" algn="just">
              <a:lnSpc>
                <a:spcPct val="102000"/>
              </a:lnSpc>
              <a:spcBef>
                <a:spcPts val="175"/>
              </a:spcBef>
            </a:pPr>
            <a:r>
              <a:rPr lang="ja-JP" altLang="en-US" sz="1200" dirty="0">
                <a:solidFill>
                  <a:srgbClr val="262626"/>
                </a:solidFill>
                <a:latin typeface="+mn-ea"/>
                <a:ea typeface="+mn-ea"/>
              </a:rPr>
              <a:t>個人情報保護法の色合いが濃い</a:t>
            </a:r>
          </a:p>
        </p:txBody>
      </p:sp>
      <p:sp>
        <p:nvSpPr>
          <p:cNvPr id="35881" name="テキスト ボックス 44">
            <a:extLst>
              <a:ext uri="{FF2B5EF4-FFF2-40B4-BE49-F238E27FC236}">
                <a16:creationId xmlns:a16="http://schemas.microsoft.com/office/drawing/2014/main" id="{DECB9197-9C9F-1CEA-D701-18AD1C28C8E3}"/>
              </a:ext>
            </a:extLst>
          </p:cNvPr>
          <p:cNvSpPr txBox="1">
            <a:spLocks noChangeArrowheads="1"/>
          </p:cNvSpPr>
          <p:nvPr/>
        </p:nvSpPr>
        <p:spPr bwMode="auto">
          <a:xfrm>
            <a:off x="5519738" y="2925763"/>
            <a:ext cx="172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ctr">
              <a:spcBef>
                <a:spcPct val="0"/>
              </a:spcBef>
              <a:buFontTx/>
              <a:buNone/>
            </a:pPr>
            <a:r>
              <a:rPr lang="en-US" altLang="ja-JP" sz="1200" dirty="0">
                <a:latin typeface="+mn-ea"/>
                <a:ea typeface="+mn-ea"/>
              </a:rPr>
              <a:t>2022</a:t>
            </a:r>
            <a:r>
              <a:rPr lang="ja-JP" altLang="en-US" sz="1200" dirty="0">
                <a:latin typeface="+mn-ea"/>
                <a:ea typeface="+mn-ea"/>
              </a:rPr>
              <a:t>年（令和</a:t>
            </a:r>
            <a:r>
              <a:rPr lang="en-US" altLang="ja-JP" sz="1200" dirty="0">
                <a:latin typeface="+mn-ea"/>
                <a:ea typeface="+mn-ea"/>
              </a:rPr>
              <a:t>4</a:t>
            </a:r>
            <a:r>
              <a:rPr lang="ja-JP" altLang="en-US" sz="1200" dirty="0">
                <a:latin typeface="+mn-ea"/>
                <a:ea typeface="+mn-ea"/>
              </a:rPr>
              <a:t>年） </a:t>
            </a:r>
            <a:endParaRPr lang="en-US" altLang="ja-JP" sz="1200" dirty="0">
              <a:latin typeface="+mn-ea"/>
              <a:ea typeface="+mn-ea"/>
            </a:endParaRPr>
          </a:p>
          <a:p>
            <a:pPr algn="ctr">
              <a:spcBef>
                <a:spcPct val="0"/>
              </a:spcBef>
              <a:buFontTx/>
              <a:buNone/>
            </a:pPr>
            <a:r>
              <a:rPr lang="ja-JP" altLang="en-US" sz="1200" dirty="0">
                <a:latin typeface="+mn-ea"/>
                <a:ea typeface="+mn-ea"/>
              </a:rPr>
              <a:t>一部改正</a:t>
            </a:r>
          </a:p>
        </p:txBody>
      </p:sp>
      <p:sp>
        <p:nvSpPr>
          <p:cNvPr id="35882" name="object 8">
            <a:extLst>
              <a:ext uri="{FF2B5EF4-FFF2-40B4-BE49-F238E27FC236}">
                <a16:creationId xmlns:a16="http://schemas.microsoft.com/office/drawing/2014/main" id="{D3ABDB04-0DA7-7C98-9F0D-DB17FE28900D}"/>
              </a:ext>
            </a:extLst>
          </p:cNvPr>
          <p:cNvSpPr txBox="1">
            <a:spLocks noChangeArrowheads="1"/>
          </p:cNvSpPr>
          <p:nvPr/>
        </p:nvSpPr>
        <p:spPr bwMode="auto">
          <a:xfrm>
            <a:off x="5879976" y="6669360"/>
            <a:ext cx="5879976"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0955" rIns="0" bIns="0">
            <a:spAutoFit/>
          </a:bodyPr>
          <a:lstStyle>
            <a:lvl1pPr marL="12700">
              <a:spcBef>
                <a:spcPct val="20000"/>
              </a:spcBef>
              <a:buChar char="•"/>
              <a:defRPr kumimoji="1" sz="3200">
                <a:solidFill>
                  <a:schemeClr val="tx1"/>
                </a:solidFill>
                <a:latin typeface="Arial Rounded MT Bold" panose="020F0704030504030204" pitchFamily="34" charset="0"/>
                <a:ea typeface="HGP創英角ｺﾞｼｯｸUB" panose="020B0900000000000000" pitchFamily="50" charset="-128"/>
              </a:defRPr>
            </a:lvl1pPr>
            <a:lvl2pPr marL="742950" indent="-285750">
              <a:spcBef>
                <a:spcPct val="20000"/>
              </a:spcBef>
              <a:buChar char="–"/>
              <a:defRPr kumimoji="1" sz="2800">
                <a:solidFill>
                  <a:schemeClr val="tx1"/>
                </a:solidFill>
                <a:latin typeface="Arial Rounded MT Bold" panose="020F0704030504030204" pitchFamily="34" charset="0"/>
                <a:ea typeface="HGP創英角ｺﾞｼｯｸUB" panose="020B0900000000000000" pitchFamily="50" charset="-128"/>
              </a:defRPr>
            </a:lvl2pPr>
            <a:lvl3pPr marL="1143000" indent="-228600">
              <a:spcBef>
                <a:spcPct val="20000"/>
              </a:spcBef>
              <a:buChar char="•"/>
              <a:defRPr kumimoji="1" sz="2400">
                <a:solidFill>
                  <a:schemeClr val="tx1"/>
                </a:solidFill>
                <a:latin typeface="Arial Rounded MT Bold" panose="020F0704030504030204" pitchFamily="34" charset="0"/>
                <a:ea typeface="HGP創英角ｺﾞｼｯｸUB" panose="020B0900000000000000" pitchFamily="50" charset="-128"/>
              </a:defRPr>
            </a:lvl3pPr>
            <a:lvl4pPr marL="16002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4pPr>
            <a:lvl5pPr marL="2057400" indent="-228600">
              <a:spcBef>
                <a:spcPct val="20000"/>
              </a:spcBef>
              <a:buChar char="»"/>
              <a:defRPr kumimoji="1" sz="2000">
                <a:solidFill>
                  <a:schemeClr val="tx1"/>
                </a:solidFill>
                <a:latin typeface="Arial Rounded MT Bold" panose="020F0704030504030204" pitchFamily="34" charset="0"/>
                <a:ea typeface="HGP創英角ｺﾞｼｯｸUB"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Arial Rounded MT Bold" panose="020F0704030504030204" pitchFamily="34" charset="0"/>
                <a:ea typeface="HGP創英角ｺﾞｼｯｸUB" panose="020B0900000000000000" pitchFamily="50" charset="-128"/>
              </a:defRPr>
            </a:lvl9pPr>
          </a:lstStyle>
          <a:p>
            <a:pPr algn="r">
              <a:spcBef>
                <a:spcPts val="163"/>
              </a:spcBef>
              <a:buFontTx/>
              <a:buNone/>
            </a:pPr>
            <a:r>
              <a:rPr lang="ja-JP" altLang="en-US" sz="800" dirty="0">
                <a:latin typeface="+mn-ea"/>
                <a:ea typeface="+mn-ea"/>
              </a:rPr>
              <a:t>出所</a:t>
            </a:r>
            <a:r>
              <a:rPr lang="ja-JP" altLang="ja-JP" sz="800" dirty="0">
                <a:latin typeface="+mn-ea"/>
                <a:ea typeface="+mn-ea"/>
              </a:rPr>
              <a:t>：</a:t>
            </a:r>
            <a:r>
              <a:rPr lang="ja-JP" altLang="en-US" sz="800" dirty="0">
                <a:latin typeface="+mn-ea"/>
                <a:ea typeface="+mn-ea"/>
              </a:rPr>
              <a:t>「人を対象とする生命科学・医学系研究に関する倫理指針　説明資料（令和４年３月</a:t>
            </a:r>
            <a:r>
              <a:rPr lang="en-US" altLang="ja-JP" sz="800" dirty="0">
                <a:latin typeface="+mn-ea"/>
                <a:ea typeface="+mn-ea"/>
              </a:rPr>
              <a:t>30</a:t>
            </a:r>
            <a:r>
              <a:rPr lang="ja-JP" altLang="en-US" sz="800" dirty="0">
                <a:latin typeface="+mn-ea"/>
                <a:ea typeface="+mn-ea"/>
              </a:rPr>
              <a:t>日）」を参考に作成</a:t>
            </a:r>
            <a:endParaRPr lang="ja-JP" altLang="ja-JP" sz="800" dirty="0">
              <a:latin typeface="+mn-ea"/>
              <a:ea typeface="+mn-ea"/>
            </a:endParaRPr>
          </a:p>
        </p:txBody>
      </p:sp>
      <p:sp>
        <p:nvSpPr>
          <p:cNvPr id="6" name="四角形: 角を丸くする 5">
            <a:extLst>
              <a:ext uri="{FF2B5EF4-FFF2-40B4-BE49-F238E27FC236}">
                <a16:creationId xmlns:a16="http://schemas.microsoft.com/office/drawing/2014/main" id="{40DE9C58-84A0-4608-0A48-7A7D21628DF4}"/>
              </a:ext>
            </a:extLst>
          </p:cNvPr>
          <p:cNvSpPr/>
          <p:nvPr/>
        </p:nvSpPr>
        <p:spPr bwMode="auto">
          <a:xfrm>
            <a:off x="839416" y="4038358"/>
            <a:ext cx="11160000" cy="470762"/>
          </a:xfrm>
          <a:prstGeom prst="roundRect">
            <a:avLst/>
          </a:prstGeom>
          <a:solidFill>
            <a:srgbClr val="FFE7FF"/>
          </a:solidFill>
          <a:ln>
            <a:noFill/>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marL="0" indent="0">
              <a:buNone/>
            </a:pPr>
            <a:r>
              <a:rPr lang="ja-JP" altLang="en-US" sz="1800" dirty="0">
                <a:latin typeface="+mn-ea"/>
                <a:ea typeface="+mn-ea"/>
              </a:rPr>
              <a:t>生命科学・医学系研究のルールとしては、</a:t>
            </a:r>
            <a:r>
              <a:rPr lang="ja-JP" altLang="en-US" sz="1800" dirty="0">
                <a:solidFill>
                  <a:srgbClr val="FF0000"/>
                </a:solidFill>
                <a:latin typeface="+mn-ea"/>
                <a:ea typeface="+mn-ea"/>
              </a:rPr>
              <a:t>倫理指針及び個人情報保護法、</a:t>
            </a:r>
            <a:r>
              <a:rPr lang="en-US" altLang="ja-JP" sz="1800" dirty="0">
                <a:solidFill>
                  <a:srgbClr val="FF0000"/>
                </a:solidFill>
                <a:latin typeface="+mn-ea"/>
                <a:ea typeface="+mn-ea"/>
              </a:rPr>
              <a:t>2</a:t>
            </a:r>
            <a:r>
              <a:rPr lang="ja-JP" altLang="en-US" sz="1800" dirty="0">
                <a:solidFill>
                  <a:srgbClr val="FF0000"/>
                </a:solidFill>
                <a:latin typeface="+mn-ea"/>
                <a:ea typeface="+mn-ea"/>
              </a:rPr>
              <a:t>つのルール全体</a:t>
            </a:r>
            <a:r>
              <a:rPr lang="ja-JP" altLang="en-US" sz="1800" dirty="0">
                <a:latin typeface="+mn-ea"/>
                <a:ea typeface="+mn-ea"/>
              </a:rPr>
              <a:t>を踏まえる必要がある</a:t>
            </a:r>
          </a:p>
        </p:txBody>
      </p:sp>
      <p:sp>
        <p:nvSpPr>
          <p:cNvPr id="4" name="日付プレースホルダー 3">
            <a:extLst>
              <a:ext uri="{FF2B5EF4-FFF2-40B4-BE49-F238E27FC236}">
                <a16:creationId xmlns:a16="http://schemas.microsoft.com/office/drawing/2014/main" id="{13763199-1AAC-E688-7398-8ED03ADC8457}"/>
              </a:ext>
            </a:extLst>
          </p:cNvPr>
          <p:cNvSpPr>
            <a:spLocks noGrp="1"/>
          </p:cNvSpPr>
          <p:nvPr>
            <p:ph type="dt" sz="half" idx="10"/>
          </p:nvPr>
        </p:nvSpPr>
        <p:spPr/>
        <p:txBody>
          <a:bodyPr/>
          <a:lstStyle/>
          <a:p>
            <a:pPr>
              <a:defRPr/>
            </a:pPr>
            <a:r>
              <a:rPr lang="en-US" altLang="ja-JP" dirty="0"/>
              <a:t>2024/6/26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FFFFFF"/>
            </a:gs>
            <a:gs pos="100000">
              <a:srgbClr val="FF6600"/>
            </a:gs>
          </a:gsLst>
          <a:lin ang="0" scaled="1"/>
        </a:gradFill>
        <a:ln w="9525">
          <a:noFill/>
          <a:miter lim="800000"/>
          <a:headEnd/>
          <a:tailEnd/>
        </a:ln>
      </a:spPr>
      <a:bodyPr wrap="none" anchor="ctr"/>
      <a:lstStyle>
        <a:defPPr>
          <a:defRPr dirty="0">
            <a:solidFill>
              <a:srgbClr val="0000CC"/>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DF0636BD7BB438D665CCD1F40A923" ma:contentTypeVersion="13" ma:contentTypeDescription="Create a new document." ma:contentTypeScope="" ma:versionID="7516df5d3723665f35734ec166094a3a">
  <xsd:schema xmlns:xsd="http://www.w3.org/2001/XMLSchema" xmlns:xs="http://www.w3.org/2001/XMLSchema" xmlns:p="http://schemas.microsoft.com/office/2006/metadata/properties" xmlns:ns3="affa82cb-83cc-4b15-9ecf-b00fffab472a" xmlns:ns4="07740945-74f1-4c93-b880-cdb34cede8dc" targetNamespace="http://schemas.microsoft.com/office/2006/metadata/properties" ma:root="true" ma:fieldsID="de62fbbc37fefd7eda5b174394a98121" ns3:_="" ns4:_="">
    <xsd:import namespace="affa82cb-83cc-4b15-9ecf-b00fffab472a"/>
    <xsd:import namespace="07740945-74f1-4c93-b880-cdb34cede8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a82cb-83cc-4b15-9ecf-b00fffab4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740945-74f1-4c93-b880-cdb34cede8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E617DB-FFF5-4828-9B0C-307F3D978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a82cb-83cc-4b15-9ecf-b00fffab472a"/>
    <ds:schemaRef ds:uri="07740945-74f1-4c93-b880-cdb34cede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95D3F-1677-4DB9-A13E-84941588DF04}">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07740945-74f1-4c93-b880-cdb34cede8dc"/>
    <ds:schemaRef ds:uri="affa82cb-83cc-4b15-9ecf-b00fffab472a"/>
  </ds:schemaRefs>
</ds:datastoreItem>
</file>

<file path=customXml/itemProps3.xml><?xml version="1.0" encoding="utf-8"?>
<ds:datastoreItem xmlns:ds="http://schemas.openxmlformats.org/officeDocument/2006/customXml" ds:itemID="{DC0BC0F9-52F9-46C6-A2B4-6CFCB98E98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5279</TotalTime>
  <Words>18944</Words>
  <Application>Microsoft Office PowerPoint</Application>
  <PresentationFormat>ワイド画面</PresentationFormat>
  <Paragraphs>1715</Paragraphs>
  <Slides>55</Slides>
  <Notes>30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69" baseType="lpstr">
      <vt:lpstr>HGP創英角ｺﾞｼｯｸUB</vt:lpstr>
      <vt:lpstr>Meiryo UI</vt:lpstr>
      <vt:lpstr>ＭＳ Ｐゴシック</vt:lpstr>
      <vt:lpstr>ＭＳ Ｐゴシック</vt:lpstr>
      <vt:lpstr>ＭＳw</vt:lpstr>
      <vt:lpstr>游ゴシック</vt:lpstr>
      <vt:lpstr>游明朝</vt:lpstr>
      <vt:lpstr>Arial</vt:lpstr>
      <vt:lpstr>Arial Rounded MT Bold</vt:lpstr>
      <vt:lpstr>Calibri</vt:lpstr>
      <vt:lpstr>Times New Roman</vt:lpstr>
      <vt:lpstr>Wingdings</vt:lpstr>
      <vt:lpstr>標準デザイン</vt:lpstr>
      <vt:lpstr>think-cell スライド</vt:lpstr>
      <vt:lpstr>PowerPoint プレゼンテーション</vt:lpstr>
      <vt:lpstr>はじめに</vt:lpstr>
      <vt:lpstr>構成</vt:lpstr>
      <vt:lpstr>臨床研究、倫理指針に関する基礎知識</vt:lpstr>
      <vt:lpstr>倫理指針が適応される研究の分類、キーワード</vt:lpstr>
      <vt:lpstr>臨床研究の類型と適用規制</vt:lpstr>
      <vt:lpstr>本邦における臨床研究/臨床試験/治験の位置付け</vt:lpstr>
      <vt:lpstr>倫理指針/臨床研究法/GCPの目的、対象、責任</vt:lpstr>
      <vt:lpstr>倫理指針と個人情報保護法の関係</vt:lpstr>
      <vt:lpstr>倫理指針 策定・改正の経緯（個情法改正との関連性）</vt:lpstr>
      <vt:lpstr>倫理指針の概要・ポイント</vt:lpstr>
      <vt:lpstr>目次</vt:lpstr>
      <vt:lpstr>倫理指針・ガイダンスの構成</vt:lpstr>
      <vt:lpstr>人を対象とする生命科学・医学系研究</vt:lpstr>
      <vt:lpstr>倫理指針が適用される研究（1/2）</vt:lpstr>
      <vt:lpstr>倫理指針が適用される研究（2/2）</vt:lpstr>
      <vt:lpstr>侵襲・介入</vt:lpstr>
      <vt:lpstr>試料・情報</vt:lpstr>
      <vt:lpstr>研究機関等</vt:lpstr>
      <vt:lpstr>企業の立ち位置</vt:lpstr>
      <vt:lpstr>研究者等の基本的責務</vt:lpstr>
      <vt:lpstr>研究機関の長の責務等</vt:lpstr>
      <vt:lpstr>研究計画書に関する手続き</vt:lpstr>
      <vt:lpstr>研究計画書の記載事項</vt:lpstr>
      <vt:lpstr>インフォームドコンセント（IC）と適切な同意</vt:lpstr>
      <vt:lpstr>学術研究例外規定</vt:lpstr>
      <vt:lpstr>学術研究例外と企業の関係</vt:lpstr>
      <vt:lpstr>製薬企業が学術研究機関等と共同で実施する学術研究</vt:lpstr>
      <vt:lpstr>公衆衛生例外</vt:lpstr>
      <vt:lpstr>オプトアウト</vt:lpstr>
      <vt:lpstr>IC手続き（1/5）：新たに試料・情報を取得する場合</vt:lpstr>
      <vt:lpstr>IC手続き（2/5）：自機関の既存試料・情報を用いる場合</vt:lpstr>
      <vt:lpstr>IC手続き（3/5）：他機関に既存試料・情報を提供する場合</vt:lpstr>
      <vt:lpstr>IC手続き（4/5）：既存試料・情報の提供を受ける場合</vt:lpstr>
      <vt:lpstr>IC手続き（5/5）：外国に試料・情報を提供する場合</vt:lpstr>
      <vt:lpstr>電磁的方法によるIC</vt:lpstr>
      <vt:lpstr>研究に係る適切な対応と報告（1/3）</vt:lpstr>
      <vt:lpstr>研究に係る適切な対応と報告（2/3）</vt:lpstr>
      <vt:lpstr>研究に係る適切な対応と報告（3/3） </vt:lpstr>
      <vt:lpstr>利益相反の管理</vt:lpstr>
      <vt:lpstr>試料及び情報等の保管</vt:lpstr>
      <vt:lpstr>他の研究機関への試料・情報の提供に関する記録</vt:lpstr>
      <vt:lpstr>モニタリング及び監査（1/2）</vt:lpstr>
      <vt:lpstr>モニタリング及び監査（2/2）</vt:lpstr>
      <vt:lpstr>重篤な有害事象（SAE）への対応（侵襲を伴う研究）</vt:lpstr>
      <vt:lpstr>倫理審査委員会と手続きの流れ</vt:lpstr>
      <vt:lpstr>迅速審査と報告事項</vt:lpstr>
      <vt:lpstr>個人情報の保護等</vt:lpstr>
      <vt:lpstr>個人に関する／関しない情報、個人情報</vt:lpstr>
      <vt:lpstr>要配慮個人情報</vt:lpstr>
      <vt:lpstr>匿名加工情報／仮名加工情報</vt:lpstr>
      <vt:lpstr>既存のデータ類型と制約</vt:lpstr>
      <vt:lpstr>収集データを個人情報として扱う期間は各社が判断</vt:lpstr>
      <vt:lpstr>参考資料</vt:lpstr>
      <vt:lpstr>本資材作成者</vt:lpstr>
    </vt:vector>
  </TitlesOfParts>
  <Company>製薬協MA部会_FY23_KT4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倫理指針 概要・ポイント</dc:title>
  <dc:creator>製薬協MA部会</dc:creator>
  <cp:lastModifiedBy>武田薬品　宮田</cp:lastModifiedBy>
  <cp:revision>1093</cp:revision>
  <cp:lastPrinted>2024-06-27T09:57:37Z</cp:lastPrinted>
  <dcterms:created xsi:type="dcterms:W3CDTF">2011-09-07T10:24:17Z</dcterms:created>
  <dcterms:modified xsi:type="dcterms:W3CDTF">2024-07-01T08:34:53Z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0x010100636DF0636BD7BB438D665CCD1F40A923</vt:lpwstr>
  </property>
  <property fmtid="{D5CDD505-2E9C-101B-9397-08002B2CF9AE}" pid="3" name="MSIP_Label_e81acc0d-dcc4-4dc9-a2c5-be70b05a2fe6_Enabled">
    <vt:lpwstr>true</vt:lpwstr>
  </property>
  <property fmtid="{D5CDD505-2E9C-101B-9397-08002B2CF9AE}" pid="4" name="MSIP_Label_e81acc0d-dcc4-4dc9-a2c5-be70b05a2fe6_SetDate">
    <vt:lpwstr>2023-07-19T06:54:54Z</vt:lpwstr>
  </property>
  <property fmtid="{D5CDD505-2E9C-101B-9397-08002B2CF9AE}" pid="5" name="MSIP_Label_e81acc0d-dcc4-4dc9-a2c5-be70b05a2fe6_Method">
    <vt:lpwstr>Privileged</vt:lpwstr>
  </property>
  <property fmtid="{D5CDD505-2E9C-101B-9397-08002B2CF9AE}" pid="6" name="MSIP_Label_e81acc0d-dcc4-4dc9-a2c5-be70b05a2fe6_Name">
    <vt:lpwstr>e81acc0d-dcc4-4dc9-a2c5-be70b05a2fe6</vt:lpwstr>
  </property>
  <property fmtid="{D5CDD505-2E9C-101B-9397-08002B2CF9AE}" pid="7" name="MSIP_Label_e81acc0d-dcc4-4dc9-a2c5-be70b05a2fe6_SiteId">
    <vt:lpwstr>a00de4ec-48a8-43a6-be74-e31274e2060d</vt:lpwstr>
  </property>
  <property fmtid="{D5CDD505-2E9C-101B-9397-08002B2CF9AE}" pid="8" name="MSIP_Label_e81acc0d-dcc4-4dc9-a2c5-be70b05a2fe6_ActionId">
    <vt:lpwstr>1b9ae4e7-8812-47d8-9edf-8e8fc04109c5</vt:lpwstr>
  </property>
  <property fmtid="{D5CDD505-2E9C-101B-9397-08002B2CF9AE}" pid="9" name="MSIP_Label_e81acc0d-dcc4-4dc9-a2c5-be70b05a2fe6_ContentBits">
    <vt:lpwstr>0</vt:lpwstr>
  </property>
  <property fmtid="{D5CDD505-2E9C-101B-9397-08002B2CF9AE}" pid="10" name="MerckAIPLabel">
    <vt:lpwstr>NotClassified</vt:lpwstr>
  </property>
  <property fmtid="{D5CDD505-2E9C-101B-9397-08002B2CF9AE}" pid="11" name="MerckAIPDataExchange">
    <vt:lpwstr>!MRKMIP@NotClassified</vt:lpwstr>
  </property>
  <property fmtid="{D5CDD505-2E9C-101B-9397-08002B2CF9AE}" pid="12" name="MSIP_Label_3c9bec58-8084-492e-8360-0e1cfe36408c_Enabled">
    <vt:lpwstr>true</vt:lpwstr>
  </property>
  <property fmtid="{D5CDD505-2E9C-101B-9397-08002B2CF9AE}" pid="13" name="MSIP_Label_3c9bec58-8084-492e-8360-0e1cfe36408c_SetDate">
    <vt:lpwstr>2024-03-19T00:07:20Z</vt:lpwstr>
  </property>
  <property fmtid="{D5CDD505-2E9C-101B-9397-08002B2CF9AE}" pid="14" name="MSIP_Label_3c9bec58-8084-492e-8360-0e1cfe36408c_Method">
    <vt:lpwstr>Standard</vt:lpwstr>
  </property>
  <property fmtid="{D5CDD505-2E9C-101B-9397-08002B2CF9AE}" pid="15" name="MSIP_Label_3c9bec58-8084-492e-8360-0e1cfe36408c_Name">
    <vt:lpwstr>Not Protected -Pilot</vt:lpwstr>
  </property>
  <property fmtid="{D5CDD505-2E9C-101B-9397-08002B2CF9AE}" pid="16" name="MSIP_Label_3c9bec58-8084-492e-8360-0e1cfe36408c_SiteId">
    <vt:lpwstr>f35a6974-607f-47d4-82d7-ff31d7dc53a5</vt:lpwstr>
  </property>
  <property fmtid="{D5CDD505-2E9C-101B-9397-08002B2CF9AE}" pid="17" name="MSIP_Label_3c9bec58-8084-492e-8360-0e1cfe36408c_ActionId">
    <vt:lpwstr>cdcf1c5c-50ec-479d-879b-6d8fe31e780f</vt:lpwstr>
  </property>
  <property fmtid="{D5CDD505-2E9C-101B-9397-08002B2CF9AE}" pid="18" name="MSIP_Label_3c9bec58-8084-492e-8360-0e1cfe36408c_ContentBits">
    <vt:lpwstr>0</vt:lpwstr>
  </property>
  <property fmtid="{D5CDD505-2E9C-101B-9397-08002B2CF9AE}" pid="19" name="MSIP_Label_4695be0c-d8a3-4cbb-83d7-ed943866e6ed_Enabled">
    <vt:lpwstr>true</vt:lpwstr>
  </property>
  <property fmtid="{D5CDD505-2E9C-101B-9397-08002B2CF9AE}" pid="20" name="MSIP_Label_4695be0c-d8a3-4cbb-83d7-ed943866e6ed_SetDate">
    <vt:lpwstr>2024-03-24T16:11:34Z</vt:lpwstr>
  </property>
  <property fmtid="{D5CDD505-2E9C-101B-9397-08002B2CF9AE}" pid="21" name="MSIP_Label_4695be0c-d8a3-4cbb-83d7-ed943866e6ed_Method">
    <vt:lpwstr>Standard</vt:lpwstr>
  </property>
  <property fmtid="{D5CDD505-2E9C-101B-9397-08002B2CF9AE}" pid="22" name="MSIP_Label_4695be0c-d8a3-4cbb-83d7-ed943866e6ed_Name">
    <vt:lpwstr>Level1：制限なし</vt:lpwstr>
  </property>
  <property fmtid="{D5CDD505-2E9C-101B-9397-08002B2CF9AE}" pid="23" name="MSIP_Label_4695be0c-d8a3-4cbb-83d7-ed943866e6ed_SiteId">
    <vt:lpwstr>0c5063b9-e6ab-4cef-ab5c-669390af04ac</vt:lpwstr>
  </property>
  <property fmtid="{D5CDD505-2E9C-101B-9397-08002B2CF9AE}" pid="24" name="MSIP_Label_4695be0c-d8a3-4cbb-83d7-ed943866e6ed_ActionId">
    <vt:lpwstr>a62dc621-cf00-4a8f-98d9-732b91f61e23</vt:lpwstr>
  </property>
  <property fmtid="{D5CDD505-2E9C-101B-9397-08002B2CF9AE}" pid="25" name="MSIP_Label_4695be0c-d8a3-4cbb-83d7-ed943866e6ed_ContentBits">
    <vt:lpwstr>0</vt:lpwstr>
  </property>
</Properties>
</file>