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57" r:id="rId6"/>
    <p:sldId id="336" r:id="rId7"/>
    <p:sldId id="337" r:id="rId8"/>
    <p:sldId id="348" r:id="rId9"/>
    <p:sldId id="339" r:id="rId10"/>
    <p:sldId id="340" r:id="rId11"/>
    <p:sldId id="341" r:id="rId12"/>
    <p:sldId id="342" r:id="rId13"/>
    <p:sldId id="346" r:id="rId14"/>
    <p:sldId id="344" r:id="rId15"/>
    <p:sldId id="347" r:id="rId16"/>
    <p:sldId id="328" r:id="rId17"/>
    <p:sldId id="329" r:id="rId18"/>
    <p:sldId id="330" r:id="rId19"/>
    <p:sldId id="303" r:id="rId20"/>
    <p:sldId id="304" r:id="rId21"/>
    <p:sldId id="270" r:id="rId22"/>
    <p:sldId id="301" r:id="rId23"/>
    <p:sldId id="302" r:id="rId24"/>
    <p:sldId id="297" r:id="rId25"/>
    <p:sldId id="331" r:id="rId26"/>
    <p:sldId id="332" r:id="rId27"/>
    <p:sldId id="334" r:id="rId28"/>
    <p:sldId id="335" r:id="rId29"/>
  </p:sldIdLst>
  <p:sldSz cx="12192000" cy="6858000"/>
  <p:notesSz cx="6807200" cy="9939338"/>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ji, Kazuhiro(CQQA)辻 和宏" initials="TK和" lastIdx="2" clrIdx="0">
    <p:extLst/>
  </p:cmAuthor>
  <p:cmAuthor id="2" name="Naohide Hori" initials="NH" lastIdx="1" clrIdx="1"/>
  <p:cmAuthor id="3" name="製薬協・GMP部会（登録用）" initials="製薬" lastIdx="2" clrIdx="2">
    <p:extLst/>
  </p:cmAuthor>
  <p:cmAuthor id="4" name="医薬信頼性保証室共有PC D10311H27-T22" initials="医薬信頼性保証室共有PC"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66179" autoAdjust="0"/>
  </p:normalViewPr>
  <p:slideViewPr>
    <p:cSldViewPr snapToGrid="0">
      <p:cViewPr varScale="1">
        <p:scale>
          <a:sx n="44" d="100"/>
          <a:sy n="44" d="100"/>
        </p:scale>
        <p:origin x="876" y="48"/>
      </p:cViewPr>
      <p:guideLst>
        <p:guide orient="horz" pos="2160"/>
        <p:guide pos="3840"/>
      </p:guideLst>
    </p:cSldViewPr>
  </p:slideViewPr>
  <p:notesTextViewPr>
    <p:cViewPr>
      <p:scale>
        <a:sx n="125" d="100"/>
        <a:sy n="125" d="100"/>
      </p:scale>
      <p:origin x="0" y="0"/>
    </p:cViewPr>
  </p:notesTextViewPr>
  <p:sorterViewPr>
    <p:cViewPr>
      <p:scale>
        <a:sx n="101" d="100"/>
        <a:sy n="101" d="100"/>
      </p:scale>
      <p:origin x="0" y="0"/>
    </p:cViewPr>
  </p:sorterViewPr>
  <p:notesViewPr>
    <p:cSldViewPr snapToGrid="0">
      <p:cViewPr varScale="1">
        <p:scale>
          <a:sx n="70" d="100"/>
          <a:sy n="70" d="100"/>
        </p:scale>
        <p:origin x="149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BF448-5AF3-4F0A-BC21-8B090A7B17A7}" type="doc">
      <dgm:prSet loTypeId="urn:microsoft.com/office/officeart/2009/3/layout/DescendingProcess" loCatId="process" qsTypeId="urn:microsoft.com/office/officeart/2005/8/quickstyle/simple1" qsCatId="simple" csTypeId="urn:microsoft.com/office/officeart/2005/8/colors/accent1_2" csCatId="accent1" phldr="1"/>
      <dgm:spPr/>
      <dgm:t>
        <a:bodyPr rtlCol="0"/>
        <a:lstStyle/>
        <a:p>
          <a:pPr rtl="0"/>
          <a:endParaRPr kumimoji="1" lang="ja-JP" altLang="en-US"/>
        </a:p>
      </dgm:t>
    </dgm:pt>
    <dgm:pt modelId="{352CB217-B199-4DCF-810E-BE0AED73472F}">
      <dgm:prSet phldrT="[テキスト]" custT="1"/>
      <dgm:spPr/>
      <dgm:t>
        <a:bodyPr rtlCol="0"/>
        <a:lstStyle/>
        <a:p>
          <a:pPr rtl="0"/>
          <a:r>
            <a:rPr lang="en-US" sz="1600" dirty="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Follow procedures</a:t>
          </a:r>
        </a:p>
      </dgm:t>
    </dgm:pt>
    <dgm:pt modelId="{CB390928-6115-4857-AA00-15B037A3F029}" type="parTrans" cxnId="{2AD2BA4F-30C0-4F88-92EA-FB4111898BE6}">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F6C33327-5FD8-4CEB-8AE8-9CE36F0926FB}" type="sibTrans" cxnId="{2AD2BA4F-30C0-4F88-92EA-FB4111898BE6}">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DD4C5E11-125D-4E5B-830D-94E32308611D}">
      <dgm:prSet phldrT="[テキスト]" custT="1"/>
      <dgm:spPr/>
      <dgm:t>
        <a:bodyPr rtlCol="0"/>
        <a:lstStyle/>
        <a:p>
          <a:pPr rtl="0"/>
          <a:r>
            <a:rPr lang="en-US" sz="160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Perform the operations</a:t>
          </a:r>
        </a:p>
      </dgm:t>
    </dgm:pt>
    <dgm:pt modelId="{3A01AC21-3ED4-47BB-8FC0-DA5D9DB01B7C}" type="parTrans" cxnId="{BA608079-95AC-4257-A32C-0E16972FC8FA}">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59EF9CEF-AAD9-45D2-9459-498F2305B576}" type="sibTrans" cxnId="{BA608079-95AC-4257-A32C-0E16972FC8FA}">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756F0E81-1AF6-4689-B238-97CF2B0291CC}">
      <dgm:prSet phldrT="[テキスト]" custT="1"/>
      <dgm:spPr/>
      <dgm:t>
        <a:bodyPr rtlCol="0"/>
        <a:lstStyle/>
        <a:p>
          <a:pPr rtl="0"/>
          <a:r>
            <a:rPr lang="en-US" sz="160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At the same time</a:t>
          </a:r>
        </a:p>
      </dgm:t>
    </dgm:pt>
    <dgm:pt modelId="{85C26599-8ACF-4A84-8307-03D212C45DC0}" type="parTrans" cxnId="{356C2C1C-CCF7-40C2-8A59-48453489380E}">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85BBD86E-6900-4DAB-AE82-5B6671250683}" type="sibTrans" cxnId="{356C2C1C-CCF7-40C2-8A59-48453489380E}">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F6CAC7D1-7BD1-49DD-895F-599E55340D6E}">
      <dgm:prSet phldrT="[テキスト]" custT="1"/>
      <dgm:spPr/>
      <dgm:t>
        <a:bodyPr rtlCol="0"/>
        <a:lstStyle/>
        <a:p>
          <a:pPr rtl="0"/>
          <a:r>
            <a:rPr lang="en-US" sz="160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Leave contemporaneous records</a:t>
          </a:r>
        </a:p>
      </dgm:t>
    </dgm:pt>
    <dgm:pt modelId="{4443CF0D-FB99-4FA2-B1A3-156CA03942F5}" type="parTrans" cxnId="{0C077392-E521-4A04-BD9D-62DBA07C8E8D}">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581127F1-1E5B-404F-A298-202B8D01E915}" type="sibTrans" cxnId="{0C077392-E521-4A04-BD9D-62DBA07C8E8D}">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A5724FAC-BA7D-44E6-BA79-69E52CF95181}">
      <dgm:prSet phldrT="[テキスト]" custT="1"/>
      <dgm:spPr/>
      <dgm:t>
        <a:bodyPr rtlCol="0"/>
        <a:lstStyle/>
        <a:p>
          <a:pPr rtl="0">
            <a:lnSpc>
              <a:spcPct val="80000"/>
            </a:lnSpc>
            <a:spcAft>
              <a:spcPts val="0"/>
            </a:spcAft>
          </a:pPr>
          <a:r>
            <a:rPr lang="en-US" sz="1800" dirty="0">
              <a:ln>
                <a:solidFill>
                  <a:schemeClr val="accent6">
                    <a:lumMod val="50000"/>
                  </a:schemeClr>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Records (data) . . . are </a:t>
          </a:r>
          <a:r>
            <a:rPr lang="en-US" sz="1800" dirty="0">
              <a:ln>
                <a:solidFill>
                  <a:srgbClr val="FF0000"/>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the only </a:t>
          </a:r>
          <a:r>
            <a:rPr lang="en-US" sz="1800" dirty="0">
              <a:ln>
                <a:solidFill>
                  <a:schemeClr val="accent6">
                    <a:lumMod val="50000"/>
                  </a:schemeClr>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proof that the operations were performed in accordance with the procedures.</a:t>
          </a:r>
          <a:endParaRPr kumimoji="1" lang="ja-JP" altLang="en-US" sz="1800" dirty="0">
            <a:latin typeface="Arial" panose="020B0604020202020204" pitchFamily="34" charset="0"/>
            <a:cs typeface="Arial" panose="020B0604020202020204" pitchFamily="34" charset="0"/>
          </a:endParaRPr>
        </a:p>
      </dgm:t>
    </dgm:pt>
    <dgm:pt modelId="{76E56233-296B-4D5D-BF70-E32C5DAF5F71}" type="parTrans" cxnId="{A4A928D7-772C-41A6-9387-65972D8D2407}">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BA7F926D-D733-4E87-A458-05BCC3272881}" type="sibTrans" cxnId="{A4A928D7-772C-41A6-9387-65972D8D2407}">
      <dgm:prSet/>
      <dgm:spPr/>
      <dgm:t>
        <a:bodyPr rtlCol="0"/>
        <a:lstStyle/>
        <a:p>
          <a:pPr rtl="0"/>
          <a:endParaRPr kumimoji="1" lang="ja-JP" altLang="en-US" sz="1200">
            <a:latin typeface="Arial" panose="020B0604020202020204" pitchFamily="34" charset="0"/>
            <a:cs typeface="Arial" panose="020B0604020202020204" pitchFamily="34" charset="0"/>
          </a:endParaRPr>
        </a:p>
      </dgm:t>
    </dgm:pt>
    <dgm:pt modelId="{DF231BC8-DF59-4C64-BAEC-8787796E21DA}" type="pres">
      <dgm:prSet presAssocID="{919BF448-5AF3-4F0A-BC21-8B090A7B17A7}" presName="Name0" presStyleCnt="0">
        <dgm:presLayoutVars>
          <dgm:chMax val="7"/>
          <dgm:chPref val="5"/>
        </dgm:presLayoutVars>
      </dgm:prSet>
      <dgm:spPr/>
    </dgm:pt>
    <dgm:pt modelId="{AEF49F90-32B7-47EF-87A5-D72E5540ECE1}" type="pres">
      <dgm:prSet presAssocID="{919BF448-5AF3-4F0A-BC21-8B090A7B17A7}" presName="arrowNode" presStyleLbl="node1" presStyleIdx="0" presStyleCnt="1" custAng="20996648" custLinFactNeighborX="12204"/>
      <dgm:spPr/>
    </dgm:pt>
    <dgm:pt modelId="{A1C989E8-910A-48DB-8F95-DAC3E4BBD798}" type="pres">
      <dgm:prSet presAssocID="{352CB217-B199-4DCF-810E-BE0AED73472F}" presName="txNode1" presStyleLbl="revTx" presStyleIdx="0" presStyleCnt="5" custScaleY="48486" custLinFactNeighborX="-5614" custLinFactNeighborY="79857">
        <dgm:presLayoutVars>
          <dgm:bulletEnabled val="1"/>
        </dgm:presLayoutVars>
      </dgm:prSet>
      <dgm:spPr/>
    </dgm:pt>
    <dgm:pt modelId="{150587CB-63DC-4DAA-A8DE-425FE5D48AA6}" type="pres">
      <dgm:prSet presAssocID="{DD4C5E11-125D-4E5B-830D-94E32308611D}" presName="txNode2" presStyleLbl="revTx" presStyleIdx="1" presStyleCnt="5" custScaleX="56713" custScaleY="58064" custLinFactNeighborX="-86695" custLinFactNeighborY="30992">
        <dgm:presLayoutVars>
          <dgm:bulletEnabled val="1"/>
        </dgm:presLayoutVars>
      </dgm:prSet>
      <dgm:spPr/>
    </dgm:pt>
    <dgm:pt modelId="{62D40455-3CF6-45B7-9A9C-29DF352B7799}" type="pres">
      <dgm:prSet presAssocID="{59EF9CEF-AAD9-45D2-9459-498F2305B576}" presName="dotNode2" presStyleCnt="0"/>
      <dgm:spPr/>
    </dgm:pt>
    <dgm:pt modelId="{EB8D39C5-1E49-4B0B-83DE-632B7E1718E8}" type="pres">
      <dgm:prSet presAssocID="{59EF9CEF-AAD9-45D2-9459-498F2305B576}" presName="dotRepeatNode" presStyleLbl="fgShp" presStyleIdx="0" presStyleCnt="3" custScaleX="115471" custScaleY="122660" custLinFactX="206984" custLinFactY="82875" custLinFactNeighborX="300000" custLinFactNeighborY="100000"/>
      <dgm:spPr/>
    </dgm:pt>
    <dgm:pt modelId="{F9345CD3-C79D-4478-B621-6B90AB894C99}" type="pres">
      <dgm:prSet presAssocID="{756F0E81-1AF6-4689-B238-97CF2B0291CC}" presName="txNode3" presStyleLbl="revTx" presStyleIdx="2" presStyleCnt="5" custScaleX="76563" custScaleY="52899" custLinFactNeighborX="43566" custLinFactNeighborY="40922">
        <dgm:presLayoutVars>
          <dgm:bulletEnabled val="1"/>
        </dgm:presLayoutVars>
      </dgm:prSet>
      <dgm:spPr/>
    </dgm:pt>
    <dgm:pt modelId="{5A0BCD87-1F07-47D3-8C5A-6FAD7BB829A1}" type="pres">
      <dgm:prSet presAssocID="{85BBD86E-6900-4DAB-AE82-5B6671250683}" presName="dotNode3" presStyleCnt="0"/>
      <dgm:spPr/>
    </dgm:pt>
    <dgm:pt modelId="{968A99D2-C185-469A-8494-42F3CA0E65F6}" type="pres">
      <dgm:prSet presAssocID="{85BBD86E-6900-4DAB-AE82-5B6671250683}" presName="dotRepeatNode" presStyleLbl="fgShp" presStyleIdx="1" presStyleCnt="3" custFlipVert="1" custFlipHor="1" custScaleX="105063" custScaleY="111209" custLinFactX="325398" custLinFactY="100000" custLinFactNeighborX="400000" custLinFactNeighborY="166151"/>
      <dgm:spPr/>
    </dgm:pt>
    <dgm:pt modelId="{D3154989-58AA-4AA6-99FA-4B2B7B4B8EA3}" type="pres">
      <dgm:prSet presAssocID="{F6CAC7D1-7BD1-49DD-895F-599E55340D6E}" presName="txNode4" presStyleLbl="revTx" presStyleIdx="3" presStyleCnt="5" custScaleX="85999" custScaleY="64623" custLinFactNeighborX="-76348" custLinFactNeighborY="48573">
        <dgm:presLayoutVars>
          <dgm:bulletEnabled val="1"/>
        </dgm:presLayoutVars>
      </dgm:prSet>
      <dgm:spPr/>
    </dgm:pt>
    <dgm:pt modelId="{0C6046F1-BD3A-4414-95B0-2F95CF3967C6}" type="pres">
      <dgm:prSet presAssocID="{581127F1-1E5B-404F-A298-202B8D01E915}" presName="dotNode4" presStyleCnt="0"/>
      <dgm:spPr/>
    </dgm:pt>
    <dgm:pt modelId="{FC5239FB-5D59-4833-A54F-8A396FA16EAA}" type="pres">
      <dgm:prSet presAssocID="{581127F1-1E5B-404F-A298-202B8D01E915}" presName="dotRepeatNode" presStyleLbl="fgShp" presStyleIdx="2" presStyleCnt="3" custScaleX="114911" custScaleY="124935" custLinFactX="400000" custLinFactY="114994" custLinFactNeighborX="449798" custLinFactNeighborY="200000"/>
      <dgm:spPr/>
    </dgm:pt>
    <dgm:pt modelId="{4BBD5BC5-924D-425D-911C-17F12418B5D3}" type="pres">
      <dgm:prSet presAssocID="{A5724FAC-BA7D-44E6-BA79-69E52CF95181}" presName="txNode5" presStyleLbl="revTx" presStyleIdx="4" presStyleCnt="5" custScaleX="110005" custScaleY="139387" custLinFactNeighborX="44974" custLinFactNeighborY="-12317">
        <dgm:presLayoutVars>
          <dgm:bulletEnabled val="1"/>
        </dgm:presLayoutVars>
      </dgm:prSet>
      <dgm:spPr/>
    </dgm:pt>
  </dgm:ptLst>
  <dgm:cxnLst>
    <dgm:cxn modelId="{9827E218-5F81-4DF6-B551-E1F7C4482287}" type="presOf" srcId="{DD4C5E11-125D-4E5B-830D-94E32308611D}" destId="{150587CB-63DC-4DAA-A8DE-425FE5D48AA6}" srcOrd="0" destOrd="0" presId="urn:microsoft.com/office/officeart/2009/3/layout/DescendingProcess"/>
    <dgm:cxn modelId="{356C2C1C-CCF7-40C2-8A59-48453489380E}" srcId="{919BF448-5AF3-4F0A-BC21-8B090A7B17A7}" destId="{756F0E81-1AF6-4689-B238-97CF2B0291CC}" srcOrd="2" destOrd="0" parTransId="{85C26599-8ACF-4A84-8307-03D212C45DC0}" sibTransId="{85BBD86E-6900-4DAB-AE82-5B6671250683}"/>
    <dgm:cxn modelId="{8FECF536-5076-4A2C-986B-E693725D21D6}" type="presOf" srcId="{919BF448-5AF3-4F0A-BC21-8B090A7B17A7}" destId="{DF231BC8-DF59-4C64-BAEC-8787796E21DA}" srcOrd="0" destOrd="0" presId="urn:microsoft.com/office/officeart/2009/3/layout/DescendingProcess"/>
    <dgm:cxn modelId="{A0203A38-3059-4CBF-8081-783298FE0E32}" type="presOf" srcId="{756F0E81-1AF6-4689-B238-97CF2B0291CC}" destId="{F9345CD3-C79D-4478-B621-6B90AB894C99}" srcOrd="0" destOrd="0" presId="urn:microsoft.com/office/officeart/2009/3/layout/DescendingProcess"/>
    <dgm:cxn modelId="{2AD2BA4F-30C0-4F88-92EA-FB4111898BE6}" srcId="{919BF448-5AF3-4F0A-BC21-8B090A7B17A7}" destId="{352CB217-B199-4DCF-810E-BE0AED73472F}" srcOrd="0" destOrd="0" parTransId="{CB390928-6115-4857-AA00-15B037A3F029}" sibTransId="{F6C33327-5FD8-4CEB-8AE8-9CE36F0926FB}"/>
    <dgm:cxn modelId="{41A53256-76FD-497E-9848-0AD29D947C09}" type="presOf" srcId="{581127F1-1E5B-404F-A298-202B8D01E915}" destId="{FC5239FB-5D59-4833-A54F-8A396FA16EAA}" srcOrd="0" destOrd="0" presId="urn:microsoft.com/office/officeart/2009/3/layout/DescendingProcess"/>
    <dgm:cxn modelId="{E4502C59-4A42-46B1-8D3F-E8E5821C9C72}" type="presOf" srcId="{59EF9CEF-AAD9-45D2-9459-498F2305B576}" destId="{EB8D39C5-1E49-4B0B-83DE-632B7E1718E8}" srcOrd="0" destOrd="0" presId="urn:microsoft.com/office/officeart/2009/3/layout/DescendingProcess"/>
    <dgm:cxn modelId="{BA608079-95AC-4257-A32C-0E16972FC8FA}" srcId="{919BF448-5AF3-4F0A-BC21-8B090A7B17A7}" destId="{DD4C5E11-125D-4E5B-830D-94E32308611D}" srcOrd="1" destOrd="0" parTransId="{3A01AC21-3ED4-47BB-8FC0-DA5D9DB01B7C}" sibTransId="{59EF9CEF-AAD9-45D2-9459-498F2305B576}"/>
    <dgm:cxn modelId="{0C077392-E521-4A04-BD9D-62DBA07C8E8D}" srcId="{919BF448-5AF3-4F0A-BC21-8B090A7B17A7}" destId="{F6CAC7D1-7BD1-49DD-895F-599E55340D6E}" srcOrd="3" destOrd="0" parTransId="{4443CF0D-FB99-4FA2-B1A3-156CA03942F5}" sibTransId="{581127F1-1E5B-404F-A298-202B8D01E915}"/>
    <dgm:cxn modelId="{F4259CC3-A22A-49EB-888A-96D743F19630}" type="presOf" srcId="{F6CAC7D1-7BD1-49DD-895F-599E55340D6E}" destId="{D3154989-58AA-4AA6-99FA-4B2B7B4B8EA3}" srcOrd="0" destOrd="0" presId="urn:microsoft.com/office/officeart/2009/3/layout/DescendingProcess"/>
    <dgm:cxn modelId="{512AD0D3-B64E-4582-848B-B5577A7F9395}" type="presOf" srcId="{352CB217-B199-4DCF-810E-BE0AED73472F}" destId="{A1C989E8-910A-48DB-8F95-DAC3E4BBD798}" srcOrd="0" destOrd="0" presId="urn:microsoft.com/office/officeart/2009/3/layout/DescendingProcess"/>
    <dgm:cxn modelId="{A4A928D7-772C-41A6-9387-65972D8D2407}" srcId="{919BF448-5AF3-4F0A-BC21-8B090A7B17A7}" destId="{A5724FAC-BA7D-44E6-BA79-69E52CF95181}" srcOrd="4" destOrd="0" parTransId="{76E56233-296B-4D5D-BF70-E32C5DAF5F71}" sibTransId="{BA7F926D-D733-4E87-A458-05BCC3272881}"/>
    <dgm:cxn modelId="{7E0807ED-24BB-4DCD-8D84-799B6EAB2051}" type="presOf" srcId="{A5724FAC-BA7D-44E6-BA79-69E52CF95181}" destId="{4BBD5BC5-924D-425D-911C-17F12418B5D3}" srcOrd="0" destOrd="0" presId="urn:microsoft.com/office/officeart/2009/3/layout/DescendingProcess"/>
    <dgm:cxn modelId="{52850DF0-4387-40AA-9E99-F14E9F0AA494}" type="presOf" srcId="{85BBD86E-6900-4DAB-AE82-5B6671250683}" destId="{968A99D2-C185-469A-8494-42F3CA0E65F6}" srcOrd="0" destOrd="0" presId="urn:microsoft.com/office/officeart/2009/3/layout/DescendingProcess"/>
    <dgm:cxn modelId="{A4D9C359-6474-44E7-9240-7D3938F7E46E}" type="presParOf" srcId="{DF231BC8-DF59-4C64-BAEC-8787796E21DA}" destId="{AEF49F90-32B7-47EF-87A5-D72E5540ECE1}" srcOrd="0" destOrd="0" presId="urn:microsoft.com/office/officeart/2009/3/layout/DescendingProcess"/>
    <dgm:cxn modelId="{021AB605-ABA5-42A2-AAD3-26EFFCB8B5B1}" type="presParOf" srcId="{DF231BC8-DF59-4C64-BAEC-8787796E21DA}" destId="{A1C989E8-910A-48DB-8F95-DAC3E4BBD798}" srcOrd="1" destOrd="0" presId="urn:microsoft.com/office/officeart/2009/3/layout/DescendingProcess"/>
    <dgm:cxn modelId="{EF1C093A-8385-4D38-94FF-A873B910AADC}" type="presParOf" srcId="{DF231BC8-DF59-4C64-BAEC-8787796E21DA}" destId="{150587CB-63DC-4DAA-A8DE-425FE5D48AA6}" srcOrd="2" destOrd="0" presId="urn:microsoft.com/office/officeart/2009/3/layout/DescendingProcess"/>
    <dgm:cxn modelId="{8C3681DF-3DC1-4278-B1CD-D4EC948C1AC5}" type="presParOf" srcId="{DF231BC8-DF59-4C64-BAEC-8787796E21DA}" destId="{62D40455-3CF6-45B7-9A9C-29DF352B7799}" srcOrd="3" destOrd="0" presId="urn:microsoft.com/office/officeart/2009/3/layout/DescendingProcess"/>
    <dgm:cxn modelId="{226DBA72-25E1-4DB8-AE00-C87EF4F0AD9D}" type="presParOf" srcId="{62D40455-3CF6-45B7-9A9C-29DF352B7799}" destId="{EB8D39C5-1E49-4B0B-83DE-632B7E1718E8}" srcOrd="0" destOrd="0" presId="urn:microsoft.com/office/officeart/2009/3/layout/DescendingProcess"/>
    <dgm:cxn modelId="{A2DCA772-B3E1-4C35-9CF2-866007561120}" type="presParOf" srcId="{DF231BC8-DF59-4C64-BAEC-8787796E21DA}" destId="{F9345CD3-C79D-4478-B621-6B90AB894C99}" srcOrd="4" destOrd="0" presId="urn:microsoft.com/office/officeart/2009/3/layout/DescendingProcess"/>
    <dgm:cxn modelId="{1391837D-E6EB-44A6-A826-58C98A9A954E}" type="presParOf" srcId="{DF231BC8-DF59-4C64-BAEC-8787796E21DA}" destId="{5A0BCD87-1F07-47D3-8C5A-6FAD7BB829A1}" srcOrd="5" destOrd="0" presId="urn:microsoft.com/office/officeart/2009/3/layout/DescendingProcess"/>
    <dgm:cxn modelId="{5C0E8119-014B-4FB6-838F-7BD7AC344D1D}" type="presParOf" srcId="{5A0BCD87-1F07-47D3-8C5A-6FAD7BB829A1}" destId="{968A99D2-C185-469A-8494-42F3CA0E65F6}" srcOrd="0" destOrd="0" presId="urn:microsoft.com/office/officeart/2009/3/layout/DescendingProcess"/>
    <dgm:cxn modelId="{E17572B6-B032-41D0-90DB-D3349AFE7E8C}" type="presParOf" srcId="{DF231BC8-DF59-4C64-BAEC-8787796E21DA}" destId="{D3154989-58AA-4AA6-99FA-4B2B7B4B8EA3}" srcOrd="6" destOrd="0" presId="urn:microsoft.com/office/officeart/2009/3/layout/DescendingProcess"/>
    <dgm:cxn modelId="{F6EAB4BA-2125-4159-8421-C892BD2834A2}" type="presParOf" srcId="{DF231BC8-DF59-4C64-BAEC-8787796E21DA}" destId="{0C6046F1-BD3A-4414-95B0-2F95CF3967C6}" srcOrd="7" destOrd="0" presId="urn:microsoft.com/office/officeart/2009/3/layout/DescendingProcess"/>
    <dgm:cxn modelId="{DBEA202A-4EDA-44B7-98ED-E82D63371A11}" type="presParOf" srcId="{0C6046F1-BD3A-4414-95B0-2F95CF3967C6}" destId="{FC5239FB-5D59-4833-A54F-8A396FA16EAA}" srcOrd="0" destOrd="0" presId="urn:microsoft.com/office/officeart/2009/3/layout/DescendingProcess"/>
    <dgm:cxn modelId="{7E588BBE-5EDA-4483-A5D1-D3D55619C494}" type="presParOf" srcId="{DF231BC8-DF59-4C64-BAEC-8787796E21DA}" destId="{4BBD5BC5-924D-425D-911C-17F12418B5D3}" srcOrd="8" destOrd="0" presId="urn:microsoft.com/office/officeart/2009/3/layout/DescendingProcess"/>
  </dgm:cxnLst>
  <dgm:bg/>
  <dgm:whole>
    <a:ln cmpd="dbl">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A0FD0-DEE6-4A49-9FC6-25E51E922CD5}" type="doc">
      <dgm:prSet loTypeId="urn:microsoft.com/office/officeart/2009/3/layout/DescendingProcess" loCatId="process" qsTypeId="urn:microsoft.com/office/officeart/2005/8/quickstyle/simple1" qsCatId="simple" csTypeId="urn:microsoft.com/office/officeart/2005/8/colors/accent1_2" csCatId="accent1" phldr="1"/>
      <dgm:spPr/>
      <dgm:t>
        <a:bodyPr rtlCol="0"/>
        <a:lstStyle/>
        <a:p>
          <a:pPr rtl="0"/>
          <a:endParaRPr kumimoji="1" lang="ja-JP" altLang="en-US"/>
        </a:p>
      </dgm:t>
    </dgm:pt>
    <dgm:pt modelId="{01180CD7-7A48-4C3A-B96F-E14DB5A72308}">
      <dgm:prSet phldrT="[テキスト]" custT="1"/>
      <dgm:spPr/>
      <dgm:t>
        <a:bodyPr rtlCol="0"/>
        <a:lstStyle/>
        <a:p>
          <a:pPr rtl="0"/>
          <a:endPar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endParaRPr>
        </a:p>
      </dgm:t>
    </dgm:pt>
    <dgm:pt modelId="{3CA4CDEE-C879-42D1-9C30-383BAE0084C9}" type="sibTrans" cxnId="{84706264-BF2A-441F-9B43-8BCE49DD47D8}">
      <dgm:prSet/>
      <dgm:spPr/>
      <dgm:t>
        <a:bodyPr rtlCol="0"/>
        <a:lstStyle/>
        <a:p>
          <a:pPr rtl="0"/>
          <a:endParaRPr kumimoji="1" lang="ja-JP" altLang="en-US"/>
        </a:p>
      </dgm:t>
    </dgm:pt>
    <dgm:pt modelId="{C9444335-B49A-4A20-B647-226DEAEBB0B8}" type="parTrans" cxnId="{84706264-BF2A-441F-9B43-8BCE49DD47D8}">
      <dgm:prSet/>
      <dgm:spPr/>
      <dgm:t>
        <a:bodyPr rtlCol="0"/>
        <a:lstStyle/>
        <a:p>
          <a:pPr rtl="0"/>
          <a:endParaRPr kumimoji="1" lang="ja-JP" altLang="en-US"/>
        </a:p>
      </dgm:t>
    </dgm:pt>
    <dgm:pt modelId="{160F848F-CEB7-48EE-80DB-B72761FDC21D}" type="pres">
      <dgm:prSet presAssocID="{E6FA0FD0-DEE6-4A49-9FC6-25E51E922CD5}" presName="Name0" presStyleCnt="0">
        <dgm:presLayoutVars>
          <dgm:chMax val="7"/>
          <dgm:chPref val="5"/>
        </dgm:presLayoutVars>
      </dgm:prSet>
      <dgm:spPr/>
    </dgm:pt>
    <dgm:pt modelId="{4640CDC7-E49F-4994-BD0E-9FD2316E782A}" type="pres">
      <dgm:prSet presAssocID="{E6FA0FD0-DEE6-4A49-9FC6-25E51E922CD5}" presName="arrowNode" presStyleLbl="node1" presStyleIdx="0" presStyleCnt="1" custAng="11412461" custScaleX="133448" custScaleY="100000" custLinFactNeighborX="-38128"/>
      <dgm:spPr/>
    </dgm:pt>
    <dgm:pt modelId="{54D2A266-0F83-4BB7-897B-C14209491FFC}" type="pres">
      <dgm:prSet presAssocID="{01180CD7-7A48-4C3A-B96F-E14DB5A72308}" presName="txNode1" presStyleLbl="revTx" presStyleIdx="0" presStyleCnt="1" custScaleX="258182">
        <dgm:presLayoutVars>
          <dgm:bulletEnabled val="1"/>
        </dgm:presLayoutVars>
      </dgm:prSet>
      <dgm:spPr/>
    </dgm:pt>
  </dgm:ptLst>
  <dgm:cxnLst>
    <dgm:cxn modelId="{49199F23-18CD-4B23-BA23-D84E04617AB8}" type="presOf" srcId="{01180CD7-7A48-4C3A-B96F-E14DB5A72308}" destId="{54D2A266-0F83-4BB7-897B-C14209491FFC}" srcOrd="0" destOrd="0" presId="urn:microsoft.com/office/officeart/2009/3/layout/DescendingProcess"/>
    <dgm:cxn modelId="{84706264-BF2A-441F-9B43-8BCE49DD47D8}" srcId="{E6FA0FD0-DEE6-4A49-9FC6-25E51E922CD5}" destId="{01180CD7-7A48-4C3A-B96F-E14DB5A72308}" srcOrd="0" destOrd="0" parTransId="{C9444335-B49A-4A20-B647-226DEAEBB0B8}" sibTransId="{3CA4CDEE-C879-42D1-9C30-383BAE0084C9}"/>
    <dgm:cxn modelId="{CF7CC7D2-E06E-4DE5-8231-D401660F29F0}" type="presOf" srcId="{E6FA0FD0-DEE6-4A49-9FC6-25E51E922CD5}" destId="{160F848F-CEB7-48EE-80DB-B72761FDC21D}" srcOrd="0" destOrd="0" presId="urn:microsoft.com/office/officeart/2009/3/layout/DescendingProcess"/>
    <dgm:cxn modelId="{D373C8C4-B5EF-47D2-93ED-5F2BA01A8E07}" type="presParOf" srcId="{160F848F-CEB7-48EE-80DB-B72761FDC21D}" destId="{4640CDC7-E49F-4994-BD0E-9FD2316E782A}" srcOrd="0" destOrd="0" presId="urn:microsoft.com/office/officeart/2009/3/layout/DescendingProcess"/>
    <dgm:cxn modelId="{E9752D1A-0737-4CFB-9ED2-255C2079107C}" type="presParOf" srcId="{160F848F-CEB7-48EE-80DB-B72761FDC21D}" destId="{54D2A266-0F83-4BB7-897B-C14209491FFC}" srcOrd="1" destOrd="0" presId="urn:microsoft.com/office/officeart/2009/3/layout/DescendingProcess"/>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44864-60F8-483D-91ED-E1CB70F436C8}" type="doc">
      <dgm:prSet loTypeId="urn:microsoft.com/office/officeart/2008/layout/VerticalCurvedList" loCatId="list" qsTypeId="urn:microsoft.com/office/officeart/2005/8/quickstyle/simple1" qsCatId="simple" csTypeId="urn:microsoft.com/office/officeart/2005/8/colors/accent1_2" csCatId="accent1" phldr="1"/>
      <dgm:spPr/>
      <dgm:t>
        <a:bodyPr rtlCol="0"/>
        <a:lstStyle/>
        <a:p>
          <a:pPr rtl="0"/>
          <a:endParaRPr kumimoji="1" lang="ja-JP" altLang="en-US"/>
        </a:p>
      </dgm:t>
    </dgm:pt>
    <dgm:pt modelId="{1773DB30-4FA5-4DF3-91F6-802E72CB6075}">
      <dgm:prSet phldrT="[テキスト]" custT="1"/>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rtlCol="0"/>
        <a:lstStyle/>
        <a:p>
          <a:pPr rtl="0"/>
          <a:r>
            <a:rPr lang="en-US" sz="1800" dirty="0">
              <a:latin typeface="Arial" panose="020B0604020202020204" pitchFamily="34" charset="0"/>
              <a:ea typeface="HG丸ｺﾞｼｯｸM-PRO" panose="020F0600000000000000" pitchFamily="50" charset="-128"/>
              <a:cs typeface="Arial" panose="020B0604020202020204" pitchFamily="34" charset="0"/>
            </a:rPr>
            <a:t>Increasingly, the </a:t>
          </a:r>
          <a:r>
            <a:rPr lang="en-US" sz="18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findings  from PMDA’s </a:t>
          </a:r>
          <a:r>
            <a:rPr lang="en-US" sz="1800" dirty="0">
              <a:latin typeface="Arial" panose="020B0604020202020204" pitchFamily="34" charset="0"/>
              <a:ea typeface="HG丸ｺﾞｼｯｸM-PRO" panose="020F0600000000000000" pitchFamily="50" charset="-128"/>
              <a:cs typeface="Arial" panose="020B0604020202020204" pitchFamily="34" charset="0"/>
            </a:rPr>
            <a:t>GMP inspections cite deficiencies in document control and records.</a:t>
          </a:r>
          <a:endParaRPr kumimoji="1" lang="ja-JP" altLang="en-US" sz="1800" dirty="0">
            <a:latin typeface="Arial" panose="020B0604020202020204" pitchFamily="34" charset="0"/>
            <a:ea typeface="HG丸ｺﾞｼｯｸM-PRO" panose="020F0600000000000000" pitchFamily="50" charset="-128"/>
            <a:cs typeface="Arial" panose="020B0604020202020204" pitchFamily="34" charset="0"/>
          </a:endParaRPr>
        </a:p>
      </dgm:t>
    </dgm:pt>
    <dgm:pt modelId="{4B820C2B-A519-49FF-8CBE-58A9114C91CC}" type="parTrans" cxnId="{424C518E-368F-47E9-8E7A-33BCE4B8A70D}">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79396F83-FB50-4851-9E17-1926AA2C1A7B}" type="sibTrans" cxnId="{424C518E-368F-47E9-8E7A-33BCE4B8A70D}">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921C048E-25C7-46BA-9FA6-E8BBDAE0E322}">
      <dgm:prSet phldrT="[テキスト]"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rtlCol="0"/>
        <a:lstStyle/>
        <a:p>
          <a:pPr rtl="0"/>
          <a:r>
            <a:rPr lang="en-US" sz="1800" dirty="0">
              <a:latin typeface="Arial" panose="020B0604020202020204" pitchFamily="34" charset="0"/>
              <a:ea typeface="HG丸ｺﾞｼｯｸM-PRO" panose="020F0600000000000000" pitchFamily="50" charset="-128"/>
              <a:cs typeface="Arial" panose="020B0604020202020204" pitchFamily="34" charset="0"/>
            </a:rPr>
            <a:t>Compliance with data </a:t>
          </a:r>
          <a:r>
            <a:rPr lang="en-US" sz="18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integrity is </a:t>
          </a:r>
          <a:r>
            <a:rPr lang="en-US" sz="1800" strike="noStrike"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basically routine </a:t>
          </a:r>
          <a:r>
            <a:rPr lang="en-US" sz="18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for GMP activity . . . But still </a:t>
          </a:r>
          <a:r>
            <a:rPr lang="en-US" sz="1800" strike="sngStrike"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 </a:t>
          </a:r>
          <a:r>
            <a:rPr lang="en-US" sz="18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deficiencies are being observed.</a:t>
          </a:r>
          <a:endParaRPr kumimoji="1" lang="ja-JP" altLang="en-US" sz="1800" dirty="0">
            <a:solidFill>
              <a:schemeClr val="bg1"/>
            </a:solidFill>
            <a:latin typeface="Arial" panose="020B0604020202020204" pitchFamily="34" charset="0"/>
            <a:ea typeface="HG丸ｺﾞｼｯｸM-PRO" panose="020F0600000000000000" pitchFamily="50" charset="-128"/>
            <a:cs typeface="Arial" panose="020B0604020202020204" pitchFamily="34" charset="0"/>
          </a:endParaRPr>
        </a:p>
      </dgm:t>
    </dgm:pt>
    <dgm:pt modelId="{AF4CCCF8-4119-4470-ABB1-0CE1BEA37A28}" type="parTrans" cxnId="{E228137A-DF17-4D07-9D20-187824507968}">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370E2662-91E0-45BE-B883-3D06696FBD36}" type="sibTrans" cxnId="{E228137A-DF17-4D07-9D20-187824507968}">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CCEB555A-9CC0-4C44-8080-BAA6473F4F80}">
      <dgm:prSet phldrT="[テキスト]"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rtlCol="0"/>
        <a:lstStyle/>
        <a:p>
          <a:pPr rtl="0"/>
          <a:r>
            <a:rPr lang="en-US" sz="1800">
              <a:latin typeface="Arial" panose="020B0604020202020204" pitchFamily="34" charset="0"/>
              <a:ea typeface="HG丸ｺﾞｼｯｸM-PRO" panose="020F0600000000000000" pitchFamily="50" charset="-128"/>
              <a:cs typeface="Arial" panose="020B0604020202020204" pitchFamily="34" charset="0"/>
            </a:rPr>
            <a:t>Corporate compliance with data integrity</a:t>
          </a:r>
          <a:r>
            <a:rPr lang="en-US" sz="180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 is inadequate</a:t>
          </a:r>
          <a:r>
            <a:rPr lang="en-US" sz="3200">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3200" dirty="0">
            <a:latin typeface="Arial" panose="020B0604020202020204" pitchFamily="34" charset="0"/>
            <a:ea typeface="HG丸ｺﾞｼｯｸM-PRO" panose="020F0600000000000000" pitchFamily="50" charset="-128"/>
            <a:cs typeface="Arial" panose="020B0604020202020204" pitchFamily="34" charset="0"/>
          </a:endParaRPr>
        </a:p>
      </dgm:t>
    </dgm:pt>
    <dgm:pt modelId="{E4810B4B-3331-49DB-A4D6-6A8D9B610DBB}" type="parTrans" cxnId="{6DF7EC78-1E4C-4BFC-BA1D-91EE343BE5B1}">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7249ABEC-0A48-4745-B41D-4771DE849AEC}" type="sibTrans" cxnId="{6DF7EC78-1E4C-4BFC-BA1D-91EE343BE5B1}">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8DAF723E-A9EF-4EEE-A970-E156A0FC991A}">
      <dgm:prSet phldrT="[テキスト]"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rtlCol="0"/>
        <a:lstStyle/>
        <a:p>
          <a:pPr rtl="0"/>
          <a:r>
            <a:rPr lang="en-US" sz="1800" dirty="0">
              <a:latin typeface="Arial" panose="020B0604020202020204" pitchFamily="34" charset="0"/>
              <a:ea typeface="HG丸ｺﾞｼｯｸM-PRO" panose="020F0600000000000000" pitchFamily="50" charset="-128"/>
              <a:cs typeface="Arial" panose="020B0604020202020204" pitchFamily="34" charset="0"/>
            </a:rPr>
            <a:t>In particular</a:t>
          </a:r>
          <a:r>
            <a:rPr lang="en-US" sz="18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 from 2016 to 2017, “deficiencies in document control and records” which is </a:t>
          </a:r>
          <a:r>
            <a:rPr lang="en-US" sz="1800" strike="noStrike"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the top finding</a:t>
          </a:r>
          <a:r>
            <a:rPr lang="en-US" sz="1800" b="0" strike="noStrike"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HG丸ｺﾞｼｯｸM-PRO" panose="020F0600000000000000" pitchFamily="50" charset="-128"/>
              <a:cs typeface="Arial" panose="020B0604020202020204" pitchFamily="34" charset="0"/>
            </a:rPr>
            <a:t>  </a:t>
          </a:r>
          <a:r>
            <a:rPr lang="en-US" sz="1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HG丸ｺﾞｼｯｸM-PRO" panose="020F0600000000000000" pitchFamily="50" charset="-128"/>
              <a:cs typeface="Arial" panose="020B0604020202020204" pitchFamily="34" charset="0"/>
            </a:rPr>
            <a:t>have increased rapidly from 25 cases to 41 cases.</a:t>
          </a:r>
          <a:endParaRPr kumimoji="1" lang="ja-JP" altLang="en-US" sz="1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HG丸ｺﾞｼｯｸM-PRO" panose="020F0600000000000000" pitchFamily="50" charset="-128"/>
            <a:cs typeface="Arial" panose="020B0604020202020204" pitchFamily="34" charset="0"/>
          </a:endParaRPr>
        </a:p>
      </dgm:t>
    </dgm:pt>
    <dgm:pt modelId="{156DCBA2-1158-4BCB-8F08-C49BD5963F34}" type="parTrans" cxnId="{345500DA-44C2-4688-BDFD-D43BBBDC27E5}">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5D578EA5-A25E-4F93-8F01-991942D21EF0}" type="sibTrans" cxnId="{345500DA-44C2-4688-BDFD-D43BBBDC27E5}">
      <dgm:prSet/>
      <dgm:spPr/>
      <dgm:t>
        <a:bodyPr rtlCol="0"/>
        <a:lstStyle/>
        <a:p>
          <a:pPr rtl="0"/>
          <a:endParaRPr kumimoji="1" lang="ja-JP" altLang="en-US" sz="1400">
            <a:latin typeface="Arial" panose="020B0604020202020204" pitchFamily="34" charset="0"/>
            <a:cs typeface="Arial" panose="020B0604020202020204" pitchFamily="34" charset="0"/>
          </a:endParaRPr>
        </a:p>
      </dgm:t>
    </dgm:pt>
    <dgm:pt modelId="{B7E1712A-9DF2-4E2B-BEB3-0D84F898E025}" type="pres">
      <dgm:prSet presAssocID="{3CE44864-60F8-483D-91ED-E1CB70F436C8}" presName="Name0" presStyleCnt="0">
        <dgm:presLayoutVars>
          <dgm:chMax val="7"/>
          <dgm:chPref val="7"/>
          <dgm:dir/>
        </dgm:presLayoutVars>
      </dgm:prSet>
      <dgm:spPr/>
    </dgm:pt>
    <dgm:pt modelId="{567949AF-911E-4B40-9B58-A044FA32FA1F}" type="pres">
      <dgm:prSet presAssocID="{3CE44864-60F8-483D-91ED-E1CB70F436C8}" presName="Name1" presStyleCnt="0"/>
      <dgm:spPr/>
    </dgm:pt>
    <dgm:pt modelId="{2F910361-4BAC-4E69-9717-7BA67FF8C33E}" type="pres">
      <dgm:prSet presAssocID="{3CE44864-60F8-483D-91ED-E1CB70F436C8}" presName="cycle" presStyleCnt="0"/>
      <dgm:spPr/>
    </dgm:pt>
    <dgm:pt modelId="{24642995-14DE-4BCB-8F3E-951B69BC2EE6}" type="pres">
      <dgm:prSet presAssocID="{3CE44864-60F8-483D-91ED-E1CB70F436C8}" presName="srcNode" presStyleLbl="node1" presStyleIdx="0" presStyleCnt="4"/>
      <dgm:spPr/>
    </dgm:pt>
    <dgm:pt modelId="{B50F9831-AAE3-4820-AAF1-B8AEF5FC52F4}" type="pres">
      <dgm:prSet presAssocID="{3CE44864-60F8-483D-91ED-E1CB70F436C8}" presName="conn" presStyleLbl="parChTrans1D2" presStyleIdx="0" presStyleCnt="1"/>
      <dgm:spPr/>
    </dgm:pt>
    <dgm:pt modelId="{79F0B94F-42B6-4046-B75A-193D7BB3CF72}" type="pres">
      <dgm:prSet presAssocID="{3CE44864-60F8-483D-91ED-E1CB70F436C8}" presName="extraNode" presStyleLbl="node1" presStyleIdx="0" presStyleCnt="4"/>
      <dgm:spPr/>
    </dgm:pt>
    <dgm:pt modelId="{E39E80A3-0C1D-4AA8-BB17-176CFD7527A4}" type="pres">
      <dgm:prSet presAssocID="{3CE44864-60F8-483D-91ED-E1CB70F436C8}" presName="dstNode" presStyleLbl="node1" presStyleIdx="0" presStyleCnt="4"/>
      <dgm:spPr/>
    </dgm:pt>
    <dgm:pt modelId="{FB819212-0887-4593-9568-3484F41FFC07}" type="pres">
      <dgm:prSet presAssocID="{1773DB30-4FA5-4DF3-91F6-802E72CB6075}" presName="text_1" presStyleLbl="node1" presStyleIdx="0" presStyleCnt="4">
        <dgm:presLayoutVars>
          <dgm:bulletEnabled val="1"/>
        </dgm:presLayoutVars>
      </dgm:prSet>
      <dgm:spPr/>
    </dgm:pt>
    <dgm:pt modelId="{2E33472C-7E03-4A84-87FF-53FB97A98105}" type="pres">
      <dgm:prSet presAssocID="{1773DB30-4FA5-4DF3-91F6-802E72CB6075}" presName="accent_1" presStyleCnt="0"/>
      <dgm:spPr/>
    </dgm:pt>
    <dgm:pt modelId="{B87D0181-3C62-4ED1-A6A8-4B0C60FFF74F}" type="pres">
      <dgm:prSet presAssocID="{1773DB30-4FA5-4DF3-91F6-802E72CB6075}" presName="accentRepeatNode" presStyleLbl="solidFgAcc1" presStyleIdx="0" presStyleCnt="4" custScaleX="104274"/>
      <dgm:spPr>
        <a:prstGeom prst="flowChartMagneticTape">
          <a:avLst/>
        </a:prstGeom>
        <a:blipFill rotWithShape="0">
          <a:blip xmlns:r="http://schemas.openxmlformats.org/officeDocument/2006/relationships" r:embed="rId1"/>
          <a:stretch>
            <a:fillRect/>
          </a:stretch>
        </a:blipFill>
        <a:scene3d>
          <a:camera prst="orthographicFront"/>
          <a:lightRig rig="threePt" dir="t"/>
        </a:scene3d>
        <a:sp3d extrusionH="76200" contourW="63500">
          <a:extrusionClr>
            <a:schemeClr val="accent6">
              <a:lumMod val="40000"/>
              <a:lumOff val="60000"/>
            </a:schemeClr>
          </a:extrusionClr>
          <a:contourClr>
            <a:schemeClr val="accent6">
              <a:lumMod val="75000"/>
            </a:schemeClr>
          </a:contourClr>
        </a:sp3d>
      </dgm:spPr>
    </dgm:pt>
    <dgm:pt modelId="{6FCBBF30-9C8F-4A55-80DA-A9754BC508F5}" type="pres">
      <dgm:prSet presAssocID="{8DAF723E-A9EF-4EEE-A970-E156A0FC991A}" presName="text_2" presStyleLbl="node1" presStyleIdx="1" presStyleCnt="4">
        <dgm:presLayoutVars>
          <dgm:bulletEnabled val="1"/>
        </dgm:presLayoutVars>
      </dgm:prSet>
      <dgm:spPr/>
    </dgm:pt>
    <dgm:pt modelId="{41AA820B-F0EB-469C-A78E-A29101921B86}" type="pres">
      <dgm:prSet presAssocID="{8DAF723E-A9EF-4EEE-A970-E156A0FC991A}" presName="accent_2" presStyleCnt="0"/>
      <dgm:spPr/>
    </dgm:pt>
    <dgm:pt modelId="{53A5BD0C-FC13-46C6-9C65-D2FE086C5FBE}" type="pres">
      <dgm:prSet presAssocID="{8DAF723E-A9EF-4EEE-A970-E156A0FC991A}" presName="accentRepeatNode" presStyleLbl="solidFgAcc1" presStyleIdx="1" presStyleCnt="4"/>
      <dgm:spPr>
        <a:prstGeom prst="flowChartMagneticTape">
          <a:avLst/>
        </a:prstGeom>
        <a:blipFill rotWithShape="0">
          <a:blip xmlns:r="http://schemas.openxmlformats.org/officeDocument/2006/relationships" r:embed="rId2"/>
          <a:stretch>
            <a:fillRect/>
          </a:stretch>
        </a:blipFill>
        <a:scene3d>
          <a:camera prst="orthographicFront"/>
          <a:lightRig rig="threePt" dir="t"/>
        </a:scene3d>
        <a:sp3d contourW="63500">
          <a:contourClr>
            <a:schemeClr val="accent4">
              <a:lumMod val="75000"/>
            </a:schemeClr>
          </a:contourClr>
        </a:sp3d>
      </dgm:spPr>
    </dgm:pt>
    <dgm:pt modelId="{C3F7897E-D286-40D9-9117-3F92FD20F470}" type="pres">
      <dgm:prSet presAssocID="{921C048E-25C7-46BA-9FA6-E8BBDAE0E322}" presName="text_3" presStyleLbl="node1" presStyleIdx="2" presStyleCnt="4">
        <dgm:presLayoutVars>
          <dgm:bulletEnabled val="1"/>
        </dgm:presLayoutVars>
      </dgm:prSet>
      <dgm:spPr/>
    </dgm:pt>
    <dgm:pt modelId="{F8116204-0414-4134-95C8-070CF65D0326}" type="pres">
      <dgm:prSet presAssocID="{921C048E-25C7-46BA-9FA6-E8BBDAE0E322}" presName="accent_3" presStyleCnt="0"/>
      <dgm:spPr/>
    </dgm:pt>
    <dgm:pt modelId="{8BB34C8E-6138-4ACB-A55F-74571A344BFE}" type="pres">
      <dgm:prSet presAssocID="{921C048E-25C7-46BA-9FA6-E8BBDAE0E322}" presName="accentRepeatNode" presStyleLbl="solidFgAcc1" presStyleIdx="2" presStyleCnt="4"/>
      <dgm:spPr>
        <a:prstGeom prst="flowChartMagneticTape">
          <a:avLst/>
        </a:prstGeom>
        <a:blipFill rotWithShape="0">
          <a:blip xmlns:r="http://schemas.openxmlformats.org/officeDocument/2006/relationships" r:embed="rId3"/>
          <a:stretch>
            <a:fillRect/>
          </a:stretch>
        </a:blipFill>
        <a:scene3d>
          <a:camera prst="orthographicFront"/>
          <a:lightRig rig="threePt" dir="t"/>
        </a:scene3d>
        <a:sp3d contourW="63500">
          <a:contourClr>
            <a:schemeClr val="accent5">
              <a:lumMod val="75000"/>
            </a:schemeClr>
          </a:contourClr>
        </a:sp3d>
      </dgm:spPr>
    </dgm:pt>
    <dgm:pt modelId="{5C38A5CC-7257-4A87-932C-A0A907D25E8F}" type="pres">
      <dgm:prSet presAssocID="{CCEB555A-9CC0-4C44-8080-BAA6473F4F80}" presName="text_4" presStyleLbl="node1" presStyleIdx="3" presStyleCnt="4">
        <dgm:presLayoutVars>
          <dgm:bulletEnabled val="1"/>
        </dgm:presLayoutVars>
      </dgm:prSet>
      <dgm:spPr/>
    </dgm:pt>
    <dgm:pt modelId="{F72E9C37-0024-4913-AB91-9B887C53B2BB}" type="pres">
      <dgm:prSet presAssocID="{CCEB555A-9CC0-4C44-8080-BAA6473F4F80}" presName="accent_4" presStyleCnt="0"/>
      <dgm:spPr/>
    </dgm:pt>
    <dgm:pt modelId="{8B9A10A7-90FC-4125-BE69-D6908A60A0F2}" type="pres">
      <dgm:prSet presAssocID="{CCEB555A-9CC0-4C44-8080-BAA6473F4F80}" presName="accentRepeatNode" presStyleLbl="solidFgAcc1" presStyleIdx="3" presStyleCnt="4"/>
      <dgm:spPr>
        <a:prstGeom prst="flowChartMagneticTape">
          <a:avLst/>
        </a:prstGeom>
        <a:blipFill rotWithShape="0">
          <a:blip xmlns:r="http://schemas.openxmlformats.org/officeDocument/2006/relationships" r:embed="rId4"/>
          <a:stretch>
            <a:fillRect/>
          </a:stretch>
        </a:blipFill>
        <a:scene3d>
          <a:camera prst="orthographicFront"/>
          <a:lightRig rig="threePt" dir="t"/>
        </a:scene3d>
        <a:sp3d contourW="63500">
          <a:contourClr>
            <a:srgbClr val="C00000"/>
          </a:contourClr>
        </a:sp3d>
      </dgm:spPr>
    </dgm:pt>
  </dgm:ptLst>
  <dgm:cxnLst>
    <dgm:cxn modelId="{CC347321-5614-4727-B18D-48801D86CD77}" type="presOf" srcId="{8DAF723E-A9EF-4EEE-A970-E156A0FC991A}" destId="{6FCBBF30-9C8F-4A55-80DA-A9754BC508F5}" srcOrd="0" destOrd="0" presId="urn:microsoft.com/office/officeart/2008/layout/VerticalCurvedList"/>
    <dgm:cxn modelId="{3598CE66-BBED-4F76-AAD4-57A4932DAB72}" type="presOf" srcId="{CCEB555A-9CC0-4C44-8080-BAA6473F4F80}" destId="{5C38A5CC-7257-4A87-932C-A0A907D25E8F}" srcOrd="0" destOrd="0" presId="urn:microsoft.com/office/officeart/2008/layout/VerticalCurvedList"/>
    <dgm:cxn modelId="{6DF7EC78-1E4C-4BFC-BA1D-91EE343BE5B1}" srcId="{3CE44864-60F8-483D-91ED-E1CB70F436C8}" destId="{CCEB555A-9CC0-4C44-8080-BAA6473F4F80}" srcOrd="3" destOrd="0" parTransId="{E4810B4B-3331-49DB-A4D6-6A8D9B610DBB}" sibTransId="{7249ABEC-0A48-4745-B41D-4771DE849AEC}"/>
    <dgm:cxn modelId="{E228137A-DF17-4D07-9D20-187824507968}" srcId="{3CE44864-60F8-483D-91ED-E1CB70F436C8}" destId="{921C048E-25C7-46BA-9FA6-E8BBDAE0E322}" srcOrd="2" destOrd="0" parTransId="{AF4CCCF8-4119-4470-ABB1-0CE1BEA37A28}" sibTransId="{370E2662-91E0-45BE-B883-3D06696FBD36}"/>
    <dgm:cxn modelId="{424C518E-368F-47E9-8E7A-33BCE4B8A70D}" srcId="{3CE44864-60F8-483D-91ED-E1CB70F436C8}" destId="{1773DB30-4FA5-4DF3-91F6-802E72CB6075}" srcOrd="0" destOrd="0" parTransId="{4B820C2B-A519-49FF-8CBE-58A9114C91CC}" sibTransId="{79396F83-FB50-4851-9E17-1926AA2C1A7B}"/>
    <dgm:cxn modelId="{E7FF74C6-80CB-417C-BE5B-88F295088B34}" type="presOf" srcId="{1773DB30-4FA5-4DF3-91F6-802E72CB6075}" destId="{FB819212-0887-4593-9568-3484F41FFC07}" srcOrd="0" destOrd="0" presId="urn:microsoft.com/office/officeart/2008/layout/VerticalCurvedList"/>
    <dgm:cxn modelId="{6E991FC8-0CF6-4EAB-8B48-C3A849B4AF64}" type="presOf" srcId="{3CE44864-60F8-483D-91ED-E1CB70F436C8}" destId="{B7E1712A-9DF2-4E2B-BEB3-0D84F898E025}" srcOrd="0" destOrd="0" presId="urn:microsoft.com/office/officeart/2008/layout/VerticalCurvedList"/>
    <dgm:cxn modelId="{9F1B51C8-FEC8-491B-AE31-48D5D19D5AA2}" type="presOf" srcId="{921C048E-25C7-46BA-9FA6-E8BBDAE0E322}" destId="{C3F7897E-D286-40D9-9117-3F92FD20F470}" srcOrd="0" destOrd="0" presId="urn:microsoft.com/office/officeart/2008/layout/VerticalCurvedList"/>
    <dgm:cxn modelId="{345500DA-44C2-4688-BDFD-D43BBBDC27E5}" srcId="{3CE44864-60F8-483D-91ED-E1CB70F436C8}" destId="{8DAF723E-A9EF-4EEE-A970-E156A0FC991A}" srcOrd="1" destOrd="0" parTransId="{156DCBA2-1158-4BCB-8F08-C49BD5963F34}" sibTransId="{5D578EA5-A25E-4F93-8F01-991942D21EF0}"/>
    <dgm:cxn modelId="{950D5ADE-93E1-4032-BEAF-693EF7BB9482}" type="presOf" srcId="{79396F83-FB50-4851-9E17-1926AA2C1A7B}" destId="{B50F9831-AAE3-4820-AAF1-B8AEF5FC52F4}" srcOrd="0" destOrd="0" presId="urn:microsoft.com/office/officeart/2008/layout/VerticalCurvedList"/>
    <dgm:cxn modelId="{B6932271-B4DF-4275-8E18-7FB6F9E4F93C}" type="presParOf" srcId="{B7E1712A-9DF2-4E2B-BEB3-0D84F898E025}" destId="{567949AF-911E-4B40-9B58-A044FA32FA1F}" srcOrd="0" destOrd="0" presId="urn:microsoft.com/office/officeart/2008/layout/VerticalCurvedList"/>
    <dgm:cxn modelId="{8CDA75C7-C4D8-40AF-ABB3-0EBFAA13034F}" type="presParOf" srcId="{567949AF-911E-4B40-9B58-A044FA32FA1F}" destId="{2F910361-4BAC-4E69-9717-7BA67FF8C33E}" srcOrd="0" destOrd="0" presId="urn:microsoft.com/office/officeart/2008/layout/VerticalCurvedList"/>
    <dgm:cxn modelId="{CA7C01BE-227E-4B57-9060-2184435E1B69}" type="presParOf" srcId="{2F910361-4BAC-4E69-9717-7BA67FF8C33E}" destId="{24642995-14DE-4BCB-8F3E-951B69BC2EE6}" srcOrd="0" destOrd="0" presId="urn:microsoft.com/office/officeart/2008/layout/VerticalCurvedList"/>
    <dgm:cxn modelId="{CAC367E3-C9E4-4596-AE2D-EBC7C3A56E82}" type="presParOf" srcId="{2F910361-4BAC-4E69-9717-7BA67FF8C33E}" destId="{B50F9831-AAE3-4820-AAF1-B8AEF5FC52F4}" srcOrd="1" destOrd="0" presId="urn:microsoft.com/office/officeart/2008/layout/VerticalCurvedList"/>
    <dgm:cxn modelId="{9ADADDB6-02F5-42B3-8C6B-3F0D18848ADD}" type="presParOf" srcId="{2F910361-4BAC-4E69-9717-7BA67FF8C33E}" destId="{79F0B94F-42B6-4046-B75A-193D7BB3CF72}" srcOrd="2" destOrd="0" presId="urn:microsoft.com/office/officeart/2008/layout/VerticalCurvedList"/>
    <dgm:cxn modelId="{72C5208C-624D-47BB-BBB2-6151C4A1710E}" type="presParOf" srcId="{2F910361-4BAC-4E69-9717-7BA67FF8C33E}" destId="{E39E80A3-0C1D-4AA8-BB17-176CFD7527A4}" srcOrd="3" destOrd="0" presId="urn:microsoft.com/office/officeart/2008/layout/VerticalCurvedList"/>
    <dgm:cxn modelId="{33C671A5-1797-498D-8E1B-A53C54DAE615}" type="presParOf" srcId="{567949AF-911E-4B40-9B58-A044FA32FA1F}" destId="{FB819212-0887-4593-9568-3484F41FFC07}" srcOrd="1" destOrd="0" presId="urn:microsoft.com/office/officeart/2008/layout/VerticalCurvedList"/>
    <dgm:cxn modelId="{BF02E49B-CD07-4C34-BD3A-FDC646D35A09}" type="presParOf" srcId="{567949AF-911E-4B40-9B58-A044FA32FA1F}" destId="{2E33472C-7E03-4A84-87FF-53FB97A98105}" srcOrd="2" destOrd="0" presId="urn:microsoft.com/office/officeart/2008/layout/VerticalCurvedList"/>
    <dgm:cxn modelId="{8A3F2255-16D8-4831-B96D-BE38E9362424}" type="presParOf" srcId="{2E33472C-7E03-4A84-87FF-53FB97A98105}" destId="{B87D0181-3C62-4ED1-A6A8-4B0C60FFF74F}" srcOrd="0" destOrd="0" presId="urn:microsoft.com/office/officeart/2008/layout/VerticalCurvedList"/>
    <dgm:cxn modelId="{48C29E91-2CF8-4A2A-8699-7E3D3ED0E159}" type="presParOf" srcId="{567949AF-911E-4B40-9B58-A044FA32FA1F}" destId="{6FCBBF30-9C8F-4A55-80DA-A9754BC508F5}" srcOrd="3" destOrd="0" presId="urn:microsoft.com/office/officeart/2008/layout/VerticalCurvedList"/>
    <dgm:cxn modelId="{6B12645C-0DB2-4AD8-9B1C-0D563A32CB96}" type="presParOf" srcId="{567949AF-911E-4B40-9B58-A044FA32FA1F}" destId="{41AA820B-F0EB-469C-A78E-A29101921B86}" srcOrd="4" destOrd="0" presId="urn:microsoft.com/office/officeart/2008/layout/VerticalCurvedList"/>
    <dgm:cxn modelId="{C2FBB82C-04BE-478F-87F1-7583E46A10BF}" type="presParOf" srcId="{41AA820B-F0EB-469C-A78E-A29101921B86}" destId="{53A5BD0C-FC13-46C6-9C65-D2FE086C5FBE}" srcOrd="0" destOrd="0" presId="urn:microsoft.com/office/officeart/2008/layout/VerticalCurvedList"/>
    <dgm:cxn modelId="{BBDD4844-29C0-4939-830E-0755BD0B9815}" type="presParOf" srcId="{567949AF-911E-4B40-9B58-A044FA32FA1F}" destId="{C3F7897E-D286-40D9-9117-3F92FD20F470}" srcOrd="5" destOrd="0" presId="urn:microsoft.com/office/officeart/2008/layout/VerticalCurvedList"/>
    <dgm:cxn modelId="{A86CF5E3-3BA3-4F1D-805D-8DD46C78668A}" type="presParOf" srcId="{567949AF-911E-4B40-9B58-A044FA32FA1F}" destId="{F8116204-0414-4134-95C8-070CF65D0326}" srcOrd="6" destOrd="0" presId="urn:microsoft.com/office/officeart/2008/layout/VerticalCurvedList"/>
    <dgm:cxn modelId="{AFA379F3-17C1-4890-A71E-BC079C0FA4ED}" type="presParOf" srcId="{F8116204-0414-4134-95C8-070CF65D0326}" destId="{8BB34C8E-6138-4ACB-A55F-74571A344BFE}" srcOrd="0" destOrd="0" presId="urn:microsoft.com/office/officeart/2008/layout/VerticalCurvedList"/>
    <dgm:cxn modelId="{499DEAC4-7BED-4BA9-B835-62ED464663C3}" type="presParOf" srcId="{567949AF-911E-4B40-9B58-A044FA32FA1F}" destId="{5C38A5CC-7257-4A87-932C-A0A907D25E8F}" srcOrd="7" destOrd="0" presId="urn:microsoft.com/office/officeart/2008/layout/VerticalCurvedList"/>
    <dgm:cxn modelId="{9398BFC2-7CBE-4843-A175-27BE4A12B8F6}" type="presParOf" srcId="{567949AF-911E-4B40-9B58-A044FA32FA1F}" destId="{F72E9C37-0024-4913-AB91-9B887C53B2BB}" srcOrd="8" destOrd="0" presId="urn:microsoft.com/office/officeart/2008/layout/VerticalCurvedList"/>
    <dgm:cxn modelId="{F997AADE-6069-4E36-B32B-15B110EE29D9}" type="presParOf" srcId="{F72E9C37-0024-4913-AB91-9B887C53B2BB}" destId="{8B9A10A7-90FC-4125-BE69-D6908A60A0F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F0FE8-004D-4A68-A007-A64F8840B5D1}" type="doc">
      <dgm:prSet loTypeId="urn:microsoft.com/office/officeart/2005/8/layout/gear1" loCatId="cycle" qsTypeId="urn:microsoft.com/office/officeart/2005/8/quickstyle/simple1" qsCatId="simple" csTypeId="urn:microsoft.com/office/officeart/2005/8/colors/colorful4" csCatId="colorful" phldr="1"/>
      <dgm:spPr/>
    </dgm:pt>
    <dgm:pt modelId="{24B890DA-89FE-4649-A707-7CFC21CA20AF}">
      <dgm:prSet phldrT="[テキスト]" custT="1"/>
      <dgm:spPr/>
      <dgm:t>
        <a:bodyPr rtlCol="0"/>
        <a:lstStyle/>
        <a:p>
          <a:pPr rtl="0"/>
          <a:r>
            <a:rPr lang="en-US" sz="2000" b="1" dirty="0">
              <a:latin typeface="Arial" panose="020B0604020202020204" pitchFamily="34" charset="0"/>
              <a:cs typeface="Arial" panose="020B0604020202020204" pitchFamily="34" charset="0"/>
            </a:rPr>
            <a:t>Organizational </a:t>
          </a:r>
          <a:r>
            <a:rPr lang="en-US" sz="2000" b="1" dirty="0">
              <a:solidFill>
                <a:schemeClr val="bg1"/>
              </a:solidFill>
              <a:latin typeface="Arial" panose="020B0604020202020204" pitchFamily="34" charset="0"/>
              <a:cs typeface="Arial" panose="020B0604020202020204" pitchFamily="34" charset="0"/>
            </a:rPr>
            <a:t>Im</a:t>
          </a:r>
          <a:r>
            <a:rPr lang="en-US" sz="2000" b="1" dirty="0">
              <a:latin typeface="Arial" panose="020B0604020202020204" pitchFamily="34" charset="0"/>
              <a:cs typeface="Arial" panose="020B0604020202020204" pitchFamily="34" charset="0"/>
            </a:rPr>
            <a:t>pact</a:t>
          </a:r>
        </a:p>
      </dgm:t>
    </dgm:pt>
    <dgm:pt modelId="{8463106B-AC6E-44C2-8B77-B11323CF86C6}" type="parTrans" cxnId="{9AA1AA72-0C42-4F3A-81B7-AA4637E200A4}">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417BD553-5F51-4EF5-835D-C690432728DA}" type="sibTrans" cxnId="{9AA1AA72-0C42-4F3A-81B7-AA4637E200A4}">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64286946-B1BA-47AB-BAD3-58A0AD96254A}">
      <dgm:prSet phldrT="[テキスト]" custT="1"/>
      <dgm:spPr/>
      <dgm:t>
        <a:bodyPr rtlCol="0"/>
        <a:lstStyle/>
        <a:p>
          <a:pPr rtl="0"/>
          <a:r>
            <a:rPr lang="en-US" sz="1600" b="1" dirty="0">
              <a:latin typeface="Arial" panose="020B0604020202020204" pitchFamily="34" charset="0"/>
              <a:cs typeface="Arial" panose="020B0604020202020204" pitchFamily="34" charset="0"/>
            </a:rPr>
            <a:t>Data </a:t>
          </a:r>
          <a:r>
            <a:rPr lang="en-US" sz="1600" b="1" dirty="0">
              <a:solidFill>
                <a:schemeClr val="bg1"/>
              </a:solidFill>
              <a:latin typeface="Arial" panose="020B0604020202020204" pitchFamily="34" charset="0"/>
              <a:cs typeface="Arial" panose="020B0604020202020204" pitchFamily="34" charset="0"/>
            </a:rPr>
            <a:t>Governance Systems</a:t>
          </a:r>
        </a:p>
      </dgm:t>
    </dgm:pt>
    <dgm:pt modelId="{48B75F71-2274-4FD8-8E3A-79D93695051D}" type="parTrans" cxnId="{952BD0E9-01E1-4075-8F73-F009CDF85813}">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933524F4-733A-4924-803E-59610E0308FC}" type="sibTrans" cxnId="{952BD0E9-01E1-4075-8F73-F009CDF85813}">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93A9E1F8-EA33-4BB2-A4E6-E2CDEB9FBD0B}">
      <dgm:prSet phldrT="[テキスト]" custT="1"/>
      <dgm:spPr/>
      <dgm:t>
        <a:bodyPr rtlCol="0"/>
        <a:lstStyle/>
        <a:p>
          <a:pPr rtl="0"/>
          <a:r>
            <a:rPr lang="en-US" sz="2000" b="1" dirty="0">
              <a:latin typeface="Arial" panose="020B0604020202020204" pitchFamily="34" charset="0"/>
              <a:cs typeface="Arial" panose="020B0604020202020204" pitchFamily="34" charset="0"/>
            </a:rPr>
            <a:t>Data Integrity</a:t>
          </a:r>
        </a:p>
      </dgm:t>
    </dgm:pt>
    <dgm:pt modelId="{37C8E79A-9FA5-4F45-B0C6-588F9A5B4650}" type="parTrans" cxnId="{4181C2E7-4C5D-43B1-AF35-1CB3115978A5}">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F3E4C6B0-EBEE-43BA-98DB-D1C095DA6B4C}" type="sibTrans" cxnId="{4181C2E7-4C5D-43B1-AF35-1CB3115978A5}">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3F20E49A-BFC2-4FB0-98E0-1309B2AEC6B1}">
      <dgm:prSet phldrT="[テキスト]" custT="1"/>
      <dgm:spPr/>
      <dgm:t>
        <a:bodyPr rtlCol="0"/>
        <a:lstStyle/>
        <a:p>
          <a:pPr rtl="0"/>
          <a:r>
            <a:rPr lang="en-US" sz="1600" b="1" dirty="0">
              <a:latin typeface="Arial" panose="020B0604020202020204" pitchFamily="34" charset="0"/>
              <a:cs typeface="Arial" panose="020B0604020202020204" pitchFamily="34" charset="0"/>
            </a:rPr>
            <a:t>Creation of a transparent and open workplace environment (quality culture) where employees can freely communicate failures and mistakes, including those that involve data reliability, and can take corrective and preventive action</a:t>
          </a:r>
        </a:p>
      </dgm:t>
    </dgm:pt>
    <dgm:pt modelId="{14CE5D80-DC00-4E43-A6C6-23FE6A295909}" type="parTrans" cxnId="{D0DFF775-BD40-4318-8071-06E87353374F}">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E3990546-75D6-4908-B1CE-E0FBD706E4B8}" type="sibTrans" cxnId="{D0DFF775-BD40-4318-8071-06E87353374F}">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5AC736D6-F7F1-473D-887B-B539D9BFC9D9}">
      <dgm:prSet phldrT="[テキスト]" custT="1"/>
      <dgm:spPr/>
      <dgm:t>
        <a:bodyPr rtlCol="0"/>
        <a:lstStyle/>
        <a:p>
          <a:pPr rtl="0"/>
          <a:r>
            <a:rPr lang="en-US" sz="1600" b="1" dirty="0">
              <a:solidFill>
                <a:schemeClr val="tx1"/>
              </a:solidFill>
              <a:latin typeface="Arial" panose="020B0604020202020204" pitchFamily="34" charset="0"/>
              <a:cs typeface="Arial" panose="020B0604020202020204" pitchFamily="34" charset="0"/>
            </a:rPr>
            <a:t>Management review and approach using quality risk management as components of Pharmaceutical Quality System (PQS)</a:t>
          </a:r>
          <a:endParaRPr lang="en-US" sz="1600" b="1" strike="sngStrike" dirty="0">
            <a:solidFill>
              <a:schemeClr val="tx1"/>
            </a:solidFill>
            <a:latin typeface="Arial" panose="020B0604020202020204" pitchFamily="34" charset="0"/>
            <a:cs typeface="Arial" panose="020B0604020202020204" pitchFamily="34" charset="0"/>
          </a:endParaRPr>
        </a:p>
      </dgm:t>
    </dgm:pt>
    <dgm:pt modelId="{6AD29190-9368-4D5F-89C6-446229C0583A}" type="parTrans" cxnId="{0367C541-C839-4F25-82C9-E607480438C7}">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0E86D752-AE32-47D7-84AA-EB35E6177F30}" type="sibTrans" cxnId="{0367C541-C839-4F25-82C9-E607480438C7}">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56685EDC-5EAA-4CBD-B2C4-79855AAF9B8E}">
      <dgm:prSet phldrT="[テキスト]" custT="1"/>
      <dgm:spPr/>
      <dgm:t>
        <a:bodyPr rtlCol="0"/>
        <a:lstStyle/>
        <a:p>
          <a:pPr rtl="0"/>
          <a:r>
            <a:rPr lang="en-US" sz="1800" b="1" dirty="0">
              <a:latin typeface="Arial" panose="020B0604020202020204" pitchFamily="34" charset="0"/>
              <a:cs typeface="Arial" panose="020B0604020202020204" pitchFamily="34" charset="0"/>
            </a:rPr>
            <a:t>Ensuring the reliability of data throughout the data lifecycle</a:t>
          </a:r>
        </a:p>
      </dgm:t>
    </dgm:pt>
    <dgm:pt modelId="{AEAB274A-6893-4073-8CCB-D704F4D20B1A}" type="parTrans" cxnId="{E0AB8EA9-7E8B-45C2-A64C-A2460D2327D9}">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527945ED-F920-4EEF-92D7-88CF22A2FF39}" type="sibTrans" cxnId="{E0AB8EA9-7E8B-45C2-A64C-A2460D2327D9}">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267450FD-8840-4035-869B-A4C230F0B234}" type="pres">
      <dgm:prSet presAssocID="{0F6F0FE8-004D-4A68-A007-A64F8840B5D1}" presName="composite" presStyleCnt="0">
        <dgm:presLayoutVars>
          <dgm:chMax val="3"/>
          <dgm:animLvl val="lvl"/>
          <dgm:resizeHandles val="exact"/>
        </dgm:presLayoutVars>
      </dgm:prSet>
      <dgm:spPr/>
    </dgm:pt>
    <dgm:pt modelId="{E2F3FD2C-0FAD-4C4E-8062-D635073849E6}" type="pres">
      <dgm:prSet presAssocID="{24B890DA-89FE-4649-A707-7CFC21CA20AF}" presName="gear1" presStyleLbl="node1" presStyleIdx="0" presStyleCnt="3" custScaleX="107252" custScaleY="105139" custLinFactNeighborX="21050">
        <dgm:presLayoutVars>
          <dgm:chMax val="1"/>
          <dgm:bulletEnabled val="1"/>
        </dgm:presLayoutVars>
      </dgm:prSet>
      <dgm:spPr/>
    </dgm:pt>
    <dgm:pt modelId="{B4859822-A2D7-4559-97F7-47A63E6B5311}" type="pres">
      <dgm:prSet presAssocID="{24B890DA-89FE-4649-A707-7CFC21CA20AF}" presName="gear1srcNode" presStyleLbl="node1" presStyleIdx="0" presStyleCnt="3"/>
      <dgm:spPr/>
    </dgm:pt>
    <dgm:pt modelId="{66EFC356-C21E-46A6-98A8-2D4216892F5B}" type="pres">
      <dgm:prSet presAssocID="{24B890DA-89FE-4649-A707-7CFC21CA20AF}" presName="gear1dstNode" presStyleLbl="node1" presStyleIdx="0" presStyleCnt="3"/>
      <dgm:spPr/>
    </dgm:pt>
    <dgm:pt modelId="{49030A5B-1D9A-482E-965E-C94B1DFE2228}" type="pres">
      <dgm:prSet presAssocID="{24B890DA-89FE-4649-A707-7CFC21CA20AF}" presName="gear1ch" presStyleLbl="fgAcc1" presStyleIdx="0" presStyleCnt="3" custScaleX="319067" custScaleY="89370" custLinFactX="-54470" custLinFactNeighborX="-100000" custLinFactNeighborY="-16724">
        <dgm:presLayoutVars>
          <dgm:chMax val="0"/>
          <dgm:bulletEnabled val="1"/>
        </dgm:presLayoutVars>
      </dgm:prSet>
      <dgm:spPr/>
    </dgm:pt>
    <dgm:pt modelId="{C32DC595-4737-41D4-B890-50841A7D0C08}" type="pres">
      <dgm:prSet presAssocID="{64286946-B1BA-47AB-BAD3-58A0AD96254A}" presName="gear2" presStyleLbl="node1" presStyleIdx="1" presStyleCnt="3" custScaleX="111331" custScaleY="111177" custLinFactNeighborX="28213" custLinFactNeighborY="-4056">
        <dgm:presLayoutVars>
          <dgm:chMax val="1"/>
          <dgm:bulletEnabled val="1"/>
        </dgm:presLayoutVars>
      </dgm:prSet>
      <dgm:spPr/>
    </dgm:pt>
    <dgm:pt modelId="{34B62198-569B-4957-A730-A1BC6033A489}" type="pres">
      <dgm:prSet presAssocID="{64286946-B1BA-47AB-BAD3-58A0AD96254A}" presName="gear2srcNode" presStyleLbl="node1" presStyleIdx="1" presStyleCnt="3"/>
      <dgm:spPr/>
    </dgm:pt>
    <dgm:pt modelId="{C867B719-105F-46FD-960A-02EF91959FE9}" type="pres">
      <dgm:prSet presAssocID="{64286946-B1BA-47AB-BAD3-58A0AD96254A}" presName="gear2dstNode" presStyleLbl="node1" presStyleIdx="1" presStyleCnt="3"/>
      <dgm:spPr/>
    </dgm:pt>
    <dgm:pt modelId="{9F880EB3-07AF-46E5-BAF8-0D2E3DCBFEAA}" type="pres">
      <dgm:prSet presAssocID="{64286946-B1BA-47AB-BAD3-58A0AD96254A}" presName="gear2ch" presStyleLbl="fgAcc1" presStyleIdx="1" presStyleCnt="3" custScaleX="188205" custScaleY="113554" custLinFactNeighborX="-91992" custLinFactNeighborY="-96328">
        <dgm:presLayoutVars>
          <dgm:chMax val="0"/>
          <dgm:bulletEnabled val="1"/>
        </dgm:presLayoutVars>
      </dgm:prSet>
      <dgm:spPr/>
    </dgm:pt>
    <dgm:pt modelId="{648EF9B6-6990-40EC-95C9-7E5430DE73A7}" type="pres">
      <dgm:prSet presAssocID="{93A9E1F8-EA33-4BB2-A4E6-E2CDEB9FBD0B}" presName="gear3" presStyleLbl="node1" presStyleIdx="2" presStyleCnt="3" custLinFactNeighborX="29459" custLinFactNeighborY="-4122"/>
      <dgm:spPr/>
    </dgm:pt>
    <dgm:pt modelId="{AA114342-7DD0-4B94-B54D-4F9FC70EC31D}" type="pres">
      <dgm:prSet presAssocID="{93A9E1F8-EA33-4BB2-A4E6-E2CDEB9FBD0B}" presName="gear3tx" presStyleLbl="node1" presStyleIdx="2" presStyleCnt="3">
        <dgm:presLayoutVars>
          <dgm:chMax val="1"/>
          <dgm:bulletEnabled val="1"/>
        </dgm:presLayoutVars>
      </dgm:prSet>
      <dgm:spPr/>
    </dgm:pt>
    <dgm:pt modelId="{1B4BA6C9-B56C-4D82-AC3F-E3E020684DE9}" type="pres">
      <dgm:prSet presAssocID="{93A9E1F8-EA33-4BB2-A4E6-E2CDEB9FBD0B}" presName="gear3srcNode" presStyleLbl="node1" presStyleIdx="2" presStyleCnt="3"/>
      <dgm:spPr/>
    </dgm:pt>
    <dgm:pt modelId="{FD086B55-CF3D-48CA-B67B-F81BD5589033}" type="pres">
      <dgm:prSet presAssocID="{93A9E1F8-EA33-4BB2-A4E6-E2CDEB9FBD0B}" presName="gear3dstNode" presStyleLbl="node1" presStyleIdx="2" presStyleCnt="3"/>
      <dgm:spPr/>
    </dgm:pt>
    <dgm:pt modelId="{AD09F981-DB12-45E0-9549-DFC824424B24}" type="pres">
      <dgm:prSet presAssocID="{93A9E1F8-EA33-4BB2-A4E6-E2CDEB9FBD0B}" presName="gear3ch" presStyleLbl="fgAcc1" presStyleIdx="2" presStyleCnt="3" custScaleX="175322" custScaleY="80602" custLinFactNeighborX="97295" custLinFactNeighborY="-35704">
        <dgm:presLayoutVars>
          <dgm:chMax val="0"/>
          <dgm:bulletEnabled val="1"/>
        </dgm:presLayoutVars>
      </dgm:prSet>
      <dgm:spPr/>
    </dgm:pt>
    <dgm:pt modelId="{519FEF5D-4491-4AC1-B078-98C6387BA81E}" type="pres">
      <dgm:prSet presAssocID="{417BD553-5F51-4EF5-835D-C690432728DA}" presName="connector1" presStyleLbl="sibTrans2D1" presStyleIdx="0" presStyleCnt="3" custLinFactNeighborX="16446"/>
      <dgm:spPr/>
    </dgm:pt>
    <dgm:pt modelId="{2D3A26F6-12B0-4208-A651-5B732F5D1E15}" type="pres">
      <dgm:prSet presAssocID="{933524F4-733A-4924-803E-59610E0308FC}" presName="connector2" presStyleLbl="sibTrans2D1" presStyleIdx="1" presStyleCnt="3" custLinFactNeighborX="22635"/>
      <dgm:spPr/>
    </dgm:pt>
    <dgm:pt modelId="{E477B8F7-E028-4CAB-B553-A3C5B6841344}" type="pres">
      <dgm:prSet presAssocID="{F3E4C6B0-EBEE-43BA-98DB-D1C095DA6B4C}" presName="connector3" presStyleLbl="sibTrans2D1" presStyleIdx="2" presStyleCnt="3" custLinFactNeighborX="26757"/>
      <dgm:spPr/>
    </dgm:pt>
  </dgm:ptLst>
  <dgm:cxnLst>
    <dgm:cxn modelId="{8CCE9C08-54BA-4272-A093-B5A0039651D7}" type="presOf" srcId="{64286946-B1BA-47AB-BAD3-58A0AD96254A}" destId="{C867B719-105F-46FD-960A-02EF91959FE9}" srcOrd="2" destOrd="0" presId="urn:microsoft.com/office/officeart/2005/8/layout/gear1"/>
    <dgm:cxn modelId="{3F74F00F-E5A8-40F5-9C92-3A5D6759D1F9}" type="presOf" srcId="{64286946-B1BA-47AB-BAD3-58A0AD96254A}" destId="{C32DC595-4737-41D4-B890-50841A7D0C08}" srcOrd="0" destOrd="0" presId="urn:microsoft.com/office/officeart/2005/8/layout/gear1"/>
    <dgm:cxn modelId="{4134F71E-1019-4A36-9904-57EA684FA6E5}" type="presOf" srcId="{933524F4-733A-4924-803E-59610E0308FC}" destId="{2D3A26F6-12B0-4208-A651-5B732F5D1E15}" srcOrd="0" destOrd="0" presId="urn:microsoft.com/office/officeart/2005/8/layout/gear1"/>
    <dgm:cxn modelId="{DD982F36-F8EB-4617-AAF1-C2A93E037574}" type="presOf" srcId="{93A9E1F8-EA33-4BB2-A4E6-E2CDEB9FBD0B}" destId="{FD086B55-CF3D-48CA-B67B-F81BD5589033}" srcOrd="3" destOrd="0" presId="urn:microsoft.com/office/officeart/2005/8/layout/gear1"/>
    <dgm:cxn modelId="{D4F7463C-F9F0-4529-BA42-81099BC71843}" type="presOf" srcId="{24B890DA-89FE-4649-A707-7CFC21CA20AF}" destId="{E2F3FD2C-0FAD-4C4E-8062-D635073849E6}" srcOrd="0" destOrd="0" presId="urn:microsoft.com/office/officeart/2005/8/layout/gear1"/>
    <dgm:cxn modelId="{4C3CDC5F-F2A3-4791-B000-DF7D42311CD8}" type="presOf" srcId="{417BD553-5F51-4EF5-835D-C690432728DA}" destId="{519FEF5D-4491-4AC1-B078-98C6387BA81E}" srcOrd="0" destOrd="0" presId="urn:microsoft.com/office/officeart/2005/8/layout/gear1"/>
    <dgm:cxn modelId="{FC95EB5F-94D8-4B59-BE48-3C055DBF7956}" type="presOf" srcId="{56685EDC-5EAA-4CBD-B2C4-79855AAF9B8E}" destId="{AD09F981-DB12-45E0-9549-DFC824424B24}" srcOrd="0" destOrd="0" presId="urn:microsoft.com/office/officeart/2005/8/layout/gear1"/>
    <dgm:cxn modelId="{0367C541-C839-4F25-82C9-E607480438C7}" srcId="{64286946-B1BA-47AB-BAD3-58A0AD96254A}" destId="{5AC736D6-F7F1-473D-887B-B539D9BFC9D9}" srcOrd="0" destOrd="0" parTransId="{6AD29190-9368-4D5F-89C6-446229C0583A}" sibTransId="{0E86D752-AE32-47D7-84AA-EB35E6177F30}"/>
    <dgm:cxn modelId="{9B883646-E90A-4777-8DF6-BFB0D78FF6FC}" type="presOf" srcId="{93A9E1F8-EA33-4BB2-A4E6-E2CDEB9FBD0B}" destId="{1B4BA6C9-B56C-4D82-AC3F-E3E020684DE9}" srcOrd="2" destOrd="0" presId="urn:microsoft.com/office/officeart/2005/8/layout/gear1"/>
    <dgm:cxn modelId="{914C8466-1FFD-4773-B175-83D7229A1780}" type="presOf" srcId="{64286946-B1BA-47AB-BAD3-58A0AD96254A}" destId="{34B62198-569B-4957-A730-A1BC6033A489}" srcOrd="1" destOrd="0" presId="urn:microsoft.com/office/officeart/2005/8/layout/gear1"/>
    <dgm:cxn modelId="{DBA71B70-BD21-4F20-B21E-F30DA0DE34FC}" type="presOf" srcId="{93A9E1F8-EA33-4BB2-A4E6-E2CDEB9FBD0B}" destId="{AA114342-7DD0-4B94-B54D-4F9FC70EC31D}" srcOrd="1" destOrd="0" presId="urn:microsoft.com/office/officeart/2005/8/layout/gear1"/>
    <dgm:cxn modelId="{75E8FD71-23B5-42C8-A577-8259A8FAFA35}" type="presOf" srcId="{24B890DA-89FE-4649-A707-7CFC21CA20AF}" destId="{66EFC356-C21E-46A6-98A8-2D4216892F5B}" srcOrd="2" destOrd="0" presId="urn:microsoft.com/office/officeart/2005/8/layout/gear1"/>
    <dgm:cxn modelId="{9AA1AA72-0C42-4F3A-81B7-AA4637E200A4}" srcId="{0F6F0FE8-004D-4A68-A007-A64F8840B5D1}" destId="{24B890DA-89FE-4649-A707-7CFC21CA20AF}" srcOrd="0" destOrd="0" parTransId="{8463106B-AC6E-44C2-8B77-B11323CF86C6}" sibTransId="{417BD553-5F51-4EF5-835D-C690432728DA}"/>
    <dgm:cxn modelId="{A1769B75-3B2E-4F56-8D82-EAE0241629C2}" type="presOf" srcId="{3F20E49A-BFC2-4FB0-98E0-1309B2AEC6B1}" destId="{49030A5B-1D9A-482E-965E-C94B1DFE2228}" srcOrd="0" destOrd="0" presId="urn:microsoft.com/office/officeart/2005/8/layout/gear1"/>
    <dgm:cxn modelId="{D0DFF775-BD40-4318-8071-06E87353374F}" srcId="{24B890DA-89FE-4649-A707-7CFC21CA20AF}" destId="{3F20E49A-BFC2-4FB0-98E0-1309B2AEC6B1}" srcOrd="0" destOrd="0" parTransId="{14CE5D80-DC00-4E43-A6C6-23FE6A295909}" sibTransId="{E3990546-75D6-4908-B1CE-E0FBD706E4B8}"/>
    <dgm:cxn modelId="{E0AB8EA9-7E8B-45C2-A64C-A2460D2327D9}" srcId="{93A9E1F8-EA33-4BB2-A4E6-E2CDEB9FBD0B}" destId="{56685EDC-5EAA-4CBD-B2C4-79855AAF9B8E}" srcOrd="0" destOrd="0" parTransId="{AEAB274A-6893-4073-8CCB-D704F4D20B1A}" sibTransId="{527945ED-F920-4EEF-92D7-88CF22A2FF39}"/>
    <dgm:cxn modelId="{082383BE-E3C0-499D-BACF-4A78FE38D67C}" type="presOf" srcId="{24B890DA-89FE-4649-A707-7CFC21CA20AF}" destId="{B4859822-A2D7-4559-97F7-47A63E6B5311}" srcOrd="1" destOrd="0" presId="urn:microsoft.com/office/officeart/2005/8/layout/gear1"/>
    <dgm:cxn modelId="{6929E4C4-EFBB-4B45-8F13-2CB2DEE03A78}" type="presOf" srcId="{5AC736D6-F7F1-473D-887B-B539D9BFC9D9}" destId="{9F880EB3-07AF-46E5-BAF8-0D2E3DCBFEAA}" srcOrd="0" destOrd="0" presId="urn:microsoft.com/office/officeart/2005/8/layout/gear1"/>
    <dgm:cxn modelId="{0CAA6DD9-3E91-42D3-9625-08C7E20147AF}" type="presOf" srcId="{F3E4C6B0-EBEE-43BA-98DB-D1C095DA6B4C}" destId="{E477B8F7-E028-4CAB-B553-A3C5B6841344}" srcOrd="0" destOrd="0" presId="urn:microsoft.com/office/officeart/2005/8/layout/gear1"/>
    <dgm:cxn modelId="{E59AB7DA-0329-433B-AEDF-134221BE7198}" type="presOf" srcId="{93A9E1F8-EA33-4BB2-A4E6-E2CDEB9FBD0B}" destId="{648EF9B6-6990-40EC-95C9-7E5430DE73A7}" srcOrd="0" destOrd="0" presId="urn:microsoft.com/office/officeart/2005/8/layout/gear1"/>
    <dgm:cxn modelId="{4181C2E7-4C5D-43B1-AF35-1CB3115978A5}" srcId="{0F6F0FE8-004D-4A68-A007-A64F8840B5D1}" destId="{93A9E1F8-EA33-4BB2-A4E6-E2CDEB9FBD0B}" srcOrd="2" destOrd="0" parTransId="{37C8E79A-9FA5-4F45-B0C6-588F9A5B4650}" sibTransId="{F3E4C6B0-EBEE-43BA-98DB-D1C095DA6B4C}"/>
    <dgm:cxn modelId="{952BD0E9-01E1-4075-8F73-F009CDF85813}" srcId="{0F6F0FE8-004D-4A68-A007-A64F8840B5D1}" destId="{64286946-B1BA-47AB-BAD3-58A0AD96254A}" srcOrd="1" destOrd="0" parTransId="{48B75F71-2274-4FD8-8E3A-79D93695051D}" sibTransId="{933524F4-733A-4924-803E-59610E0308FC}"/>
    <dgm:cxn modelId="{FD8D89FA-5ABC-48D7-BCFB-C97512A85660}" type="presOf" srcId="{0F6F0FE8-004D-4A68-A007-A64F8840B5D1}" destId="{267450FD-8840-4035-869B-A4C230F0B234}" srcOrd="0" destOrd="0" presId="urn:microsoft.com/office/officeart/2005/8/layout/gear1"/>
    <dgm:cxn modelId="{4D0478E1-84C2-4A9F-B8CC-5ABB4FEC0522}" type="presParOf" srcId="{267450FD-8840-4035-869B-A4C230F0B234}" destId="{E2F3FD2C-0FAD-4C4E-8062-D635073849E6}" srcOrd="0" destOrd="0" presId="urn:microsoft.com/office/officeart/2005/8/layout/gear1"/>
    <dgm:cxn modelId="{40692638-DB1C-4259-BAB3-84C63BF9934F}" type="presParOf" srcId="{267450FD-8840-4035-869B-A4C230F0B234}" destId="{B4859822-A2D7-4559-97F7-47A63E6B5311}" srcOrd="1" destOrd="0" presId="urn:microsoft.com/office/officeart/2005/8/layout/gear1"/>
    <dgm:cxn modelId="{70D21AB0-3B36-4BA0-B5DB-D2FDDD576869}" type="presParOf" srcId="{267450FD-8840-4035-869B-A4C230F0B234}" destId="{66EFC356-C21E-46A6-98A8-2D4216892F5B}" srcOrd="2" destOrd="0" presId="urn:microsoft.com/office/officeart/2005/8/layout/gear1"/>
    <dgm:cxn modelId="{7A90BB40-2C11-46A3-87D6-3900A1C730D4}" type="presParOf" srcId="{267450FD-8840-4035-869B-A4C230F0B234}" destId="{49030A5B-1D9A-482E-965E-C94B1DFE2228}" srcOrd="3" destOrd="0" presId="urn:microsoft.com/office/officeart/2005/8/layout/gear1"/>
    <dgm:cxn modelId="{46D5EC05-F635-4347-8D4D-0431483A7EFF}" type="presParOf" srcId="{267450FD-8840-4035-869B-A4C230F0B234}" destId="{C32DC595-4737-41D4-B890-50841A7D0C08}" srcOrd="4" destOrd="0" presId="urn:microsoft.com/office/officeart/2005/8/layout/gear1"/>
    <dgm:cxn modelId="{67332D6F-0849-463D-BA92-F35C7C6B42B1}" type="presParOf" srcId="{267450FD-8840-4035-869B-A4C230F0B234}" destId="{34B62198-569B-4957-A730-A1BC6033A489}" srcOrd="5" destOrd="0" presId="urn:microsoft.com/office/officeart/2005/8/layout/gear1"/>
    <dgm:cxn modelId="{46E46F7D-9571-4F8A-97F2-A87999A592A7}" type="presParOf" srcId="{267450FD-8840-4035-869B-A4C230F0B234}" destId="{C867B719-105F-46FD-960A-02EF91959FE9}" srcOrd="6" destOrd="0" presId="urn:microsoft.com/office/officeart/2005/8/layout/gear1"/>
    <dgm:cxn modelId="{86B750B6-BE7A-4B2D-98B6-9337771D2C81}" type="presParOf" srcId="{267450FD-8840-4035-869B-A4C230F0B234}" destId="{9F880EB3-07AF-46E5-BAF8-0D2E3DCBFEAA}" srcOrd="7" destOrd="0" presId="urn:microsoft.com/office/officeart/2005/8/layout/gear1"/>
    <dgm:cxn modelId="{32FE727F-BC22-419A-829B-2E349C72AB3B}" type="presParOf" srcId="{267450FD-8840-4035-869B-A4C230F0B234}" destId="{648EF9B6-6990-40EC-95C9-7E5430DE73A7}" srcOrd="8" destOrd="0" presId="urn:microsoft.com/office/officeart/2005/8/layout/gear1"/>
    <dgm:cxn modelId="{1A8923CC-A9DF-425F-87F9-EC1C68CC8510}" type="presParOf" srcId="{267450FD-8840-4035-869B-A4C230F0B234}" destId="{AA114342-7DD0-4B94-B54D-4F9FC70EC31D}" srcOrd="9" destOrd="0" presId="urn:microsoft.com/office/officeart/2005/8/layout/gear1"/>
    <dgm:cxn modelId="{B975DAD8-3B0C-4CBC-9254-2EC2B1E94F07}" type="presParOf" srcId="{267450FD-8840-4035-869B-A4C230F0B234}" destId="{1B4BA6C9-B56C-4D82-AC3F-E3E020684DE9}" srcOrd="10" destOrd="0" presId="urn:microsoft.com/office/officeart/2005/8/layout/gear1"/>
    <dgm:cxn modelId="{2AB165CE-7686-477A-A52D-084A6D2B3700}" type="presParOf" srcId="{267450FD-8840-4035-869B-A4C230F0B234}" destId="{FD086B55-CF3D-48CA-B67B-F81BD5589033}" srcOrd="11" destOrd="0" presId="urn:microsoft.com/office/officeart/2005/8/layout/gear1"/>
    <dgm:cxn modelId="{1B83EE8A-7355-46DE-A3C5-BA2B7760FD21}" type="presParOf" srcId="{267450FD-8840-4035-869B-A4C230F0B234}" destId="{AD09F981-DB12-45E0-9549-DFC824424B24}" srcOrd="12" destOrd="0" presId="urn:microsoft.com/office/officeart/2005/8/layout/gear1"/>
    <dgm:cxn modelId="{95F5B424-A85D-4371-AE68-E488FFA77816}" type="presParOf" srcId="{267450FD-8840-4035-869B-A4C230F0B234}" destId="{519FEF5D-4491-4AC1-B078-98C6387BA81E}" srcOrd="13" destOrd="0" presId="urn:microsoft.com/office/officeart/2005/8/layout/gear1"/>
    <dgm:cxn modelId="{D1C847E1-7386-440A-A0F2-4DB2945F715B}" type="presParOf" srcId="{267450FD-8840-4035-869B-A4C230F0B234}" destId="{2D3A26F6-12B0-4208-A651-5B732F5D1E15}" srcOrd="14" destOrd="0" presId="urn:microsoft.com/office/officeart/2005/8/layout/gear1"/>
    <dgm:cxn modelId="{23DFA65C-097C-49E0-A58D-0DB6E07E210B}" type="presParOf" srcId="{267450FD-8840-4035-869B-A4C230F0B234}" destId="{E477B8F7-E028-4CAB-B553-A3C5B6841344}"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3C1522-C8C3-487B-AACC-758DB676E67B}" type="doc">
      <dgm:prSet loTypeId="urn:microsoft.com/office/officeart/2005/8/layout/hChevron3" loCatId="process" qsTypeId="urn:microsoft.com/office/officeart/2005/8/quickstyle/simple1" qsCatId="simple" csTypeId="urn:microsoft.com/office/officeart/2005/8/colors/accent1_2" csCatId="accent1" phldr="1"/>
      <dgm:spPr/>
    </dgm:pt>
    <dgm:pt modelId="{06971311-D9F5-4E4F-A8C1-B213019A56EF}">
      <dgm:prSet phldrT="[テキスト]" custT="1"/>
      <dgm:spPr/>
      <dgm:t>
        <a:bodyPr rtlCol="0"/>
        <a:lstStyle/>
        <a:p>
          <a:pPr rtl="0"/>
          <a:r>
            <a:rPr lang="en-US" sz="1800" dirty="0">
              <a:solidFill>
                <a:schemeClr val="bg1"/>
              </a:solidFill>
              <a:latin typeface="Arial" panose="020B0604020202020204" pitchFamily="34" charset="0"/>
              <a:cs typeface="Arial" panose="020B0604020202020204" pitchFamily="34" charset="0"/>
            </a:rPr>
            <a:t>Generation/</a:t>
          </a:r>
          <a:r>
            <a:rPr lang="en-US" sz="1800" dirty="0">
              <a:latin typeface="Arial" panose="020B0604020202020204" pitchFamily="34" charset="0"/>
              <a:cs typeface="Arial" panose="020B0604020202020204" pitchFamily="34" charset="0"/>
            </a:rPr>
            <a:t>Recording </a:t>
          </a:r>
          <a:endParaRPr kumimoji="1" lang="ja-JP" altLang="en-US" sz="1800" strike="sngStrike" dirty="0">
            <a:latin typeface="Arial" panose="020B0604020202020204" pitchFamily="34" charset="0"/>
            <a:cs typeface="Arial" panose="020B0604020202020204" pitchFamily="34" charset="0"/>
          </a:endParaRPr>
        </a:p>
      </dgm:t>
    </dgm:pt>
    <dgm:pt modelId="{5CF9D1B9-83C5-4798-B714-08DE2CCF77D1}" type="parTrans" cxnId="{D80CF1C7-C836-49B7-879D-8F0D682E4E33}">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B52D0B0D-495B-40D3-B3D4-F734FFB93EAE}" type="sibTrans" cxnId="{D80CF1C7-C836-49B7-879D-8F0D682E4E33}">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2484514F-DF33-46A4-ADF7-B97851F4F796}">
      <dgm:prSet phldrT="[テキスト]" custT="1"/>
      <dgm:spPr/>
      <dgm:t>
        <a:bodyPr rtlCol="0"/>
        <a:lstStyle/>
        <a:p>
          <a:pPr rtl="0"/>
          <a:r>
            <a:rPr lang="en-US" sz="2400">
              <a:latin typeface="Arial" panose="020B0604020202020204" pitchFamily="34" charset="0"/>
              <a:cs typeface="Arial" panose="020B0604020202020204" pitchFamily="34" charset="0"/>
            </a:rPr>
            <a:t>Use</a:t>
          </a:r>
        </a:p>
      </dgm:t>
    </dgm:pt>
    <dgm:pt modelId="{B058D361-1E49-41C1-8E35-7B2CA16CE5B4}" type="parTrans" cxnId="{01D4C8A8-7ED6-4ACD-9BEC-C9A75DC476B0}">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4A323AE3-8B4E-4D1D-AD70-01EAFEFD2F9C}" type="sibTrans" cxnId="{01D4C8A8-7ED6-4ACD-9BEC-C9A75DC476B0}">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5B6B4BAA-02EB-4560-A422-B36D30255A45}">
      <dgm:prSet custT="1"/>
      <dgm:spPr/>
      <dgm:t>
        <a:bodyPr rtlCol="0"/>
        <a:lstStyle/>
        <a:p>
          <a:pPr rtl="0"/>
          <a:r>
            <a:rPr lang="en-US" sz="1600" dirty="0">
              <a:latin typeface="Arial" panose="020B0604020202020204" pitchFamily="34" charset="0"/>
              <a:cs typeface="Arial" panose="020B0604020202020204" pitchFamily="34" charset="0"/>
            </a:rPr>
            <a:t>Retention</a:t>
          </a:r>
        </a:p>
      </dgm:t>
    </dgm:pt>
    <dgm:pt modelId="{301BD73F-D3BF-41F8-8E82-62E6178E4BE4}" type="parTrans" cxnId="{178AB275-8476-4057-B1FD-0BCCE681B2EA}">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F4C8E3C4-A672-4DE1-994F-63B24E5E7E98}" type="sibTrans" cxnId="{178AB275-8476-4057-B1FD-0BCCE681B2EA}">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B7FA4E19-4927-42AB-BA04-E0D49823D03E}">
      <dgm:prSet custT="1"/>
      <dgm:spPr/>
      <dgm:t>
        <a:bodyPr rtlCol="0"/>
        <a:lstStyle/>
        <a:p>
          <a:pPr rtl="0"/>
          <a:r>
            <a:rPr lang="en-US" sz="1400" dirty="0">
              <a:latin typeface="Arial" panose="020B0604020202020204" pitchFamily="34" charset="0"/>
              <a:cs typeface="Arial" panose="020B0604020202020204" pitchFamily="34" charset="0"/>
            </a:rPr>
            <a:t>Archiving &amp; retrieval</a:t>
          </a:r>
          <a:endParaRPr kumimoji="1" lang="en-US" altLang="ja-JP" sz="1400" dirty="0">
            <a:latin typeface="Arial" panose="020B0604020202020204" pitchFamily="34" charset="0"/>
            <a:cs typeface="Arial" panose="020B0604020202020204" pitchFamily="34" charset="0"/>
          </a:endParaRPr>
        </a:p>
      </dgm:t>
    </dgm:pt>
    <dgm:pt modelId="{6D7E08D8-A138-4518-A596-4414D42183D6}" type="parTrans" cxnId="{19C84381-87A0-42F2-B8DB-A61E5853CCC1}">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3896E86F-9FDF-46E3-A8B3-E3EFBBF15D95}" type="sibTrans" cxnId="{19C84381-87A0-42F2-B8DB-A61E5853CCC1}">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8CA2C124-3D8D-495C-89FB-5B8B40B53048}">
      <dgm:prSet custT="1"/>
      <dgm:spPr/>
      <dgm:t>
        <a:bodyPr rtlCol="0"/>
        <a:lstStyle/>
        <a:p>
          <a:pPr rtl="0"/>
          <a:r>
            <a:rPr lang="en-US" sz="1200" dirty="0">
              <a:latin typeface="Arial" panose="020B0604020202020204" pitchFamily="34" charset="0"/>
              <a:cs typeface="Arial" panose="020B0604020202020204" pitchFamily="34" charset="0"/>
            </a:rPr>
            <a:t>Destruction</a:t>
          </a:r>
        </a:p>
      </dgm:t>
    </dgm:pt>
    <dgm:pt modelId="{50AEBED8-20B9-4309-8FB7-7D0624DBBD17}" type="parTrans" cxnId="{13F685F2-F03C-4D99-BD2A-2134BBE94E7D}">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D621CA9F-8A33-429C-8341-F48E548A2521}" type="sibTrans" cxnId="{13F685F2-F03C-4D99-BD2A-2134BBE94E7D}">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0F9D4294-1EB1-470B-9009-62EBF336B138}">
      <dgm:prSet custT="1"/>
      <dgm:spPr/>
      <dgm:t>
        <a:bodyPr rtlCol="0"/>
        <a:lstStyle/>
        <a:p>
          <a:pPr rtl="0"/>
          <a:r>
            <a:rPr lang="en-US" sz="1800" dirty="0">
              <a:latin typeface="Arial" panose="020B0604020202020204" pitchFamily="34" charset="0"/>
              <a:cs typeface="Arial" panose="020B0604020202020204" pitchFamily="34" charset="0"/>
            </a:rPr>
            <a:t>Processing </a:t>
          </a:r>
          <a:br>
            <a:rPr kumimoji="1" lang="en-US" altLang="ja-JP" sz="18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(including analysis/conversion/migration)</a:t>
          </a:r>
          <a:endParaRPr kumimoji="1" lang="ja-JP" altLang="en-US" sz="1400" dirty="0">
            <a:latin typeface="Arial" panose="020B0604020202020204" pitchFamily="34" charset="0"/>
            <a:cs typeface="Arial" panose="020B0604020202020204" pitchFamily="34" charset="0"/>
          </a:endParaRPr>
        </a:p>
      </dgm:t>
    </dgm:pt>
    <dgm:pt modelId="{13834D02-7B42-4D29-A526-A8854EF99F3E}" type="sibTrans" cxnId="{F87ACF40-737B-4EAC-ACF0-76DC80A7A1EC}">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E9E85C95-77DE-47A4-8CBC-B94921B2FD52}" type="parTrans" cxnId="{F87ACF40-737B-4EAC-ACF0-76DC80A7A1EC}">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13DBEAF8-DC3C-4C37-8CD4-1232E7CB877C}" type="pres">
      <dgm:prSet presAssocID="{9C3C1522-C8C3-487B-AACC-758DB676E67B}" presName="Name0" presStyleCnt="0">
        <dgm:presLayoutVars>
          <dgm:dir/>
          <dgm:resizeHandles val="exact"/>
        </dgm:presLayoutVars>
      </dgm:prSet>
      <dgm:spPr/>
    </dgm:pt>
    <dgm:pt modelId="{E63088F5-C977-456D-A58C-C7A0B6B10E9E}" type="pres">
      <dgm:prSet presAssocID="{06971311-D9F5-4E4F-A8C1-B213019A56EF}" presName="parTxOnly" presStyleLbl="node1" presStyleIdx="0" presStyleCnt="6" custScaleY="150197" custLinFactNeighborX="22200">
        <dgm:presLayoutVars>
          <dgm:bulletEnabled val="1"/>
        </dgm:presLayoutVars>
      </dgm:prSet>
      <dgm:spPr/>
    </dgm:pt>
    <dgm:pt modelId="{226D29F8-1827-4A07-908B-287398857378}" type="pres">
      <dgm:prSet presAssocID="{B52D0B0D-495B-40D3-B3D4-F734FFB93EAE}" presName="parSpace" presStyleCnt="0"/>
      <dgm:spPr/>
    </dgm:pt>
    <dgm:pt modelId="{3746374A-3D62-4AF2-A761-D96AAE5A518C}" type="pres">
      <dgm:prSet presAssocID="{0F9D4294-1EB1-470B-9009-62EBF336B138}" presName="parTxOnly" presStyleLbl="node1" presStyleIdx="1" presStyleCnt="6" custScaleX="160698" custScaleY="150197" custLinFactNeighborX="-16274">
        <dgm:presLayoutVars>
          <dgm:bulletEnabled val="1"/>
        </dgm:presLayoutVars>
      </dgm:prSet>
      <dgm:spPr/>
    </dgm:pt>
    <dgm:pt modelId="{F01CB801-BDD2-4673-806D-0F6337903929}" type="pres">
      <dgm:prSet presAssocID="{13834D02-7B42-4D29-A526-A8854EF99F3E}" presName="parSpace" presStyleCnt="0"/>
      <dgm:spPr/>
    </dgm:pt>
    <dgm:pt modelId="{A9FBDED7-B552-4C10-951A-0BDC8CB872AC}" type="pres">
      <dgm:prSet presAssocID="{2484514F-DF33-46A4-ADF7-B97851F4F796}" presName="parTxOnly" presStyleLbl="node1" presStyleIdx="2" presStyleCnt="6" custScaleX="115872" custScaleY="150197" custLinFactNeighborX="-54067">
        <dgm:presLayoutVars>
          <dgm:bulletEnabled val="1"/>
        </dgm:presLayoutVars>
      </dgm:prSet>
      <dgm:spPr/>
    </dgm:pt>
    <dgm:pt modelId="{07B43303-3683-4442-8D9A-39B09DECAE0C}" type="pres">
      <dgm:prSet presAssocID="{4A323AE3-8B4E-4D1D-AD70-01EAFEFD2F9C}" presName="parSpace" presStyleCnt="0"/>
      <dgm:spPr/>
    </dgm:pt>
    <dgm:pt modelId="{650F7AE3-7567-4EA1-96B5-F23726C0A1B5}" type="pres">
      <dgm:prSet presAssocID="{5B6B4BAA-02EB-4560-A422-B36D30255A45}" presName="parTxOnly" presStyleLbl="node1" presStyleIdx="3" presStyleCnt="6" custScaleX="112903" custScaleY="150197" custLinFactNeighborX="-96765">
        <dgm:presLayoutVars>
          <dgm:bulletEnabled val="1"/>
        </dgm:presLayoutVars>
      </dgm:prSet>
      <dgm:spPr/>
    </dgm:pt>
    <dgm:pt modelId="{3E293CE8-1A54-475C-A8B6-FF1629C05B73}" type="pres">
      <dgm:prSet presAssocID="{F4C8E3C4-A672-4DE1-994F-63B24E5E7E98}" presName="parSpace" presStyleCnt="0"/>
      <dgm:spPr/>
    </dgm:pt>
    <dgm:pt modelId="{21983C2F-F732-4879-BAD7-CBEAE57DA899}" type="pres">
      <dgm:prSet presAssocID="{B7FA4E19-4927-42AB-BA04-E0D49823D03E}" presName="parTxOnly" presStyleLbl="node1" presStyleIdx="4" presStyleCnt="6" custScaleX="116016" custScaleY="150197" custLinFactX="-7890" custLinFactNeighborX="-100000">
        <dgm:presLayoutVars>
          <dgm:bulletEnabled val="1"/>
        </dgm:presLayoutVars>
      </dgm:prSet>
      <dgm:spPr/>
    </dgm:pt>
    <dgm:pt modelId="{7E215405-A445-418D-AFFC-3E0C325EE990}" type="pres">
      <dgm:prSet presAssocID="{3896E86F-9FDF-46E3-A8B3-E3EFBBF15D95}" presName="parSpace" presStyleCnt="0"/>
      <dgm:spPr/>
    </dgm:pt>
    <dgm:pt modelId="{879334A5-79D7-4851-9548-2AC9264B3AC9}" type="pres">
      <dgm:prSet presAssocID="{8CA2C124-3D8D-495C-89FB-5B8B40B53048}" presName="parTxOnly" presStyleLbl="node1" presStyleIdx="5" presStyleCnt="6" custScaleX="117435" custScaleY="150197" custLinFactX="-17296" custLinFactNeighborX="-100000">
        <dgm:presLayoutVars>
          <dgm:bulletEnabled val="1"/>
        </dgm:presLayoutVars>
      </dgm:prSet>
      <dgm:spPr/>
    </dgm:pt>
  </dgm:ptLst>
  <dgm:cxnLst>
    <dgm:cxn modelId="{69D45522-5816-4CC6-A88B-F92AAC882784}" type="presOf" srcId="{06971311-D9F5-4E4F-A8C1-B213019A56EF}" destId="{E63088F5-C977-456D-A58C-C7A0B6B10E9E}" srcOrd="0" destOrd="0" presId="urn:microsoft.com/office/officeart/2005/8/layout/hChevron3"/>
    <dgm:cxn modelId="{E429F73F-F062-4B2B-9D4E-5EF6D9AB866B}" type="presOf" srcId="{5B6B4BAA-02EB-4560-A422-B36D30255A45}" destId="{650F7AE3-7567-4EA1-96B5-F23726C0A1B5}" srcOrd="0" destOrd="0" presId="urn:microsoft.com/office/officeart/2005/8/layout/hChevron3"/>
    <dgm:cxn modelId="{F87ACF40-737B-4EAC-ACF0-76DC80A7A1EC}" srcId="{9C3C1522-C8C3-487B-AACC-758DB676E67B}" destId="{0F9D4294-1EB1-470B-9009-62EBF336B138}" srcOrd="1" destOrd="0" parTransId="{E9E85C95-77DE-47A4-8CBC-B94921B2FD52}" sibTransId="{13834D02-7B42-4D29-A526-A8854EF99F3E}"/>
    <dgm:cxn modelId="{178AB275-8476-4057-B1FD-0BCCE681B2EA}" srcId="{9C3C1522-C8C3-487B-AACC-758DB676E67B}" destId="{5B6B4BAA-02EB-4560-A422-B36D30255A45}" srcOrd="3" destOrd="0" parTransId="{301BD73F-D3BF-41F8-8E82-62E6178E4BE4}" sibTransId="{F4C8E3C4-A672-4DE1-994F-63B24E5E7E98}"/>
    <dgm:cxn modelId="{6C31967F-FDAE-4300-BC9A-2459EE7115DD}" type="presOf" srcId="{8CA2C124-3D8D-495C-89FB-5B8B40B53048}" destId="{879334A5-79D7-4851-9548-2AC9264B3AC9}" srcOrd="0" destOrd="0" presId="urn:microsoft.com/office/officeart/2005/8/layout/hChevron3"/>
    <dgm:cxn modelId="{19C84381-87A0-42F2-B8DB-A61E5853CCC1}" srcId="{9C3C1522-C8C3-487B-AACC-758DB676E67B}" destId="{B7FA4E19-4927-42AB-BA04-E0D49823D03E}" srcOrd="4" destOrd="0" parTransId="{6D7E08D8-A138-4518-A596-4414D42183D6}" sibTransId="{3896E86F-9FDF-46E3-A8B3-E3EFBBF15D95}"/>
    <dgm:cxn modelId="{DF28D4A5-8BFC-4CC3-B55D-375217AF1472}" type="presOf" srcId="{0F9D4294-1EB1-470B-9009-62EBF336B138}" destId="{3746374A-3D62-4AF2-A761-D96AAE5A518C}" srcOrd="0" destOrd="0" presId="urn:microsoft.com/office/officeart/2005/8/layout/hChevron3"/>
    <dgm:cxn modelId="{01D4C8A8-7ED6-4ACD-9BEC-C9A75DC476B0}" srcId="{9C3C1522-C8C3-487B-AACC-758DB676E67B}" destId="{2484514F-DF33-46A4-ADF7-B97851F4F796}" srcOrd="2" destOrd="0" parTransId="{B058D361-1E49-41C1-8E35-7B2CA16CE5B4}" sibTransId="{4A323AE3-8B4E-4D1D-AD70-01EAFEFD2F9C}"/>
    <dgm:cxn modelId="{D80CF1C7-C836-49B7-879D-8F0D682E4E33}" srcId="{9C3C1522-C8C3-487B-AACC-758DB676E67B}" destId="{06971311-D9F5-4E4F-A8C1-B213019A56EF}" srcOrd="0" destOrd="0" parTransId="{5CF9D1B9-83C5-4798-B714-08DE2CCF77D1}" sibTransId="{B52D0B0D-495B-40D3-B3D4-F734FFB93EAE}"/>
    <dgm:cxn modelId="{D5B669DB-3F87-4F83-90A6-7F69CEA75C06}" type="presOf" srcId="{B7FA4E19-4927-42AB-BA04-E0D49823D03E}" destId="{21983C2F-F732-4879-BAD7-CBEAE57DA899}" srcOrd="0" destOrd="0" presId="urn:microsoft.com/office/officeart/2005/8/layout/hChevron3"/>
    <dgm:cxn modelId="{841051DF-1C2A-40B5-913D-3804D820668F}" type="presOf" srcId="{9C3C1522-C8C3-487B-AACC-758DB676E67B}" destId="{13DBEAF8-DC3C-4C37-8CD4-1232E7CB877C}" srcOrd="0" destOrd="0" presId="urn:microsoft.com/office/officeart/2005/8/layout/hChevron3"/>
    <dgm:cxn modelId="{3CEBB0E1-5633-4F80-809F-CC555A56171C}" type="presOf" srcId="{2484514F-DF33-46A4-ADF7-B97851F4F796}" destId="{A9FBDED7-B552-4C10-951A-0BDC8CB872AC}" srcOrd="0" destOrd="0" presId="urn:microsoft.com/office/officeart/2005/8/layout/hChevron3"/>
    <dgm:cxn modelId="{13F685F2-F03C-4D99-BD2A-2134BBE94E7D}" srcId="{9C3C1522-C8C3-487B-AACC-758DB676E67B}" destId="{8CA2C124-3D8D-495C-89FB-5B8B40B53048}" srcOrd="5" destOrd="0" parTransId="{50AEBED8-20B9-4309-8FB7-7D0624DBBD17}" sibTransId="{D621CA9F-8A33-429C-8341-F48E548A2521}"/>
    <dgm:cxn modelId="{2D5155B0-D70E-4B36-8C8C-2A163D88AFE0}" type="presParOf" srcId="{13DBEAF8-DC3C-4C37-8CD4-1232E7CB877C}" destId="{E63088F5-C977-456D-A58C-C7A0B6B10E9E}" srcOrd="0" destOrd="0" presId="urn:microsoft.com/office/officeart/2005/8/layout/hChevron3"/>
    <dgm:cxn modelId="{93C67397-7D14-4A79-8891-FE709259684A}" type="presParOf" srcId="{13DBEAF8-DC3C-4C37-8CD4-1232E7CB877C}" destId="{226D29F8-1827-4A07-908B-287398857378}" srcOrd="1" destOrd="0" presId="urn:microsoft.com/office/officeart/2005/8/layout/hChevron3"/>
    <dgm:cxn modelId="{E7D3C7B0-5CC9-4177-AAB8-AF3ABF98C178}" type="presParOf" srcId="{13DBEAF8-DC3C-4C37-8CD4-1232E7CB877C}" destId="{3746374A-3D62-4AF2-A761-D96AAE5A518C}" srcOrd="2" destOrd="0" presId="urn:microsoft.com/office/officeart/2005/8/layout/hChevron3"/>
    <dgm:cxn modelId="{99F717D0-035E-4329-B892-3FAEE005A343}" type="presParOf" srcId="{13DBEAF8-DC3C-4C37-8CD4-1232E7CB877C}" destId="{F01CB801-BDD2-4673-806D-0F6337903929}" srcOrd="3" destOrd="0" presId="urn:microsoft.com/office/officeart/2005/8/layout/hChevron3"/>
    <dgm:cxn modelId="{5A781BB5-7E7C-4B2E-8040-5DA813898E4E}" type="presParOf" srcId="{13DBEAF8-DC3C-4C37-8CD4-1232E7CB877C}" destId="{A9FBDED7-B552-4C10-951A-0BDC8CB872AC}" srcOrd="4" destOrd="0" presId="urn:microsoft.com/office/officeart/2005/8/layout/hChevron3"/>
    <dgm:cxn modelId="{508B8EA2-A945-41F8-A86C-2845A7BC208C}" type="presParOf" srcId="{13DBEAF8-DC3C-4C37-8CD4-1232E7CB877C}" destId="{07B43303-3683-4442-8D9A-39B09DECAE0C}" srcOrd="5" destOrd="0" presId="urn:microsoft.com/office/officeart/2005/8/layout/hChevron3"/>
    <dgm:cxn modelId="{12727FBC-2B28-46F7-A357-016D5BC6210E}" type="presParOf" srcId="{13DBEAF8-DC3C-4C37-8CD4-1232E7CB877C}" destId="{650F7AE3-7567-4EA1-96B5-F23726C0A1B5}" srcOrd="6" destOrd="0" presId="urn:microsoft.com/office/officeart/2005/8/layout/hChevron3"/>
    <dgm:cxn modelId="{33885AA0-A929-457F-8787-4F3796372205}" type="presParOf" srcId="{13DBEAF8-DC3C-4C37-8CD4-1232E7CB877C}" destId="{3E293CE8-1A54-475C-A8B6-FF1629C05B73}" srcOrd="7" destOrd="0" presId="urn:microsoft.com/office/officeart/2005/8/layout/hChevron3"/>
    <dgm:cxn modelId="{CA9F98F7-9798-4C69-A552-45880C24EFBD}" type="presParOf" srcId="{13DBEAF8-DC3C-4C37-8CD4-1232E7CB877C}" destId="{21983C2F-F732-4879-BAD7-CBEAE57DA899}" srcOrd="8" destOrd="0" presId="urn:microsoft.com/office/officeart/2005/8/layout/hChevron3"/>
    <dgm:cxn modelId="{3C5B53D0-1480-4F7A-AA2B-31F1A3EAC0F6}" type="presParOf" srcId="{13DBEAF8-DC3C-4C37-8CD4-1232E7CB877C}" destId="{7E215405-A445-418D-AFFC-3E0C325EE990}" srcOrd="9" destOrd="0" presId="urn:microsoft.com/office/officeart/2005/8/layout/hChevron3"/>
    <dgm:cxn modelId="{C921722A-185B-4D4E-BCF1-39BC94DF2A14}" type="presParOf" srcId="{13DBEAF8-DC3C-4C37-8CD4-1232E7CB877C}" destId="{879334A5-79D7-4851-9548-2AC9264B3AC9}"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3C1522-C8C3-487B-AACC-758DB676E67B}" type="doc">
      <dgm:prSet loTypeId="urn:microsoft.com/office/officeart/2005/8/layout/hChevron3" loCatId="process" qsTypeId="urn:microsoft.com/office/officeart/2005/8/quickstyle/simple1" qsCatId="simple" csTypeId="urn:microsoft.com/office/officeart/2005/8/colors/accent1_2" csCatId="accent1" phldr="1"/>
      <dgm:spPr/>
    </dgm:pt>
    <dgm:pt modelId="{06971311-D9F5-4E4F-A8C1-B213019A56EF}">
      <dgm:prSet phldrT="[テキスト]" custT="1">
        <dgm:style>
          <a:lnRef idx="2">
            <a:schemeClr val="accent3">
              <a:shade val="50000"/>
            </a:schemeClr>
          </a:lnRef>
          <a:fillRef idx="1">
            <a:schemeClr val="accent3"/>
          </a:fillRef>
          <a:effectRef idx="0">
            <a:schemeClr val="accent3"/>
          </a:effectRef>
          <a:fontRef idx="minor">
            <a:schemeClr val="lt1"/>
          </a:fontRef>
        </dgm:style>
      </dgm:prSet>
      <dgm:spPr/>
      <dgm:t>
        <a:bodyPr rtlCol="0"/>
        <a:lstStyle/>
        <a:p>
          <a:pPr rtl="0"/>
          <a:r>
            <a:rPr lang="en-US" sz="1800" dirty="0">
              <a:solidFill>
                <a:schemeClr val="bg1"/>
              </a:solidFill>
              <a:latin typeface="Arial" panose="020B0604020202020204" pitchFamily="34" charset="0"/>
              <a:cs typeface="Arial" panose="020B0604020202020204" pitchFamily="34" charset="0"/>
            </a:rPr>
            <a:t>Generation/Recording</a:t>
          </a:r>
          <a:endParaRPr kumimoji="1" lang="ja-JP" altLang="en-US" sz="1800" strike="sngStrike" dirty="0">
            <a:solidFill>
              <a:schemeClr val="bg1"/>
            </a:solidFill>
            <a:latin typeface="Arial" panose="020B0604020202020204" pitchFamily="34" charset="0"/>
            <a:cs typeface="Arial" panose="020B0604020202020204" pitchFamily="34" charset="0"/>
          </a:endParaRPr>
        </a:p>
      </dgm:t>
    </dgm:pt>
    <dgm:pt modelId="{5CF9D1B9-83C5-4798-B714-08DE2CCF77D1}" type="parTrans" cxnId="{D80CF1C7-C836-49B7-879D-8F0D682E4E33}">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B52D0B0D-495B-40D3-B3D4-F734FFB93EAE}" type="sibTrans" cxnId="{D80CF1C7-C836-49B7-879D-8F0D682E4E33}">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2484514F-DF33-46A4-ADF7-B97851F4F796}">
      <dgm:prSet phldrT="[テキスト]" custT="1">
        <dgm:style>
          <a:lnRef idx="2">
            <a:schemeClr val="accent3">
              <a:shade val="50000"/>
            </a:schemeClr>
          </a:lnRef>
          <a:fillRef idx="1">
            <a:schemeClr val="accent3"/>
          </a:fillRef>
          <a:effectRef idx="0">
            <a:schemeClr val="accent3"/>
          </a:effectRef>
          <a:fontRef idx="minor">
            <a:schemeClr val="lt1"/>
          </a:fontRef>
        </dgm:style>
      </dgm:prSet>
      <dgm:spPr/>
      <dgm:t>
        <a:bodyPr rtlCol="0"/>
        <a:lstStyle/>
        <a:p>
          <a:pPr rtl="0"/>
          <a:r>
            <a:rPr lang="en-US" sz="2400">
              <a:latin typeface="Arial" panose="020B0604020202020204" pitchFamily="34" charset="0"/>
              <a:cs typeface="Arial" panose="020B0604020202020204" pitchFamily="34" charset="0"/>
            </a:rPr>
            <a:t>Use</a:t>
          </a:r>
        </a:p>
      </dgm:t>
    </dgm:pt>
    <dgm:pt modelId="{B058D361-1E49-41C1-8E35-7B2CA16CE5B4}" type="parTrans" cxnId="{01D4C8A8-7ED6-4ACD-9BEC-C9A75DC476B0}">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4A323AE3-8B4E-4D1D-AD70-01EAFEFD2F9C}" type="sibTrans" cxnId="{01D4C8A8-7ED6-4ACD-9BEC-C9A75DC476B0}">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5B6B4BAA-02EB-4560-A422-B36D30255A45}">
      <dgm:prSet custT="1">
        <dgm:style>
          <a:lnRef idx="2">
            <a:schemeClr val="accent3">
              <a:shade val="50000"/>
            </a:schemeClr>
          </a:lnRef>
          <a:fillRef idx="1">
            <a:schemeClr val="accent3"/>
          </a:fillRef>
          <a:effectRef idx="0">
            <a:schemeClr val="accent3"/>
          </a:effectRef>
          <a:fontRef idx="minor">
            <a:schemeClr val="lt1"/>
          </a:fontRef>
        </dgm:style>
      </dgm:prSet>
      <dgm:spPr/>
      <dgm:t>
        <a:bodyPr rtlCol="0"/>
        <a:lstStyle/>
        <a:p>
          <a:pPr rtl="0"/>
          <a:r>
            <a:rPr lang="en-US" sz="1200" dirty="0">
              <a:solidFill>
                <a:schemeClr val="bg1"/>
              </a:solidFill>
              <a:latin typeface="Arial" panose="020B0604020202020204" pitchFamily="34" charset="0"/>
              <a:cs typeface="Arial" panose="020B0604020202020204" pitchFamily="34" charset="0"/>
            </a:rPr>
            <a:t>Retention</a:t>
          </a:r>
        </a:p>
      </dgm:t>
    </dgm:pt>
    <dgm:pt modelId="{301BD73F-D3BF-41F8-8E82-62E6178E4BE4}" type="parTrans" cxnId="{178AB275-8476-4057-B1FD-0BCCE681B2EA}">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F4C8E3C4-A672-4DE1-994F-63B24E5E7E98}" type="sibTrans" cxnId="{178AB275-8476-4057-B1FD-0BCCE681B2EA}">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B7FA4E19-4927-42AB-BA04-E0D49823D03E}">
      <dgm:prSet custT="1">
        <dgm:style>
          <a:lnRef idx="2">
            <a:schemeClr val="accent3">
              <a:shade val="50000"/>
            </a:schemeClr>
          </a:lnRef>
          <a:fillRef idx="1">
            <a:schemeClr val="accent3"/>
          </a:fillRef>
          <a:effectRef idx="0">
            <a:schemeClr val="accent3"/>
          </a:effectRef>
          <a:fontRef idx="minor">
            <a:schemeClr val="lt1"/>
          </a:fontRef>
        </dgm:style>
      </dgm:prSet>
      <dgm:spPr/>
      <dgm:t>
        <a:bodyPr rtlCol="0"/>
        <a:lstStyle/>
        <a:p>
          <a:pPr rtl="0"/>
          <a:r>
            <a:rPr lang="en-US" sz="1400" dirty="0">
              <a:latin typeface="Arial" panose="020B0604020202020204" pitchFamily="34" charset="0"/>
              <a:cs typeface="Arial" panose="020B0604020202020204" pitchFamily="34" charset="0"/>
            </a:rPr>
            <a:t>Archiving &amp; retrieval</a:t>
          </a:r>
          <a:endParaRPr kumimoji="1" lang="en-US" altLang="ja-JP" sz="1400" dirty="0">
            <a:latin typeface="Arial" panose="020B0604020202020204" pitchFamily="34" charset="0"/>
            <a:cs typeface="Arial" panose="020B0604020202020204" pitchFamily="34" charset="0"/>
          </a:endParaRPr>
        </a:p>
      </dgm:t>
    </dgm:pt>
    <dgm:pt modelId="{6D7E08D8-A138-4518-A596-4414D42183D6}" type="parTrans" cxnId="{19C84381-87A0-42F2-B8DB-A61E5853CCC1}">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3896E86F-9FDF-46E3-A8B3-E3EFBBF15D95}" type="sibTrans" cxnId="{19C84381-87A0-42F2-B8DB-A61E5853CCC1}">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8CA2C124-3D8D-495C-89FB-5B8B40B53048}">
      <dgm:prSet custT="1">
        <dgm:style>
          <a:lnRef idx="2">
            <a:schemeClr val="accent3">
              <a:shade val="50000"/>
            </a:schemeClr>
          </a:lnRef>
          <a:fillRef idx="1">
            <a:schemeClr val="accent3"/>
          </a:fillRef>
          <a:effectRef idx="0">
            <a:schemeClr val="accent3"/>
          </a:effectRef>
          <a:fontRef idx="minor">
            <a:schemeClr val="lt1"/>
          </a:fontRef>
        </dgm:style>
      </dgm:prSet>
      <dgm:spPr/>
      <dgm:t>
        <a:bodyPr rtlCol="0"/>
        <a:lstStyle/>
        <a:p>
          <a:pPr rtl="0"/>
          <a:r>
            <a:rPr lang="en-US" sz="1200" dirty="0">
              <a:latin typeface="Arial" panose="020B0604020202020204" pitchFamily="34" charset="0"/>
              <a:cs typeface="Arial" panose="020B0604020202020204" pitchFamily="34" charset="0"/>
            </a:rPr>
            <a:t>Destruction</a:t>
          </a:r>
        </a:p>
      </dgm:t>
    </dgm:pt>
    <dgm:pt modelId="{50AEBED8-20B9-4309-8FB7-7D0624DBBD17}" type="parTrans" cxnId="{13F685F2-F03C-4D99-BD2A-2134BBE94E7D}">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D621CA9F-8A33-429C-8341-F48E548A2521}" type="sibTrans" cxnId="{13F685F2-F03C-4D99-BD2A-2134BBE94E7D}">
      <dgm:prSet/>
      <dgm:spPr/>
      <dgm:t>
        <a:bodyPr rtlCol="0"/>
        <a:lstStyle/>
        <a:p>
          <a:pPr rtl="0"/>
          <a:endParaRPr kumimoji="1" lang="ja-JP" altLang="en-US" sz="2400">
            <a:latin typeface="Arial" panose="020B0604020202020204" pitchFamily="34" charset="0"/>
            <a:cs typeface="Arial" panose="020B0604020202020204" pitchFamily="34" charset="0"/>
          </a:endParaRPr>
        </a:p>
      </dgm:t>
    </dgm:pt>
    <dgm:pt modelId="{0F9D4294-1EB1-470B-9009-62EBF336B138}">
      <dgm:prSet custT="1">
        <dgm:style>
          <a:lnRef idx="2">
            <a:schemeClr val="accent3">
              <a:shade val="50000"/>
            </a:schemeClr>
          </a:lnRef>
          <a:fillRef idx="1">
            <a:schemeClr val="accent3"/>
          </a:fillRef>
          <a:effectRef idx="0">
            <a:schemeClr val="accent3"/>
          </a:effectRef>
          <a:fontRef idx="minor">
            <a:schemeClr val="lt1"/>
          </a:fontRef>
        </dgm:style>
      </dgm:prSet>
      <dgm:spPr/>
      <dgm:t>
        <a:bodyPr rtlCol="0"/>
        <a:lstStyle/>
        <a:p>
          <a:pPr rtl="0"/>
          <a:r>
            <a:rPr lang="en-US" sz="1600" dirty="0">
              <a:latin typeface="Arial" panose="020B0604020202020204" pitchFamily="34" charset="0"/>
              <a:cs typeface="Arial" panose="020B0604020202020204" pitchFamily="34" charset="0"/>
            </a:rPr>
            <a:t>Processing </a:t>
          </a:r>
          <a:br>
            <a:rPr kumimoji="1" lang="en-US" altLang="ja-JP" sz="16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(including analysis/conversion/migration)</a:t>
          </a:r>
          <a:endParaRPr kumimoji="1" lang="ja-JP" altLang="en-US" sz="1200" dirty="0">
            <a:latin typeface="Arial" panose="020B0604020202020204" pitchFamily="34" charset="0"/>
            <a:cs typeface="Arial" panose="020B0604020202020204" pitchFamily="34" charset="0"/>
          </a:endParaRPr>
        </a:p>
      </dgm:t>
    </dgm:pt>
    <dgm:pt modelId="{13834D02-7B42-4D29-A526-A8854EF99F3E}" type="sibTrans" cxnId="{F87ACF40-737B-4EAC-ACF0-76DC80A7A1EC}">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E9E85C95-77DE-47A4-8CBC-B94921B2FD52}" type="parTrans" cxnId="{F87ACF40-737B-4EAC-ACF0-76DC80A7A1EC}">
      <dgm:prSet/>
      <dgm:spPr/>
      <dgm:t>
        <a:bodyPr rtlCol="0"/>
        <a:lstStyle/>
        <a:p>
          <a:pPr rtl="0"/>
          <a:endParaRPr kumimoji="1" lang="ja-JP" altLang="en-US">
            <a:latin typeface="Arial" panose="020B0604020202020204" pitchFamily="34" charset="0"/>
            <a:cs typeface="Arial" panose="020B0604020202020204" pitchFamily="34" charset="0"/>
          </a:endParaRPr>
        </a:p>
      </dgm:t>
    </dgm:pt>
    <dgm:pt modelId="{13DBEAF8-DC3C-4C37-8CD4-1232E7CB877C}" type="pres">
      <dgm:prSet presAssocID="{9C3C1522-C8C3-487B-AACC-758DB676E67B}" presName="Name0" presStyleCnt="0">
        <dgm:presLayoutVars>
          <dgm:dir/>
          <dgm:resizeHandles val="exact"/>
        </dgm:presLayoutVars>
      </dgm:prSet>
      <dgm:spPr/>
    </dgm:pt>
    <dgm:pt modelId="{E63088F5-C977-456D-A58C-C7A0B6B10E9E}" type="pres">
      <dgm:prSet presAssocID="{06971311-D9F5-4E4F-A8C1-B213019A56EF}" presName="parTxOnly" presStyleLbl="node1" presStyleIdx="0" presStyleCnt="6" custScaleY="150197" custLinFactNeighborX="22200">
        <dgm:presLayoutVars>
          <dgm:bulletEnabled val="1"/>
        </dgm:presLayoutVars>
      </dgm:prSet>
      <dgm:spPr/>
    </dgm:pt>
    <dgm:pt modelId="{226D29F8-1827-4A07-908B-287398857378}" type="pres">
      <dgm:prSet presAssocID="{B52D0B0D-495B-40D3-B3D4-F734FFB93EAE}" presName="parSpace" presStyleCnt="0"/>
      <dgm:spPr/>
    </dgm:pt>
    <dgm:pt modelId="{3746374A-3D62-4AF2-A761-D96AAE5A518C}" type="pres">
      <dgm:prSet presAssocID="{0F9D4294-1EB1-470B-9009-62EBF336B138}" presName="parTxOnly" presStyleLbl="node1" presStyleIdx="1" presStyleCnt="6" custScaleX="160698" custScaleY="150197" custLinFactNeighborX="-16274">
        <dgm:presLayoutVars>
          <dgm:bulletEnabled val="1"/>
        </dgm:presLayoutVars>
      </dgm:prSet>
      <dgm:spPr/>
    </dgm:pt>
    <dgm:pt modelId="{F01CB801-BDD2-4673-806D-0F6337903929}" type="pres">
      <dgm:prSet presAssocID="{13834D02-7B42-4D29-A526-A8854EF99F3E}" presName="parSpace" presStyleCnt="0"/>
      <dgm:spPr/>
    </dgm:pt>
    <dgm:pt modelId="{A9FBDED7-B552-4C10-951A-0BDC8CB872AC}" type="pres">
      <dgm:prSet presAssocID="{2484514F-DF33-46A4-ADF7-B97851F4F796}" presName="parTxOnly" presStyleLbl="node1" presStyleIdx="2" presStyleCnt="6" custScaleX="115872" custScaleY="150197" custLinFactNeighborX="-54067">
        <dgm:presLayoutVars>
          <dgm:bulletEnabled val="1"/>
        </dgm:presLayoutVars>
      </dgm:prSet>
      <dgm:spPr/>
    </dgm:pt>
    <dgm:pt modelId="{07B43303-3683-4442-8D9A-39B09DECAE0C}" type="pres">
      <dgm:prSet presAssocID="{4A323AE3-8B4E-4D1D-AD70-01EAFEFD2F9C}" presName="parSpace" presStyleCnt="0"/>
      <dgm:spPr/>
    </dgm:pt>
    <dgm:pt modelId="{650F7AE3-7567-4EA1-96B5-F23726C0A1B5}" type="pres">
      <dgm:prSet presAssocID="{5B6B4BAA-02EB-4560-A422-B36D30255A45}" presName="parTxOnly" presStyleLbl="node1" presStyleIdx="3" presStyleCnt="6" custScaleX="112903" custScaleY="150197" custLinFactNeighborX="-96765">
        <dgm:presLayoutVars>
          <dgm:bulletEnabled val="1"/>
        </dgm:presLayoutVars>
      </dgm:prSet>
      <dgm:spPr/>
    </dgm:pt>
    <dgm:pt modelId="{3E293CE8-1A54-475C-A8B6-FF1629C05B73}" type="pres">
      <dgm:prSet presAssocID="{F4C8E3C4-A672-4DE1-994F-63B24E5E7E98}" presName="parSpace" presStyleCnt="0"/>
      <dgm:spPr/>
    </dgm:pt>
    <dgm:pt modelId="{21983C2F-F732-4879-BAD7-CBEAE57DA899}" type="pres">
      <dgm:prSet presAssocID="{B7FA4E19-4927-42AB-BA04-E0D49823D03E}" presName="parTxOnly" presStyleLbl="node1" presStyleIdx="4" presStyleCnt="6" custScaleX="116016" custScaleY="150197" custLinFactX="-7890" custLinFactNeighborX="-100000">
        <dgm:presLayoutVars>
          <dgm:bulletEnabled val="1"/>
        </dgm:presLayoutVars>
      </dgm:prSet>
      <dgm:spPr/>
    </dgm:pt>
    <dgm:pt modelId="{7E215405-A445-418D-AFFC-3E0C325EE990}" type="pres">
      <dgm:prSet presAssocID="{3896E86F-9FDF-46E3-A8B3-E3EFBBF15D95}" presName="parSpace" presStyleCnt="0"/>
      <dgm:spPr/>
    </dgm:pt>
    <dgm:pt modelId="{879334A5-79D7-4851-9548-2AC9264B3AC9}" type="pres">
      <dgm:prSet presAssocID="{8CA2C124-3D8D-495C-89FB-5B8B40B53048}" presName="parTxOnly" presStyleLbl="node1" presStyleIdx="5" presStyleCnt="6" custScaleX="117435" custScaleY="150197" custLinFactX="-17296" custLinFactNeighborX="-100000">
        <dgm:presLayoutVars>
          <dgm:bulletEnabled val="1"/>
        </dgm:presLayoutVars>
      </dgm:prSet>
      <dgm:spPr/>
    </dgm:pt>
  </dgm:ptLst>
  <dgm:cxnLst>
    <dgm:cxn modelId="{E6276509-B59F-472A-9EE9-1E1A18ED1B31}" type="presOf" srcId="{B7FA4E19-4927-42AB-BA04-E0D49823D03E}" destId="{21983C2F-F732-4879-BAD7-CBEAE57DA899}" srcOrd="0" destOrd="0" presId="urn:microsoft.com/office/officeart/2005/8/layout/hChevron3"/>
    <dgm:cxn modelId="{69897914-5E53-416E-A3DE-CE2564FA662B}" type="presOf" srcId="{8CA2C124-3D8D-495C-89FB-5B8B40B53048}" destId="{879334A5-79D7-4851-9548-2AC9264B3AC9}" srcOrd="0" destOrd="0" presId="urn:microsoft.com/office/officeart/2005/8/layout/hChevron3"/>
    <dgm:cxn modelId="{F87ACF40-737B-4EAC-ACF0-76DC80A7A1EC}" srcId="{9C3C1522-C8C3-487B-AACC-758DB676E67B}" destId="{0F9D4294-1EB1-470B-9009-62EBF336B138}" srcOrd="1" destOrd="0" parTransId="{E9E85C95-77DE-47A4-8CBC-B94921B2FD52}" sibTransId="{13834D02-7B42-4D29-A526-A8854EF99F3E}"/>
    <dgm:cxn modelId="{178AB275-8476-4057-B1FD-0BCCE681B2EA}" srcId="{9C3C1522-C8C3-487B-AACC-758DB676E67B}" destId="{5B6B4BAA-02EB-4560-A422-B36D30255A45}" srcOrd="3" destOrd="0" parTransId="{301BD73F-D3BF-41F8-8E82-62E6178E4BE4}" sibTransId="{F4C8E3C4-A672-4DE1-994F-63B24E5E7E98}"/>
    <dgm:cxn modelId="{4509EE56-3C02-4107-B2BA-03523A9D571A}" type="presOf" srcId="{5B6B4BAA-02EB-4560-A422-B36D30255A45}" destId="{650F7AE3-7567-4EA1-96B5-F23726C0A1B5}" srcOrd="0" destOrd="0" presId="urn:microsoft.com/office/officeart/2005/8/layout/hChevron3"/>
    <dgm:cxn modelId="{2A1BF97D-1823-4232-ABB1-A6F261080695}" type="presOf" srcId="{2484514F-DF33-46A4-ADF7-B97851F4F796}" destId="{A9FBDED7-B552-4C10-951A-0BDC8CB872AC}" srcOrd="0" destOrd="0" presId="urn:microsoft.com/office/officeart/2005/8/layout/hChevron3"/>
    <dgm:cxn modelId="{19C84381-87A0-42F2-B8DB-A61E5853CCC1}" srcId="{9C3C1522-C8C3-487B-AACC-758DB676E67B}" destId="{B7FA4E19-4927-42AB-BA04-E0D49823D03E}" srcOrd="4" destOrd="0" parTransId="{6D7E08D8-A138-4518-A596-4414D42183D6}" sibTransId="{3896E86F-9FDF-46E3-A8B3-E3EFBBF15D95}"/>
    <dgm:cxn modelId="{01D4C8A8-7ED6-4ACD-9BEC-C9A75DC476B0}" srcId="{9C3C1522-C8C3-487B-AACC-758DB676E67B}" destId="{2484514F-DF33-46A4-ADF7-B97851F4F796}" srcOrd="2" destOrd="0" parTransId="{B058D361-1E49-41C1-8E35-7B2CA16CE5B4}" sibTransId="{4A323AE3-8B4E-4D1D-AD70-01EAFEFD2F9C}"/>
    <dgm:cxn modelId="{273C0EAF-05F2-4844-B350-4AC389E34FA3}" type="presOf" srcId="{06971311-D9F5-4E4F-A8C1-B213019A56EF}" destId="{E63088F5-C977-456D-A58C-C7A0B6B10E9E}" srcOrd="0" destOrd="0" presId="urn:microsoft.com/office/officeart/2005/8/layout/hChevron3"/>
    <dgm:cxn modelId="{EC2731B5-2D14-4175-8CA2-9C2894969D5C}" type="presOf" srcId="{0F9D4294-1EB1-470B-9009-62EBF336B138}" destId="{3746374A-3D62-4AF2-A761-D96AAE5A518C}" srcOrd="0" destOrd="0" presId="urn:microsoft.com/office/officeart/2005/8/layout/hChevron3"/>
    <dgm:cxn modelId="{30315BC1-9233-4877-9912-D92894BAB0F3}" type="presOf" srcId="{9C3C1522-C8C3-487B-AACC-758DB676E67B}" destId="{13DBEAF8-DC3C-4C37-8CD4-1232E7CB877C}" srcOrd="0" destOrd="0" presId="urn:microsoft.com/office/officeart/2005/8/layout/hChevron3"/>
    <dgm:cxn modelId="{D80CF1C7-C836-49B7-879D-8F0D682E4E33}" srcId="{9C3C1522-C8C3-487B-AACC-758DB676E67B}" destId="{06971311-D9F5-4E4F-A8C1-B213019A56EF}" srcOrd="0" destOrd="0" parTransId="{5CF9D1B9-83C5-4798-B714-08DE2CCF77D1}" sibTransId="{B52D0B0D-495B-40D3-B3D4-F734FFB93EAE}"/>
    <dgm:cxn modelId="{13F685F2-F03C-4D99-BD2A-2134BBE94E7D}" srcId="{9C3C1522-C8C3-487B-AACC-758DB676E67B}" destId="{8CA2C124-3D8D-495C-89FB-5B8B40B53048}" srcOrd="5" destOrd="0" parTransId="{50AEBED8-20B9-4309-8FB7-7D0624DBBD17}" sibTransId="{D621CA9F-8A33-429C-8341-F48E548A2521}"/>
    <dgm:cxn modelId="{71AE4B24-A53F-47C6-90DB-AEBEF13B832A}" type="presParOf" srcId="{13DBEAF8-DC3C-4C37-8CD4-1232E7CB877C}" destId="{E63088F5-C977-456D-A58C-C7A0B6B10E9E}" srcOrd="0" destOrd="0" presId="urn:microsoft.com/office/officeart/2005/8/layout/hChevron3"/>
    <dgm:cxn modelId="{401A0DEC-31A2-4C84-B287-FAF190E9A547}" type="presParOf" srcId="{13DBEAF8-DC3C-4C37-8CD4-1232E7CB877C}" destId="{226D29F8-1827-4A07-908B-287398857378}" srcOrd="1" destOrd="0" presId="urn:microsoft.com/office/officeart/2005/8/layout/hChevron3"/>
    <dgm:cxn modelId="{87052D42-8835-4EE3-A889-2789B780DF60}" type="presParOf" srcId="{13DBEAF8-DC3C-4C37-8CD4-1232E7CB877C}" destId="{3746374A-3D62-4AF2-A761-D96AAE5A518C}" srcOrd="2" destOrd="0" presId="urn:microsoft.com/office/officeart/2005/8/layout/hChevron3"/>
    <dgm:cxn modelId="{3BFCCBD2-EAE9-4672-B2E6-D24DA3CCA0AA}" type="presParOf" srcId="{13DBEAF8-DC3C-4C37-8CD4-1232E7CB877C}" destId="{F01CB801-BDD2-4673-806D-0F6337903929}" srcOrd="3" destOrd="0" presId="urn:microsoft.com/office/officeart/2005/8/layout/hChevron3"/>
    <dgm:cxn modelId="{D6F5D2DB-570A-4F4E-96CA-52084DC8419A}" type="presParOf" srcId="{13DBEAF8-DC3C-4C37-8CD4-1232E7CB877C}" destId="{A9FBDED7-B552-4C10-951A-0BDC8CB872AC}" srcOrd="4" destOrd="0" presId="urn:microsoft.com/office/officeart/2005/8/layout/hChevron3"/>
    <dgm:cxn modelId="{06C2D838-5F2E-4F0D-8FB7-E413C2B49225}" type="presParOf" srcId="{13DBEAF8-DC3C-4C37-8CD4-1232E7CB877C}" destId="{07B43303-3683-4442-8D9A-39B09DECAE0C}" srcOrd="5" destOrd="0" presId="urn:microsoft.com/office/officeart/2005/8/layout/hChevron3"/>
    <dgm:cxn modelId="{74B40D11-1F29-460E-BB3C-03C62508AC3C}" type="presParOf" srcId="{13DBEAF8-DC3C-4C37-8CD4-1232E7CB877C}" destId="{650F7AE3-7567-4EA1-96B5-F23726C0A1B5}" srcOrd="6" destOrd="0" presId="urn:microsoft.com/office/officeart/2005/8/layout/hChevron3"/>
    <dgm:cxn modelId="{EF5A1D5B-7B72-4D4F-8B94-4F89A3FA8A94}" type="presParOf" srcId="{13DBEAF8-DC3C-4C37-8CD4-1232E7CB877C}" destId="{3E293CE8-1A54-475C-A8B6-FF1629C05B73}" srcOrd="7" destOrd="0" presId="urn:microsoft.com/office/officeart/2005/8/layout/hChevron3"/>
    <dgm:cxn modelId="{7DB0C768-BBE6-429B-A34B-FB46FBCA7A4C}" type="presParOf" srcId="{13DBEAF8-DC3C-4C37-8CD4-1232E7CB877C}" destId="{21983C2F-F732-4879-BAD7-CBEAE57DA899}" srcOrd="8" destOrd="0" presId="urn:microsoft.com/office/officeart/2005/8/layout/hChevron3"/>
    <dgm:cxn modelId="{BBA7FE52-4C75-436B-B9C0-F74606ED1E9E}" type="presParOf" srcId="{13DBEAF8-DC3C-4C37-8CD4-1232E7CB877C}" destId="{7E215405-A445-418D-AFFC-3E0C325EE990}" srcOrd="9" destOrd="0" presId="urn:microsoft.com/office/officeart/2005/8/layout/hChevron3"/>
    <dgm:cxn modelId="{866BD19B-3F40-4BF8-9B60-BABAD3432E7A}" type="presParOf" srcId="{13DBEAF8-DC3C-4C37-8CD4-1232E7CB877C}" destId="{879334A5-79D7-4851-9548-2AC9264B3AC9}"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49F90-32B7-47EF-87A5-D72E5540ECE1}">
      <dsp:nvSpPr>
        <dsp:cNvPr id="0" name=""/>
        <dsp:cNvSpPr/>
      </dsp:nvSpPr>
      <dsp:spPr>
        <a:xfrm rot="3793022">
          <a:off x="2831273" y="992902"/>
          <a:ext cx="4677714" cy="3262122"/>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D39C5-1E49-4B0B-83DE-632B7E1718E8}">
      <dsp:nvSpPr>
        <dsp:cNvPr id="0" name=""/>
        <dsp:cNvSpPr/>
      </dsp:nvSpPr>
      <dsp:spPr>
        <a:xfrm>
          <a:off x="4627739" y="1621492"/>
          <a:ext cx="136402" cy="14489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A99D2-C185-469A-8494-42F3CA0E65F6}">
      <dsp:nvSpPr>
        <dsp:cNvPr id="0" name=""/>
        <dsp:cNvSpPr/>
      </dsp:nvSpPr>
      <dsp:spPr>
        <a:xfrm flipH="1" flipV="1">
          <a:off x="5700737" y="2379035"/>
          <a:ext cx="124107" cy="13136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239FB-5D59-4833-A54F-8A396FA16EAA}">
      <dsp:nvSpPr>
        <dsp:cNvPr id="0" name=""/>
        <dsp:cNvSpPr/>
      </dsp:nvSpPr>
      <dsp:spPr>
        <a:xfrm>
          <a:off x="6448056" y="3191573"/>
          <a:ext cx="135740" cy="14758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989E8-910A-48DB-8F95-DAC3E4BBD798}">
      <dsp:nvSpPr>
        <dsp:cNvPr id="0" name=""/>
        <dsp:cNvSpPr/>
      </dsp:nvSpPr>
      <dsp:spPr>
        <a:xfrm>
          <a:off x="1848314" y="830289"/>
          <a:ext cx="2205397" cy="42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rtlCol="0" anchor="b" anchorCtr="0">
          <a:noAutofit/>
        </a:bodyPr>
        <a:lstStyle/>
        <a:p>
          <a:pPr marL="0" lvl="0" indent="0" algn="ctr" defTabSz="711200" rtl="0">
            <a:lnSpc>
              <a:spcPct val="90000"/>
            </a:lnSpc>
            <a:spcBef>
              <a:spcPct val="0"/>
            </a:spcBef>
            <a:spcAft>
              <a:spcPct val="35000"/>
            </a:spcAft>
            <a:buNone/>
          </a:pPr>
          <a:r>
            <a:rPr lang="en-US" sz="1600" kern="1200" dirty="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Follow procedures</a:t>
          </a:r>
        </a:p>
      </dsp:txBody>
      <dsp:txXfrm>
        <a:off x="1848314" y="830289"/>
        <a:ext cx="2205397" cy="420367"/>
      </dsp:txXfrm>
    </dsp:sp>
    <dsp:sp modelId="{150587CB-63DC-4DAA-A8DE-425FE5D48AA6}">
      <dsp:nvSpPr>
        <dsp:cNvPr id="0" name=""/>
        <dsp:cNvSpPr/>
      </dsp:nvSpPr>
      <dsp:spPr>
        <a:xfrm>
          <a:off x="2620166" y="1494908"/>
          <a:ext cx="1825414" cy="50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rtlCol="0" anchor="ctr" anchorCtr="0">
          <a:noAutofit/>
        </a:bodyPr>
        <a:lstStyle/>
        <a:p>
          <a:pPr marL="0" lvl="0" indent="0" algn="l" defTabSz="711200" rtl="0">
            <a:lnSpc>
              <a:spcPct val="90000"/>
            </a:lnSpc>
            <a:spcBef>
              <a:spcPct val="0"/>
            </a:spcBef>
            <a:spcAft>
              <a:spcPct val="35000"/>
            </a:spcAft>
            <a:buNone/>
          </a:pPr>
          <a:r>
            <a:rPr lang="en-US" sz="1600" kern="120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Perform the operations</a:t>
          </a:r>
        </a:p>
      </dsp:txBody>
      <dsp:txXfrm>
        <a:off x="2620166" y="1494908"/>
        <a:ext cx="1825414" cy="503407"/>
      </dsp:txXfrm>
    </dsp:sp>
    <dsp:sp modelId="{F9345CD3-C79D-4478-B621-6B90AB894C99}">
      <dsp:nvSpPr>
        <dsp:cNvPr id="0" name=""/>
        <dsp:cNvSpPr/>
      </dsp:nvSpPr>
      <dsp:spPr>
        <a:xfrm>
          <a:off x="3389083" y="2255797"/>
          <a:ext cx="1962332" cy="45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rtlCol="0" anchor="ctr" anchorCtr="0">
          <a:noAutofit/>
        </a:bodyPr>
        <a:lstStyle/>
        <a:p>
          <a:pPr marL="0" lvl="0" indent="0" algn="r" defTabSz="711200" rtl="0">
            <a:lnSpc>
              <a:spcPct val="90000"/>
            </a:lnSpc>
            <a:spcBef>
              <a:spcPct val="0"/>
            </a:spcBef>
            <a:spcAft>
              <a:spcPct val="35000"/>
            </a:spcAft>
            <a:buNone/>
          </a:pPr>
          <a:r>
            <a:rPr lang="en-US" sz="1600" kern="120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At the same time</a:t>
          </a:r>
        </a:p>
      </dsp:txBody>
      <dsp:txXfrm>
        <a:off x="3389083" y="2255797"/>
        <a:ext cx="1962332" cy="458627"/>
      </dsp:txXfrm>
    </dsp:sp>
    <dsp:sp modelId="{D3154989-58AA-4AA6-99FA-4B2B7B4B8EA3}">
      <dsp:nvSpPr>
        <dsp:cNvPr id="0" name=""/>
        <dsp:cNvSpPr/>
      </dsp:nvSpPr>
      <dsp:spPr>
        <a:xfrm>
          <a:off x="4601634" y="3034256"/>
          <a:ext cx="1691579" cy="56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rtlCol="0" anchor="ctr" anchorCtr="0">
          <a:noAutofit/>
        </a:bodyPr>
        <a:lstStyle/>
        <a:p>
          <a:pPr marL="0" lvl="0" indent="0" algn="l" defTabSz="711200" rtl="0">
            <a:lnSpc>
              <a:spcPct val="90000"/>
            </a:lnSpc>
            <a:spcBef>
              <a:spcPct val="0"/>
            </a:spcBef>
            <a:spcAft>
              <a:spcPct val="35000"/>
            </a:spcAft>
            <a:buNone/>
          </a:pPr>
          <a:r>
            <a:rPr lang="en-US" sz="1600" kern="120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Leave contemporaneous records</a:t>
          </a:r>
        </a:p>
      </dsp:txBody>
      <dsp:txXfrm>
        <a:off x="4601634" y="3034256"/>
        <a:ext cx="1691579" cy="560272"/>
      </dsp:txXfrm>
    </dsp:sp>
    <dsp:sp modelId="{4BBD5BC5-924D-425D-911C-17F12418B5D3}">
      <dsp:nvSpPr>
        <dsp:cNvPr id="0" name=""/>
        <dsp:cNvSpPr/>
      </dsp:nvSpPr>
      <dsp:spPr>
        <a:xfrm>
          <a:off x="6143649" y="4188783"/>
          <a:ext cx="3278442" cy="1208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rtlCol="0" anchor="t" anchorCtr="0">
          <a:noAutofit/>
        </a:bodyPr>
        <a:lstStyle/>
        <a:p>
          <a:pPr marL="0" lvl="0" indent="0" algn="ctr" defTabSz="800100" rtl="0">
            <a:lnSpc>
              <a:spcPct val="80000"/>
            </a:lnSpc>
            <a:spcBef>
              <a:spcPct val="0"/>
            </a:spcBef>
            <a:spcAft>
              <a:spcPts val="0"/>
            </a:spcAft>
            <a:buNone/>
          </a:pPr>
          <a:r>
            <a:rPr lang="en-US" sz="1800" kern="1200" dirty="0">
              <a:ln>
                <a:solidFill>
                  <a:schemeClr val="accent6">
                    <a:lumMod val="50000"/>
                  </a:schemeClr>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Records (data) . . . are </a:t>
          </a:r>
          <a:r>
            <a:rPr lang="en-US" sz="1800" kern="1200" dirty="0">
              <a:ln>
                <a:solidFill>
                  <a:srgbClr val="FF0000"/>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the only </a:t>
          </a:r>
          <a:r>
            <a:rPr lang="en-US" sz="1800" kern="1200" dirty="0">
              <a:ln>
                <a:solidFill>
                  <a:schemeClr val="accent6">
                    <a:lumMod val="50000"/>
                  </a:schemeClr>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proof that the operations were performed in accordance with the procedures.</a:t>
          </a:r>
          <a:endParaRPr kumimoji="1" lang="ja-JP" altLang="en-US" sz="1800" kern="1200" dirty="0">
            <a:latin typeface="Arial" panose="020B0604020202020204" pitchFamily="34" charset="0"/>
            <a:cs typeface="Arial" panose="020B0604020202020204" pitchFamily="34" charset="0"/>
          </a:endParaRPr>
        </a:p>
      </dsp:txBody>
      <dsp:txXfrm>
        <a:off x="6143649" y="4188783"/>
        <a:ext cx="3278442" cy="1208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0CDC7-E49F-4994-BD0E-9FD2316E782A}">
      <dsp:nvSpPr>
        <dsp:cNvPr id="0" name=""/>
        <dsp:cNvSpPr/>
      </dsp:nvSpPr>
      <dsp:spPr>
        <a:xfrm rot="15808835">
          <a:off x="336002" y="197461"/>
          <a:ext cx="3733803" cy="4466372"/>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2A266-0F83-4BB7-897B-C14209491FFC}">
      <dsp:nvSpPr>
        <dsp:cNvPr id="0" name=""/>
        <dsp:cNvSpPr/>
      </dsp:nvSpPr>
      <dsp:spPr>
        <a:xfrm>
          <a:off x="-228435" y="0"/>
          <a:ext cx="5108252" cy="777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rtlCol="0" anchor="b" anchorCtr="0">
          <a:noAutofit/>
        </a:bodyPr>
        <a:lstStyle/>
        <a:p>
          <a:pPr marL="0" lvl="0" indent="0" algn="ctr" defTabSz="1066800" rtl="0">
            <a:lnSpc>
              <a:spcPct val="90000"/>
            </a:lnSpc>
            <a:spcBef>
              <a:spcPct val="0"/>
            </a:spcBef>
            <a:spcAft>
              <a:spcPct val="35000"/>
            </a:spcAft>
            <a:buNone/>
          </a:pPr>
          <a:endPar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endParaRPr>
        </a:p>
      </dsp:txBody>
      <dsp:txXfrm>
        <a:off x="-228435" y="0"/>
        <a:ext cx="5108252" cy="777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9831-AAE3-4820-AAF1-B8AEF5FC52F4}">
      <dsp:nvSpPr>
        <dsp:cNvPr id="0" name=""/>
        <dsp:cNvSpPr/>
      </dsp:nvSpPr>
      <dsp:spPr>
        <a:xfrm>
          <a:off x="-612230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819212-0887-4593-9568-3484F41FFC07}">
      <dsp:nvSpPr>
        <dsp:cNvPr id="0" name=""/>
        <dsp:cNvSpPr/>
      </dsp:nvSpPr>
      <dsp:spPr>
        <a:xfrm>
          <a:off x="615179" y="416587"/>
          <a:ext cx="9197798" cy="83360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rtlCol="0" anchor="ctr"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ea typeface="HG丸ｺﾞｼｯｸM-PRO" panose="020F0600000000000000" pitchFamily="50" charset="-128"/>
              <a:cs typeface="Arial" panose="020B0604020202020204" pitchFamily="34" charset="0"/>
            </a:rPr>
            <a:t>Increasingly, the </a:t>
          </a:r>
          <a:r>
            <a:rPr lang="en-US" sz="1800"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findings  from PMDA’s </a:t>
          </a:r>
          <a:r>
            <a:rPr lang="en-US" sz="1800" kern="1200" dirty="0">
              <a:latin typeface="Arial" panose="020B0604020202020204" pitchFamily="34" charset="0"/>
              <a:ea typeface="HG丸ｺﾞｼｯｸM-PRO" panose="020F0600000000000000" pitchFamily="50" charset="-128"/>
              <a:cs typeface="Arial" panose="020B0604020202020204" pitchFamily="34" charset="0"/>
            </a:rPr>
            <a:t>GMP inspections cite deficiencies in document control and records.</a:t>
          </a:r>
          <a:endParaRPr kumimoji="1" lang="ja-JP" altLang="en-US" sz="1800" kern="1200" dirty="0">
            <a:latin typeface="Arial" panose="020B0604020202020204" pitchFamily="34" charset="0"/>
            <a:ea typeface="HG丸ｺﾞｼｯｸM-PRO" panose="020F0600000000000000" pitchFamily="50" charset="-128"/>
            <a:cs typeface="Arial" panose="020B0604020202020204" pitchFamily="34" charset="0"/>
          </a:endParaRPr>
        </a:p>
      </dsp:txBody>
      <dsp:txXfrm>
        <a:off x="615179" y="416587"/>
        <a:ext cx="9197798" cy="833607"/>
      </dsp:txXfrm>
    </dsp:sp>
    <dsp:sp modelId="{B87D0181-3C62-4ED1-A6A8-4B0C60FFF74F}">
      <dsp:nvSpPr>
        <dsp:cNvPr id="0" name=""/>
        <dsp:cNvSpPr/>
      </dsp:nvSpPr>
      <dsp:spPr>
        <a:xfrm>
          <a:off x="71907" y="312386"/>
          <a:ext cx="1086545" cy="1042009"/>
        </a:xfrm>
        <a:prstGeom prst="flowChartMagneticTap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extrusionH="76200" contourW="63500">
          <a:extrusionClr>
            <a:schemeClr val="accent6">
              <a:lumMod val="40000"/>
              <a:lumOff val="60000"/>
            </a:schemeClr>
          </a:extrusionClr>
          <a:contourClr>
            <a:schemeClr val="accent6">
              <a:lumMod val="75000"/>
            </a:schemeClr>
          </a:contourClr>
        </a:sp3d>
      </dsp:spPr>
      <dsp:style>
        <a:lnRef idx="2">
          <a:scrgbClr r="0" g="0" b="0"/>
        </a:lnRef>
        <a:fillRef idx="1">
          <a:scrgbClr r="0" g="0" b="0"/>
        </a:fillRef>
        <a:effectRef idx="0">
          <a:scrgbClr r="0" g="0" b="0"/>
        </a:effectRef>
        <a:fontRef idx="minor"/>
      </dsp:style>
    </dsp:sp>
    <dsp:sp modelId="{6FCBBF30-9C8F-4A55-80DA-A9754BC508F5}">
      <dsp:nvSpPr>
        <dsp:cNvPr id="0" name=""/>
        <dsp:cNvSpPr/>
      </dsp:nvSpPr>
      <dsp:spPr>
        <a:xfrm>
          <a:off x="1093106" y="1667215"/>
          <a:ext cx="8719871" cy="83360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rtlCol="0" anchor="ctr"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ea typeface="HG丸ｺﾞｼｯｸM-PRO" panose="020F0600000000000000" pitchFamily="50" charset="-128"/>
              <a:cs typeface="Arial" panose="020B0604020202020204" pitchFamily="34" charset="0"/>
            </a:rPr>
            <a:t>In particular</a:t>
          </a:r>
          <a:r>
            <a:rPr lang="en-US" sz="1800"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 from 2016 to 2017, “deficiencies in document control and records” which is </a:t>
          </a:r>
          <a:r>
            <a:rPr lang="en-US" sz="1800" strike="noStrike"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the top finding</a:t>
          </a:r>
          <a:r>
            <a:rPr lang="en-US" sz="1800" b="0" strike="noStrike" kern="120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HG丸ｺﾞｼｯｸM-PRO" panose="020F0600000000000000" pitchFamily="50" charset="-128"/>
              <a:cs typeface="Arial" panose="020B0604020202020204" pitchFamily="34" charset="0"/>
            </a:rPr>
            <a:t>  </a:t>
          </a:r>
          <a:r>
            <a:rPr lang="en-US" sz="18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HG丸ｺﾞｼｯｸM-PRO" panose="020F0600000000000000" pitchFamily="50" charset="-128"/>
              <a:cs typeface="Arial" panose="020B0604020202020204" pitchFamily="34" charset="0"/>
            </a:rPr>
            <a:t>have increased rapidly from 25 cases to 41 cases.</a:t>
          </a:r>
          <a:endParaRPr kumimoji="1" lang="ja-JP" altLang="en-US" sz="18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HG丸ｺﾞｼｯｸM-PRO" panose="020F0600000000000000" pitchFamily="50" charset="-128"/>
            <a:cs typeface="Arial" panose="020B0604020202020204" pitchFamily="34" charset="0"/>
          </a:endParaRPr>
        </a:p>
      </dsp:txBody>
      <dsp:txXfrm>
        <a:off x="1093106" y="1667215"/>
        <a:ext cx="8719871" cy="833607"/>
      </dsp:txXfrm>
    </dsp:sp>
    <dsp:sp modelId="{53A5BD0C-FC13-46C6-9C65-D2FE086C5FBE}">
      <dsp:nvSpPr>
        <dsp:cNvPr id="0" name=""/>
        <dsp:cNvSpPr/>
      </dsp:nvSpPr>
      <dsp:spPr>
        <a:xfrm>
          <a:off x="572101" y="1563014"/>
          <a:ext cx="1042009" cy="1042009"/>
        </a:xfrm>
        <a:prstGeom prst="flowChartMagneticTap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contourW="63500">
          <a:contourClr>
            <a:schemeClr val="accent4">
              <a:lumMod val="75000"/>
            </a:schemeClr>
          </a:contourClr>
        </a:sp3d>
      </dsp:spPr>
      <dsp:style>
        <a:lnRef idx="2">
          <a:scrgbClr r="0" g="0" b="0"/>
        </a:lnRef>
        <a:fillRef idx="1">
          <a:scrgbClr r="0" g="0" b="0"/>
        </a:fillRef>
        <a:effectRef idx="0">
          <a:scrgbClr r="0" g="0" b="0"/>
        </a:effectRef>
        <a:fontRef idx="minor"/>
      </dsp:style>
    </dsp:sp>
    <dsp:sp modelId="{C3F7897E-D286-40D9-9117-3F92FD20F470}">
      <dsp:nvSpPr>
        <dsp:cNvPr id="0" name=""/>
        <dsp:cNvSpPr/>
      </dsp:nvSpPr>
      <dsp:spPr>
        <a:xfrm>
          <a:off x="1093106" y="2917843"/>
          <a:ext cx="8719871" cy="83360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rtlCol="0" anchor="ctr"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ea typeface="HG丸ｺﾞｼｯｸM-PRO" panose="020F0600000000000000" pitchFamily="50" charset="-128"/>
              <a:cs typeface="Arial" panose="020B0604020202020204" pitchFamily="34" charset="0"/>
            </a:rPr>
            <a:t>Compliance with data </a:t>
          </a:r>
          <a:r>
            <a:rPr lang="en-US" sz="1800"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integrity is </a:t>
          </a:r>
          <a:r>
            <a:rPr lang="en-US" sz="1800" strike="noStrike"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basically routine </a:t>
          </a:r>
          <a:r>
            <a:rPr lang="en-US" sz="1800"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for GMP activity . . . But still </a:t>
          </a:r>
          <a:r>
            <a:rPr lang="en-US" sz="1800" strike="sngStrike"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 </a:t>
          </a:r>
          <a:r>
            <a:rPr lang="en-US" sz="1800"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deficiencies are being observed.</a:t>
          </a:r>
          <a:endParaRPr kumimoji="1" lang="ja-JP" altLang="en-US" sz="1800" kern="1200" dirty="0">
            <a:solidFill>
              <a:schemeClr val="bg1"/>
            </a:solidFill>
            <a:latin typeface="Arial" panose="020B0604020202020204" pitchFamily="34" charset="0"/>
            <a:ea typeface="HG丸ｺﾞｼｯｸM-PRO" panose="020F0600000000000000" pitchFamily="50" charset="-128"/>
            <a:cs typeface="Arial" panose="020B0604020202020204" pitchFamily="34" charset="0"/>
          </a:endParaRPr>
        </a:p>
      </dsp:txBody>
      <dsp:txXfrm>
        <a:off x="1093106" y="2917843"/>
        <a:ext cx="8719871" cy="833607"/>
      </dsp:txXfrm>
    </dsp:sp>
    <dsp:sp modelId="{8BB34C8E-6138-4ACB-A55F-74571A344BFE}">
      <dsp:nvSpPr>
        <dsp:cNvPr id="0" name=""/>
        <dsp:cNvSpPr/>
      </dsp:nvSpPr>
      <dsp:spPr>
        <a:xfrm>
          <a:off x="572101" y="2813642"/>
          <a:ext cx="1042009" cy="1042009"/>
        </a:xfrm>
        <a:prstGeom prst="flowChartMagneticTap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contourW="63500">
          <a:contourClr>
            <a:schemeClr val="accent5">
              <a:lumMod val="75000"/>
            </a:schemeClr>
          </a:contourClr>
        </a:sp3d>
      </dsp:spPr>
      <dsp:style>
        <a:lnRef idx="2">
          <a:scrgbClr r="0" g="0" b="0"/>
        </a:lnRef>
        <a:fillRef idx="1">
          <a:scrgbClr r="0" g="0" b="0"/>
        </a:fillRef>
        <a:effectRef idx="0">
          <a:scrgbClr r="0" g="0" b="0"/>
        </a:effectRef>
        <a:fontRef idx="minor"/>
      </dsp:style>
    </dsp:sp>
    <dsp:sp modelId="{5C38A5CC-7257-4A87-932C-A0A907D25E8F}">
      <dsp:nvSpPr>
        <dsp:cNvPr id="0" name=""/>
        <dsp:cNvSpPr/>
      </dsp:nvSpPr>
      <dsp:spPr>
        <a:xfrm>
          <a:off x="615179" y="4168472"/>
          <a:ext cx="9197798" cy="83360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5720" rIns="45720" bIns="45720" numCol="1" spcCol="1270" rtlCol="0" anchor="ctr" anchorCtr="0">
          <a:noAutofit/>
        </a:bodyPr>
        <a:lstStyle/>
        <a:p>
          <a:pPr marL="0" lvl="0" indent="0" algn="l" defTabSz="800100" rtl="0">
            <a:lnSpc>
              <a:spcPct val="90000"/>
            </a:lnSpc>
            <a:spcBef>
              <a:spcPct val="0"/>
            </a:spcBef>
            <a:spcAft>
              <a:spcPct val="35000"/>
            </a:spcAft>
            <a:buNone/>
          </a:pPr>
          <a:r>
            <a:rPr lang="en-US" sz="1800" kern="1200">
              <a:latin typeface="Arial" panose="020B0604020202020204" pitchFamily="34" charset="0"/>
              <a:ea typeface="HG丸ｺﾞｼｯｸM-PRO" panose="020F0600000000000000" pitchFamily="50" charset="-128"/>
              <a:cs typeface="Arial" panose="020B0604020202020204" pitchFamily="34" charset="0"/>
            </a:rPr>
            <a:t>Corporate compliance with data integrity</a:t>
          </a:r>
          <a:r>
            <a:rPr lang="en-US" sz="1800" kern="120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 is inadequate</a:t>
          </a:r>
          <a:r>
            <a:rPr lang="en-US" sz="3200" kern="1200">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3200" kern="1200" dirty="0">
            <a:latin typeface="Arial" panose="020B0604020202020204" pitchFamily="34" charset="0"/>
            <a:ea typeface="HG丸ｺﾞｼｯｸM-PRO" panose="020F0600000000000000" pitchFamily="50" charset="-128"/>
            <a:cs typeface="Arial" panose="020B0604020202020204" pitchFamily="34" charset="0"/>
          </a:endParaRPr>
        </a:p>
      </dsp:txBody>
      <dsp:txXfrm>
        <a:off x="615179" y="4168472"/>
        <a:ext cx="9197798" cy="833607"/>
      </dsp:txXfrm>
    </dsp:sp>
    <dsp:sp modelId="{8B9A10A7-90FC-4125-BE69-D6908A60A0F2}">
      <dsp:nvSpPr>
        <dsp:cNvPr id="0" name=""/>
        <dsp:cNvSpPr/>
      </dsp:nvSpPr>
      <dsp:spPr>
        <a:xfrm>
          <a:off x="94174" y="4064271"/>
          <a:ext cx="1042009" cy="1042009"/>
        </a:xfrm>
        <a:prstGeom prst="flowChartMagneticTape">
          <a:avLst/>
        </a:prstGeom>
        <a:blipFill rotWithShape="0">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contourW="63500">
          <a:contourClr>
            <a:srgbClr val="C00000"/>
          </a:contourClr>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3FD2C-0FAD-4C4E-8062-D635073849E6}">
      <dsp:nvSpPr>
        <dsp:cNvPr id="0" name=""/>
        <dsp:cNvSpPr/>
      </dsp:nvSpPr>
      <dsp:spPr>
        <a:xfrm>
          <a:off x="6248244" y="2432653"/>
          <a:ext cx="3346508" cy="3280577"/>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Organizational </a:t>
          </a:r>
          <a:r>
            <a:rPr lang="en-US" sz="2000" b="1" kern="1200" dirty="0">
              <a:solidFill>
                <a:schemeClr val="bg1"/>
              </a:solidFill>
              <a:latin typeface="Arial" panose="020B0604020202020204" pitchFamily="34" charset="0"/>
              <a:cs typeface="Arial" panose="020B0604020202020204" pitchFamily="34" charset="0"/>
            </a:rPr>
            <a:t>Im</a:t>
          </a:r>
          <a:r>
            <a:rPr lang="en-US" sz="2000" b="1" kern="1200" dirty="0">
              <a:latin typeface="Arial" panose="020B0604020202020204" pitchFamily="34" charset="0"/>
              <a:cs typeface="Arial" panose="020B0604020202020204" pitchFamily="34" charset="0"/>
            </a:rPr>
            <a:t>pact</a:t>
          </a:r>
        </a:p>
      </dsp:txBody>
      <dsp:txXfrm>
        <a:off x="6916113" y="3201113"/>
        <a:ext cx="2010770" cy="1686284"/>
      </dsp:txXfrm>
    </dsp:sp>
    <dsp:sp modelId="{49030A5B-1D9A-482E-965E-C94B1DFE2228}">
      <dsp:nvSpPr>
        <dsp:cNvPr id="0" name=""/>
        <dsp:cNvSpPr/>
      </dsp:nvSpPr>
      <dsp:spPr>
        <a:xfrm>
          <a:off x="65400" y="4305774"/>
          <a:ext cx="6335395" cy="106471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rtlCol="0" anchor="t" anchorCtr="0">
          <a:noAutofit/>
        </a:bodyPr>
        <a:lstStyle/>
        <a:p>
          <a:pPr marL="171450" lvl="1" indent="-171450" algn="l" defTabSz="711200" rtl="0">
            <a:lnSpc>
              <a:spcPct val="90000"/>
            </a:lnSpc>
            <a:spcBef>
              <a:spcPct val="0"/>
            </a:spcBef>
            <a:spcAft>
              <a:spcPct val="15000"/>
            </a:spcAft>
            <a:buChar char="•"/>
          </a:pPr>
          <a:r>
            <a:rPr lang="en-US" sz="1600" b="1" kern="1200" dirty="0">
              <a:latin typeface="Arial" panose="020B0604020202020204" pitchFamily="34" charset="0"/>
              <a:cs typeface="Arial" panose="020B0604020202020204" pitchFamily="34" charset="0"/>
            </a:rPr>
            <a:t>Creation of a transparent and open workplace environment (quality culture) where employees can freely communicate failures and mistakes, including those that involve data reliability, and can take corrective and preventive action</a:t>
          </a:r>
        </a:p>
      </dsp:txBody>
      <dsp:txXfrm>
        <a:off x="96585" y="4336959"/>
        <a:ext cx="6273025" cy="1002348"/>
      </dsp:txXfrm>
    </dsp:sp>
    <dsp:sp modelId="{C32DC595-4737-41D4-B890-50841A7D0C08}">
      <dsp:nvSpPr>
        <dsp:cNvPr id="0" name=""/>
        <dsp:cNvSpPr/>
      </dsp:nvSpPr>
      <dsp:spPr>
        <a:xfrm>
          <a:off x="4400830" y="1556460"/>
          <a:ext cx="2526387" cy="2522892"/>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marL="0" lvl="0" indent="0" algn="ctr" defTabSz="711200" rtl="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Data </a:t>
          </a:r>
          <a:r>
            <a:rPr lang="en-US" sz="1600" b="1" kern="1200" dirty="0">
              <a:solidFill>
                <a:schemeClr val="bg1"/>
              </a:solidFill>
              <a:latin typeface="Arial" panose="020B0604020202020204" pitchFamily="34" charset="0"/>
              <a:cs typeface="Arial" panose="020B0604020202020204" pitchFamily="34" charset="0"/>
            </a:rPr>
            <a:t>Governance Systems</a:t>
          </a:r>
        </a:p>
      </dsp:txBody>
      <dsp:txXfrm>
        <a:off x="5036484" y="2195444"/>
        <a:ext cx="1255079" cy="1244924"/>
      </dsp:txXfrm>
    </dsp:sp>
    <dsp:sp modelId="{9F880EB3-07AF-46E5-BAF8-0D2E3DCBFEAA}">
      <dsp:nvSpPr>
        <dsp:cNvPr id="0" name=""/>
        <dsp:cNvSpPr/>
      </dsp:nvSpPr>
      <dsp:spPr>
        <a:xfrm>
          <a:off x="449367" y="2021984"/>
          <a:ext cx="3736999" cy="135283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rtlCol="0" anchor="t" anchorCtr="0">
          <a:noAutofit/>
        </a:bodyPr>
        <a:lstStyle/>
        <a:p>
          <a:pPr marL="171450" lvl="1" indent="-171450" algn="l" defTabSz="711200" rtl="0">
            <a:lnSpc>
              <a:spcPct val="90000"/>
            </a:lnSpc>
            <a:spcBef>
              <a:spcPct val="0"/>
            </a:spcBef>
            <a:spcAft>
              <a:spcPct val="15000"/>
            </a:spcAft>
            <a:buChar char="•"/>
          </a:pPr>
          <a:r>
            <a:rPr lang="en-US" sz="1600" b="1" kern="1200" dirty="0">
              <a:solidFill>
                <a:schemeClr val="tx1"/>
              </a:solidFill>
              <a:latin typeface="Arial" panose="020B0604020202020204" pitchFamily="34" charset="0"/>
              <a:cs typeface="Arial" panose="020B0604020202020204" pitchFamily="34" charset="0"/>
            </a:rPr>
            <a:t>Management review and approach using quality risk management as components of Pharmaceutical Quality System (PQS)</a:t>
          </a:r>
          <a:endParaRPr lang="en-US" sz="1600" b="1" strike="sngStrike" kern="1200" dirty="0">
            <a:solidFill>
              <a:schemeClr val="tx1"/>
            </a:solidFill>
            <a:latin typeface="Arial" panose="020B0604020202020204" pitchFamily="34" charset="0"/>
            <a:cs typeface="Arial" panose="020B0604020202020204" pitchFamily="34" charset="0"/>
          </a:endParaRPr>
        </a:p>
      </dsp:txBody>
      <dsp:txXfrm>
        <a:off x="488990" y="2061607"/>
        <a:ext cx="3657753" cy="1273591"/>
      </dsp:txXfrm>
    </dsp:sp>
    <dsp:sp modelId="{648EF9B6-6990-40EC-95C9-7E5430DE73A7}">
      <dsp:nvSpPr>
        <dsp:cNvPr id="0" name=""/>
        <dsp:cNvSpPr/>
      </dsp:nvSpPr>
      <dsp:spPr>
        <a:xfrm rot="20700000">
          <a:off x="5962385" y="209762"/>
          <a:ext cx="2223409" cy="2223409"/>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Data Integrity</a:t>
          </a:r>
        </a:p>
      </dsp:txBody>
      <dsp:txXfrm rot="-20700000">
        <a:off x="6450044" y="697421"/>
        <a:ext cx="1248091" cy="1248091"/>
      </dsp:txXfrm>
    </dsp:sp>
    <dsp:sp modelId="{AD09F981-DB12-45E0-9549-DFC824424B24}">
      <dsp:nvSpPr>
        <dsp:cNvPr id="0" name=""/>
        <dsp:cNvSpPr/>
      </dsp:nvSpPr>
      <dsp:spPr>
        <a:xfrm>
          <a:off x="8023297" y="387608"/>
          <a:ext cx="3481194" cy="9602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rtlCol="0" anchor="t" anchorCtr="0">
          <a:noAutofit/>
        </a:bodyPr>
        <a:lstStyle/>
        <a:p>
          <a:pPr marL="171450" lvl="1" indent="-171450" algn="l" defTabSz="800100" rtl="0">
            <a:lnSpc>
              <a:spcPct val="90000"/>
            </a:lnSpc>
            <a:spcBef>
              <a:spcPct val="0"/>
            </a:spcBef>
            <a:spcAft>
              <a:spcPct val="15000"/>
            </a:spcAft>
            <a:buChar char="•"/>
          </a:pPr>
          <a:r>
            <a:rPr lang="en-US" sz="1800" b="1" kern="1200" dirty="0">
              <a:latin typeface="Arial" panose="020B0604020202020204" pitchFamily="34" charset="0"/>
              <a:cs typeface="Arial" panose="020B0604020202020204" pitchFamily="34" charset="0"/>
            </a:rPr>
            <a:t>Ensuring the reliability of data throughout the data lifecycle</a:t>
          </a:r>
        </a:p>
      </dsp:txBody>
      <dsp:txXfrm>
        <a:off x="8051422" y="415733"/>
        <a:ext cx="3424944" cy="904010"/>
      </dsp:txXfrm>
    </dsp:sp>
    <dsp:sp modelId="{519FEF5D-4491-4AC1-B078-98C6387BA81E}">
      <dsp:nvSpPr>
        <dsp:cNvPr id="0" name=""/>
        <dsp:cNvSpPr/>
      </dsp:nvSpPr>
      <dsp:spPr>
        <a:xfrm>
          <a:off x="6138053" y="2032508"/>
          <a:ext cx="3993893" cy="3993893"/>
        </a:xfrm>
        <a:prstGeom prst="circularArrow">
          <a:avLst>
            <a:gd name="adj1" fmla="val 4687"/>
            <a:gd name="adj2" fmla="val 299029"/>
            <a:gd name="adj3" fmla="val 2542960"/>
            <a:gd name="adj4" fmla="val 15804718"/>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A26F6-12B0-4208-A651-5B732F5D1E15}">
      <dsp:nvSpPr>
        <dsp:cNvPr id="0" name=""/>
        <dsp:cNvSpPr/>
      </dsp:nvSpPr>
      <dsp:spPr>
        <a:xfrm>
          <a:off x="4144113" y="1266871"/>
          <a:ext cx="2901813" cy="2901813"/>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7B8F7-E028-4CAB-B553-A3C5B6841344}">
      <dsp:nvSpPr>
        <dsp:cNvPr id="0" name=""/>
        <dsp:cNvSpPr/>
      </dsp:nvSpPr>
      <dsp:spPr>
        <a:xfrm>
          <a:off x="5483044" y="-283593"/>
          <a:ext cx="3128738" cy="3128738"/>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88F5-C977-456D-A58C-C7A0B6B10E9E}">
      <dsp:nvSpPr>
        <dsp:cNvPr id="0" name=""/>
        <dsp:cNvSpPr/>
      </dsp:nvSpPr>
      <dsp:spPr>
        <a:xfrm>
          <a:off x="73611" y="612978"/>
          <a:ext cx="1566897" cy="94137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rtlCol="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Generation/</a:t>
          </a:r>
          <a:r>
            <a:rPr lang="en-US" sz="1800" kern="1200" dirty="0">
              <a:latin typeface="Arial" panose="020B0604020202020204" pitchFamily="34" charset="0"/>
              <a:cs typeface="Arial" panose="020B0604020202020204" pitchFamily="34" charset="0"/>
            </a:rPr>
            <a:t>Recording </a:t>
          </a:r>
          <a:endParaRPr kumimoji="1" lang="ja-JP" altLang="en-US" sz="1800" strike="sngStrike" kern="1200" dirty="0">
            <a:latin typeface="Arial" panose="020B0604020202020204" pitchFamily="34" charset="0"/>
            <a:cs typeface="Arial" panose="020B0604020202020204" pitchFamily="34" charset="0"/>
          </a:endParaRPr>
        </a:p>
      </dsp:txBody>
      <dsp:txXfrm>
        <a:off x="73611" y="612978"/>
        <a:ext cx="1331554" cy="941373"/>
      </dsp:txXfrm>
    </dsp:sp>
    <dsp:sp modelId="{3746374A-3D62-4AF2-A761-D96AAE5A518C}">
      <dsp:nvSpPr>
        <dsp:cNvPr id="0" name=""/>
        <dsp:cNvSpPr/>
      </dsp:nvSpPr>
      <dsp:spPr>
        <a:xfrm>
          <a:off x="1206560" y="612978"/>
          <a:ext cx="2517972" cy="941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rtlCol="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Processing </a:t>
          </a:r>
          <a:br>
            <a:rPr kumimoji="1" lang="en-US" altLang="ja-JP" sz="18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(including analysis/conversion/migration)</a:t>
          </a:r>
          <a:endParaRPr kumimoji="1" lang="ja-JP" altLang="en-US" sz="1400" kern="1200" dirty="0">
            <a:latin typeface="Arial" panose="020B0604020202020204" pitchFamily="34" charset="0"/>
            <a:cs typeface="Arial" panose="020B0604020202020204" pitchFamily="34" charset="0"/>
          </a:endParaRPr>
        </a:p>
      </dsp:txBody>
      <dsp:txXfrm>
        <a:off x="1677247" y="612978"/>
        <a:ext cx="1576599" cy="941373"/>
      </dsp:txXfrm>
    </dsp:sp>
    <dsp:sp modelId="{A9FBDED7-B552-4C10-951A-0BDC8CB872AC}">
      <dsp:nvSpPr>
        <dsp:cNvPr id="0" name=""/>
        <dsp:cNvSpPr/>
      </dsp:nvSpPr>
      <dsp:spPr>
        <a:xfrm>
          <a:off x="3292717" y="612978"/>
          <a:ext cx="1815595" cy="941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rtlCol="0" anchor="ctr" anchorCtr="0">
          <a:noAutofit/>
        </a:bodyPr>
        <a:lstStyle/>
        <a:p>
          <a:pPr marL="0" lvl="0" indent="0" algn="ctr" defTabSz="1066800" rtl="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Use</a:t>
          </a:r>
        </a:p>
      </dsp:txBody>
      <dsp:txXfrm>
        <a:off x="3763404" y="612978"/>
        <a:ext cx="874222" cy="941373"/>
      </dsp:txXfrm>
    </dsp:sp>
    <dsp:sp modelId="{650F7AE3-7567-4EA1-96B5-F23726C0A1B5}">
      <dsp:nvSpPr>
        <dsp:cNvPr id="0" name=""/>
        <dsp:cNvSpPr/>
      </dsp:nvSpPr>
      <dsp:spPr>
        <a:xfrm>
          <a:off x="4661126" y="612978"/>
          <a:ext cx="1769074" cy="941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rtlCol="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Retention</a:t>
          </a:r>
        </a:p>
      </dsp:txBody>
      <dsp:txXfrm>
        <a:off x="5131813" y="612978"/>
        <a:ext cx="827701" cy="941373"/>
      </dsp:txXfrm>
    </dsp:sp>
    <dsp:sp modelId="{21983C2F-F732-4879-BAD7-CBEAE57DA899}">
      <dsp:nvSpPr>
        <dsp:cNvPr id="0" name=""/>
        <dsp:cNvSpPr/>
      </dsp:nvSpPr>
      <dsp:spPr>
        <a:xfrm>
          <a:off x="5983055" y="612978"/>
          <a:ext cx="1817851" cy="941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rtlCol="0" anchor="ctr" anchorCtr="0">
          <a:noAutofit/>
        </a:bodyPr>
        <a:lstStyle/>
        <a:p>
          <a:pPr marL="0" lvl="0" indent="0" algn="ctr" defTabSz="622300" rtl="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Archiving &amp; retrieval</a:t>
          </a:r>
          <a:endParaRPr kumimoji="1" lang="en-US" altLang="ja-JP" sz="1400" kern="1200" dirty="0">
            <a:latin typeface="Arial" panose="020B0604020202020204" pitchFamily="34" charset="0"/>
            <a:cs typeface="Arial" panose="020B0604020202020204" pitchFamily="34" charset="0"/>
          </a:endParaRPr>
        </a:p>
      </dsp:txBody>
      <dsp:txXfrm>
        <a:off x="6453742" y="612978"/>
        <a:ext cx="876478" cy="941373"/>
      </dsp:txXfrm>
    </dsp:sp>
    <dsp:sp modelId="{879334A5-79D7-4851-9548-2AC9264B3AC9}">
      <dsp:nvSpPr>
        <dsp:cNvPr id="0" name=""/>
        <dsp:cNvSpPr/>
      </dsp:nvSpPr>
      <dsp:spPr>
        <a:xfrm>
          <a:off x="7340145" y="612978"/>
          <a:ext cx="1840085" cy="941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rtlCol="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Destruction</a:t>
          </a:r>
        </a:p>
      </dsp:txBody>
      <dsp:txXfrm>
        <a:off x="7810832" y="612978"/>
        <a:ext cx="898712" cy="9413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88F5-C977-456D-A58C-C7A0B6B10E9E}">
      <dsp:nvSpPr>
        <dsp:cNvPr id="0" name=""/>
        <dsp:cNvSpPr/>
      </dsp:nvSpPr>
      <dsp:spPr>
        <a:xfrm>
          <a:off x="73611" y="612978"/>
          <a:ext cx="1566897" cy="941373"/>
        </a:xfrm>
        <a:prstGeom prst="homePlat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48006" rIns="24003" bIns="48006" numCol="1" spcCol="1270" rtlCol="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Generation/Recording</a:t>
          </a:r>
          <a:endParaRPr kumimoji="1" lang="ja-JP" altLang="en-US" sz="1800" strike="sngStrike" kern="1200" dirty="0">
            <a:solidFill>
              <a:schemeClr val="bg1"/>
            </a:solidFill>
            <a:latin typeface="Arial" panose="020B0604020202020204" pitchFamily="34" charset="0"/>
            <a:cs typeface="Arial" panose="020B0604020202020204" pitchFamily="34" charset="0"/>
          </a:endParaRPr>
        </a:p>
      </dsp:txBody>
      <dsp:txXfrm>
        <a:off x="73611" y="612978"/>
        <a:ext cx="1331554" cy="941373"/>
      </dsp:txXfrm>
    </dsp:sp>
    <dsp:sp modelId="{3746374A-3D62-4AF2-A761-D96AAE5A518C}">
      <dsp:nvSpPr>
        <dsp:cNvPr id="0" name=""/>
        <dsp:cNvSpPr/>
      </dsp:nvSpPr>
      <dsp:spPr>
        <a:xfrm>
          <a:off x="1206560" y="612978"/>
          <a:ext cx="2517972" cy="941373"/>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4008" tIns="42672" rIns="21336" bIns="42672" numCol="1" spcCol="1270" rtlCol="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Processing </a:t>
          </a:r>
          <a:br>
            <a:rPr kumimoji="1" lang="en-US" altLang="ja-JP" sz="1600" kern="1200" dirty="0">
              <a:latin typeface="Arial" panose="020B0604020202020204" pitchFamily="34" charset="0"/>
              <a:cs typeface="Arial" panose="020B0604020202020204" pitchFamily="34" charset="0"/>
            </a:rPr>
          </a:br>
          <a:r>
            <a:rPr lang="en-US" sz="1200" kern="1200" dirty="0">
              <a:latin typeface="Arial" panose="020B0604020202020204" pitchFamily="34" charset="0"/>
              <a:cs typeface="Arial" panose="020B0604020202020204" pitchFamily="34" charset="0"/>
            </a:rPr>
            <a:t>(including analysis/conversion/migration)</a:t>
          </a:r>
          <a:endParaRPr kumimoji="1" lang="ja-JP" altLang="en-US" sz="1200" kern="1200" dirty="0">
            <a:latin typeface="Arial" panose="020B0604020202020204" pitchFamily="34" charset="0"/>
            <a:cs typeface="Arial" panose="020B0604020202020204" pitchFamily="34" charset="0"/>
          </a:endParaRPr>
        </a:p>
      </dsp:txBody>
      <dsp:txXfrm>
        <a:off x="1677247" y="612978"/>
        <a:ext cx="1576599" cy="941373"/>
      </dsp:txXfrm>
    </dsp:sp>
    <dsp:sp modelId="{A9FBDED7-B552-4C10-951A-0BDC8CB872AC}">
      <dsp:nvSpPr>
        <dsp:cNvPr id="0" name=""/>
        <dsp:cNvSpPr/>
      </dsp:nvSpPr>
      <dsp:spPr>
        <a:xfrm>
          <a:off x="3292717" y="612978"/>
          <a:ext cx="1815595" cy="941373"/>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64008" rIns="32004" bIns="64008" numCol="1" spcCol="1270" rtlCol="0" anchor="ctr" anchorCtr="0">
          <a:noAutofit/>
        </a:bodyPr>
        <a:lstStyle/>
        <a:p>
          <a:pPr marL="0" lvl="0" indent="0" algn="ctr" defTabSz="1066800" rtl="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Use</a:t>
          </a:r>
        </a:p>
      </dsp:txBody>
      <dsp:txXfrm>
        <a:off x="3763404" y="612978"/>
        <a:ext cx="874222" cy="941373"/>
      </dsp:txXfrm>
    </dsp:sp>
    <dsp:sp modelId="{650F7AE3-7567-4EA1-96B5-F23726C0A1B5}">
      <dsp:nvSpPr>
        <dsp:cNvPr id="0" name=""/>
        <dsp:cNvSpPr/>
      </dsp:nvSpPr>
      <dsp:spPr>
        <a:xfrm>
          <a:off x="4661126" y="612978"/>
          <a:ext cx="1769074" cy="941373"/>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8006" tIns="32004" rIns="16002" bIns="32004" numCol="1" spcCol="1270" rtlCol="0" anchor="ctr" anchorCtr="0">
          <a:noAutofit/>
        </a:bodyPr>
        <a:lstStyle/>
        <a:p>
          <a:pPr marL="0" lvl="0" indent="0" algn="ctr" defTabSz="533400" rtl="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Retention</a:t>
          </a:r>
        </a:p>
      </dsp:txBody>
      <dsp:txXfrm>
        <a:off x="5131813" y="612978"/>
        <a:ext cx="827701" cy="941373"/>
      </dsp:txXfrm>
    </dsp:sp>
    <dsp:sp modelId="{21983C2F-F732-4879-BAD7-CBEAE57DA899}">
      <dsp:nvSpPr>
        <dsp:cNvPr id="0" name=""/>
        <dsp:cNvSpPr/>
      </dsp:nvSpPr>
      <dsp:spPr>
        <a:xfrm>
          <a:off x="5983055" y="612978"/>
          <a:ext cx="1817851" cy="941373"/>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6007" tIns="37338" rIns="18669" bIns="37338" numCol="1" spcCol="1270" rtlCol="0" anchor="ctr" anchorCtr="0">
          <a:noAutofit/>
        </a:bodyPr>
        <a:lstStyle/>
        <a:p>
          <a:pPr marL="0" lvl="0" indent="0" algn="ctr" defTabSz="622300" rtl="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Archiving &amp; retrieval</a:t>
          </a:r>
          <a:endParaRPr kumimoji="1" lang="en-US" altLang="ja-JP" sz="1400" kern="1200" dirty="0">
            <a:latin typeface="Arial" panose="020B0604020202020204" pitchFamily="34" charset="0"/>
            <a:cs typeface="Arial" panose="020B0604020202020204" pitchFamily="34" charset="0"/>
          </a:endParaRPr>
        </a:p>
      </dsp:txBody>
      <dsp:txXfrm>
        <a:off x="6453742" y="612978"/>
        <a:ext cx="876478" cy="941373"/>
      </dsp:txXfrm>
    </dsp:sp>
    <dsp:sp modelId="{879334A5-79D7-4851-9548-2AC9264B3AC9}">
      <dsp:nvSpPr>
        <dsp:cNvPr id="0" name=""/>
        <dsp:cNvSpPr/>
      </dsp:nvSpPr>
      <dsp:spPr>
        <a:xfrm>
          <a:off x="7340145" y="612978"/>
          <a:ext cx="1840085" cy="941373"/>
        </a:xfrm>
        <a:prstGeom prst="chevron">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8006" tIns="32004" rIns="16002" bIns="32004" numCol="1" spcCol="1270" rtlCol="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Destruction</a:t>
          </a:r>
        </a:p>
      </dsp:txBody>
      <dsp:txXfrm>
        <a:off x="7810832" y="612978"/>
        <a:ext cx="898712" cy="94137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8851" cy="499268"/>
          </a:xfrm>
          <a:prstGeom prst="rect">
            <a:avLst/>
          </a:prstGeom>
        </p:spPr>
        <p:txBody>
          <a:bodyPr vert="horz" lIns="167116" tIns="83558" rIns="167116" bIns="83558" rtlCol="0"/>
          <a:lstStyle>
            <a:lvl1pPr algn="l">
              <a:defRPr sz="2200"/>
            </a:lvl1pPr>
          </a:lstStyle>
          <a:p>
            <a:pPr rtl="0"/>
            <a:endParaRPr kumimoji="1" lang="ja-JP" altLang="en-US"/>
          </a:p>
        </p:txBody>
      </p:sp>
      <p:sp>
        <p:nvSpPr>
          <p:cNvPr id="3" name="日付プレースホルダー 2"/>
          <p:cNvSpPr>
            <a:spLocks noGrp="1"/>
          </p:cNvSpPr>
          <p:nvPr>
            <p:ph type="dt" sz="quarter" idx="1"/>
          </p:nvPr>
        </p:nvSpPr>
        <p:spPr>
          <a:xfrm>
            <a:off x="3853664" y="0"/>
            <a:ext cx="2953537" cy="499268"/>
          </a:xfrm>
          <a:prstGeom prst="rect">
            <a:avLst/>
          </a:prstGeom>
        </p:spPr>
        <p:txBody>
          <a:bodyPr vert="horz" lIns="167116" tIns="83558" rIns="167116" bIns="83558" rtlCol="0"/>
          <a:lstStyle>
            <a:lvl1pPr algn="r">
              <a:defRPr sz="2200"/>
            </a:lvl1pPr>
          </a:lstStyle>
          <a:p>
            <a:pPr rtl="0"/>
            <a:r>
              <a:rPr kumimoji="1" lang="ja-JP" altLang="en-US"/>
              <a:t>2020/1/20</a:t>
            </a:r>
          </a:p>
        </p:txBody>
      </p:sp>
      <p:sp>
        <p:nvSpPr>
          <p:cNvPr id="4" name="フッター プレースホルダー 3"/>
          <p:cNvSpPr>
            <a:spLocks noGrp="1"/>
          </p:cNvSpPr>
          <p:nvPr>
            <p:ph type="ftr" sz="quarter" idx="2"/>
          </p:nvPr>
        </p:nvSpPr>
        <p:spPr>
          <a:xfrm>
            <a:off x="0" y="9440072"/>
            <a:ext cx="2948851" cy="499267"/>
          </a:xfrm>
          <a:prstGeom prst="rect">
            <a:avLst/>
          </a:prstGeom>
        </p:spPr>
        <p:txBody>
          <a:bodyPr vert="horz" lIns="167116" tIns="83558" rIns="167116" bIns="83558" rtlCol="0" anchor="b"/>
          <a:lstStyle>
            <a:lvl1pPr algn="l">
              <a:defRPr sz="2200"/>
            </a:lvl1pPr>
          </a:lstStyle>
          <a:p>
            <a:pPr rtl="0"/>
            <a:endParaRPr kumimoji="1" lang="ja-JP" altLang="en-US"/>
          </a:p>
        </p:txBody>
      </p:sp>
      <p:sp>
        <p:nvSpPr>
          <p:cNvPr id="5" name="スライド番号プレースホルダー 4"/>
          <p:cNvSpPr>
            <a:spLocks noGrp="1"/>
          </p:cNvSpPr>
          <p:nvPr>
            <p:ph type="sldNum" sz="quarter" idx="3"/>
          </p:nvPr>
        </p:nvSpPr>
        <p:spPr>
          <a:xfrm>
            <a:off x="3853664" y="9440072"/>
            <a:ext cx="2953537" cy="499267"/>
          </a:xfrm>
          <a:prstGeom prst="rect">
            <a:avLst/>
          </a:prstGeom>
        </p:spPr>
        <p:txBody>
          <a:bodyPr vert="horz" lIns="167116" tIns="83558" rIns="167116" bIns="83558" rtlCol="0" anchor="b"/>
          <a:lstStyle>
            <a:lvl1pPr algn="r">
              <a:defRPr sz="2200"/>
            </a:lvl1pPr>
          </a:lstStyle>
          <a:p>
            <a:pPr rtl="0"/>
            <a:fld id="{FEE560FD-154A-42C9-800E-B29A444DF6AD}" type="slidenum">
              <a:rPr kumimoji="1" lang="ja-JP" altLang="en-US" smtClean="0"/>
              <a:t>‹#›</a:t>
            </a:fld>
            <a:endParaRPr kumimoji="1" lang="ja-JP" altLang="en-US"/>
          </a:p>
        </p:txBody>
      </p:sp>
    </p:spTree>
    <p:extLst>
      <p:ext uri="{BB962C8B-B14F-4D97-AF65-F5344CB8AC3E}">
        <p14:creationId xmlns:p14="http://schemas.microsoft.com/office/powerpoint/2010/main" val="194613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321975"/>
          </a:xfrm>
          <a:prstGeom prst="rect">
            <a:avLst/>
          </a:prstGeom>
        </p:spPr>
        <p:txBody>
          <a:bodyPr vert="horz" lIns="167116" tIns="83558" rIns="167116" bIns="83558" rtlCol="0"/>
          <a:lstStyle>
            <a:lvl1pPr algn="l">
              <a:defRPr sz="1200"/>
            </a:lvl1pPr>
          </a:lstStyle>
          <a:p>
            <a:pPr rtl="0"/>
            <a:endParaRPr lang="ja-JP" altLang="en-US" dirty="0"/>
          </a:p>
        </p:txBody>
      </p:sp>
      <p:sp>
        <p:nvSpPr>
          <p:cNvPr id="3" name="日付プレースホルダー 2"/>
          <p:cNvSpPr>
            <a:spLocks noGrp="1"/>
          </p:cNvSpPr>
          <p:nvPr>
            <p:ph type="dt" idx="1"/>
          </p:nvPr>
        </p:nvSpPr>
        <p:spPr>
          <a:xfrm>
            <a:off x="3855841" y="1"/>
            <a:ext cx="2949787" cy="321976"/>
          </a:xfrm>
          <a:prstGeom prst="rect">
            <a:avLst/>
          </a:prstGeom>
        </p:spPr>
        <p:txBody>
          <a:bodyPr vert="horz" lIns="167116" tIns="83558" rIns="167116" bIns="83558" rtlCol="0"/>
          <a:lstStyle>
            <a:lvl1pPr algn="r">
              <a:defRPr sz="1200"/>
            </a:lvl1pPr>
          </a:lstStyle>
          <a:p>
            <a:pPr rtl="0"/>
            <a:r>
              <a:rPr lang="ja-JP" altLang="en-US"/>
              <a:t>2020/1/20</a:t>
            </a:r>
            <a:endParaRPr lang="ja-JP" altLang="en-US" dirty="0"/>
          </a:p>
        </p:txBody>
      </p:sp>
      <p:sp>
        <p:nvSpPr>
          <p:cNvPr id="4" name="スライド イメージ プレースホルダー 3"/>
          <p:cNvSpPr>
            <a:spLocks noGrp="1" noRot="1" noChangeAspect="1"/>
          </p:cNvSpPr>
          <p:nvPr>
            <p:ph type="sldImg" idx="2"/>
          </p:nvPr>
        </p:nvSpPr>
        <p:spPr>
          <a:xfrm>
            <a:off x="1036961" y="321977"/>
            <a:ext cx="4731708" cy="2661427"/>
          </a:xfrm>
          <a:prstGeom prst="rect">
            <a:avLst/>
          </a:prstGeom>
          <a:noFill/>
          <a:ln w="12700">
            <a:solidFill>
              <a:prstClr val="black"/>
            </a:solidFill>
          </a:ln>
        </p:spPr>
        <p:txBody>
          <a:bodyPr vert="horz" lIns="167116" tIns="83558" rIns="167116" bIns="83558" rtlCol="0" anchor="ctr"/>
          <a:lstStyle/>
          <a:p>
            <a:pPr rtl="0"/>
            <a:endParaRPr lang="ja-JP" altLang="en-US"/>
          </a:p>
        </p:txBody>
      </p:sp>
      <p:sp>
        <p:nvSpPr>
          <p:cNvPr id="5" name="ノート プレースホルダー 4"/>
          <p:cNvSpPr>
            <a:spLocks noGrp="1"/>
          </p:cNvSpPr>
          <p:nvPr>
            <p:ph type="body" sz="quarter" idx="3"/>
          </p:nvPr>
        </p:nvSpPr>
        <p:spPr>
          <a:xfrm>
            <a:off x="476519" y="2983404"/>
            <a:ext cx="5885644" cy="6637114"/>
          </a:xfrm>
          <a:prstGeom prst="rect">
            <a:avLst/>
          </a:prstGeom>
        </p:spPr>
        <p:txBody>
          <a:bodyPr vert="horz" lIns="167116" tIns="83558" rIns="167116" bIns="83558"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6" name="フッター プレースホルダー 5"/>
          <p:cNvSpPr>
            <a:spLocks noGrp="1"/>
          </p:cNvSpPr>
          <p:nvPr>
            <p:ph type="ftr" sz="quarter" idx="4"/>
          </p:nvPr>
        </p:nvSpPr>
        <p:spPr>
          <a:xfrm>
            <a:off x="0" y="9658578"/>
            <a:ext cx="2949787" cy="280759"/>
          </a:xfrm>
          <a:prstGeom prst="rect">
            <a:avLst/>
          </a:prstGeom>
        </p:spPr>
        <p:txBody>
          <a:bodyPr vert="horz" lIns="167116" tIns="83558" rIns="167116" bIns="83558" rtlCol="0" anchor="b"/>
          <a:lstStyle>
            <a:lvl1pPr algn="l">
              <a:defRPr sz="1200"/>
            </a:lvl1pPr>
          </a:lstStyle>
          <a:p>
            <a:pPr rtl="0"/>
            <a:endParaRPr lang="ja-JP" altLang="en-US" dirty="0"/>
          </a:p>
        </p:txBody>
      </p:sp>
      <p:sp>
        <p:nvSpPr>
          <p:cNvPr id="7" name="スライド番号プレースホルダー 6"/>
          <p:cNvSpPr>
            <a:spLocks noGrp="1"/>
          </p:cNvSpPr>
          <p:nvPr>
            <p:ph type="sldNum" sz="quarter" idx="5"/>
          </p:nvPr>
        </p:nvSpPr>
        <p:spPr>
          <a:xfrm>
            <a:off x="3855841" y="9658579"/>
            <a:ext cx="2949787" cy="274361"/>
          </a:xfrm>
          <a:prstGeom prst="rect">
            <a:avLst/>
          </a:prstGeom>
        </p:spPr>
        <p:txBody>
          <a:bodyPr vert="horz" lIns="167116" tIns="83558" rIns="167116" bIns="83558" rtlCol="0" anchor="b"/>
          <a:lstStyle>
            <a:lvl1pPr algn="r">
              <a:defRPr sz="1200"/>
            </a:lvl1pPr>
          </a:lstStyle>
          <a:p>
            <a:pPr rtl="0"/>
            <a:fld id="{5D7455C2-5677-48F0-904A-2BDC1EC76E13}" type="slidenum">
              <a:rPr lang="ja-JP" altLang="en-US" smtClean="0"/>
              <a:pPr/>
              <a:t>‹#›</a:t>
            </a:fld>
            <a:endParaRPr lang="ja-JP" altLang="en-US" dirty="0"/>
          </a:p>
        </p:txBody>
      </p:sp>
    </p:spTree>
    <p:extLst>
      <p:ext uri="{BB962C8B-B14F-4D97-AF65-F5344CB8AC3E}">
        <p14:creationId xmlns:p14="http://schemas.microsoft.com/office/powerpoint/2010/main" val="21289651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ytimes.com/1989/10/02/opinion/the-generic-drug-scandal.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fda.gov/ICECI/EnforcementActions/ApplicationIntegrityPolicy/default.htm" TargetMode="External"/><Relationship Id="rId4" Type="http://schemas.openxmlformats.org/officeDocument/2006/relationships/hyperlink" Target="https://www.slideshare.net/mswit/a-fda-crisis-history-the-generic-drug-scand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a:t>
            </a:fld>
            <a:endParaRPr kumimoji="1" lang="ja-JP" altLang="en-US"/>
          </a:p>
        </p:txBody>
      </p:sp>
    </p:spTree>
    <p:extLst>
      <p:ext uri="{BB962C8B-B14F-4D97-AF65-F5344CB8AC3E}">
        <p14:creationId xmlns:p14="http://schemas.microsoft.com/office/powerpoint/2010/main" val="252333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Bill for Partial Amendment of the Act on Securing Quality, Efficacy and Safety of Pharmaceuticals, Medical Devices, Regenerative and Cellular Therapy Products, Gene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Therapy Products, and Cosmetics (submitted to the 198th (ordinary) session of the Diet on March 19, 2019) newly</a:t>
            </a:r>
            <a:r>
              <a:rPr lang="ja-JP" altLang="en-US" sz="120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sz="120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includes clauses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related to the establishment of a system for compliance with laws and regulations to ensure reliability, and also has provisions requiring license holders to establish systems </a:t>
            </a:r>
            <a:r>
              <a:rPr lang="en-US" sz="120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to oversee manufacturers</a:t>
            </a:r>
            <a:r>
              <a:rPr lang="en-US" sz="1200" u="none" strike="noStrik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(including the establishment of a system for supervision of operations, the clarification of the responsibilities of management personnel and site managers, etc.).</a:t>
            </a:r>
            <a:r>
              <a:rPr lang="en-US" u="none" dirty="0">
                <a:latin typeface="Arial" panose="020B0604020202020204" pitchFamily="34" charset="0"/>
                <a:cs typeface="Arial" panose="020B0604020202020204" pitchFamily="34" charset="0"/>
              </a:rPr>
              <a:t> If this bill is enacted into law,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management may be held accountable for compliance.</a:t>
            </a:r>
            <a:endParaRPr lang="ja-JP" altLang="en-US" sz="1200" u="none" dirty="0">
              <a:ln>
                <a:solidFill>
                  <a:schemeClr val="tx1"/>
                </a:solidFill>
              </a:ln>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10</a:t>
            </a:fld>
            <a:endParaRPr kumimoji="1" lang="ja-JP" altLang="en-US"/>
          </a:p>
        </p:txBody>
      </p:sp>
    </p:spTree>
    <p:extLst>
      <p:ext uri="{BB962C8B-B14F-4D97-AF65-F5344CB8AC3E}">
        <p14:creationId xmlns:p14="http://schemas.microsoft.com/office/powerpoint/2010/main" val="77138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This is a summary of DI-related scandals at major companies that have come to light in Japan i</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 the past 10 years. There are more than a few famous major companies among them.</a:t>
            </a:r>
          </a:p>
          <a:p>
            <a:pPr algn="just" rtl="0"/>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What backgrounds led</a:t>
            </a:r>
            <a:r>
              <a:rPr lang="en-US" sz="105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them </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to such scandals?</a:t>
            </a:r>
            <a:endParaRPr lang="en-US" altLang="ja-JP"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According to new reports, the backgrounds include</a:t>
            </a:r>
            <a:r>
              <a:rPr lang="en-US" sz="1050" u="none" strike="sng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such factors as "increased burden on site operators to observe strict deadlines and reduce costs," "insufficient attention to work because of personnel shortages," "lack of governance (corporate governance) represented by weakening of internal auditing functions," and "unclear roles and responsibilities of management personnel or managers." It would have to be said that dark shadows lurk behind these fraudulent practices: "The thought that the users will not know even if we do commit fraud," "an environment in which employees are numbed by long years of perpetuating the practice and no longer see it as a problem," "a workplace atmosphere that does not allow for raising issues," and "self-protection, organization  protection“.</a:t>
            </a:r>
            <a:endParaRPr lang="en-US" altLang="ja-JP"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 our company OK? Do any of the following things happen at our company?</a:t>
            </a:r>
            <a:endParaRPr lang="en-US" altLang="ja-JP"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endParaRPr lang="en-US" altLang="ja-JP"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If a product manufactured in the plant is discarded due to an operation error by a person in charge of the work, don’t you,  an executive manager, reprimand</a:t>
            </a:r>
            <a:r>
              <a:rPr lang="en-US" sz="105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plant manager? Doesn’t the plant manager then reprimand the person in charge who made the work error and his or her supervisor? The people in charge at manufacturing sites have very few opportunities to be praised by the management, but it is a sure bet that the person in charge will be reprimanded if a product has to</a:t>
            </a:r>
            <a:r>
              <a:rPr lang="en-US" sz="105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be disposed of</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due to his/her mistake. To put it bluntly, people at manufacturing sites are in an environment where they are rarely rewarded if they try hard but are blamed if they fail. Let’s imagine that, in such an environment, test results for a certain product have become nonconforming, making the plant </a:t>
            </a:r>
            <a:r>
              <a:rPr lang="en-US" sz="1050" u="none" strike="sng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to</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discard the product. What will the person in charge think under such circumstances? Reflecting on the tight delivery deadlines and the shortage of manpower to allocate to re-manufacture, he or she may become convinced that rewriting the results is the way to go. "That way, we can avoid discarding the product. Neither I nor my supervisor will be blamed, and the company will not suffer a loss . . . All I have to do is rewrite the record </a:t>
            </a:r>
            <a:r>
              <a:rPr lang="en-US" sz="105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 front of me</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p>
          <a:p>
            <a:pPr algn="just" rtl="0"/>
            <a:endParaRPr lang="en-US" altLang="ja-JP"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rtl="0"/>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However, the drugs and other products that we manufacture and sell are sent to the market on the premise of a trusting relationship between our company and the patients and medical institutions, and acts that disregard data integrity, such as data (record) tampering, betray the trust of those patients and medical institutions. Accordingly, these are things we must never do.</a:t>
            </a:r>
            <a:endParaRPr lang="ja-JP" alt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rtl="0"/>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It goes without saying that the corporate system that allowed each of the companies in this table to neglect DI inflicted significant damage on users of the company's product (including services). Moreover, it is still fresh in the memory that there have been</a:t>
            </a:r>
            <a:r>
              <a:rPr lang="en-US" sz="1050" u="none" strike="noStrik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cases where the social responsibility of these companies has been called into question, </a:t>
            </a:r>
            <a:r>
              <a:rPr lang="en-US" sz="105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 </a:t>
            </a:r>
            <a:r>
              <a:rPr lang="en-US" sz="105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 dark shadow was cast over the company’s business status and human resources, ultimately threatening its very existence.</a:t>
            </a: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11</a:t>
            </a:fld>
            <a:endParaRPr kumimoji="1" lang="ja-JP" altLang="en-US"/>
          </a:p>
        </p:txBody>
      </p:sp>
    </p:spTree>
    <p:extLst>
      <p:ext uri="{BB962C8B-B14F-4D97-AF65-F5344CB8AC3E}">
        <p14:creationId xmlns:p14="http://schemas.microsoft.com/office/powerpoint/2010/main" val="221014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dirty="0">
                <a:latin typeface="Arial" panose="020B0604020202020204" pitchFamily="34" charset="0"/>
                <a:cs typeface="Arial" panose="020B0604020202020204" pitchFamily="34" charset="0"/>
              </a:rPr>
              <a:t>Once we construct an advanced quality </a:t>
            </a:r>
            <a:r>
              <a:rPr lang="en-US" sz="1200" u="none" dirty="0">
                <a:latin typeface="Arial" panose="020B0604020202020204" pitchFamily="34" charset="0"/>
                <a:cs typeface="Arial" panose="020B0604020202020204" pitchFamily="34" charset="0"/>
              </a:rPr>
              <a:t>management system and a compliance system befitting of the times, our employees will no doubt follow those procedures when performing their daily work. However, the motivation to </a:t>
            </a:r>
            <a:r>
              <a:rPr lang="en-US" sz="1200" u="none" kern="0" dirty="0">
                <a:solidFill>
                  <a:srgbClr val="333333"/>
                </a:solidFill>
                <a:latin typeface="Arial" panose="020B0604020202020204" pitchFamily="34" charset="0"/>
                <a:cs typeface="Arial" panose="020B0604020202020204" pitchFamily="34" charset="0"/>
              </a:rPr>
              <a:t>head for higher ground</a:t>
            </a:r>
            <a:r>
              <a:rPr lang="en-US" sz="1200" u="none" dirty="0">
                <a:latin typeface="Arial" panose="020B0604020202020204" pitchFamily="34" charset="0"/>
                <a:cs typeface="Arial" panose="020B0604020202020204" pitchFamily="34" charset="0"/>
              </a:rPr>
              <a:t> seems to be lacking. This is why, when the resources needed to maintain the quality management system </a:t>
            </a:r>
            <a:r>
              <a:rPr lang="en-US" sz="1200" u="none" kern="0" dirty="0">
                <a:solidFill>
                  <a:srgbClr val="333333"/>
                </a:solidFill>
                <a:latin typeface="Arial" panose="020B0604020202020204" pitchFamily="34" charset="0"/>
                <a:cs typeface="Arial" panose="020B0604020202020204" pitchFamily="34" charset="0"/>
              </a:rPr>
              <a:t>(= people,  materials, money)</a:t>
            </a:r>
            <a:r>
              <a:rPr lang="en-US" sz="1200" u="none" dirty="0">
                <a:latin typeface="Arial" panose="020B0604020202020204" pitchFamily="34" charset="0"/>
                <a:cs typeface="Arial" panose="020B0604020202020204" pitchFamily="34" charset="0"/>
              </a:rPr>
              <a:t> are cut or excessive quotas are imposed, a pattern may develop where employees sacrifice quality in order to meet the expected productivity </a:t>
            </a:r>
            <a:r>
              <a:rPr lang="en-US" sz="1200" u="none" kern="0" dirty="0">
                <a:solidFill>
                  <a:srgbClr val="333333"/>
                </a:solidFill>
                <a:latin typeface="Arial" panose="020B0604020202020204" pitchFamily="34" charset="0"/>
                <a:cs typeface="Arial" panose="020B0604020202020204" pitchFamily="34" charset="0"/>
              </a:rPr>
              <a:t>(= product inventory)</a:t>
            </a:r>
            <a:r>
              <a:rPr lang="en-US" sz="1200" u="none" dirty="0">
                <a:latin typeface="Arial" panose="020B0604020202020204" pitchFamily="34" charset="0"/>
                <a:cs typeface="Arial" panose="020B0604020202020204" pitchFamily="34" charset="0"/>
              </a:rPr>
              <a:t>.</a:t>
            </a:r>
          </a:p>
          <a:p>
            <a:pPr marL="0" marR="0" indent="0" algn="just" defTabSz="1671157"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cs typeface="Arial" panose="020B0604020202020204" pitchFamily="34" charset="0"/>
              </a:rPr>
              <a:t>But even if an advanced "quality management system" and "compliance system" </a:t>
            </a:r>
            <a:r>
              <a:rPr lang="en-US" sz="1200" u="none" baseline="0" dirty="0">
                <a:latin typeface="Arial" panose="020B0604020202020204" pitchFamily="34" charset="0"/>
                <a:cs typeface="Arial" panose="020B0604020202020204" pitchFamily="34" charset="0"/>
              </a:rPr>
              <a:t>was established,</a:t>
            </a:r>
            <a:r>
              <a:rPr lang="en-US" sz="1200" u="none" dirty="0">
                <a:latin typeface="Arial" panose="020B0604020202020204" pitchFamily="34" charset="0"/>
                <a:cs typeface="Arial" panose="020B0604020202020204" pitchFamily="34" charset="0"/>
              </a:rPr>
              <a:t> scaling a steep slope, insurance against backsliding can be obtained by driving in spikes called data integrity at important points along the route. </a:t>
            </a:r>
            <a:r>
              <a:rPr lang="en-US" sz="1200" u="none" strike="noStrike" dirty="0">
                <a:latin typeface="Arial" panose="020B0604020202020204" pitchFamily="34" charset="0"/>
                <a:cs typeface="Arial" panose="020B0604020202020204" pitchFamily="34" charset="0"/>
              </a:rPr>
              <a:t>On the other hand</a:t>
            </a:r>
            <a:r>
              <a:rPr lang="en-US" sz="1200" u="none" dirty="0">
                <a:latin typeface="Arial" panose="020B0604020202020204" pitchFamily="34" charset="0"/>
                <a:cs typeface="Arial" panose="020B0604020202020204" pitchFamily="34" charset="0"/>
              </a:rPr>
              <a:t>, should we be negligent about data integrity,</a:t>
            </a:r>
            <a:r>
              <a:rPr lang="en-US" sz="1200" u="none" baseline="0" dirty="0">
                <a:latin typeface="Arial" panose="020B0604020202020204" pitchFamily="34" charset="0"/>
                <a:cs typeface="Arial" panose="020B0604020202020204" pitchFamily="34" charset="0"/>
              </a:rPr>
              <a:t> </a:t>
            </a:r>
            <a:r>
              <a:rPr lang="en-US" sz="1200" u="none" dirty="0">
                <a:latin typeface="Arial" panose="020B0604020202020204" pitchFamily="34" charset="0"/>
                <a:cs typeface="Arial" panose="020B0604020202020204" pitchFamily="34" charset="0"/>
              </a:rPr>
              <a:t>we may tumble</a:t>
            </a:r>
            <a:r>
              <a:rPr lang="en-US" sz="1200" u="none" baseline="0" dirty="0">
                <a:latin typeface="Arial" panose="020B0604020202020204" pitchFamily="34" charset="0"/>
                <a:cs typeface="Arial" panose="020B0604020202020204" pitchFamily="34" charset="0"/>
              </a:rPr>
              <a:t> </a:t>
            </a:r>
            <a:r>
              <a:rPr lang="en-US" sz="1200" u="none" dirty="0">
                <a:latin typeface="Arial" panose="020B0604020202020204" pitchFamily="34" charset="0"/>
                <a:cs typeface="Arial" panose="020B0604020202020204" pitchFamily="34" charset="0"/>
              </a:rPr>
              <a:t>down the slippery</a:t>
            </a:r>
            <a:r>
              <a:rPr lang="en-US" sz="1200" u="none" baseline="0" dirty="0">
                <a:latin typeface="Arial" panose="020B0604020202020204" pitchFamily="34" charset="0"/>
                <a:cs typeface="Arial" panose="020B0604020202020204" pitchFamily="34" charset="0"/>
              </a:rPr>
              <a:t> hillside </a:t>
            </a:r>
            <a:r>
              <a:rPr lang="en-US" sz="1200" u="none" dirty="0">
                <a:latin typeface="Arial" panose="020B0604020202020204" pitchFamily="34" charset="0"/>
                <a:cs typeface="Arial" panose="020B0604020202020204" pitchFamily="34" charset="0"/>
              </a:rPr>
              <a:t>to the foot of the hill even if a gentle slope is selected. </a:t>
            </a:r>
            <a:r>
              <a:rPr lang="en-US" sz="1200" u="none" kern="1200" dirty="0">
                <a:solidFill>
                  <a:schemeClr val="tx1"/>
                </a:solidFill>
                <a:effectLst/>
                <a:latin typeface="Arial" panose="020B0604020202020204" pitchFamily="34" charset="0"/>
                <a:cs typeface="Arial" panose="020B0604020202020204" pitchFamily="34" charset="0"/>
              </a:rPr>
              <a:t> This could expose the company to losses on every part of operation, including the cost of recalls and compensation (economic loss), the loss of the company’s credibility (loss of social trust, fall in stock prices), and the loss of markets for not only related products but also non-related products of the company (decrease/loss of share).</a:t>
            </a:r>
          </a:p>
          <a:p>
            <a:pPr algn="just" rtl="0"/>
            <a:r>
              <a:rPr lang="en-US" sz="1200" u="none" dirty="0">
                <a:latin typeface="Arial" panose="020B0604020202020204" pitchFamily="34" charset="0"/>
                <a:cs typeface="Arial" panose="020B0604020202020204" pitchFamily="34" charset="0"/>
              </a:rPr>
              <a:t>It doesn’t take much to send a climber sliding down a mountain. However, if the route is maintained through compliance with data integrity on a routine basis, the climbers will be able to hold their ground without backsliding, and it will be possible for them to set their sights on new heights.</a:t>
            </a:r>
          </a:p>
          <a:p>
            <a:pPr algn="just" rtl="0"/>
            <a:r>
              <a:rPr lang="en-US" sz="1200" u="none" dirty="0">
                <a:latin typeface="Arial" panose="020B0604020202020204" pitchFamily="34" charset="0"/>
                <a:cs typeface="Arial" panose="020B0604020202020204" pitchFamily="34" charset="0"/>
              </a:rPr>
              <a:t>A number of the major companies shown on the previous slide were examples of companies that had neglected compliance with data integrity. </a:t>
            </a:r>
            <a:r>
              <a:rPr lang="en-US" sz="1200" u="none" strike="noStrike" dirty="0">
                <a:latin typeface="Arial" panose="020B0604020202020204" pitchFamily="34" charset="0"/>
                <a:cs typeface="Arial" panose="020B0604020202020204" pitchFamily="34" charset="0"/>
              </a:rPr>
              <a:t>T</a:t>
            </a:r>
            <a:r>
              <a:rPr lang="en-US" sz="1200" u="none" dirty="0">
                <a:latin typeface="Arial" panose="020B0604020202020204" pitchFamily="34" charset="0"/>
                <a:cs typeface="Arial" panose="020B0604020202020204" pitchFamily="34" charset="0"/>
              </a:rPr>
              <a:t>hese may be just the tip of the iceberg. Once quality is sacrificed, what awaits us when we fall to the bottom is the reality that users have been made into victims and social credibility has been lost.</a:t>
            </a:r>
          </a:p>
          <a:p>
            <a:pPr algn="just" rtl="0"/>
            <a:r>
              <a:rPr lang="en-US" sz="1200" u="none" dirty="0">
                <a:latin typeface="Arial" panose="020B0604020202020204" pitchFamily="34" charset="0"/>
                <a:cs typeface="Arial" panose="020B0604020202020204" pitchFamily="34" charset="0"/>
              </a:rPr>
              <a:t>Ensuring data integrity is critical in preventing quality from being sacrificed.</a:t>
            </a: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12</a:t>
            </a:fld>
            <a:endParaRPr kumimoji="1" lang="ja-JP" altLang="en-US"/>
          </a:p>
        </p:txBody>
      </p:sp>
    </p:spTree>
    <p:extLst>
      <p:ext uri="{BB962C8B-B14F-4D97-AF65-F5344CB8AC3E}">
        <p14:creationId xmlns:p14="http://schemas.microsoft.com/office/powerpoint/2010/main" val="35977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13</a:t>
            </a:fld>
            <a:endParaRPr kumimoji="1" lang="ja-JP" altLang="en-US"/>
          </a:p>
        </p:txBody>
      </p:sp>
    </p:spTree>
    <p:extLst>
      <p:ext uri="{BB962C8B-B14F-4D97-AF65-F5344CB8AC3E}">
        <p14:creationId xmlns:p14="http://schemas.microsoft.com/office/powerpoint/2010/main" val="8969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This slide shows an image of data integrity.</a:t>
            </a:r>
            <a:endParaRPr lang="en-US" altLang="ja-JP" sz="1200" dirty="0">
              <a:latin typeface="Arial" panose="020B0604020202020204" pitchFamily="34" charset="0"/>
              <a:cs typeface="Arial" panose="020B0604020202020204" pitchFamily="34" charset="0"/>
            </a:endParaRPr>
          </a:p>
          <a:p>
            <a:pPr defTabSz="1671157" rtl="0">
              <a:defRPr/>
            </a:pPr>
            <a:r>
              <a:rPr lang="en-US" sz="1200" dirty="0">
                <a:latin typeface="Arial" panose="020B0604020202020204" pitchFamily="34" charset="0"/>
                <a:cs typeface="Arial" panose="020B0604020202020204" pitchFamily="34" charset="0"/>
              </a:rPr>
              <a:t>In order to ensure the reliability of data througho</a:t>
            </a:r>
            <a:r>
              <a:rPr lang="en-US" sz="1200" u="none" dirty="0">
                <a:latin typeface="Arial" panose="020B0604020202020204" pitchFamily="34" charset="0"/>
                <a:cs typeface="Arial" panose="020B0604020202020204" pitchFamily="34" charset="0"/>
              </a:rPr>
              <a:t>ut the data lifecycle, it is necessary to turn the blue gear to secure "Data Integrity”</a:t>
            </a:r>
            <a:r>
              <a:rPr lang="en-US" altLang="ja-JP" sz="1200" u="none" dirty="0">
                <a:solidFill>
                  <a:srgbClr val="0070C0"/>
                </a:solidFill>
                <a:latin typeface="Arial" panose="020B0604020202020204" pitchFamily="34" charset="0"/>
                <a:cs typeface="Arial" panose="020B0604020202020204" pitchFamily="34" charset="0"/>
              </a:rPr>
              <a:t>.</a:t>
            </a:r>
            <a:r>
              <a:rPr lang="en-US" sz="1200" u="none" dirty="0">
                <a:latin typeface="Arial" panose="020B0604020202020204" pitchFamily="34" charset="0"/>
                <a:cs typeface="Arial" panose="020B0604020202020204" pitchFamily="34" charset="0"/>
              </a:rPr>
              <a:t> </a:t>
            </a:r>
            <a:r>
              <a:rPr lang="en-US" sz="1200" u="none" strike="noStrike" dirty="0">
                <a:latin typeface="Arial" panose="020B0604020202020204" pitchFamily="34" charset="0"/>
                <a:cs typeface="Arial" panose="020B0604020202020204" pitchFamily="34" charset="0"/>
              </a:rPr>
              <a:t>For this, </a:t>
            </a:r>
            <a:r>
              <a:rPr lang="en-US" sz="1200" u="none" dirty="0">
                <a:latin typeface="Arial" panose="020B0604020202020204" pitchFamily="34" charset="0"/>
                <a:cs typeface="Arial" panose="020B0604020202020204" pitchFamily="34" charset="0"/>
              </a:rPr>
              <a:t>we need to turn the green gear of the "Data Governance System," which has the Pharmaceutical Quality System (PQS) as a constituent element. To turn the green gear </a:t>
            </a:r>
            <a:r>
              <a:rPr lang="en-US" sz="1200" u="none" strike="sngStrike" dirty="0">
                <a:latin typeface="Arial" panose="020B0604020202020204" pitchFamily="34" charset="0"/>
                <a:cs typeface="Arial" panose="020B0604020202020204" pitchFamily="34" charset="0"/>
              </a:rPr>
              <a:t>further</a:t>
            </a:r>
            <a:r>
              <a:rPr lang="en-US" sz="1200" u="none" dirty="0">
                <a:latin typeface="Arial" panose="020B0604020202020204" pitchFamily="34" charset="0"/>
                <a:cs typeface="Arial" panose="020B0604020202020204" pitchFamily="34" charset="0"/>
              </a:rPr>
              <a:t>, we need to foster a quality culture in order to turn the yellow "Organizational Impact" gear.</a:t>
            </a: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14</a:t>
            </a:fld>
            <a:endParaRPr kumimoji="1" lang="ja-JP" altLang="en-US"/>
          </a:p>
        </p:txBody>
      </p:sp>
    </p:spTree>
    <p:extLst>
      <p:ext uri="{BB962C8B-B14F-4D97-AF65-F5344CB8AC3E}">
        <p14:creationId xmlns:p14="http://schemas.microsoft.com/office/powerpoint/2010/main" val="183739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This slide illustrates the definition of data integrity.</a:t>
            </a:r>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The blue arrow indicates the </a:t>
            </a:r>
            <a:r>
              <a:rPr lang="en-US" sz="1200" u="none" dirty="0">
                <a:latin typeface="Arial" panose="020B0604020202020204" pitchFamily="34" charset="0"/>
                <a:cs typeface="Arial" panose="020B0604020202020204" pitchFamily="34" charset="0"/>
              </a:rPr>
              <a:t>lifecycle of data, wherein data must be controlled from the time of data generation</a:t>
            </a:r>
            <a:r>
              <a:rPr lang="en-US" sz="1200" u="none" baseline="0" dirty="0">
                <a:latin typeface="Arial" panose="020B0604020202020204" pitchFamily="34" charset="0"/>
                <a:cs typeface="Arial" panose="020B0604020202020204" pitchFamily="34" charset="0"/>
              </a:rPr>
              <a:t> and</a:t>
            </a:r>
            <a:r>
              <a:rPr lang="en-US" sz="1200" u="none" strike="sngStrike" baseline="0" dirty="0">
                <a:latin typeface="Arial" panose="020B0604020202020204" pitchFamily="34" charset="0"/>
                <a:cs typeface="Arial" panose="020B0604020202020204" pitchFamily="34" charset="0"/>
              </a:rPr>
              <a:t> </a:t>
            </a:r>
            <a:r>
              <a:rPr lang="en-US" sz="1200" u="none" dirty="0">
                <a:latin typeface="Arial" panose="020B0604020202020204" pitchFamily="34" charset="0"/>
                <a:cs typeface="Arial" panose="020B0604020202020204" pitchFamily="34" charset="0"/>
              </a:rPr>
              <a:t>recording </a:t>
            </a:r>
            <a:r>
              <a:rPr lang="en-US" sz="1200"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1200" u="none" dirty="0">
                <a:latin typeface="Arial" panose="020B0604020202020204" pitchFamily="34" charset="0"/>
                <a:cs typeface="Arial" panose="020B0604020202020204" pitchFamily="34" charset="0"/>
              </a:rPr>
              <a:t>destruction.</a:t>
            </a:r>
            <a:endParaRPr lang="en-US"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As the two-way arrow on the rig</a:t>
            </a:r>
            <a:r>
              <a:rPr lang="en-US" sz="1200" dirty="0">
                <a:latin typeface="Arial" panose="020B0604020202020204" pitchFamily="34" charset="0"/>
                <a:cs typeface="Arial" panose="020B0604020202020204" pitchFamily="34" charset="0"/>
              </a:rPr>
              <a:t>ht shows, data integrity depends on the degree of accuracy throughout the lifecycle.</a:t>
            </a: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15</a:t>
            </a:fld>
            <a:endParaRPr kumimoji="1" lang="ja-JP" altLang="en-US"/>
          </a:p>
        </p:txBody>
      </p:sp>
    </p:spTree>
    <p:extLst>
      <p:ext uri="{BB962C8B-B14F-4D97-AF65-F5344CB8AC3E}">
        <p14:creationId xmlns:p14="http://schemas.microsoft.com/office/powerpoint/2010/main" val="272295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As shown in the previous slide, what is important in data integrity is that all data are complete, consistent and accurate throughout the data </a:t>
            </a:r>
            <a:r>
              <a:rPr lang="en-US" sz="1200" u="none" dirty="0">
                <a:latin typeface="Arial" panose="020B0604020202020204" pitchFamily="34" charset="0"/>
                <a:cs typeface="Arial" panose="020B0604020202020204" pitchFamily="34" charset="0"/>
              </a:rPr>
              <a:t>lifecycle.</a:t>
            </a:r>
            <a:endParaRPr lang="en-US"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This means that the data, including raw data, must be complete, consistent and accurate at all phases of the data life, from the time of initial generation and recording </a:t>
            </a:r>
            <a:r>
              <a:rPr lang="en-US" sz="1200" u="none" strike="noStrike" dirty="0">
                <a:latin typeface="Arial" panose="020B0604020202020204" pitchFamily="34" charset="0"/>
                <a:cs typeface="Arial" panose="020B0604020202020204" pitchFamily="34" charset="0"/>
              </a:rPr>
              <a:t>which entails </a:t>
            </a:r>
            <a:r>
              <a:rPr lang="en-US" sz="1200" u="none" dirty="0">
                <a:latin typeface="Arial" panose="020B0604020202020204" pitchFamily="34" charset="0"/>
                <a:cs typeface="Arial" panose="020B0604020202020204" pitchFamily="34" charset="0"/>
              </a:rPr>
              <a:t>processing (including transformation and migration), </a:t>
            </a:r>
            <a:r>
              <a:rPr lang="en-US" sz="1200" u="none" strike="noStrike" dirty="0">
                <a:latin typeface="Arial" panose="020B0604020202020204" pitchFamily="34" charset="0"/>
                <a:cs typeface="Arial" panose="020B0604020202020204" pitchFamily="34" charset="0"/>
              </a:rPr>
              <a:t>through </a:t>
            </a:r>
            <a:r>
              <a:rPr lang="en-US" sz="1200" u="none" dirty="0">
                <a:latin typeface="Arial" panose="020B0604020202020204" pitchFamily="34" charset="0"/>
                <a:cs typeface="Arial" panose="020B0604020202020204" pitchFamily="34" charset="0"/>
              </a:rPr>
              <a:t>use, </a:t>
            </a:r>
            <a:r>
              <a:rPr lang="en-US" sz="1200" u="none" dirty="0">
                <a:effectLst/>
                <a:latin typeface="Arial" panose="020B0604020202020204" pitchFamily="34" charset="0"/>
                <a:cs typeface="Arial" panose="020B0604020202020204" pitchFamily="34" charset="0"/>
              </a:rPr>
              <a:t>retention</a:t>
            </a:r>
            <a:r>
              <a:rPr lang="en-US" sz="1200" u="none" dirty="0">
                <a:latin typeface="Arial" panose="020B0604020202020204" pitchFamily="34" charset="0"/>
                <a:cs typeface="Arial" panose="020B0604020202020204" pitchFamily="34" charset="0"/>
              </a:rPr>
              <a:t>, archiving/retrieval, and destruction.</a:t>
            </a:r>
          </a:p>
          <a:p>
            <a:pPr rtl="0"/>
            <a:endParaRPr lang="en-US"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In other words, it is important that data governance be working properly at all times throughout all processes, from the generation of the data to destruction, as shown in this slide.</a:t>
            </a:r>
            <a:endParaRPr lang="en-US"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This does not simply mean that data must be generated correctly. We must also be able to provide a coherent explanation that it was correctly generated, retained, and destroyed</a:t>
            </a:r>
            <a:r>
              <a:rPr lang="en-US" sz="1200" dirty="0">
                <a:latin typeface="Arial" panose="020B0604020202020204" pitchFamily="34" charset="0"/>
                <a:cs typeface="Arial" panose="020B0604020202020204" pitchFamily="34" charset="0"/>
              </a:rPr>
              <a:t>.</a:t>
            </a:r>
            <a:endParaRPr lang="en-US" altLang="ja-JP"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16</a:t>
            </a:fld>
            <a:endParaRPr kumimoji="1" lang="ja-JP" altLang="en-US"/>
          </a:p>
        </p:txBody>
      </p:sp>
    </p:spTree>
    <p:extLst>
      <p:ext uri="{BB962C8B-B14F-4D97-AF65-F5344CB8AC3E}">
        <p14:creationId xmlns:p14="http://schemas.microsoft.com/office/powerpoint/2010/main" val="128695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There is a need to construct an effective governance system that guarantees data </a:t>
            </a:r>
            <a:r>
              <a:rPr lang="en-US" sz="1200" u="none" dirty="0">
                <a:latin typeface="Arial" panose="020B0604020202020204" pitchFamily="34" charset="0"/>
                <a:cs typeface="Arial" panose="020B0604020202020204" pitchFamily="34" charset="0"/>
              </a:rPr>
              <a:t>integrity, covering data, matters related to such data, environment, and allocation of resources etc.</a:t>
            </a:r>
            <a:endParaRPr lang="en-US"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The data governance system is an element of the pharmaceutical quality system, and it is the responsibility of the management to implement data governance as an aspect of the pharmaceutical quality system.</a:t>
            </a:r>
            <a:endParaRPr lang="en-US"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It is very important for the company to review and reconsider data governance as an element </a:t>
            </a:r>
            <a:r>
              <a:rPr lang="en-US" sz="1200" dirty="0">
                <a:latin typeface="Arial" panose="020B0604020202020204" pitchFamily="34" charset="0"/>
                <a:cs typeface="Arial" panose="020B0604020202020204" pitchFamily="34" charset="0"/>
              </a:rPr>
              <a:t>of the pharmaceutical quality system in order to ensure data integrity.</a:t>
            </a:r>
            <a:endParaRPr lang="en-US" altLang="ja-JP"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17</a:t>
            </a:fld>
            <a:endParaRPr kumimoji="1" lang="ja-JP" altLang="en-US"/>
          </a:p>
        </p:txBody>
      </p:sp>
    </p:spTree>
    <p:extLst>
      <p:ext uri="{BB962C8B-B14F-4D97-AF65-F5344CB8AC3E}">
        <p14:creationId xmlns:p14="http://schemas.microsoft.com/office/powerpoint/2010/main" val="368572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This slide shows the organizational impact on data integrity.</a:t>
            </a: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18</a:t>
            </a:fld>
            <a:endParaRPr kumimoji="1" lang="ja-JP" altLang="en-US"/>
          </a:p>
        </p:txBody>
      </p:sp>
    </p:spTree>
    <p:extLst>
      <p:ext uri="{BB962C8B-B14F-4D97-AF65-F5344CB8AC3E}">
        <p14:creationId xmlns:p14="http://schemas.microsoft.com/office/powerpoint/2010/main" val="313954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The true quality of drugs cannot be grasped by patients and medical institutions and not even by employees of the pharmaceutical plant.</a:t>
            </a:r>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As mentioned earlier, the drug products that are delivered to the patients are only tested for appearance (destructive testing is not possible).</a:t>
            </a:r>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The quality of drugs is </a:t>
            </a:r>
            <a:r>
              <a:rPr lang="en-US" sz="1200" u="none" dirty="0">
                <a:latin typeface="Arial" panose="020B0604020202020204" pitchFamily="34" charset="0"/>
                <a:cs typeface="Arial" panose="020B0604020202020204" pitchFamily="34" charset="0"/>
              </a:rPr>
              <a:t>assured only with </a:t>
            </a:r>
            <a:r>
              <a:rPr lang="en-US" sz="1200" dirty="0">
                <a:latin typeface="Arial" panose="020B0604020202020204" pitchFamily="34" charset="0"/>
                <a:cs typeface="Arial" panose="020B0604020202020204" pitchFamily="34" charset="0"/>
              </a:rPr>
              <a:t>various records, such as manufacturing and testing records.</a:t>
            </a:r>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The accuracy and correctness of records related to drugs can be considered a commitment to patients and other stakeholders.</a:t>
            </a:r>
            <a:endParaRPr lang="en-US" altLang="ja-JP"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19</a:t>
            </a:fld>
            <a:endParaRPr kumimoji="1" lang="ja-JP" altLang="en-US"/>
          </a:p>
        </p:txBody>
      </p:sp>
    </p:spTree>
    <p:extLst>
      <p:ext uri="{BB962C8B-B14F-4D97-AF65-F5344CB8AC3E}">
        <p14:creationId xmlns:p14="http://schemas.microsoft.com/office/powerpoint/2010/main" val="35274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2</a:t>
            </a:fld>
            <a:endParaRPr kumimoji="1" lang="ja-JP" altLang="en-US"/>
          </a:p>
        </p:txBody>
      </p:sp>
    </p:spTree>
    <p:extLst>
      <p:ext uri="{BB962C8B-B14F-4D97-AF65-F5344CB8AC3E}">
        <p14:creationId xmlns:p14="http://schemas.microsoft.com/office/powerpoint/2010/main" val="425893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Management should demonstrate ethical standards, such as giving top priority to patient protection and attaching great importance to quality.</a:t>
            </a:r>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It is also the role of management to establish an internal culture that is deeply concerned with quality and sees it as vital.</a:t>
            </a:r>
            <a:endParaRPr lang="en-US" altLang="ja-JP" sz="1200" dirty="0">
              <a:latin typeface="Arial" panose="020B0604020202020204" pitchFamily="34" charset="0"/>
              <a:cs typeface="Arial" panose="020B0604020202020204" pitchFamily="34" charset="0"/>
            </a:endParaRPr>
          </a:p>
          <a:p>
            <a:pPr rtl="0"/>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Quality assurance is the absolute mission of a pharmaceutical </a:t>
            </a:r>
            <a:r>
              <a:rPr lang="en-US" sz="1200" u="none" dirty="0">
                <a:latin typeface="Arial" panose="020B0604020202020204" pitchFamily="34" charset="0"/>
                <a:cs typeface="Arial" panose="020B0604020202020204" pitchFamily="34" charset="0"/>
              </a:rPr>
              <a:t>company, and we need to be aware that the daily words and behavior of the management have a strong influence on the quality </a:t>
            </a:r>
            <a:r>
              <a:rPr lang="en-US" sz="1200" dirty="0">
                <a:latin typeface="Arial" panose="020B0604020202020204" pitchFamily="34" charset="0"/>
                <a:cs typeface="Arial" panose="020B0604020202020204" pitchFamily="34" charset="0"/>
              </a:rPr>
              <a:t>culture of the organization.</a:t>
            </a:r>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The quality of records is tantamount to the quality of drugs, and management is responsible for supporting the organization to ensure that a quality culture takes root.</a:t>
            </a:r>
          </a:p>
          <a:p>
            <a:pPr defTabSz="1671157" rtl="0">
              <a:defRPr/>
            </a:pPr>
            <a:r>
              <a:rPr lang="en-US" sz="1200" dirty="0">
                <a:latin typeface="Arial" panose="020B0604020202020204" pitchFamily="34" charset="0"/>
                <a:cs typeface="Arial" panose="020B0604020202020204" pitchFamily="34" charset="0"/>
              </a:rPr>
              <a:t>The guidelines require that a hotline or other appropriate whistle-blowing system be available for cases where there is a possibility that senior management has violated the Code of Conduct. </a:t>
            </a: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20</a:t>
            </a:fld>
            <a:endParaRPr kumimoji="1" lang="ja-JP" altLang="en-US"/>
          </a:p>
        </p:txBody>
      </p:sp>
    </p:spTree>
    <p:extLst>
      <p:ext uri="{BB962C8B-B14F-4D97-AF65-F5344CB8AC3E}">
        <p14:creationId xmlns:p14="http://schemas.microsoft.com/office/powerpoint/2010/main" val="35906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Organizational climate is an important factor in managing data integrity. Closed workplaces where incident reports are blocked or bound by the organizational hierarchy are more susceptible to manipulation or intentional deletion of data. Management should therefore create a transparent and open working environment (i.e., quality culture) where all employees can freely communicate failures and errors, including data reliability issues, and ensure that the organizational reporting structure enables information to be shared among employees at all levels.</a:t>
            </a:r>
            <a:endParaRPr lang="en-US" altLang="ja-JP" sz="1200" dirty="0">
              <a:latin typeface="Arial" panose="020B0604020202020204" pitchFamily="34" charset="0"/>
              <a:cs typeface="Arial" panose="020B0604020202020204" pitchFamily="34" charset="0"/>
            </a:endParaRPr>
          </a:p>
          <a:p>
            <a:pPr rtl="0"/>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The quality culture is nurtured, to some extent</a:t>
            </a:r>
            <a:r>
              <a:rPr lang="en-US" sz="1200" u="none" dirty="0">
                <a:latin typeface="Arial" panose="020B0604020202020204" pitchFamily="34" charset="0"/>
                <a:cs typeface="Arial" panose="020B0604020202020204" pitchFamily="34" charset="0"/>
              </a:rPr>
              <a:t>, also through employee's voluntary activities, but it needs to be understood that management involvement can have a significant impact. This means that management will need to make certain that employees know what is expected of them (including the image of what they should be), and to this end, management should set an example through its own behavior. It also means allocating resources as needed and implementing fair and equitable rewards and penalties to promote the reshaping of consciousness that is needed in order </a:t>
            </a:r>
            <a:r>
              <a:rPr lang="en-US" sz="1200" dirty="0">
                <a:latin typeface="Arial" panose="020B0604020202020204" pitchFamily="34" charset="0"/>
                <a:cs typeface="Arial" panose="020B0604020202020204" pitchFamily="34" charset="0"/>
              </a:rPr>
              <a:t>to ensure data integrity.</a:t>
            </a:r>
            <a:endParaRPr lang="en-US" altLang="ja-JP"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21</a:t>
            </a:fld>
            <a:endParaRPr kumimoji="1" lang="ja-JP" altLang="en-US"/>
          </a:p>
        </p:txBody>
      </p:sp>
    </p:spTree>
    <p:extLst>
      <p:ext uri="{BB962C8B-B14F-4D97-AF65-F5344CB8AC3E}">
        <p14:creationId xmlns:p14="http://schemas.microsoft.com/office/powerpoint/2010/main" val="370007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The application of the concept of risk management and good data management practices to the traditional Pharmaceutical Quality System (PQS) will lead to enhancement of the company’s system for dealing with the issues that accompany the generation of complex data.</a:t>
            </a:r>
            <a:endParaRPr lang="en-US" altLang="ja-JP" sz="1200" dirty="0">
              <a:latin typeface="Arial" panose="020B0604020202020204" pitchFamily="34" charset="0"/>
              <a:cs typeface="Arial" panose="020B0604020202020204" pitchFamily="34" charset="0"/>
            </a:endParaRPr>
          </a:p>
          <a:p>
            <a:pPr rtl="0"/>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The Pharmaceutical Quality System (PQS) should be capable of guarding against, detecting, and correcting vulnerabilities in systems and processes that cause failures in data integrity. With a good grasp of the lifecycle of data, it is then necessary to integrate appropriate control methods and procedures to ensure the validity, integrity and reliability of the data obtained.</a:t>
            </a: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22</a:t>
            </a:fld>
            <a:endParaRPr kumimoji="1" lang="ja-JP" altLang="en-US"/>
          </a:p>
        </p:txBody>
      </p:sp>
    </p:spTree>
    <p:extLst>
      <p:ext uri="{BB962C8B-B14F-4D97-AF65-F5344CB8AC3E}">
        <p14:creationId xmlns:p14="http://schemas.microsoft.com/office/powerpoint/2010/main" val="258585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Next, we will talk about periodic management review of performance indicators, including quality metrics. </a:t>
            </a:r>
          </a:p>
          <a:p>
            <a:pPr defTabSz="1671157" rtl="0">
              <a:defRPr/>
            </a:pPr>
            <a:endParaRPr lang="en-US" altLang="ja-JP" sz="1200" dirty="0">
              <a:latin typeface="Arial" panose="020B0604020202020204" pitchFamily="34" charset="0"/>
              <a:cs typeface="Arial" panose="020B0604020202020204" pitchFamily="34" charset="0"/>
            </a:endParaRPr>
          </a:p>
          <a:p>
            <a:pPr defTabSz="1671157" rtl="0">
              <a:defRPr/>
            </a:pPr>
            <a:r>
              <a:rPr lang="en-US" sz="1200" dirty="0">
                <a:latin typeface="Arial" panose="020B0604020202020204" pitchFamily="34" charset="0"/>
                <a:cs typeface="Arial" panose="020B0604020202020204" pitchFamily="34" charset="0"/>
              </a:rPr>
              <a:t>Management is required to conduct periodic management </a:t>
            </a:r>
            <a:r>
              <a:rPr lang="en-US" sz="1200" u="none" dirty="0">
                <a:latin typeface="Arial" panose="020B0604020202020204" pitchFamily="34" charset="0"/>
                <a:cs typeface="Arial" panose="020B0604020202020204" pitchFamily="34" charset="0"/>
              </a:rPr>
              <a:t>reviews on performance indicators, including those related to data integrity, to detect and correct significant issues.</a:t>
            </a:r>
            <a:endParaRPr lang="en-US" altLang="ja-JP" sz="1200" u="none" dirty="0">
              <a:latin typeface="Arial" panose="020B0604020202020204" pitchFamily="34" charset="0"/>
              <a:cs typeface="Arial" panose="020B0604020202020204" pitchFamily="34" charset="0"/>
            </a:endParaRPr>
          </a:p>
          <a:p>
            <a:pPr defTabSz="1671157" rtl="0">
              <a:defRPr/>
            </a:pPr>
            <a:r>
              <a:rPr lang="en-US" sz="1200" u="none" dirty="0">
                <a:latin typeface="Arial" panose="020B0604020202020204" pitchFamily="34" charset="0"/>
                <a:cs typeface="Arial" panose="020B0604020202020204" pitchFamily="34" charset="0"/>
              </a:rPr>
              <a:t>An independent department or expert may be asked to periodically verify the effectiveness of the system or control procedure.</a:t>
            </a:r>
            <a:endParaRPr lang="ja-JP"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When establishing quality metrics and evaluation methods, care should be taken to avoid creating a climate in which low priority is given to data integrity.</a:t>
            </a:r>
            <a:endParaRPr lang="ja-JP" altLang="ja-JP" sz="1200" u="none" dirty="0">
              <a:latin typeface="Arial" panose="020B0604020202020204" pitchFamily="34" charset="0"/>
              <a:cs typeface="Arial" panose="020B0604020202020204" pitchFamily="34" charset="0"/>
            </a:endParaRPr>
          </a:p>
          <a:p>
            <a:pPr rtl="0"/>
            <a:r>
              <a:rPr lang="en-US" sz="1200" u="none" dirty="0">
                <a:latin typeface="Arial" panose="020B0604020202020204" pitchFamily="34" charset="0"/>
                <a:cs typeface="Arial" panose="020B0604020202020204" pitchFamily="34" charset="0"/>
              </a:rPr>
              <a:t>In addition, a system needs to be constructed so that the head of the quality unit can escalate risks directly to management and management can recognize the risks and allocate resources for addressing </a:t>
            </a:r>
            <a:r>
              <a:rPr lang="en-US" sz="1200" dirty="0">
                <a:latin typeface="Arial" panose="020B0604020202020204" pitchFamily="34" charset="0"/>
                <a:cs typeface="Arial" panose="020B0604020202020204" pitchFamily="34" charset="0"/>
              </a:rPr>
              <a:t>problems.</a:t>
            </a:r>
            <a:endParaRPr lang="ja-JP" altLang="ja-JP"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23</a:t>
            </a:fld>
            <a:endParaRPr kumimoji="1" lang="ja-JP" altLang="en-US"/>
          </a:p>
        </p:txBody>
      </p:sp>
    </p:spTree>
    <p:extLst>
      <p:ext uri="{BB962C8B-B14F-4D97-AF65-F5344CB8AC3E}">
        <p14:creationId xmlns:p14="http://schemas.microsoft.com/office/powerpoint/2010/main" val="1711917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Next we will consider resource allocation.</a:t>
            </a:r>
            <a:endParaRPr lang="en-US" altLang="ja-JP" sz="1200" dirty="0">
              <a:latin typeface="Arial" panose="020B0604020202020204" pitchFamily="34" charset="0"/>
              <a:cs typeface="Arial" panose="020B0604020202020204" pitchFamily="34" charset="0"/>
            </a:endParaRPr>
          </a:p>
          <a:p>
            <a:pPr rtl="0"/>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Management should allocate adequate resources to support and maintain the management of data integrity so that errors and intentional loss of data integrity are not invited by inadvertently or deliberately imposing excessive workloads and pressure on the persons responsible for data generation and record storage.</a:t>
            </a:r>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Staff allocation should allow for sufficient IT support, oversight/auditing, and training for employees. We also need to improve the level of compliance with ALCOA + within the company. ALCOA+ means that data must be Attributable, Legible, Contemporaneous, Original, Accurate, Complete, Consistent, Enduring, and Available. To this end, we must construct systems or mechanisms that enable us to purchase the equipment, software, and hardware necessary to overcome any weaknesses in data integrity. To familiarize all employees with the quality and integrity of </a:t>
            </a:r>
            <a:r>
              <a:rPr lang="en-US" sz="1200" strike="sngStrike" dirty="0">
                <a:latin typeface="Arial" panose="020B0604020202020204" pitchFamily="34" charset="0"/>
                <a:cs typeface="Arial" panose="020B0604020202020204" pitchFamily="34" charset="0"/>
              </a:rPr>
              <a:t>the</a:t>
            </a:r>
            <a:r>
              <a:rPr lang="en-US" sz="1200" dirty="0">
                <a:latin typeface="Arial" panose="020B0604020202020204" pitchFamily="34" charset="0"/>
                <a:cs typeface="Arial" panose="020B0604020202020204" pitchFamily="34" charset="0"/>
              </a:rPr>
              <a:t> data and to promote risk discovery and improvement, we are expected to enlist the assistance of experts (SMEs, supervisors, team leaders, etc.) at various levels. In addition, we are required to assign persons to play roles in data management within the organization, such as data managers and persons in charge of compliance.</a:t>
            </a:r>
            <a:endParaRPr lang="ja-JP" altLang="ja-JP"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24</a:t>
            </a:fld>
            <a:endParaRPr kumimoji="1" lang="ja-JP" altLang="en-US"/>
          </a:p>
        </p:txBody>
      </p:sp>
    </p:spTree>
    <p:extLst>
      <p:ext uri="{BB962C8B-B14F-4D97-AF65-F5344CB8AC3E}">
        <p14:creationId xmlns:p14="http://schemas.microsoft.com/office/powerpoint/2010/main" val="3863491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rtl="0"/>
            <a:r>
              <a:rPr lang="en-US" sz="1200" dirty="0">
                <a:latin typeface="Arial" panose="020B0604020202020204" pitchFamily="34" charset="0"/>
                <a:cs typeface="Arial" panose="020B0604020202020204" pitchFamily="34" charset="0"/>
              </a:rPr>
              <a:t>Next we will consider how to deal with data integrity issues found internally.</a:t>
            </a:r>
            <a:endParaRPr lang="ja-JP" altLang="ja-JP" sz="1200" dirty="0">
              <a:latin typeface="Arial" panose="020B0604020202020204" pitchFamily="34" charset="0"/>
              <a:cs typeface="Arial" panose="020B0604020202020204" pitchFamily="34" charset="0"/>
            </a:endParaRPr>
          </a:p>
          <a:p>
            <a:pPr rtl="0"/>
            <a:endParaRPr lang="en-US" altLang="ja-JP" sz="1200" dirty="0">
              <a:latin typeface="Arial" panose="020B0604020202020204" pitchFamily="34" charset="0"/>
              <a:cs typeface="Arial" panose="020B0604020202020204" pitchFamily="34" charset="0"/>
            </a:endParaRPr>
          </a:p>
          <a:p>
            <a:pPr rtl="0"/>
            <a:r>
              <a:rPr lang="en-US" sz="1200" dirty="0">
                <a:latin typeface="Arial" panose="020B0604020202020204" pitchFamily="34" charset="0"/>
                <a:cs typeface="Arial" panose="020B0604020202020204" pitchFamily="34" charset="0"/>
              </a:rPr>
              <a:t>Any data integrity issue that is found should be treated as a "deviation" under the Pharmaceutical Quality System (PQS).</a:t>
            </a:r>
            <a:endParaRPr lang="en-US" altLang="ja-JP" sz="1200" dirty="0">
              <a:latin typeface="Arial" panose="020B0604020202020204" pitchFamily="34" charset="0"/>
              <a:cs typeface="Arial" panose="020B0604020202020204" pitchFamily="34" charset="0"/>
            </a:endParaRPr>
          </a:p>
          <a:p>
            <a:pPr defTabSz="1671157" rtl="0">
              <a:defRPr/>
            </a:pPr>
            <a:r>
              <a:rPr lang="en-US" sz="1200" dirty="0">
                <a:latin typeface="Arial" panose="020B0604020202020204" pitchFamily="34" charset="0"/>
                <a:cs typeface="Arial" panose="020B0604020202020204" pitchFamily="34" charset="0"/>
              </a:rPr>
              <a:t>Evaluation of the impact on product quality is based on scientific evidence. If a defect is found, it is necessary to investigate the scope and root cause of the problem, take corrective actions, and take preventive actions. The implementation </a:t>
            </a:r>
            <a:r>
              <a:rPr lang="en-US" sz="1200" u="none" dirty="0">
                <a:latin typeface="Arial" panose="020B0604020202020204" pitchFamily="34" charset="0"/>
                <a:cs typeface="Arial" panose="020B0604020202020204" pitchFamily="34" charset="0"/>
              </a:rPr>
              <a:t>of gap </a:t>
            </a:r>
            <a:r>
              <a:rPr lang="en-US" sz="1200" dirty="0">
                <a:latin typeface="Arial" panose="020B0604020202020204" pitchFamily="34" charset="0"/>
                <a:cs typeface="Arial" panose="020B0604020202020204" pitchFamily="34" charset="0"/>
              </a:rPr>
              <a:t>analysis to discover system weaknesses is an effective measure within this process. Corrective actions include product recall, customer notification, and regulatory reporting. Management is required to monitor the planning and implementation of corrective actions and document the series of activities involved.</a:t>
            </a:r>
            <a:endParaRPr lang="ja-JP" altLang="ja-JP" sz="1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25</a:t>
            </a:fld>
            <a:endParaRPr kumimoji="1" lang="ja-JP" altLang="en-US"/>
          </a:p>
        </p:txBody>
      </p:sp>
    </p:spTree>
    <p:extLst>
      <p:ext uri="{BB962C8B-B14F-4D97-AF65-F5344CB8AC3E}">
        <p14:creationId xmlns:p14="http://schemas.microsoft.com/office/powerpoint/2010/main" val="31357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No one can know the true quality of each individual drug product. It is difficult to judge the quality of drugs based on their appearance. However</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patients and medical institutions that use the products we manufacture and sell have faith in their quality. They never question whether </a:t>
            </a:r>
            <a:r>
              <a:rPr lang="en-US" sz="1200" b="0" i="0" u="none" dirty="0">
                <a:solidFill>
                  <a:schemeClr val="tx1">
                    <a:lumMod val="95000"/>
                    <a:lumOff val="5000"/>
                  </a:schemeClr>
                </a:solidFill>
                <a:latin typeface="Arial" panose="020B0604020202020204" pitchFamily="34" charset="0"/>
                <a:ea typeface="ＭＳ Ｐゴシック" panose="020B0600070205080204" pitchFamily="50" charset="-128"/>
                <a:cs typeface="Arial" panose="020B0604020202020204" pitchFamily="34" charset="0"/>
              </a:rPr>
              <a:t>the products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were manufactured by the correct procedure or actually contain the active ingredient. In other words, patients and medical institutions trust us as manufacturers and marketers of drugs.</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How do we prove ourselves </a:t>
            </a: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worthy of this trust as manufacturers and marketers of drugs?</a:t>
            </a:r>
            <a:endPar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3</a:t>
            </a:fld>
            <a:endParaRPr kumimoji="1" lang="ja-JP" altLang="en-US"/>
          </a:p>
        </p:txBody>
      </p:sp>
    </p:spTree>
    <p:extLst>
      <p:ext uri="{BB962C8B-B14F-4D97-AF65-F5344CB8AC3E}">
        <p14:creationId xmlns:p14="http://schemas.microsoft.com/office/powerpoint/2010/main" val="277296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 brief, what we have done thus far is to test samples of the drugs we manufacture and market – the drugs that are delivered to patients and medical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institutions. These test samples are taken from the entire population of products and the quality of products has</a:t>
            </a:r>
            <a:r>
              <a:rPr lang="en-US" sz="120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been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guaranteed with the data from these samples. However, since the samples are destroyed through the test, the samples themselves</a:t>
            </a:r>
            <a:r>
              <a:rPr lang="en-US" sz="120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that passed the test cannot be delivered to patients and medical institutions.</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If only visual inspection were sufficient, 100% inspection would be possible for drugs, but the physicochemical tests that correspond to functional inspection are performed only for the samples collected (test samples), that is, drug products representing that particular lot.</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 other words, the individual products that can be delivered to patients and medical institutions are, in a sense, "untested products." </a:t>
            </a:r>
            <a:r>
              <a:rPr lang="en-US" altLang="ja-JP" sz="1200" u="none" dirty="0">
                <a:solidFill>
                  <a:schemeClr val="tx1"/>
                </a:solidFill>
                <a:latin typeface="Arial" panose="020B0604020202020204" pitchFamily="34" charset="0"/>
                <a:ea typeface="+mn-ea"/>
                <a:cs typeface="Arial" panose="020B0604020202020204" pitchFamily="34" charset="0"/>
              </a:rPr>
              <a:t>Due to their characteristics, </a:t>
            </a:r>
            <a:r>
              <a:rPr lang="en-US" altLang="ja-JP" sz="120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he quality of the drugs that can be delivered to patients and medical institutions </a:t>
            </a:r>
            <a:r>
              <a:rPr lang="en-US" sz="1200" u="none" strike="sng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may be said to be guaranteed by various records (data), such as manufacturing and test records.</a:t>
            </a:r>
            <a:endParaRPr lang="en-US" altLang="ja-JP"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rtl="0">
              <a:lnSpc>
                <a:spcPct val="120000"/>
              </a:lnSpc>
            </a:pP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 this sense, ensuring the integrity, consistency, and accuracy of records (data) related to drugs is a commitment to patients and medical institutions.</a:t>
            </a:r>
            <a:endParaRPr lang="en-US" altLang="ja-JP"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4</a:t>
            </a:fld>
            <a:endParaRPr kumimoji="1" lang="ja-JP" altLang="en-US"/>
          </a:p>
        </p:txBody>
      </p:sp>
    </p:spTree>
    <p:extLst>
      <p:ext uri="{BB962C8B-B14F-4D97-AF65-F5344CB8AC3E}">
        <p14:creationId xmlns:p14="http://schemas.microsoft.com/office/powerpoint/2010/main" val="67985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"Why is data integrity necessary? Why must we take steps to ensure that data are complete, consistent and accurate?"</a:t>
            </a:r>
            <a:endParaRPr lang="en-US" altLang="ja-JP"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These are</a:t>
            </a:r>
            <a:r>
              <a:rPr lang="en-US" sz="120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necessary in order to faithfully fulfill the aforementioned commitment to patients and medical institutions.</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 you know, all decisions regarding the manufacture and marketing of medicinal products are based on data.</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This practice is built on the fundamental philosophy that  [1] data (records) are evidence of review (inspection) of drugs and [2] data (records) are evidence of the quality of drugs. </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Records (data) are the only proof that we performed the work in accordance with the procedures, and they certify "when, who, where, what and how." If there are no records (data) or if they are not correct, the work was "not performed." Writing results on paper in real time or entering them into computers, etc. is necessary in order to steadily fulfill our commitment to patients and medical institutions and be worthy of their trust.</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If the data submitted in the application (inspection), etc. are incorrect or if the quality test data are improperly prepared, a drug with </a:t>
            </a:r>
            <a:r>
              <a:rPr lang="en-US" altLang="ja-JP" sz="1200" u="none" dirty="0">
                <a:solidFill>
                  <a:schemeClr val="tx1"/>
                </a:solidFill>
                <a:latin typeface="Arial" panose="020B0604020202020204" pitchFamily="34" charset="0"/>
                <a:ea typeface="+mn-ea"/>
                <a:cs typeface="Arial" panose="020B0604020202020204" pitchFamily="34" charset="0"/>
              </a:rPr>
              <a:t>deficiencies in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efficacy and safety will be approved and distributed to the market, and this situation will inevitably present a major problem, not only for pharmaceutical companies but also for the regulatory authorities as well as for patients and medical institutions.</a:t>
            </a:r>
          </a:p>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That is why we must ensure product quality by promoting data integrity, through the creation of a GMP organization and </a:t>
            </a:r>
            <a:r>
              <a:rPr lang="en-US" sz="120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cooperation between </a:t>
            </a:r>
            <a:r>
              <a:rPr lang="en-US" sz="1200" u="none" strike="sng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employees </a:t>
            </a:r>
            <a:r>
              <a:rPr lang="en-US" sz="120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company (management) in keeping records correctly.</a:t>
            </a:r>
            <a:endParaRPr kumimoji="1" lang="en-US" altLang="ja-JP" sz="8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5D7455C2-5677-48F0-904A-2BDC1EC76E13}" type="slidenum">
              <a:rPr kumimoji="1" lang="ja-JP" altLang="en-US" smtClean="0"/>
              <a:t>5</a:t>
            </a:fld>
            <a:endParaRPr kumimoji="1" lang="ja-JP" altLang="en-US"/>
          </a:p>
        </p:txBody>
      </p:sp>
    </p:spTree>
    <p:extLst>
      <p:ext uri="{BB962C8B-B14F-4D97-AF65-F5344CB8AC3E}">
        <p14:creationId xmlns:p14="http://schemas.microsoft.com/office/powerpoint/2010/main" val="422341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Generic Drug Scandal that occurred in the United States in the late 1980s was exactly such a situation in which the reliability of data was compromised.</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rtl="0"/>
            <a:r>
              <a:rPr lang="en-US" sz="1200" b="0" dirty="0">
                <a:ln>
                  <a:solidFill>
                    <a:schemeClr val="tx1"/>
                  </a:solidFill>
                </a:ln>
                <a:solidFill>
                  <a:schemeClr val="tx1"/>
                </a:solidFill>
                <a:latin typeface="Arial" panose="020B0604020202020204" pitchFamily="34" charset="0"/>
                <a:ea typeface="ＭＳ Ｐゴシック" panose="020B0600070205080204" pitchFamily="50" charset="-128"/>
                <a:cs typeface="Arial" panose="020B0604020202020204" pitchFamily="34" charset="0"/>
                <a:hlinkClick r:id="rId3"/>
              </a:rPr>
              <a:t>https://www.nytimes.com/1989/10/02/opinion/the-generic-drug-scandal.html</a:t>
            </a:r>
            <a:endParaRPr lang="en-US" altLang="ja-JP" sz="1200" b="0" dirty="0">
              <a:ln>
                <a:solidFill>
                  <a:schemeClr val="tx1"/>
                </a:solidFill>
              </a:ln>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rtl="0"/>
            <a:r>
              <a:rPr lang="en-US" sz="1200" b="0" dirty="0">
                <a:ln>
                  <a:solidFill>
                    <a:schemeClr val="tx1"/>
                  </a:solidFill>
                </a:ln>
                <a:solidFill>
                  <a:schemeClr val="tx1"/>
                </a:solidFill>
                <a:latin typeface="Arial" panose="020B0604020202020204" pitchFamily="34" charset="0"/>
                <a:ea typeface="ＭＳ Ｐゴシック" panose="020B0600070205080204" pitchFamily="50" charset="-128"/>
                <a:cs typeface="Arial" panose="020B0604020202020204" pitchFamily="34" charset="0"/>
                <a:hlinkClick r:id="rId4"/>
              </a:rPr>
              <a:t>https://www.slideshare.net/mswit/a-fda-crisis-history-the-generic-drug-scandal</a:t>
            </a:r>
            <a:endParaRPr lang="en-US" altLang="ja-JP" sz="1200" b="0" dirty="0">
              <a:ln>
                <a:solidFill>
                  <a:schemeClr val="tx1"/>
                </a:solidFill>
              </a:ln>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Below are the consequences from this scandal (including the financial impact from </a:t>
            </a: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loss of data (value at the time).</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tabLst>
                <a:tab pos="2511425" algn="l"/>
              </a:tabLst>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Loss of sales: $102,000,000 (1989),  $55,000,000 (1990)</a:t>
            </a:r>
          </a:p>
          <a:p>
            <a:pPr algn="just" defTabSz="1671157" rtl="0">
              <a:tabLst>
                <a:tab pos="2511425" algn="l"/>
              </a:tabLst>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Employee dismissals: Staff reduced from 900 persons to 450 persons</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tabLst>
                <a:tab pos="2511425" algn="l"/>
              </a:tabLst>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Criminal and civil fines:$2,750,000</a:t>
            </a:r>
          </a:p>
          <a:p>
            <a:pPr algn="just" defTabSz="1671157" rtl="0">
              <a:tabLst>
                <a:tab pos="2511425" algn="l"/>
              </a:tabLst>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Settlement for shareholder lawsuits:$2,250,000</a:t>
            </a:r>
          </a:p>
          <a:p>
            <a:pPr algn="just" defTabSz="1671157" rtl="0">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External auditors and attorneys' fees: Up to $5 million</a:t>
            </a:r>
          </a:p>
          <a:p>
            <a:pPr algn="just" defTabSz="1671157" rtl="0">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Disruption of business operations (4 years’ worth of research and development expenses): Incalculable</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Civil litigation costs:~$13,000,000</a:t>
            </a:r>
            <a:endPar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 the late 1990s, "Guidance on the Integrity of Application Data" were issued following the above-mentioned scandal.</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200" dirty="0">
                <a:ln>
                  <a:solidFill>
                    <a:schemeClr val="tx1"/>
                  </a:solidFill>
                </a:ln>
                <a:solidFill>
                  <a:schemeClr val="tx1"/>
                </a:solidFill>
                <a:latin typeface="Arial" panose="020B0604020202020204" pitchFamily="34" charset="0"/>
                <a:ea typeface="ＭＳ Ｐゴシック" panose="020B0600070205080204" pitchFamily="50" charset="-128"/>
                <a:cs typeface="Arial" panose="020B0604020202020204" pitchFamily="34" charset="0"/>
                <a:hlinkClick r:id="rId5"/>
              </a:rPr>
              <a:t>https://www.fda.gov/ICECI/EnforcementActions/ApplicationIntegrityPolicy/default.htm</a:t>
            </a:r>
            <a:endParaRPr lang="en-US" altLang="ja-JP" sz="1200" dirty="0">
              <a:ln>
                <a:solidFill>
                  <a:schemeClr val="tx1"/>
                </a:solidFill>
              </a:ln>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defTabSz="1671157" rtl="0">
              <a:defRPr/>
            </a:pPr>
            <a:r>
              <a:rPr 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 addition, since 2010, the FDA has been making inspections more stringent, mainly for suppliers </a:t>
            </a:r>
            <a:r>
              <a:rPr lang="en-US" altLang="ja-JP" sz="1200" u="none" dirty="0">
                <a:solidFill>
                  <a:schemeClr val="tx1"/>
                </a:solidFill>
                <a:latin typeface="Arial" panose="020B0604020202020204" pitchFamily="34" charset="0"/>
                <a:ea typeface="+mn-ea"/>
                <a:cs typeface="Arial" panose="020B0604020202020204" pitchFamily="34" charset="0"/>
              </a:rPr>
              <a:t>with insufficient DI compliance in India and China</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which are main supply sources, based on the philosophy that "The quality of companies that cannot produce correct data cannot be guaranteed" and "Defects at suppliers </a:t>
            </a:r>
            <a:r>
              <a:rPr lang="en-US" altLang="ja-JP" sz="1200" u="none" dirty="0">
                <a:solidFill>
                  <a:schemeClr val="tx1"/>
                </a:solidFill>
                <a:latin typeface="Arial" panose="020B0604020202020204" pitchFamily="34" charset="0"/>
                <a:ea typeface="+mn-ea"/>
                <a:cs typeface="Arial" panose="020B0604020202020204" pitchFamily="34" charset="0"/>
              </a:rPr>
              <a:t>directly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lead to product stockouts."</a:t>
            </a: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6</a:t>
            </a:fld>
            <a:endParaRPr kumimoji="1" lang="ja-JP" altLang="en-US"/>
          </a:p>
        </p:txBody>
      </p:sp>
    </p:spTree>
    <p:extLst>
      <p:ext uri="{BB962C8B-B14F-4D97-AF65-F5344CB8AC3E}">
        <p14:creationId xmlns:p14="http://schemas.microsoft.com/office/powerpoint/2010/main" val="419824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dirty="0">
                <a:solidFill>
                  <a:schemeClr val="tx1"/>
                </a:solidFill>
                <a:latin typeface="+mn-ea"/>
              </a:rPr>
              <a:t>This slide shows changes in the ratio of DI-related </a:t>
            </a:r>
            <a:r>
              <a:rPr lang="en-US" sz="1200" u="none" dirty="0">
                <a:solidFill>
                  <a:schemeClr val="tx1"/>
                </a:solidFill>
                <a:latin typeface="+mn-ea"/>
              </a:rPr>
              <a:t>findings in warning letters issued by the FDA after inspections </a:t>
            </a:r>
            <a:r>
              <a:rPr lang="en-US" sz="1200" u="none" strike="noStrike" dirty="0">
                <a:solidFill>
                  <a:schemeClr val="tx1"/>
                </a:solidFill>
                <a:latin typeface="+mn-ea"/>
              </a:rPr>
              <a:t>of</a:t>
            </a:r>
            <a:r>
              <a:rPr lang="en-US" sz="1200" u="none" dirty="0">
                <a:solidFill>
                  <a:schemeClr val="tx1"/>
                </a:solidFill>
                <a:latin typeface="+mn-ea"/>
              </a:rPr>
              <a:t> drug product </a:t>
            </a:r>
            <a:r>
              <a:rPr lang="en-US" sz="1200" u="none" strike="noStrike" dirty="0">
                <a:solidFill>
                  <a:schemeClr val="tx1"/>
                </a:solidFill>
                <a:latin typeface="+mn-ea"/>
              </a:rPr>
              <a:t>manufacturing sites </a:t>
            </a:r>
            <a:r>
              <a:rPr lang="en-US" sz="1200" u="none" dirty="0">
                <a:solidFill>
                  <a:schemeClr val="tx1"/>
                </a:solidFill>
                <a:latin typeface="+mn-ea"/>
              </a:rPr>
              <a:t>and of drug substance manufacturing sites.</a:t>
            </a:r>
          </a:p>
          <a:p>
            <a:pPr algn="just" rtl="0"/>
            <a:r>
              <a:rPr lang="en-US" sz="1200" u="none" dirty="0">
                <a:solidFill>
                  <a:schemeClr val="tx1"/>
                </a:solidFill>
                <a:latin typeface="+mn-ea"/>
              </a:rPr>
              <a:t>DI-related findings in warning letters have been decreasing since 2015, but as of 2018, DI-related findings still exceed 40%.</a:t>
            </a:r>
          </a:p>
          <a:p>
            <a:pPr algn="just" rtl="0"/>
            <a:r>
              <a:rPr lang="en-US" sz="1200" u="none" dirty="0">
                <a:solidFill>
                  <a:schemeClr val="tx1"/>
                </a:solidFill>
                <a:latin typeface="+mn-ea"/>
              </a:rPr>
              <a:t>While, in early inspections, there were many findings related </a:t>
            </a:r>
            <a:r>
              <a:rPr lang="en-US" sz="1200" dirty="0">
                <a:solidFill>
                  <a:schemeClr val="tx1"/>
                </a:solidFill>
                <a:latin typeface="+mn-ea"/>
              </a:rPr>
              <a:t>to document control such as data tampering and deletion, the recent findings are characterized by expansion to areas unrelated to document control, such as computer control, audit trail, and contemporaneousness of records.</a:t>
            </a:r>
            <a:endParaRPr lang="en-US" altLang="ja-JP" sz="1200" dirty="0">
              <a:solidFill>
                <a:schemeClr val="tx1"/>
              </a:solidFill>
              <a:latin typeface="+mn-ea"/>
            </a:endParaRPr>
          </a:p>
          <a:p>
            <a:pPr algn="just" rtl="0"/>
            <a:r>
              <a:rPr lang="en-US" sz="1200" dirty="0">
                <a:solidFill>
                  <a:schemeClr val="tx1"/>
                </a:solidFill>
                <a:latin typeface="+mn-ea"/>
              </a:rPr>
              <a:t>So then, what is the situation in Japan?</a:t>
            </a:r>
            <a:endParaRPr lang="ja-JP" altLang="en-US" sz="1200" dirty="0">
              <a:solidFill>
                <a:schemeClr val="tx1"/>
              </a:solidFill>
              <a:latin typeface="+mn-ea"/>
            </a:endParaRP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7</a:t>
            </a:fld>
            <a:endParaRPr kumimoji="1" lang="ja-JP" altLang="en-US"/>
          </a:p>
        </p:txBody>
      </p:sp>
    </p:spTree>
    <p:extLst>
      <p:ext uri="{BB962C8B-B14F-4D97-AF65-F5344CB8AC3E}">
        <p14:creationId xmlns:p14="http://schemas.microsoft.com/office/powerpoint/2010/main" val="410458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defTabSz="1671157" rtl="0">
              <a:defRPr/>
            </a:pPr>
            <a:r>
              <a:rPr lang="en-US" sz="1200" dirty="0">
                <a:latin typeface="Arial" panose="020B0604020202020204" pitchFamily="34" charset="0"/>
                <a:ea typeface="ＭＳ Ｐゴシック" panose="020B0600070205080204" pitchFamily="50" charset="-128"/>
                <a:cs typeface="Arial" panose="020B0604020202020204" pitchFamily="34" charset="0"/>
              </a:rPr>
              <a:t>In Japan, at the "GMP Case Study Meeting" held in 2017, PMDA reported that deficiencies </a:t>
            </a:r>
            <a:r>
              <a:rPr lang="en-US" sz="1200" u="none" dirty="0">
                <a:latin typeface="Arial" panose="020B0604020202020204" pitchFamily="34" charset="0"/>
                <a:ea typeface="ＭＳ Ｐゴシック" panose="020B0600070205080204" pitchFamily="50" charset="-128"/>
                <a:cs typeface="Arial" panose="020B0604020202020204" pitchFamily="34" charset="0"/>
              </a:rPr>
              <a:t>in document control and records were increasing among the findings of GMP inspections conducted by PMDA. </a:t>
            </a:r>
            <a:r>
              <a:rPr lang="en-US" sz="1200" u="none" dirty="0">
                <a:ln w="0"/>
                <a:effectLst>
                  <a:outerShdw blurRad="38100" dist="19050" dir="2700000" algn="tl" rotWithShape="0">
                    <a:schemeClr val="dk1">
                      <a:alpha val="40000"/>
                    </a:schemeClr>
                  </a:outerShdw>
                </a:effectLst>
                <a:latin typeface="Arial" panose="020B0604020202020204" pitchFamily="34" charset="0"/>
                <a:ea typeface="ＭＳ Ｐゴシック" panose="020B0600070205080204" pitchFamily="50" charset="-128"/>
                <a:cs typeface="Arial" panose="020B0604020202020204" pitchFamily="34" charset="0"/>
              </a:rPr>
              <a:t>They also reported a sharp increase was observed in deficiencies in document control and records, from 25 in 2016 to 41 in 2017.</a:t>
            </a:r>
          </a:p>
          <a:p>
            <a:pPr algn="just" defTabSz="1671157" rtl="0">
              <a:defRPr/>
            </a:pPr>
            <a:r>
              <a:rPr lang="en-US" sz="1200" u="none" dirty="0">
                <a:latin typeface="Arial" panose="020B0604020202020204" pitchFamily="34" charset="0"/>
                <a:ea typeface="ＭＳ Ｐゴシック" panose="020B0600070205080204" pitchFamily="50" charset="-128"/>
                <a:cs typeface="Arial" panose="020B0604020202020204" pitchFamily="34" charset="0"/>
              </a:rPr>
              <a:t>The report states that "compliance with data integrity is </a:t>
            </a:r>
            <a:r>
              <a:rPr lang="en-US" sz="1200" u="none" strike="noStrike" dirty="0">
                <a:latin typeface="Arial" panose="020B0604020202020204" pitchFamily="34" charset="0"/>
                <a:ea typeface="ＭＳ Ｐゴシック" panose="020B0600070205080204" pitchFamily="50" charset="-128"/>
                <a:cs typeface="Arial" panose="020B0604020202020204" pitchFamily="34" charset="0"/>
              </a:rPr>
              <a:t>basically routine </a:t>
            </a:r>
            <a:r>
              <a:rPr lang="en-US" sz="1200" u="none" dirty="0">
                <a:latin typeface="Arial" panose="020B0604020202020204" pitchFamily="34" charset="0"/>
                <a:ea typeface="ＭＳ Ｐゴシック" panose="020B0600070205080204" pitchFamily="50" charset="-128"/>
                <a:cs typeface="Arial" panose="020B0604020202020204" pitchFamily="34" charset="0"/>
              </a:rPr>
              <a:t>GMP activities, however, it is inadequate at these companies"!</a:t>
            </a:r>
            <a:endParaRPr lang="ja-JP" altLang="en-US" sz="1200" u="none"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8</a:t>
            </a:fld>
            <a:endParaRPr kumimoji="1" lang="ja-JP" altLang="en-US"/>
          </a:p>
        </p:txBody>
      </p:sp>
    </p:spTree>
    <p:extLst>
      <p:ext uri="{BB962C8B-B14F-4D97-AF65-F5344CB8AC3E}">
        <p14:creationId xmlns:p14="http://schemas.microsoft.com/office/powerpoint/2010/main" val="223612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rtlCol="0"/>
          <a:lstStyle/>
          <a:p>
            <a:pPr algn="just" rtl="0"/>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What</a:t>
            </a:r>
            <a:r>
              <a:rPr lang="en-US" sz="1200" u="none" strike="noStrik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will happen if compliance with data integrity is neglected?</a:t>
            </a:r>
            <a:endParaRPr lang="en-US" altLang="ja-JP"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rtl="0">
              <a:defRPr/>
            </a:pP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If </a:t>
            </a:r>
            <a:r>
              <a:rPr lang="en-US" sz="1200" u="none" strike="noStrik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it is</a:t>
            </a: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it will not be possible to guarantee the quality of the products manufactured and marketed by the company. In some cases, this would lead to a recall of the products, with major losses for the company.</a:t>
            </a:r>
            <a:endParaRPr lang="en-US" altLang="ja-JP"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a:t>
            </a:r>
            <a:r>
              <a:rPr lang="en-US" sz="1200" u="none"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major losses include </a:t>
            </a:r>
            <a:r>
              <a:rPr lang="en-US" sz="1200" u="none" kern="1200" dirty="0">
                <a:solidFill>
                  <a:schemeClr val="tx1"/>
                </a:solidFill>
                <a:effectLst/>
                <a:latin typeface="Arial" panose="020B0604020202020204" pitchFamily="34" charset="0"/>
                <a:cs typeface="Arial" panose="020B0604020202020204" pitchFamily="34" charset="0"/>
              </a:rPr>
              <a:t>the cost of recalls and compensation (economic loss), the company’s credibility (loss of social trust, fall in stock prices), and the markets (decrease/loss of share). </a:t>
            </a:r>
            <a:r>
              <a:rPr lang="en-US" sz="1200" u="none" strike="noStrike" kern="1200" dirty="0">
                <a:solidFill>
                  <a:schemeClr val="tx1"/>
                </a:solidFill>
                <a:effectLst/>
                <a:latin typeface="Arial" panose="020B0604020202020204" pitchFamily="34" charset="0"/>
                <a:cs typeface="Arial" panose="020B0604020202020204" pitchFamily="34" charset="0"/>
              </a:rPr>
              <a:t>Because our products are </a:t>
            </a:r>
            <a:r>
              <a:rPr lang="en-US" sz="1200" u="none" kern="1200" dirty="0">
                <a:solidFill>
                  <a:schemeClr val="tx1"/>
                </a:solidFill>
                <a:effectLst/>
                <a:latin typeface="Arial" panose="020B0604020202020204" pitchFamily="34" charset="0"/>
                <a:cs typeface="Arial" panose="020B0604020202020204" pitchFamily="34" charset="0"/>
              </a:rPr>
              <a:t>pharmaceuticals, patients' lives might be endangered depending on the cause of recall.</a:t>
            </a:r>
            <a:endParaRPr lang="ja-JP" altLang="en-US" sz="1200" u="none" dirty="0">
              <a:ln>
                <a:solidFill>
                  <a:schemeClr val="tx1"/>
                </a:solidFill>
              </a:ln>
              <a:solidFill>
                <a:schemeClr val="tx1"/>
              </a:solidFill>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rtlCol="0"/>
          <a:lstStyle/>
          <a:p>
            <a:pPr rtl="0"/>
            <a:fld id="{646F6602-E159-430C-8CD0-B6EDC046C21E}" type="slidenum">
              <a:rPr kumimoji="1" lang="ja-JP" altLang="en-US" smtClean="0"/>
              <a:t>9</a:t>
            </a:fld>
            <a:endParaRPr kumimoji="1" lang="ja-JP" altLang="en-US"/>
          </a:p>
        </p:txBody>
      </p:sp>
    </p:spTree>
    <p:extLst>
      <p:ext uri="{BB962C8B-B14F-4D97-AF65-F5344CB8AC3E}">
        <p14:creationId xmlns:p14="http://schemas.microsoft.com/office/powerpoint/2010/main" val="336831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rtlCol="0" anchor="b"/>
          <a:lstStyle>
            <a:lvl1pPr algn="ctr">
              <a:defRPr sz="6000"/>
            </a:lvl1pPr>
          </a:lstStyle>
          <a:p>
            <a:pPr rtl="0"/>
            <a:r>
              <a:rPr 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マスター サブタイトルの書式設定</a:t>
            </a:r>
          </a:p>
        </p:txBody>
      </p:sp>
      <p:sp>
        <p:nvSpPr>
          <p:cNvPr id="4" name="日付プレースホルダー 3"/>
          <p:cNvSpPr>
            <a:spLocks noGrp="1"/>
          </p:cNvSpPr>
          <p:nvPr>
            <p:ph type="dt" sz="half" idx="10"/>
          </p:nvPr>
        </p:nvSpPr>
        <p:spPr/>
        <p:txBody>
          <a:bodyPr rtlCol="0"/>
          <a:lstStyle/>
          <a:p>
            <a:pPr rtl="0"/>
            <a:r>
              <a:rPr kumimoji="1" lang="ja-JP" altLang="en-US"/>
              <a:t>2020/1/20</a:t>
            </a:r>
          </a:p>
        </p:txBody>
      </p:sp>
      <p:sp>
        <p:nvSpPr>
          <p:cNvPr id="5" name="フッター プレースホルダー 4"/>
          <p:cNvSpPr>
            <a:spLocks noGrp="1"/>
          </p:cNvSpPr>
          <p:nvPr>
            <p:ph type="ftr" sz="quarter" idx="11"/>
          </p:nvPr>
        </p:nvSpPr>
        <p:spPr/>
        <p:txBody>
          <a:bodyPr rtlCol="0"/>
          <a:lstStyle/>
          <a:p>
            <a:pPr rtl="0"/>
            <a:endParaRPr kumimoji="1" lang="ja-JP" altLang="en-US"/>
          </a:p>
        </p:txBody>
      </p:sp>
      <p:sp>
        <p:nvSpPr>
          <p:cNvPr id="6" name="スライド番号プレースホルダー 5"/>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304605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ー 3"/>
          <p:cNvSpPr>
            <a:spLocks noGrp="1"/>
          </p:cNvSpPr>
          <p:nvPr>
            <p:ph type="dt" sz="half" idx="10"/>
          </p:nvPr>
        </p:nvSpPr>
        <p:spPr/>
        <p:txBody>
          <a:bodyPr rtlCol="0"/>
          <a:lstStyle/>
          <a:p>
            <a:pPr rtl="0"/>
            <a:r>
              <a:rPr kumimoji="1" lang="ja-JP" altLang="en-US"/>
              <a:t>2020/1/20</a:t>
            </a:r>
          </a:p>
        </p:txBody>
      </p:sp>
      <p:sp>
        <p:nvSpPr>
          <p:cNvPr id="5" name="フッター プレースホルダー 4"/>
          <p:cNvSpPr>
            <a:spLocks noGrp="1"/>
          </p:cNvSpPr>
          <p:nvPr>
            <p:ph type="ftr" sz="quarter" idx="11"/>
          </p:nvPr>
        </p:nvSpPr>
        <p:spPr/>
        <p:txBody>
          <a:bodyPr rtlCol="0"/>
          <a:lstStyle/>
          <a:p>
            <a:pPr rtl="0"/>
            <a:endParaRPr kumimoji="1" lang="ja-JP" altLang="en-US"/>
          </a:p>
        </p:txBody>
      </p:sp>
      <p:sp>
        <p:nvSpPr>
          <p:cNvPr id="6" name="スライド番号プレースホルダー 5"/>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54449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ー 3"/>
          <p:cNvSpPr>
            <a:spLocks noGrp="1"/>
          </p:cNvSpPr>
          <p:nvPr>
            <p:ph type="dt" sz="half" idx="10"/>
          </p:nvPr>
        </p:nvSpPr>
        <p:spPr/>
        <p:txBody>
          <a:bodyPr rtlCol="0"/>
          <a:lstStyle/>
          <a:p>
            <a:pPr rtl="0"/>
            <a:r>
              <a:rPr kumimoji="1" lang="ja-JP" altLang="en-US"/>
              <a:t>2020/1/20</a:t>
            </a:r>
          </a:p>
        </p:txBody>
      </p:sp>
      <p:sp>
        <p:nvSpPr>
          <p:cNvPr id="5" name="フッター プレースホルダー 4"/>
          <p:cNvSpPr>
            <a:spLocks noGrp="1"/>
          </p:cNvSpPr>
          <p:nvPr>
            <p:ph type="ftr" sz="quarter" idx="11"/>
          </p:nvPr>
        </p:nvSpPr>
        <p:spPr/>
        <p:txBody>
          <a:bodyPr rtlCol="0"/>
          <a:lstStyle/>
          <a:p>
            <a:pPr rtl="0"/>
            <a:endParaRPr kumimoji="1" lang="ja-JP" altLang="en-US"/>
          </a:p>
        </p:txBody>
      </p:sp>
      <p:sp>
        <p:nvSpPr>
          <p:cNvPr id="6" name="スライド番号プレースホルダー 5"/>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75083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p>
        </p:txBody>
      </p:sp>
      <p:sp>
        <p:nvSpPr>
          <p:cNvPr id="3" name="コンテンツ プレースホルダー 2"/>
          <p:cNvSpPr>
            <a:spLocks noGrp="1"/>
          </p:cNvSpPr>
          <p:nvPr>
            <p:ph idx="1"/>
          </p:nvPr>
        </p:nvSpPr>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ー 3"/>
          <p:cNvSpPr>
            <a:spLocks noGrp="1"/>
          </p:cNvSpPr>
          <p:nvPr>
            <p:ph type="dt" sz="half" idx="10"/>
          </p:nvPr>
        </p:nvSpPr>
        <p:spPr/>
        <p:txBody>
          <a:bodyPr rtlCol="0"/>
          <a:lstStyle/>
          <a:p>
            <a:pPr rtl="0"/>
            <a:r>
              <a:rPr kumimoji="1" lang="ja-JP" altLang="en-US"/>
              <a:t>2020/1/20</a:t>
            </a:r>
          </a:p>
        </p:txBody>
      </p:sp>
      <p:sp>
        <p:nvSpPr>
          <p:cNvPr id="5" name="フッター プレースホルダー 4"/>
          <p:cNvSpPr>
            <a:spLocks noGrp="1"/>
          </p:cNvSpPr>
          <p:nvPr>
            <p:ph type="ftr" sz="quarter" idx="11"/>
          </p:nvPr>
        </p:nvSpPr>
        <p:spPr/>
        <p:txBody>
          <a:bodyPr rtlCol="0"/>
          <a:lstStyle/>
          <a:p>
            <a:pPr rtl="0"/>
            <a:endParaRPr kumimoji="1" lang="ja-JP" altLang="en-US"/>
          </a:p>
        </p:txBody>
      </p:sp>
      <p:sp>
        <p:nvSpPr>
          <p:cNvPr id="6" name="スライド番号プレースホルダー 5"/>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64317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rtlCol="0" anchor="b"/>
          <a:lstStyle>
            <a:lvl1pPr>
              <a:defRPr sz="6000"/>
            </a:lvl1pPr>
          </a:lstStyle>
          <a:p>
            <a:pPr rtl="0"/>
            <a:r>
              <a:rPr 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マスター テキストの書式設定</a:t>
            </a:r>
          </a:p>
        </p:txBody>
      </p:sp>
      <p:sp>
        <p:nvSpPr>
          <p:cNvPr id="4" name="日付プレースホルダー 3"/>
          <p:cNvSpPr>
            <a:spLocks noGrp="1"/>
          </p:cNvSpPr>
          <p:nvPr>
            <p:ph type="dt" sz="half" idx="10"/>
          </p:nvPr>
        </p:nvSpPr>
        <p:spPr/>
        <p:txBody>
          <a:bodyPr rtlCol="0"/>
          <a:lstStyle/>
          <a:p>
            <a:pPr rtl="0"/>
            <a:r>
              <a:rPr kumimoji="1" lang="ja-JP" altLang="en-US"/>
              <a:t>2020/1/20</a:t>
            </a:r>
          </a:p>
        </p:txBody>
      </p:sp>
      <p:sp>
        <p:nvSpPr>
          <p:cNvPr id="5" name="フッター プレースホルダー 4"/>
          <p:cNvSpPr>
            <a:spLocks noGrp="1"/>
          </p:cNvSpPr>
          <p:nvPr>
            <p:ph type="ftr" sz="quarter" idx="11"/>
          </p:nvPr>
        </p:nvSpPr>
        <p:spPr/>
        <p:txBody>
          <a:bodyPr rtlCol="0"/>
          <a:lstStyle/>
          <a:p>
            <a:pPr rtl="0"/>
            <a:endParaRPr kumimoji="1" lang="ja-JP" altLang="en-US"/>
          </a:p>
        </p:txBody>
      </p:sp>
      <p:sp>
        <p:nvSpPr>
          <p:cNvPr id="6" name="スライド番号プレースホルダー 5"/>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299575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コンテンツ プレースホルダー 3"/>
          <p:cNvSpPr>
            <a:spLocks noGrp="1"/>
          </p:cNvSpPr>
          <p:nvPr>
            <p:ph sz="half" idx="2"/>
          </p:nvPr>
        </p:nvSpPr>
        <p:spPr>
          <a:xfrm>
            <a:off x="6172200" y="1825625"/>
            <a:ext cx="5181600" cy="4351338"/>
          </a:xfrm>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5" name="日付プレースホルダー 4"/>
          <p:cNvSpPr>
            <a:spLocks noGrp="1"/>
          </p:cNvSpPr>
          <p:nvPr>
            <p:ph type="dt" sz="half" idx="10"/>
          </p:nvPr>
        </p:nvSpPr>
        <p:spPr/>
        <p:txBody>
          <a:bodyPr rtlCol="0"/>
          <a:lstStyle/>
          <a:p>
            <a:pPr rtl="0"/>
            <a:r>
              <a:rPr kumimoji="1" lang="ja-JP" altLang="en-US"/>
              <a:t>2020/1/20</a:t>
            </a:r>
          </a:p>
        </p:txBody>
      </p:sp>
      <p:sp>
        <p:nvSpPr>
          <p:cNvPr id="6" name="フッター プレースホルダー 5"/>
          <p:cNvSpPr>
            <a:spLocks noGrp="1"/>
          </p:cNvSpPr>
          <p:nvPr>
            <p:ph type="ftr" sz="quarter" idx="11"/>
          </p:nvPr>
        </p:nvSpPr>
        <p:spPr/>
        <p:txBody>
          <a:bodyPr rtlCol="0"/>
          <a:lstStyle/>
          <a:p>
            <a:pPr rtl="0"/>
            <a:endParaRPr kumimoji="1" lang="ja-JP" altLang="en-US"/>
          </a:p>
        </p:txBody>
      </p:sp>
      <p:sp>
        <p:nvSpPr>
          <p:cNvPr id="7" name="スライド番号プレースホルダー 6"/>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76361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rtlCol="0"/>
          <a:lstStyle/>
          <a:p>
            <a:pPr rtl="0"/>
            <a:r>
              <a:rPr 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5" name="テキスト プレースホルダー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rtlCol="0"/>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7" name="日付プレースホルダー 6"/>
          <p:cNvSpPr>
            <a:spLocks noGrp="1"/>
          </p:cNvSpPr>
          <p:nvPr>
            <p:ph type="dt" sz="half" idx="10"/>
          </p:nvPr>
        </p:nvSpPr>
        <p:spPr/>
        <p:txBody>
          <a:bodyPr rtlCol="0"/>
          <a:lstStyle/>
          <a:p>
            <a:pPr rtl="0"/>
            <a:r>
              <a:rPr kumimoji="1" lang="ja-JP" altLang="en-US"/>
              <a:t>2020/1/20</a:t>
            </a:r>
          </a:p>
        </p:txBody>
      </p:sp>
      <p:sp>
        <p:nvSpPr>
          <p:cNvPr id="8" name="フッター プレースホルダー 7"/>
          <p:cNvSpPr>
            <a:spLocks noGrp="1"/>
          </p:cNvSpPr>
          <p:nvPr>
            <p:ph type="ftr" sz="quarter" idx="11"/>
          </p:nvPr>
        </p:nvSpPr>
        <p:spPr/>
        <p:txBody>
          <a:bodyPr rtlCol="0"/>
          <a:lstStyle/>
          <a:p>
            <a:pPr rtl="0"/>
            <a:endParaRPr kumimoji="1" lang="ja-JP" altLang="en-US"/>
          </a:p>
        </p:txBody>
      </p:sp>
      <p:sp>
        <p:nvSpPr>
          <p:cNvPr id="9" name="スライド番号プレースホルダー 8"/>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70370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t>マスター タイトルの書式設定</a:t>
            </a:r>
          </a:p>
        </p:txBody>
      </p:sp>
      <p:sp>
        <p:nvSpPr>
          <p:cNvPr id="3" name="日付プレースホルダー 2"/>
          <p:cNvSpPr>
            <a:spLocks noGrp="1"/>
          </p:cNvSpPr>
          <p:nvPr>
            <p:ph type="dt" sz="half" idx="10"/>
          </p:nvPr>
        </p:nvSpPr>
        <p:spPr/>
        <p:txBody>
          <a:bodyPr rtlCol="0"/>
          <a:lstStyle/>
          <a:p>
            <a:pPr rtl="0"/>
            <a:r>
              <a:rPr kumimoji="1" lang="ja-JP" altLang="en-US"/>
              <a:t>2020/1/20</a:t>
            </a:r>
          </a:p>
        </p:txBody>
      </p:sp>
      <p:sp>
        <p:nvSpPr>
          <p:cNvPr id="4" name="フッター プレースホルダー 3"/>
          <p:cNvSpPr>
            <a:spLocks noGrp="1"/>
          </p:cNvSpPr>
          <p:nvPr>
            <p:ph type="ftr" sz="quarter" idx="11"/>
          </p:nvPr>
        </p:nvSpPr>
        <p:spPr/>
        <p:txBody>
          <a:bodyPr rtlCol="0"/>
          <a:lstStyle/>
          <a:p>
            <a:pPr rtl="0"/>
            <a:endParaRPr kumimoji="1" lang="ja-JP" altLang="en-US"/>
          </a:p>
        </p:txBody>
      </p:sp>
      <p:sp>
        <p:nvSpPr>
          <p:cNvPr id="5" name="スライド番号プレースホルダー 4"/>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70898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r>
              <a:rPr kumimoji="1" lang="ja-JP" altLang="en-US"/>
              <a:t>2020/1/20</a:t>
            </a:r>
          </a:p>
        </p:txBody>
      </p:sp>
      <p:sp>
        <p:nvSpPr>
          <p:cNvPr id="3" name="フッター プレースホルダー 2"/>
          <p:cNvSpPr>
            <a:spLocks noGrp="1"/>
          </p:cNvSpPr>
          <p:nvPr>
            <p:ph type="ftr" sz="quarter" idx="11"/>
          </p:nvPr>
        </p:nvSpPr>
        <p:spPr/>
        <p:txBody>
          <a:bodyPr rtlCol="0"/>
          <a:lstStyle/>
          <a:p>
            <a:pPr rtl="0"/>
            <a:endParaRPr kumimoji="1" lang="ja-JP" altLang="en-US"/>
          </a:p>
        </p:txBody>
      </p:sp>
      <p:sp>
        <p:nvSpPr>
          <p:cNvPr id="4" name="スライド番号プレースホルダー 3"/>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86451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テキスト プレースホルダー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r>
              <a:rPr kumimoji="1" lang="ja-JP" altLang="en-US"/>
              <a:t>2020/1/20</a:t>
            </a:r>
          </a:p>
        </p:txBody>
      </p:sp>
      <p:sp>
        <p:nvSpPr>
          <p:cNvPr id="6" name="フッター プレースホルダー 5"/>
          <p:cNvSpPr>
            <a:spLocks noGrp="1"/>
          </p:cNvSpPr>
          <p:nvPr>
            <p:ph type="ftr" sz="quarter" idx="11"/>
          </p:nvPr>
        </p:nvSpPr>
        <p:spPr/>
        <p:txBody>
          <a:bodyPr rtlCol="0"/>
          <a:lstStyle/>
          <a:p>
            <a:pPr rtl="0"/>
            <a:endParaRPr kumimoji="1" lang="ja-JP" altLang="en-US"/>
          </a:p>
        </p:txBody>
      </p:sp>
      <p:sp>
        <p:nvSpPr>
          <p:cNvPr id="7" name="スライド番号プレースホルダー 6"/>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209585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マスター テキストの書式設定</a:t>
            </a:r>
          </a:p>
        </p:txBody>
      </p:sp>
      <p:sp>
        <p:nvSpPr>
          <p:cNvPr id="5" name="日付プレースホルダー 4"/>
          <p:cNvSpPr>
            <a:spLocks noGrp="1"/>
          </p:cNvSpPr>
          <p:nvPr>
            <p:ph type="dt" sz="half" idx="10"/>
          </p:nvPr>
        </p:nvSpPr>
        <p:spPr/>
        <p:txBody>
          <a:bodyPr rtlCol="0"/>
          <a:lstStyle/>
          <a:p>
            <a:pPr rtl="0"/>
            <a:r>
              <a:rPr kumimoji="1" lang="ja-JP" altLang="en-US"/>
              <a:t>2020/1/20</a:t>
            </a:r>
          </a:p>
        </p:txBody>
      </p:sp>
      <p:sp>
        <p:nvSpPr>
          <p:cNvPr id="6" name="フッター プレースホルダー 5"/>
          <p:cNvSpPr>
            <a:spLocks noGrp="1"/>
          </p:cNvSpPr>
          <p:nvPr>
            <p:ph type="ftr" sz="quarter" idx="11"/>
          </p:nvPr>
        </p:nvSpPr>
        <p:spPr/>
        <p:txBody>
          <a:bodyPr rtlCol="0"/>
          <a:lstStyle/>
          <a:p>
            <a:pPr rtl="0"/>
            <a:endParaRPr kumimoji="1" lang="ja-JP" altLang="en-US"/>
          </a:p>
        </p:txBody>
      </p:sp>
      <p:sp>
        <p:nvSpPr>
          <p:cNvPr id="7" name="スライド番号プレースホルダー 6"/>
          <p:cNvSpPr>
            <a:spLocks noGrp="1"/>
          </p:cNvSpPr>
          <p:nvPr>
            <p:ph type="sldNum" sz="quarter" idx="12"/>
          </p:nvPr>
        </p:nvSpPr>
        <p:spPr/>
        <p:txBody>
          <a:bodyPr rtlCol="0"/>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65546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a:t>マスター テキストの書式設定</a:t>
            </a:r>
          </a:p>
          <a:p>
            <a:pPr lvl="1" rtl="0"/>
            <a:r>
              <a:rPr lang="en-US"/>
              <a:t>第 2 レベル</a:t>
            </a:r>
          </a:p>
          <a:p>
            <a:pPr lvl="2" rtl="0"/>
            <a:r>
              <a:rPr lang="en-US"/>
              <a:t>第 3 レベル</a:t>
            </a:r>
          </a:p>
          <a:p>
            <a:pPr lvl="3" rtl="0"/>
            <a:r>
              <a:rPr lang="en-US"/>
              <a:t>第 4 レベル</a:t>
            </a:r>
          </a:p>
          <a:p>
            <a:pPr lvl="4" rtl="0"/>
            <a:r>
              <a:rPr lang="en-US"/>
              <a:t>第 5 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2020/1/20</a:t>
            </a: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51159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hyperlink" Target="http://www.google.co.jp/url?url=http://free-business-illustration.com/04-free/066-brokerage.html&amp;rct=j&amp;frm=1&amp;q=&amp;esrc=s&amp;sa=U&amp;ei=gM_6U5H3HMui8AXPyoKIBg&amp;ved=0CBwQ9QEwAw&amp;usg=AFQjCNEhSqKYbUIVyIA0qqWLg1kC1AftE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7.jpg"/><Relationship Id="rId4" Type="http://schemas.openxmlformats.org/officeDocument/2006/relationships/image" Target="../media/image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Layout" Target="../diagrams/layout2.xml"/><Relationship Id="rId3" Type="http://schemas.openxmlformats.org/officeDocument/2006/relationships/image" Target="../media/image1.gif"/><Relationship Id="rId7" Type="http://schemas.openxmlformats.org/officeDocument/2006/relationships/diagramColors" Target="../diagrams/colors1.xml"/><Relationship Id="rId12" Type="http://schemas.openxmlformats.org/officeDocument/2006/relationships/diagramData" Target="../diagrams/data2.xml"/><Relationship Id="rId2" Type="http://schemas.openxmlformats.org/officeDocument/2006/relationships/notesSlide" Target="../notesSlides/notesSlide5.xml"/><Relationship Id="rId16" Type="http://schemas.microsoft.com/office/2007/relationships/diagramDrawing" Target="../diagrams/drawing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gif"/><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4.png"/><Relationship Id="rId4" Type="http://schemas.openxmlformats.org/officeDocument/2006/relationships/image" Target="../media/image19.jp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22363"/>
            <a:ext cx="10515600" cy="2387600"/>
          </a:xfrm>
        </p:spPr>
        <p:txBody>
          <a:bodyPr rtlCol="0">
            <a:normAutofit/>
          </a:bodyPr>
          <a:lstStyle/>
          <a:p>
            <a:pPr rtl="0">
              <a:lnSpc>
                <a:spcPct val="100000"/>
              </a:lnSpc>
            </a:pPr>
            <a:r>
              <a:rPr lang="en-US" dirty="0">
                <a:latin typeface="Arial" panose="020B0604020202020204" pitchFamily="34" charset="0"/>
                <a:cs typeface="Arial" panose="020B0604020202020204" pitchFamily="34" charset="0"/>
              </a:rPr>
              <a:t>Data Integrity</a:t>
            </a:r>
            <a:br>
              <a:rPr kumimoji="1" lang="en-US" altLang="ja-JP"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Management Personnel)</a:t>
            </a:r>
            <a:endParaRPr kumimoji="1" lang="ja-JP" altLang="en-US" dirty="0">
              <a:latin typeface="Arial" panose="020B0604020202020204" pitchFamily="34" charset="0"/>
              <a:cs typeface="Arial" panose="020B0604020202020204" pitchFamily="34" charset="0"/>
            </a:endParaRPr>
          </a:p>
        </p:txBody>
      </p:sp>
      <p:sp>
        <p:nvSpPr>
          <p:cNvPr id="3" name="サブタイトル 2"/>
          <p:cNvSpPr>
            <a:spLocks noGrp="1"/>
          </p:cNvSpPr>
          <p:nvPr>
            <p:ph type="subTitle" idx="1"/>
          </p:nvPr>
        </p:nvSpPr>
        <p:spPr/>
        <p:txBody>
          <a:bodyPr rtlCol="0"/>
          <a:lstStyle/>
          <a:p>
            <a:pPr rtl="0">
              <a:lnSpc>
                <a:spcPct val="100000"/>
              </a:lnSpc>
              <a:spcBef>
                <a:spcPts val="0"/>
              </a:spcBef>
            </a:pPr>
            <a:r>
              <a:rPr lang="en-US" dirty="0">
                <a:latin typeface="Arial" panose="020B0604020202020204" pitchFamily="34" charset="0"/>
                <a:cs typeface="Arial" panose="020B0604020202020204" pitchFamily="34" charset="0"/>
              </a:rPr>
              <a:t>GMP Expert Committee, Quality and Technology Committee, Japan Pharmaceutical Manufacturers Association</a:t>
            </a:r>
            <a:endParaRPr lang="en-US" altLang="ja-JP" dirty="0">
              <a:latin typeface="Arial" panose="020B0604020202020204" pitchFamily="34" charset="0"/>
              <a:cs typeface="Arial" panose="020B0604020202020204" pitchFamily="34" charset="0"/>
            </a:endParaRPr>
          </a:p>
          <a:p>
            <a:pPr rtl="0">
              <a:lnSpc>
                <a:spcPct val="100000"/>
              </a:lnSpc>
              <a:spcBef>
                <a:spcPts val="0"/>
              </a:spcBef>
            </a:pPr>
            <a:r>
              <a:rPr lang="en-US" dirty="0">
                <a:latin typeface="Arial" panose="020B0604020202020204" pitchFamily="34" charset="0"/>
                <a:cs typeface="Arial" panose="020B0604020202020204" pitchFamily="34" charset="0"/>
              </a:rPr>
              <a:t>DI Project - Prepared in May 2019</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defRPr/>
            </a:pPr>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defRPr/>
              </a:pPr>
              <a:t>1</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65469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4" name="台形 3"/>
          <p:cNvSpPr/>
          <p:nvPr/>
        </p:nvSpPr>
        <p:spPr>
          <a:xfrm rot="5400000">
            <a:off x="5573910" y="-3986997"/>
            <a:ext cx="1031123" cy="12178947"/>
          </a:xfrm>
          <a:prstGeom prst="trapezoid">
            <a:avLst>
              <a:gd name="adj" fmla="val 26198"/>
            </a:avLst>
          </a:prstGeom>
          <a:gradFill>
            <a:gsLst>
              <a:gs pos="0">
                <a:schemeClr val="accent6">
                  <a:lumMod val="5000"/>
                  <a:lumOff val="95000"/>
                </a:schemeClr>
              </a:gs>
              <a:gs pos="74000">
                <a:schemeClr val="accent6">
                  <a:lumMod val="20000"/>
                  <a:lumOff val="80000"/>
                </a:schemeClr>
              </a:gs>
              <a:gs pos="89000">
                <a:schemeClr val="accent6">
                  <a:lumMod val="20000"/>
                  <a:lumOff val="80000"/>
                </a:schemeClr>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2" name="タイトル 1"/>
          <p:cNvSpPr>
            <a:spLocks noGrp="1"/>
          </p:cNvSpPr>
          <p:nvPr>
            <p:ph type="ctrTitle"/>
          </p:nvPr>
        </p:nvSpPr>
        <p:spPr>
          <a:xfrm>
            <a:off x="2538663" y="286735"/>
            <a:ext cx="7113337" cy="1273597"/>
          </a:xfrm>
          <a:solidFill>
            <a:schemeClr val="bg1">
              <a:alpha val="75000"/>
            </a:schemeClr>
          </a:solidFill>
        </p:spPr>
        <p:txBody>
          <a:bodyPr rtlCol="0">
            <a:normAutofit/>
          </a:bodyPr>
          <a:lstStyle/>
          <a:p>
            <a:pPr rtl="0">
              <a:lnSpc>
                <a:spcPct val="100000"/>
              </a:lnSpc>
            </a:pPr>
            <a:r>
              <a:rPr lang="en-US" sz="4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kumimoji="1"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dirty="0">
                <a:ln>
                  <a:solidFill>
                    <a:srgbClr val="FF0000"/>
                  </a:solidFill>
                </a:ln>
                <a:latin typeface="Arial" panose="020B0604020202020204" pitchFamily="34" charset="0"/>
                <a:cs typeface="Arial" panose="020B0604020202020204" pitchFamily="34" charset="0"/>
              </a:rPr>
              <a:t>– Why must we comply with this? –</a:t>
            </a:r>
            <a:endParaRPr kumimoji="1"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1" name="タイトル 1"/>
          <p:cNvSpPr txBox="1">
            <a:spLocks/>
          </p:cNvSpPr>
          <p:nvPr/>
        </p:nvSpPr>
        <p:spPr>
          <a:xfrm>
            <a:off x="17539" y="1780580"/>
            <a:ext cx="12161405" cy="7200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rtl="0">
              <a:lnSpc>
                <a:spcPct val="100000"/>
              </a:lnSpc>
            </a:pPr>
            <a:r>
              <a:rPr lang="en-US" sz="4000" dirty="0">
                <a:ln>
                  <a:solidFill>
                    <a:srgbClr val="0000FF"/>
                  </a:solidFill>
                </a:ln>
                <a:latin typeface="Arial" panose="020B0604020202020204" pitchFamily="34" charset="0"/>
                <a:ea typeface="HG丸ｺﾞｼｯｸM-PRO" panose="020F0600000000000000" pitchFamily="50" charset="-128"/>
                <a:cs typeface="Arial" panose="020B0604020202020204" pitchFamily="34" charset="0"/>
              </a:rPr>
              <a:t>If compliance with data integrity is neglected . . . </a:t>
            </a:r>
            <a:endParaRPr lang="ja-JP" altLang="en-US" sz="2400" dirty="0">
              <a:ln>
                <a:solidFill>
                  <a:srgbClr val="0000FF"/>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2" name="コンテンツ プレースホルダー 2"/>
          <p:cNvSpPr txBox="1">
            <a:spLocks/>
          </p:cNvSpPr>
          <p:nvPr/>
        </p:nvSpPr>
        <p:spPr>
          <a:xfrm>
            <a:off x="280629" y="2618039"/>
            <a:ext cx="11603506" cy="3481340"/>
          </a:xfrm>
          <a:prstGeom prst="rect">
            <a:avLst/>
          </a:prstGeom>
          <a:solidFill>
            <a:schemeClr val="bg1">
              <a:alpha val="75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rtl="0">
              <a:lnSpc>
                <a:spcPct val="100000"/>
              </a:lnSpc>
              <a:spcBef>
                <a:spcPts val="0"/>
              </a:spcBef>
              <a:defRPr/>
            </a:pPr>
            <a:r>
              <a:rPr lang="en-US" dirty="0">
                <a:ln>
                  <a:solidFill>
                    <a:srgbClr val="00B050"/>
                  </a:solidFill>
                </a:ln>
                <a:latin typeface="Arial" panose="020B0604020202020204" pitchFamily="34" charset="0"/>
                <a:ea typeface="HG丸ｺﾞｼｯｸM-PRO" panose="020F0600000000000000" pitchFamily="50" charset="-128"/>
                <a:cs typeface="Arial" panose="020B0604020202020204" pitchFamily="34" charset="0"/>
              </a:rPr>
              <a:t>"Bill for Partial Revision of the Act on Securing Quality, Efficacy and Safety of Pharmaceuticals, Medical Devices, Regenerative and Cellular Therapy Products, Gene Therapy Products, and Cosmetics" (submitted in the 198th Diet [ordinary session] on March 19, 2019)</a:t>
            </a:r>
            <a:endParaRPr lang="ja-JP" altLang="en-US" dirty="0">
              <a:ln>
                <a:solidFill>
                  <a:srgbClr val="00B050"/>
                </a:solidFill>
              </a:ln>
              <a:latin typeface="Arial" panose="020B0604020202020204" pitchFamily="34" charset="0"/>
              <a:ea typeface="HG丸ｺﾞｼｯｸM-PRO" panose="020F0600000000000000" pitchFamily="50" charset="-128"/>
              <a:cs typeface="Arial" panose="020B0604020202020204" pitchFamily="34" charset="0"/>
            </a:endParaRPr>
          </a:p>
          <a:p>
            <a:pPr marL="0" lvl="1" algn="just" rtl="0">
              <a:lnSpc>
                <a:spcPct val="100000"/>
              </a:lnSpc>
              <a:spcBef>
                <a:spcPts val="0"/>
              </a:spcBef>
              <a:defRPr/>
            </a:pP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sym typeface="Wingdings" panose="05000000000000000000" pitchFamily="2" charset="2"/>
              </a:rPr>
              <a:t> </a:t>
            </a: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Maintain a system to supervise operations at manufacturers.</a:t>
            </a:r>
            <a:endParaRPr lang="en-US" altLang="ja-JP"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endParaRPr>
          </a:p>
          <a:p>
            <a:pPr marL="417513" lvl="1" indent="-417513" algn="just">
              <a:lnSpc>
                <a:spcPct val="100000"/>
              </a:lnSpc>
              <a:spcBef>
                <a:spcPts val="0"/>
              </a:spcBef>
              <a:defRPr/>
            </a:pPr>
            <a:r>
              <a:rPr lang="en-US" altLang="ja-JP"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sym typeface="Wingdings" panose="05000000000000000000" pitchFamily="2" charset="2"/>
              </a:rPr>
              <a:t> </a:t>
            </a: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Clarification of which officers are responsible for pharmaceutical affairs duties (responsible officers) at manufacturers</a:t>
            </a:r>
            <a:endParaRPr lang="en-US" altLang="ja-JP" sz="2800" dirty="0">
              <a:ln>
                <a:solidFill>
                  <a:schemeClr val="tx1"/>
                </a:solidFill>
              </a:ln>
              <a:solidFill>
                <a:srgbClr val="C00000"/>
              </a:solidFill>
              <a:latin typeface="Arial" panose="020B0604020202020204" pitchFamily="34" charset="0"/>
              <a:cs typeface="Arial" panose="020B0604020202020204" pitchFamily="34" charset="0"/>
            </a:endParaRPr>
          </a:p>
          <a:p>
            <a:pPr algn="just" rtl="0">
              <a:lnSpc>
                <a:spcPct val="100000"/>
              </a:lnSpc>
              <a:spcBef>
                <a:spcPts val="0"/>
              </a:spcBef>
              <a:defRPr/>
            </a:pPr>
            <a:r>
              <a:rPr lang="en-US" sz="2800" dirty="0">
                <a:ln>
                  <a:solidFill>
                    <a:schemeClr val="tx1"/>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=&gt; Management responsibility for legal compliance will be questioned.</a:t>
            </a:r>
            <a:endParaRPr lang="ja-JP" altLang="en-US" sz="2800" dirty="0">
              <a:ln>
                <a:solidFill>
                  <a:schemeClr val="tx1"/>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6" name="星 32 5"/>
          <p:cNvSpPr/>
          <p:nvPr/>
        </p:nvSpPr>
        <p:spPr>
          <a:xfrm>
            <a:off x="280629" y="2500660"/>
            <a:ext cx="11915857" cy="4230339"/>
          </a:xfrm>
          <a:prstGeom prst="star32">
            <a:avLst/>
          </a:prstGeom>
          <a:solidFill>
            <a:srgbClr val="FFFF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dirty="0">
              <a:latin typeface="Arial" panose="020B0604020202020204" pitchFamily="34" charset="0"/>
              <a:cs typeface="Arial" panose="020B0604020202020204" pitchFamily="34" charset="0"/>
            </a:endParaRPr>
          </a:p>
        </p:txBody>
      </p:sp>
      <p:sp>
        <p:nvSpPr>
          <p:cNvPr id="20" name="Rectangle 12"/>
          <p:cNvSpPr txBox="1">
            <a:spLocks noChangeArrowheads="1"/>
          </p:cNvSpPr>
          <p:nvPr/>
        </p:nvSpPr>
        <p:spPr bwMode="auto">
          <a:xfrm>
            <a:off x="10435728" y="648652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10</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2183869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9331" y="153543"/>
            <a:ext cx="7113337" cy="1273597"/>
          </a:xfrm>
          <a:solidFill>
            <a:schemeClr val="bg1">
              <a:alpha val="75000"/>
            </a:schemeClr>
          </a:solidFill>
        </p:spPr>
        <p:txBody>
          <a:bodyPr rtlCol="0">
            <a:normAutofit/>
          </a:bodyPr>
          <a:lstStyle/>
          <a:p>
            <a:pPr rtl="0">
              <a:lnSpc>
                <a:spcPct val="100000"/>
              </a:lnSpc>
            </a:pPr>
            <a:r>
              <a:rPr lang="en-US" sz="4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kumimoji="1"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dirty="0">
                <a:ln>
                  <a:solidFill>
                    <a:srgbClr val="FF0000"/>
                  </a:solidFill>
                </a:ln>
                <a:latin typeface="Arial" panose="020B0604020202020204" pitchFamily="34" charset="0"/>
                <a:cs typeface="Arial" panose="020B0604020202020204" pitchFamily="34" charset="0"/>
              </a:rPr>
              <a:t>– Why must we comply with this? –</a:t>
            </a:r>
            <a:endParaRPr kumimoji="1"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0" name="Rectangle 12"/>
          <p:cNvSpPr txBox="1">
            <a:spLocks noChangeArrowheads="1"/>
          </p:cNvSpPr>
          <p:nvPr/>
        </p:nvSpPr>
        <p:spPr bwMode="auto">
          <a:xfrm>
            <a:off x="11034713" y="6486524"/>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11</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8" name="正方形/長方形 7"/>
          <p:cNvSpPr/>
          <p:nvPr/>
        </p:nvSpPr>
        <p:spPr>
          <a:xfrm>
            <a:off x="17541" y="2421136"/>
            <a:ext cx="2051891" cy="1631216"/>
          </a:xfrm>
          <a:prstGeom prst="rect">
            <a:avLst/>
          </a:prstGeom>
          <a:solidFill>
            <a:schemeClr val="bg1">
              <a:alpha val="75000"/>
            </a:schemeClr>
          </a:solidFill>
        </p:spPr>
        <p:txBody>
          <a:bodyPr wrap="square" lIns="91440" tIns="45720" rIns="91440" bIns="45720" rtlCol="0">
            <a:spAutoFit/>
            <a:scene3d>
              <a:camera prst="perspectiveContrastingRightFacing"/>
              <a:lightRig rig="soft" dir="t">
                <a:rot lat="0" lon="0" rev="15600000"/>
              </a:lightRig>
            </a:scene3d>
            <a:sp3d extrusionH="57150" prstMaterial="softEdge">
              <a:bevelT w="25400" h="38100"/>
            </a:sp3d>
          </a:bodyPr>
          <a:lstStyle/>
          <a:p>
            <a:pPr algn="ctr" rtl="0"/>
            <a:r>
              <a:rPr lang="en-US" sz="2000" u="sng" strike="sngStrike" cap="none" dirty="0">
                <a:ln>
                  <a:solidFill>
                    <a:srgbClr val="0000FF"/>
                  </a:solidFill>
                </a:ln>
                <a:solidFill>
                  <a:schemeClr val="accent4"/>
                </a:solidFill>
                <a:effectLst/>
                <a:latin typeface="Arial" panose="020B0604020202020204" pitchFamily="34" charset="0"/>
                <a:ea typeface="HG丸ｺﾞｼｯｸM-PRO" panose="020F0600000000000000" pitchFamily="50" charset="-128"/>
                <a:cs typeface="Arial" panose="020B0604020202020204" pitchFamily="34" charset="0"/>
              </a:rPr>
              <a:t>Cases of</a:t>
            </a:r>
            <a:r>
              <a:rPr lang="en-US" sz="2000" strike="sngStrike" cap="none" dirty="0">
                <a:ln>
                  <a:solidFill>
                    <a:srgbClr val="0000FF"/>
                  </a:solidFill>
                </a:ln>
                <a:solidFill>
                  <a:schemeClr val="accent4"/>
                </a:solidFill>
                <a:effectLst/>
                <a:latin typeface="Arial" panose="020B0604020202020204" pitchFamily="34" charset="0"/>
                <a:ea typeface="HG丸ｺﾞｼｯｸM-PRO" panose="020F0600000000000000" pitchFamily="50" charset="-128"/>
                <a:cs typeface="Arial" panose="020B0604020202020204" pitchFamily="34" charset="0"/>
              </a:rPr>
              <a:t> </a:t>
            </a:r>
            <a:r>
              <a:rPr lang="en-US" sz="2000" cap="none" dirty="0">
                <a:ln>
                  <a:solidFill>
                    <a:srgbClr val="0000FF"/>
                  </a:solidFill>
                </a:ln>
                <a:solidFill>
                  <a:schemeClr val="accent4"/>
                </a:solidFill>
                <a:effectLst/>
                <a:latin typeface="Arial" panose="020B0604020202020204" pitchFamily="34" charset="0"/>
                <a:ea typeface="HG丸ｺﾞｼｯｸM-PRO" panose="020F0600000000000000" pitchFamily="50" charset="-128"/>
                <a:cs typeface="Arial" panose="020B0604020202020204" pitchFamily="34" charset="0"/>
              </a:rPr>
              <a:t>DI-related</a:t>
            </a:r>
            <a:endParaRPr lang="en-US" altLang="ja-JP" sz="2000" cap="none" dirty="0">
              <a:ln>
                <a:solidFill>
                  <a:srgbClr val="0000FF"/>
                </a:solidFill>
              </a:ln>
              <a:solidFill>
                <a:schemeClr val="accent4"/>
              </a:solidFill>
              <a:effectLst/>
              <a:latin typeface="Arial" panose="020B0604020202020204" pitchFamily="34" charset="0"/>
              <a:ea typeface="HG丸ｺﾞｼｯｸM-PRO" panose="020F0600000000000000" pitchFamily="50" charset="-128"/>
              <a:cs typeface="Arial" panose="020B0604020202020204" pitchFamily="34" charset="0"/>
            </a:endParaRPr>
          </a:p>
          <a:p>
            <a:pPr algn="ctr" rtl="0"/>
            <a:r>
              <a:rPr lang="en-US" sz="2000" cap="none" dirty="0">
                <a:ln>
                  <a:solidFill>
                    <a:srgbClr val="0000FF"/>
                  </a:solidFill>
                </a:ln>
                <a:solidFill>
                  <a:schemeClr val="accent4"/>
                </a:solidFill>
                <a:effectLst/>
                <a:latin typeface="Arial" panose="020B0604020202020204" pitchFamily="34" charset="0"/>
                <a:ea typeface="HG丸ｺﾞｼｯｸM-PRO" panose="020F0600000000000000" pitchFamily="50" charset="-128"/>
                <a:cs typeface="Arial" panose="020B0604020202020204" pitchFamily="34" charset="0"/>
              </a:rPr>
              <a:t>scandals</a:t>
            </a:r>
          </a:p>
          <a:p>
            <a:pPr algn="ctr" rtl="0"/>
            <a:r>
              <a:rPr lang="en-US" sz="2000" cap="none" dirty="0">
                <a:ln>
                  <a:solidFill>
                    <a:srgbClr val="0000FF"/>
                  </a:solidFill>
                </a:ln>
                <a:solidFill>
                  <a:schemeClr val="accent4"/>
                </a:solidFill>
                <a:effectLst/>
                <a:latin typeface="Arial" panose="020B0604020202020204" pitchFamily="34" charset="0"/>
                <a:ea typeface="HG丸ｺﾞｼｯｸM-PRO" panose="020F0600000000000000" pitchFamily="50" charset="-128"/>
                <a:cs typeface="Arial" panose="020B0604020202020204" pitchFamily="34" charset="0"/>
              </a:rPr>
              <a:t>in the past 10 years</a:t>
            </a:r>
          </a:p>
        </p:txBody>
      </p:sp>
      <p:graphicFrame>
        <p:nvGraphicFramePr>
          <p:cNvPr id="4" name="表 3"/>
          <p:cNvGraphicFramePr>
            <a:graphicFrameLocks noGrp="1"/>
          </p:cNvGraphicFramePr>
          <p:nvPr>
            <p:extLst>
              <p:ext uri="{D42A27DB-BD31-4B8C-83A1-F6EECF244321}">
                <p14:modId xmlns:p14="http://schemas.microsoft.com/office/powerpoint/2010/main" val="2388675404"/>
              </p:ext>
            </p:extLst>
          </p:nvPr>
        </p:nvGraphicFramePr>
        <p:xfrm>
          <a:off x="1895888" y="1474815"/>
          <a:ext cx="9369272" cy="5091668"/>
        </p:xfrm>
        <a:graphic>
          <a:graphicData uri="http://schemas.openxmlformats.org/drawingml/2006/table">
            <a:tbl>
              <a:tblPr/>
              <a:tblGrid>
                <a:gridCol w="863354">
                  <a:extLst>
                    <a:ext uri="{9D8B030D-6E8A-4147-A177-3AD203B41FA5}">
                      <a16:colId xmlns:a16="http://schemas.microsoft.com/office/drawing/2014/main" val="20000"/>
                    </a:ext>
                  </a:extLst>
                </a:gridCol>
                <a:gridCol w="1155032">
                  <a:extLst>
                    <a:ext uri="{9D8B030D-6E8A-4147-A177-3AD203B41FA5}">
                      <a16:colId xmlns:a16="http://schemas.microsoft.com/office/drawing/2014/main" val="20001"/>
                    </a:ext>
                  </a:extLst>
                </a:gridCol>
                <a:gridCol w="1652337">
                  <a:extLst>
                    <a:ext uri="{9D8B030D-6E8A-4147-A177-3AD203B41FA5}">
                      <a16:colId xmlns:a16="http://schemas.microsoft.com/office/drawing/2014/main" val="20002"/>
                    </a:ext>
                  </a:extLst>
                </a:gridCol>
                <a:gridCol w="1485669">
                  <a:extLst>
                    <a:ext uri="{9D8B030D-6E8A-4147-A177-3AD203B41FA5}">
                      <a16:colId xmlns:a16="http://schemas.microsoft.com/office/drawing/2014/main" val="20003"/>
                    </a:ext>
                  </a:extLst>
                </a:gridCol>
                <a:gridCol w="4212880">
                  <a:extLst>
                    <a:ext uri="{9D8B030D-6E8A-4147-A177-3AD203B41FA5}">
                      <a16:colId xmlns:a16="http://schemas.microsoft.com/office/drawing/2014/main" val="20004"/>
                    </a:ext>
                  </a:extLst>
                </a:gridCol>
              </a:tblGrid>
              <a:tr h="84110">
                <a:tc>
                  <a:txBody>
                    <a:bodyPr/>
                    <a:lstStyle/>
                    <a:p>
                      <a:pPr algn="ctr"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Name</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Discovered in</a:t>
                      </a:r>
                    </a:p>
                  </a:txBody>
                  <a:tcPr marL="4892"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Items involved</a:t>
                      </a:r>
                      <a:endParaRPr lang="en-US" sz="800" b="1" i="0" u="none" strike="noStrike" dirty="0">
                        <a:solidFill>
                          <a:srgbClr val="0070C0"/>
                        </a:solidFill>
                        <a:effectLst/>
                        <a:latin typeface="Arial" panose="020B0604020202020204" pitchFamily="34" charset="0"/>
                        <a:ea typeface="HG丸ｺﾞｼｯｸM-PRO" panose="020F0600000000000000" pitchFamily="50" charset="-128"/>
                        <a:cs typeface="Arial" panose="020B0604020202020204" pitchFamily="34" charset="0"/>
                      </a:endParaRPr>
                    </a:p>
                  </a:txBody>
                  <a:tcPr marL="4892"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Misconduct</a:t>
                      </a:r>
                      <a:r>
                        <a:rPr lang="en-US" sz="800" b="1" i="0" u="none" strike="noStrike" baseline="0"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 committed in</a:t>
                      </a:r>
                      <a:endPar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endParaRPr>
                    </a:p>
                  </a:txBody>
                  <a:tcPr marL="4892"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Overview</a:t>
                      </a:r>
                    </a:p>
                  </a:txBody>
                  <a:tcPr marL="4892"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45841">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A</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March 2010</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FF0000"/>
                          </a:solidFill>
                          <a:effectLst/>
                          <a:latin typeface="Arial" panose="020B0604020202020204" pitchFamily="34" charset="0"/>
                          <a:ea typeface="HG丸ｺﾞｼｯｸM-PRO" panose="020F0600000000000000" pitchFamily="50" charset="-128"/>
                          <a:cs typeface="Arial" panose="020B0604020202020204" pitchFamily="34" charset="0"/>
                        </a:rPr>
                        <a:t>Pharmaceutical product (tablets)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February 13, 2009</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Manufacturing with wrong ingredients (erroneous mixing of API and excipients)</a:t>
                      </a:r>
                      <a:br>
                        <a:rPr lang="en-US" altLang="ja-JP"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Samples were intentionally replaced during release testing.</a:t>
                      </a:r>
                      <a:endPar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endParaRP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5841">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B</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April 2010</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FF0000"/>
                          </a:solidFill>
                          <a:effectLst/>
                          <a:latin typeface="Arial" panose="020B0604020202020204" pitchFamily="34" charset="0"/>
                          <a:ea typeface="HG丸ｺﾞｼｯｸM-PRO" panose="020F0600000000000000" pitchFamily="50" charset="-128"/>
                          <a:cs typeface="Arial" panose="020B0604020202020204" pitchFamily="34" charset="0"/>
                        </a:rPr>
                        <a:t>Pharmaceutical product</a:t>
                      </a:r>
                      <a:br>
                        <a:rPr lang="ja-JP" altLang="en-US" sz="800" b="1" i="0" u="none" strike="noStrike" dirty="0">
                          <a:solidFill>
                            <a:srgbClr val="FF0000"/>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rgbClr val="FF0000"/>
                          </a:solidFill>
                          <a:effectLst/>
                          <a:latin typeface="Arial" panose="020B0604020202020204" pitchFamily="34" charset="0"/>
                          <a:ea typeface="HG丸ｺﾞｼｯｸM-PRO" panose="020F0600000000000000" pitchFamily="50" charset="-128"/>
                          <a:cs typeface="Arial" panose="020B0604020202020204" pitchFamily="34" charset="0"/>
                        </a:rPr>
                        <a:t>(human serum albumin preparation)</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2008</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Falsification of data in approval application dossier and manufacturing (PV)</a:t>
                      </a:r>
                      <a:r>
                        <a:rPr lang="ja-JP" altLang="en-US" sz="800" b="1" i="0" u="none" strike="noStrike" baseline="0"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 </a:t>
                      </a:r>
                      <a:r>
                        <a:rPr lang="en-US" altLang="ja-JP" sz="800" b="1" i="0" u="none" strike="noStrike" baseline="0"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data</a:t>
                      </a: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(Data replacement)</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C</a:t>
                      </a:r>
                      <a:endParaRPr lang="ja-JP" alt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endParaRP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January 2011</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rgbClr val="FF0000"/>
                          </a:solidFill>
                          <a:effectLst/>
                          <a:latin typeface="Arial" panose="020B0604020202020204" pitchFamily="34" charset="0"/>
                          <a:ea typeface="HG丸ｺﾞｼｯｸM-PRO" panose="020F0600000000000000" pitchFamily="50" charset="-128"/>
                          <a:cs typeface="Arial" panose="020B0604020202020204" pitchFamily="34" charset="0"/>
                        </a:rPr>
                        <a:t>Pharmaceutical product (injection)</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2007 to 2010</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Part of the quality testing was deliberately omitted when the product was released (untested)</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D</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September 2014</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Air bag</a:t>
                      </a:r>
                      <a:br>
                        <a:rPr lang="ja-JP" alt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Inflator</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2000 to 2008</a:t>
                      </a:r>
                      <a:br>
                        <a:rPr lang="ja-JP" alt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(2004)</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Tampering with performance test data for inflator (= gas emitting device)</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Concealment of signs leading to rupture of parts</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26706">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E</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March 2015</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Seismic isolation rubber, etc.</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(2007)</a:t>
                      </a:r>
                      <a:br>
                        <a:rPr lang="ja-JP" alt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March 2015</a:t>
                      </a:r>
                      <a:br>
                        <a:rPr lang="ja-JP" alt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October 2015</a:t>
                      </a:r>
                      <a:br>
                        <a:rPr lang="ja-JP" alt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February 2017</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Tampering with performance data for fire resistance of insulation panel</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Tampering with performance data for seismic isolation rubber</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Fraud involving rubber vibration insulator (for railway cars)</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Failure to test seat ring of ship valve</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F</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May 2015</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rgbClr val="FF0000"/>
                          </a:solidFill>
                          <a:effectLst/>
                          <a:latin typeface="Arial" panose="020B0604020202020204" pitchFamily="34" charset="0"/>
                          <a:ea typeface="HG丸ｺﾞｼｯｸM-PRO" panose="020F0600000000000000" pitchFamily="50" charset="-128"/>
                          <a:cs typeface="Arial" panose="020B0604020202020204" pitchFamily="34" charset="0"/>
                        </a:rPr>
                        <a:t>Pharmaceutical products (blood products)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1980s to May 2015</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Blood products were manufactured by methods different from those specified in the approval dossier, and false manufacturing records were created and covered up.</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45841">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G</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October 2015</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Pile driving work</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2005 to 2015</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Data were tampered with 360 out of 3052 cases of pile driving work.</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　A total of 2382 piles were subject to data tampering.</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　196 employees were involved (including 61 field managers).</a:t>
                      </a:r>
                      <a:endPar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endParaRP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H</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April 2016</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Fuel consumption</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1991 to 2016</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Tampering with fuel consumption data for 4 types of light automobiles</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Submission of fraudulent data as part of re-measurement data</a:t>
                      </a:r>
                      <a:endParaRPr lang="en-US" sz="800" b="1" i="0" u="none" strike="sng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endParaRP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84110">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I</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September 2017</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Invalid inspections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Past 38 years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Inspection by unqualified inspectors</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84110">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J</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September 2017</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Invalid inspections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Past 30 years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Inspection by unqualified inspectors</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K</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October 2017</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Aluminum products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1970s to October 2017</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Data tampering for product inspection certificates and omission of inspection process</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84110">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L</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November 2017</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Semiconductor parts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June to October 2017</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Laboratory data tampering, non-inspection, concealment</a:t>
                      </a:r>
                      <a:endPar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endParaRP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M</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November 2017</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Tire cords</a:t>
                      </a:r>
                      <a:br>
                        <a:rPr lang="ja-JP" alt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Automobile hoses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April 2008 to September 2016</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Product inspection data tampering </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　149 cases</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N</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March 2018</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Fuel consumption and exhaust gas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2013 to 2018</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Tampering with fuel consumption and exhaust gas measurement data</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84110">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O</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July 2018</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Exhaust gas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2013 to 2018</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Tampering with exhaust gas measurement data for 19 types of automobiles</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4975">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P</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September 2018</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Fuel consumption and exhaust gas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2000 to 2008</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Tampering with exhaust gas measurement data and fuel consumption data in pre-shipment inspection</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45841">
                <a:tc>
                  <a:txBody>
                    <a:bodyPr/>
                    <a:lstStyle/>
                    <a:p>
                      <a:pPr algn="ctr"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Q</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October 2018</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Seismic isolators/vibration control devices</a:t>
                      </a:r>
                      <a:br>
                        <a:rPr lang="ja-JP" alt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(Hydraulic dampers)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February 2001 to September 2018</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Product inspection data tampering </a:t>
                      </a:r>
                      <a:br>
                        <a:rPr lang="ja-JP" alt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　995 seismic isolators, 110 vibration control devices</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326706">
                <a:tc>
                  <a:txBody>
                    <a:bodyPr/>
                    <a:lstStyle/>
                    <a:p>
                      <a:pPr algn="ctr"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Company R</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June 2018</a:t>
                      </a:r>
                      <a:br>
                        <a:rPr lang="ja-JP" alt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November 2018</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Industrial lead storage batteries</a:t>
                      </a:r>
                      <a:br>
                        <a:rPr lang="zh-TW" alt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br>
                      <a:r>
                        <a:rPr lang="en-US" sz="800" b="1" i="0" u="none" strike="noStrike">
                          <a:solidFill>
                            <a:srgbClr val="000000"/>
                          </a:solidFill>
                          <a:effectLst/>
                          <a:latin typeface="Arial" panose="020B0604020202020204" pitchFamily="34" charset="0"/>
                          <a:ea typeface="HG丸ｺﾞｼｯｸM-PRO" panose="020F0600000000000000" pitchFamily="50" charset="-128"/>
                          <a:cs typeface="Arial" panose="020B0604020202020204" pitchFamily="34" charset="0"/>
                        </a:rPr>
                        <a:t>Semiconductor materials and 29 other products</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1970s to 2018</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800" b="1" i="0" u="none" strike="noStrike" dirty="0">
                          <a:solidFill>
                            <a:schemeClr val="tx1"/>
                          </a:solidFill>
                          <a:effectLst/>
                          <a:latin typeface="Arial" panose="020B0604020202020204" pitchFamily="34" charset="0"/>
                          <a:ea typeface="HG丸ｺﾞｼｯｸM-PRO" panose="020F0600000000000000" pitchFamily="50" charset="-128"/>
                          <a:cs typeface="Arial" panose="020B0604020202020204" pitchFamily="34" charset="0"/>
                        </a:rPr>
                        <a:t>Product inspection data tampering </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bl>
          </a:graphicData>
        </a:graphic>
      </p:graphicFrame>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62" y="1449238"/>
            <a:ext cx="1253112" cy="835408"/>
          </a:xfrm>
          <a:prstGeom prst="rect">
            <a:avLst/>
          </a:prstGeom>
        </p:spPr>
      </p:pic>
    </p:spTree>
    <p:extLst>
      <p:ext uri="{BB962C8B-B14F-4D97-AF65-F5344CB8AC3E}">
        <p14:creationId xmlns:p14="http://schemas.microsoft.com/office/powerpoint/2010/main" val="216539557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rtlCol="0">
            <a:normAutofit/>
          </a:bodyPr>
          <a:lstStyle/>
          <a:p>
            <a:pPr rtl="0"/>
            <a:r>
              <a:rPr lang="en-US" sz="480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kumimoji="1"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a:ln>
                  <a:solidFill>
                    <a:srgbClr val="FF0000"/>
                  </a:solidFill>
                </a:ln>
                <a:latin typeface="Arial" panose="020B0604020202020204" pitchFamily="34" charset="0"/>
                <a:cs typeface="Arial" panose="020B0604020202020204" pitchFamily="34" charset="0"/>
              </a:rPr>
              <a:t>– Why must we comply with this? –</a:t>
            </a:r>
            <a:endParaRPr kumimoji="1"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grpSp>
        <p:nvGrpSpPr>
          <p:cNvPr id="30" name="グループ化 29"/>
          <p:cNvGrpSpPr/>
          <p:nvPr/>
        </p:nvGrpSpPr>
        <p:grpSpPr>
          <a:xfrm>
            <a:off x="12356" y="2387942"/>
            <a:ext cx="12176163" cy="4519485"/>
            <a:chOff x="37070" y="2338514"/>
            <a:chExt cx="12176163" cy="4519485"/>
          </a:xfrm>
        </p:grpSpPr>
        <p:pic>
          <p:nvPicPr>
            <p:cNvPr id="4" name="図 3"/>
            <p:cNvPicPr>
              <a:picLocks noChangeAspect="1"/>
            </p:cNvPicPr>
            <p:nvPr/>
          </p:nvPicPr>
          <p:blipFill>
            <a:blip r:embed="rId4"/>
            <a:stretch>
              <a:fillRect/>
            </a:stretch>
          </p:blipFill>
          <p:spPr>
            <a:xfrm>
              <a:off x="37070" y="2338515"/>
              <a:ext cx="12176163" cy="4519484"/>
            </a:xfrm>
            <a:prstGeom prst="rect">
              <a:avLst/>
            </a:prstGeom>
          </p:spPr>
        </p:pic>
        <p:sp>
          <p:nvSpPr>
            <p:cNvPr id="7" name="フリーフォーム 6"/>
            <p:cNvSpPr/>
            <p:nvPr/>
          </p:nvSpPr>
          <p:spPr>
            <a:xfrm>
              <a:off x="37070" y="3495233"/>
              <a:ext cx="4785132" cy="2791511"/>
            </a:xfrm>
            <a:custGeom>
              <a:avLst/>
              <a:gdLst>
                <a:gd name="connsiteX0" fmla="*/ 0 w 4785132"/>
                <a:gd name="connsiteY0" fmla="*/ 2781999 h 2791511"/>
                <a:gd name="connsiteX1" fmla="*/ 172995 w 4785132"/>
                <a:gd name="connsiteY1" fmla="*/ 2781999 h 2791511"/>
                <a:gd name="connsiteX2" fmla="*/ 395416 w 4785132"/>
                <a:gd name="connsiteY2" fmla="*/ 2683145 h 2791511"/>
                <a:gd name="connsiteX3" fmla="*/ 494271 w 4785132"/>
                <a:gd name="connsiteY3" fmla="*/ 2633718 h 2791511"/>
                <a:gd name="connsiteX4" fmla="*/ 642552 w 4785132"/>
                <a:gd name="connsiteY4" fmla="*/ 2658432 h 2791511"/>
                <a:gd name="connsiteX5" fmla="*/ 926757 w 4785132"/>
                <a:gd name="connsiteY5" fmla="*/ 2559578 h 2791511"/>
                <a:gd name="connsiteX6" fmla="*/ 1173892 w 4785132"/>
                <a:gd name="connsiteY6" fmla="*/ 2497794 h 2791511"/>
                <a:gd name="connsiteX7" fmla="*/ 1173892 w 4785132"/>
                <a:gd name="connsiteY7" fmla="*/ 2559578 h 2791511"/>
                <a:gd name="connsiteX8" fmla="*/ 1655806 w 4785132"/>
                <a:gd name="connsiteY8" fmla="*/ 2176518 h 2791511"/>
                <a:gd name="connsiteX9" fmla="*/ 1754660 w 4785132"/>
                <a:gd name="connsiteY9" fmla="*/ 2213589 h 2791511"/>
                <a:gd name="connsiteX10" fmla="*/ 1952368 w 4785132"/>
                <a:gd name="connsiteY10" fmla="*/ 1966453 h 2791511"/>
                <a:gd name="connsiteX11" fmla="*/ 2125362 w 4785132"/>
                <a:gd name="connsiteY11" fmla="*/ 2102378 h 2791511"/>
                <a:gd name="connsiteX12" fmla="*/ 2323071 w 4785132"/>
                <a:gd name="connsiteY12" fmla="*/ 1842886 h 2791511"/>
                <a:gd name="connsiteX13" fmla="*/ 2372498 w 4785132"/>
                <a:gd name="connsiteY13" fmla="*/ 1830529 h 2791511"/>
                <a:gd name="connsiteX14" fmla="*/ 2446638 w 4785132"/>
                <a:gd name="connsiteY14" fmla="*/ 1941740 h 2791511"/>
                <a:gd name="connsiteX15" fmla="*/ 2496065 w 4785132"/>
                <a:gd name="connsiteY15" fmla="*/ 2077664 h 2791511"/>
                <a:gd name="connsiteX16" fmla="*/ 2631989 w 4785132"/>
                <a:gd name="connsiteY16" fmla="*/ 1966453 h 2791511"/>
                <a:gd name="connsiteX17" fmla="*/ 2730844 w 4785132"/>
                <a:gd name="connsiteY17" fmla="*/ 2065308 h 2791511"/>
                <a:gd name="connsiteX18" fmla="*/ 2928552 w 4785132"/>
                <a:gd name="connsiteY18" fmla="*/ 1657535 h 2791511"/>
                <a:gd name="connsiteX19" fmla="*/ 3138616 w 4785132"/>
                <a:gd name="connsiteY19" fmla="*/ 1447470 h 2791511"/>
                <a:gd name="connsiteX20" fmla="*/ 3422822 w 4785132"/>
                <a:gd name="connsiteY20" fmla="*/ 1138551 h 2791511"/>
                <a:gd name="connsiteX21" fmla="*/ 3781168 w 4785132"/>
                <a:gd name="connsiteY21" fmla="*/ 891416 h 2791511"/>
                <a:gd name="connsiteX22" fmla="*/ 4040660 w 4785132"/>
                <a:gd name="connsiteY22" fmla="*/ 631924 h 2791511"/>
                <a:gd name="connsiteX23" fmla="*/ 4337222 w 4785132"/>
                <a:gd name="connsiteY23" fmla="*/ 335362 h 2791511"/>
                <a:gd name="connsiteX24" fmla="*/ 4695568 w 4785132"/>
                <a:gd name="connsiteY24" fmla="*/ 88226 h 2791511"/>
                <a:gd name="connsiteX25" fmla="*/ 4782065 w 4785132"/>
                <a:gd name="connsiteY25" fmla="*/ 1729 h 2791511"/>
                <a:gd name="connsiteX26" fmla="*/ 4757352 w 4785132"/>
                <a:gd name="connsiteY26" fmla="*/ 38799 h 279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85132" h="2791511">
                  <a:moveTo>
                    <a:pt x="0" y="2781999"/>
                  </a:moveTo>
                  <a:cubicBezTo>
                    <a:pt x="53546" y="2790237"/>
                    <a:pt x="107092" y="2798475"/>
                    <a:pt x="172995" y="2781999"/>
                  </a:cubicBezTo>
                  <a:cubicBezTo>
                    <a:pt x="238898" y="2765523"/>
                    <a:pt x="341870" y="2707859"/>
                    <a:pt x="395416" y="2683145"/>
                  </a:cubicBezTo>
                  <a:cubicBezTo>
                    <a:pt x="448962" y="2658431"/>
                    <a:pt x="453082" y="2637837"/>
                    <a:pt x="494271" y="2633718"/>
                  </a:cubicBezTo>
                  <a:cubicBezTo>
                    <a:pt x="535460" y="2629599"/>
                    <a:pt x="570471" y="2670789"/>
                    <a:pt x="642552" y="2658432"/>
                  </a:cubicBezTo>
                  <a:cubicBezTo>
                    <a:pt x="714633" y="2646075"/>
                    <a:pt x="838200" y="2586351"/>
                    <a:pt x="926757" y="2559578"/>
                  </a:cubicBezTo>
                  <a:cubicBezTo>
                    <a:pt x="1015314" y="2532805"/>
                    <a:pt x="1132703" y="2497794"/>
                    <a:pt x="1173892" y="2497794"/>
                  </a:cubicBezTo>
                  <a:cubicBezTo>
                    <a:pt x="1215081" y="2497794"/>
                    <a:pt x="1093573" y="2613124"/>
                    <a:pt x="1173892" y="2559578"/>
                  </a:cubicBezTo>
                  <a:cubicBezTo>
                    <a:pt x="1254211" y="2506032"/>
                    <a:pt x="1559011" y="2234183"/>
                    <a:pt x="1655806" y="2176518"/>
                  </a:cubicBezTo>
                  <a:cubicBezTo>
                    <a:pt x="1752601" y="2118853"/>
                    <a:pt x="1705233" y="2248600"/>
                    <a:pt x="1754660" y="2213589"/>
                  </a:cubicBezTo>
                  <a:cubicBezTo>
                    <a:pt x="1804087" y="2178578"/>
                    <a:pt x="1890584" y="1984988"/>
                    <a:pt x="1952368" y="1966453"/>
                  </a:cubicBezTo>
                  <a:cubicBezTo>
                    <a:pt x="2014152" y="1947918"/>
                    <a:pt x="2063578" y="2122972"/>
                    <a:pt x="2125362" y="2102378"/>
                  </a:cubicBezTo>
                  <a:cubicBezTo>
                    <a:pt x="2187146" y="2081783"/>
                    <a:pt x="2281882" y="1888194"/>
                    <a:pt x="2323071" y="1842886"/>
                  </a:cubicBezTo>
                  <a:cubicBezTo>
                    <a:pt x="2364260" y="1797578"/>
                    <a:pt x="2351903" y="1814053"/>
                    <a:pt x="2372498" y="1830529"/>
                  </a:cubicBezTo>
                  <a:cubicBezTo>
                    <a:pt x="2393093" y="1847005"/>
                    <a:pt x="2426044" y="1900551"/>
                    <a:pt x="2446638" y="1941740"/>
                  </a:cubicBezTo>
                  <a:cubicBezTo>
                    <a:pt x="2467232" y="1982929"/>
                    <a:pt x="2465173" y="2073545"/>
                    <a:pt x="2496065" y="2077664"/>
                  </a:cubicBezTo>
                  <a:cubicBezTo>
                    <a:pt x="2526957" y="2081783"/>
                    <a:pt x="2592859" y="1968512"/>
                    <a:pt x="2631989" y="1966453"/>
                  </a:cubicBezTo>
                  <a:cubicBezTo>
                    <a:pt x="2671119" y="1964394"/>
                    <a:pt x="2681417" y="2116794"/>
                    <a:pt x="2730844" y="2065308"/>
                  </a:cubicBezTo>
                  <a:cubicBezTo>
                    <a:pt x="2780271" y="2013822"/>
                    <a:pt x="2860590" y="1760508"/>
                    <a:pt x="2928552" y="1657535"/>
                  </a:cubicBezTo>
                  <a:cubicBezTo>
                    <a:pt x="2996514" y="1554562"/>
                    <a:pt x="3056238" y="1533967"/>
                    <a:pt x="3138616" y="1447470"/>
                  </a:cubicBezTo>
                  <a:cubicBezTo>
                    <a:pt x="3220994" y="1360973"/>
                    <a:pt x="3315730" y="1231227"/>
                    <a:pt x="3422822" y="1138551"/>
                  </a:cubicBezTo>
                  <a:cubicBezTo>
                    <a:pt x="3529914" y="1045875"/>
                    <a:pt x="3678195" y="975854"/>
                    <a:pt x="3781168" y="891416"/>
                  </a:cubicBezTo>
                  <a:cubicBezTo>
                    <a:pt x="3884141" y="806978"/>
                    <a:pt x="4040660" y="631924"/>
                    <a:pt x="4040660" y="631924"/>
                  </a:cubicBezTo>
                  <a:cubicBezTo>
                    <a:pt x="4133336" y="539248"/>
                    <a:pt x="4228071" y="425978"/>
                    <a:pt x="4337222" y="335362"/>
                  </a:cubicBezTo>
                  <a:cubicBezTo>
                    <a:pt x="4446373" y="244746"/>
                    <a:pt x="4621428" y="143831"/>
                    <a:pt x="4695568" y="88226"/>
                  </a:cubicBezTo>
                  <a:cubicBezTo>
                    <a:pt x="4769709" y="32620"/>
                    <a:pt x="4771768" y="9967"/>
                    <a:pt x="4782065" y="1729"/>
                  </a:cubicBezTo>
                  <a:cubicBezTo>
                    <a:pt x="4792362" y="-6509"/>
                    <a:pt x="4774857" y="16145"/>
                    <a:pt x="4757352" y="38799"/>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8" name="フリーフォーム 7"/>
            <p:cNvSpPr/>
            <p:nvPr/>
          </p:nvSpPr>
          <p:spPr>
            <a:xfrm>
              <a:off x="3644259" y="3546389"/>
              <a:ext cx="1840312" cy="3215824"/>
            </a:xfrm>
            <a:custGeom>
              <a:avLst/>
              <a:gdLst>
                <a:gd name="connsiteX0" fmla="*/ 1187233 w 1840312"/>
                <a:gd name="connsiteY0" fmla="*/ 0 h 3215824"/>
                <a:gd name="connsiteX1" fmla="*/ 1125449 w 1840312"/>
                <a:gd name="connsiteY1" fmla="*/ 518984 h 3215824"/>
                <a:gd name="connsiteX2" fmla="*/ 927741 w 1840312"/>
                <a:gd name="connsiteY2" fmla="*/ 778476 h 3215824"/>
                <a:gd name="connsiteX3" fmla="*/ 692963 w 1840312"/>
                <a:gd name="connsiteY3" fmla="*/ 827903 h 3215824"/>
                <a:gd name="connsiteX4" fmla="*/ 519968 w 1840312"/>
                <a:gd name="connsiteY4" fmla="*/ 1186249 h 3215824"/>
                <a:gd name="connsiteX5" fmla="*/ 322260 w 1840312"/>
                <a:gd name="connsiteY5" fmla="*/ 1618735 h 3215824"/>
                <a:gd name="connsiteX6" fmla="*/ 149265 w 1840312"/>
                <a:gd name="connsiteY6" fmla="*/ 1865870 h 3215824"/>
                <a:gd name="connsiteX7" fmla="*/ 984 w 1840312"/>
                <a:gd name="connsiteY7" fmla="*/ 1940011 h 3215824"/>
                <a:gd name="connsiteX8" fmla="*/ 223406 w 1840312"/>
                <a:gd name="connsiteY8" fmla="*/ 2261287 h 3215824"/>
                <a:gd name="connsiteX9" fmla="*/ 730033 w 1840312"/>
                <a:gd name="connsiteY9" fmla="*/ 2397211 h 3215824"/>
                <a:gd name="connsiteX10" fmla="*/ 767103 w 1840312"/>
                <a:gd name="connsiteY10" fmla="*/ 2644346 h 3215824"/>
                <a:gd name="connsiteX11" fmla="*/ 989525 w 1840312"/>
                <a:gd name="connsiteY11" fmla="*/ 2879125 h 3215824"/>
                <a:gd name="connsiteX12" fmla="*/ 1483795 w 1840312"/>
                <a:gd name="connsiteY12" fmla="*/ 3126260 h 3215824"/>
                <a:gd name="connsiteX13" fmla="*/ 1805071 w 1840312"/>
                <a:gd name="connsiteY13" fmla="*/ 3212757 h 3215824"/>
                <a:gd name="connsiteX14" fmla="*/ 1817427 w 1840312"/>
                <a:gd name="connsiteY14" fmla="*/ 3188043 h 32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312" h="3215824">
                  <a:moveTo>
                    <a:pt x="1187233" y="0"/>
                  </a:moveTo>
                  <a:cubicBezTo>
                    <a:pt x="1177965" y="194619"/>
                    <a:pt x="1168698" y="389238"/>
                    <a:pt x="1125449" y="518984"/>
                  </a:cubicBezTo>
                  <a:cubicBezTo>
                    <a:pt x="1082200" y="648730"/>
                    <a:pt x="999822" y="726990"/>
                    <a:pt x="927741" y="778476"/>
                  </a:cubicBezTo>
                  <a:cubicBezTo>
                    <a:pt x="855660" y="829963"/>
                    <a:pt x="760925" y="759941"/>
                    <a:pt x="692963" y="827903"/>
                  </a:cubicBezTo>
                  <a:cubicBezTo>
                    <a:pt x="625001" y="895865"/>
                    <a:pt x="581752" y="1054444"/>
                    <a:pt x="519968" y="1186249"/>
                  </a:cubicBezTo>
                  <a:cubicBezTo>
                    <a:pt x="458184" y="1318054"/>
                    <a:pt x="384044" y="1505465"/>
                    <a:pt x="322260" y="1618735"/>
                  </a:cubicBezTo>
                  <a:cubicBezTo>
                    <a:pt x="260476" y="1732005"/>
                    <a:pt x="202811" y="1812324"/>
                    <a:pt x="149265" y="1865870"/>
                  </a:cubicBezTo>
                  <a:cubicBezTo>
                    <a:pt x="95719" y="1919416"/>
                    <a:pt x="-11373" y="1874108"/>
                    <a:pt x="984" y="1940011"/>
                  </a:cubicBezTo>
                  <a:cubicBezTo>
                    <a:pt x="13341" y="2005914"/>
                    <a:pt x="101898" y="2185087"/>
                    <a:pt x="223406" y="2261287"/>
                  </a:cubicBezTo>
                  <a:cubicBezTo>
                    <a:pt x="344914" y="2337487"/>
                    <a:pt x="639417" y="2333368"/>
                    <a:pt x="730033" y="2397211"/>
                  </a:cubicBezTo>
                  <a:cubicBezTo>
                    <a:pt x="820649" y="2461054"/>
                    <a:pt x="723854" y="2564027"/>
                    <a:pt x="767103" y="2644346"/>
                  </a:cubicBezTo>
                  <a:cubicBezTo>
                    <a:pt x="810352" y="2724665"/>
                    <a:pt x="870076" y="2798806"/>
                    <a:pt x="989525" y="2879125"/>
                  </a:cubicBezTo>
                  <a:cubicBezTo>
                    <a:pt x="1108974" y="2959444"/>
                    <a:pt x="1347871" y="3070655"/>
                    <a:pt x="1483795" y="3126260"/>
                  </a:cubicBezTo>
                  <a:cubicBezTo>
                    <a:pt x="1619719" y="3181865"/>
                    <a:pt x="1749466" y="3202460"/>
                    <a:pt x="1805071" y="3212757"/>
                  </a:cubicBezTo>
                  <a:cubicBezTo>
                    <a:pt x="1860676" y="3223054"/>
                    <a:pt x="1839051" y="3205548"/>
                    <a:pt x="1817427" y="3188043"/>
                  </a:cubicBezTo>
                </a:path>
              </a:pathLst>
            </a:cu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9" name="フリーフォーム 8"/>
            <p:cNvSpPr/>
            <p:nvPr/>
          </p:nvSpPr>
          <p:spPr>
            <a:xfrm>
              <a:off x="4769708" y="3571103"/>
              <a:ext cx="4127157" cy="3039762"/>
            </a:xfrm>
            <a:custGeom>
              <a:avLst/>
              <a:gdLst>
                <a:gd name="connsiteX0" fmla="*/ 4127157 w 4127157"/>
                <a:gd name="connsiteY0" fmla="*/ 3039762 h 3039762"/>
                <a:gd name="connsiteX1" fmla="*/ 2940908 w 4127157"/>
                <a:gd name="connsiteY1" fmla="*/ 2323070 h 3039762"/>
                <a:gd name="connsiteX2" fmla="*/ 2335427 w 4127157"/>
                <a:gd name="connsiteY2" fmla="*/ 2063578 h 3039762"/>
                <a:gd name="connsiteX3" fmla="*/ 1804087 w 4127157"/>
                <a:gd name="connsiteY3" fmla="*/ 1915297 h 3039762"/>
                <a:gd name="connsiteX4" fmla="*/ 1334530 w 4127157"/>
                <a:gd name="connsiteY4" fmla="*/ 1853513 h 3039762"/>
                <a:gd name="connsiteX5" fmla="*/ 827903 w 4127157"/>
                <a:gd name="connsiteY5" fmla="*/ 2026508 h 3039762"/>
                <a:gd name="connsiteX6" fmla="*/ 556054 w 4127157"/>
                <a:gd name="connsiteY6" fmla="*/ 1915297 h 3039762"/>
                <a:gd name="connsiteX7" fmla="*/ 358346 w 4127157"/>
                <a:gd name="connsiteY7" fmla="*/ 1853513 h 3039762"/>
                <a:gd name="connsiteX8" fmla="*/ 172995 w 4127157"/>
                <a:gd name="connsiteY8" fmla="*/ 1729946 h 3039762"/>
                <a:gd name="connsiteX9" fmla="*/ 247135 w 4127157"/>
                <a:gd name="connsiteY9" fmla="*/ 1495167 h 3039762"/>
                <a:gd name="connsiteX10" fmla="*/ 556054 w 4127157"/>
                <a:gd name="connsiteY10" fmla="*/ 1445740 h 3039762"/>
                <a:gd name="connsiteX11" fmla="*/ 593124 w 4127157"/>
                <a:gd name="connsiteY11" fmla="*/ 1260389 h 3039762"/>
                <a:gd name="connsiteX12" fmla="*/ 556054 w 4127157"/>
                <a:gd name="connsiteY12" fmla="*/ 803189 h 3039762"/>
                <a:gd name="connsiteX13" fmla="*/ 469557 w 4127157"/>
                <a:gd name="connsiteY13" fmla="*/ 457200 h 3039762"/>
                <a:gd name="connsiteX14" fmla="*/ 333633 w 4127157"/>
                <a:gd name="connsiteY14" fmla="*/ 172994 h 3039762"/>
                <a:gd name="connsiteX15" fmla="*/ 0 w 4127157"/>
                <a:gd name="connsiteY15" fmla="*/ 0 h 3039762"/>
                <a:gd name="connsiteX16" fmla="*/ 0 w 4127157"/>
                <a:gd name="connsiteY16" fmla="*/ 0 h 303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7157" h="3039762">
                  <a:moveTo>
                    <a:pt x="4127157" y="3039762"/>
                  </a:moveTo>
                  <a:cubicBezTo>
                    <a:pt x="3683343" y="2762764"/>
                    <a:pt x="3239530" y="2485767"/>
                    <a:pt x="2940908" y="2323070"/>
                  </a:cubicBezTo>
                  <a:cubicBezTo>
                    <a:pt x="2642286" y="2160373"/>
                    <a:pt x="2524897" y="2131540"/>
                    <a:pt x="2335427" y="2063578"/>
                  </a:cubicBezTo>
                  <a:cubicBezTo>
                    <a:pt x="2145957" y="1995616"/>
                    <a:pt x="1970903" y="1950308"/>
                    <a:pt x="1804087" y="1915297"/>
                  </a:cubicBezTo>
                  <a:cubicBezTo>
                    <a:pt x="1637271" y="1880286"/>
                    <a:pt x="1497227" y="1834978"/>
                    <a:pt x="1334530" y="1853513"/>
                  </a:cubicBezTo>
                  <a:cubicBezTo>
                    <a:pt x="1171833" y="1872048"/>
                    <a:pt x="957649" y="2016211"/>
                    <a:pt x="827903" y="2026508"/>
                  </a:cubicBezTo>
                  <a:cubicBezTo>
                    <a:pt x="698157" y="2036805"/>
                    <a:pt x="634313" y="1944129"/>
                    <a:pt x="556054" y="1915297"/>
                  </a:cubicBezTo>
                  <a:cubicBezTo>
                    <a:pt x="477795" y="1886465"/>
                    <a:pt x="422189" y="1884405"/>
                    <a:pt x="358346" y="1853513"/>
                  </a:cubicBezTo>
                  <a:cubicBezTo>
                    <a:pt x="294503" y="1822621"/>
                    <a:pt x="191530" y="1789670"/>
                    <a:pt x="172995" y="1729946"/>
                  </a:cubicBezTo>
                  <a:cubicBezTo>
                    <a:pt x="154460" y="1670222"/>
                    <a:pt x="183292" y="1542535"/>
                    <a:pt x="247135" y="1495167"/>
                  </a:cubicBezTo>
                  <a:cubicBezTo>
                    <a:pt x="310978" y="1447799"/>
                    <a:pt x="498389" y="1484870"/>
                    <a:pt x="556054" y="1445740"/>
                  </a:cubicBezTo>
                  <a:cubicBezTo>
                    <a:pt x="613719" y="1406610"/>
                    <a:pt x="593124" y="1367481"/>
                    <a:pt x="593124" y="1260389"/>
                  </a:cubicBezTo>
                  <a:cubicBezTo>
                    <a:pt x="593124" y="1153297"/>
                    <a:pt x="576648" y="937054"/>
                    <a:pt x="556054" y="803189"/>
                  </a:cubicBezTo>
                  <a:cubicBezTo>
                    <a:pt x="535460" y="669324"/>
                    <a:pt x="506627" y="562232"/>
                    <a:pt x="469557" y="457200"/>
                  </a:cubicBezTo>
                  <a:cubicBezTo>
                    <a:pt x="432487" y="352168"/>
                    <a:pt x="411893" y="249194"/>
                    <a:pt x="333633" y="172994"/>
                  </a:cubicBezTo>
                  <a:cubicBezTo>
                    <a:pt x="255373" y="96794"/>
                    <a:pt x="0" y="0"/>
                    <a:pt x="0" y="0"/>
                  </a:cubicBezTo>
                  <a:lnTo>
                    <a:pt x="0" y="0"/>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10" name="フリーフォーム 9"/>
            <p:cNvSpPr/>
            <p:nvPr/>
          </p:nvSpPr>
          <p:spPr>
            <a:xfrm>
              <a:off x="4806778" y="3534032"/>
              <a:ext cx="6536725" cy="3200400"/>
            </a:xfrm>
            <a:custGeom>
              <a:avLst/>
              <a:gdLst>
                <a:gd name="connsiteX0" fmla="*/ 0 w 6536725"/>
                <a:gd name="connsiteY0" fmla="*/ 0 h 3200400"/>
                <a:gd name="connsiteX1" fmla="*/ 247136 w 6536725"/>
                <a:gd name="connsiteY1" fmla="*/ 111211 h 3200400"/>
                <a:gd name="connsiteX2" fmla="*/ 383060 w 6536725"/>
                <a:gd name="connsiteY2" fmla="*/ 284206 h 3200400"/>
                <a:gd name="connsiteX3" fmla="*/ 469557 w 6536725"/>
                <a:gd name="connsiteY3" fmla="*/ 469557 h 3200400"/>
                <a:gd name="connsiteX4" fmla="*/ 518984 w 6536725"/>
                <a:gd name="connsiteY4" fmla="*/ 642552 h 3200400"/>
                <a:gd name="connsiteX5" fmla="*/ 518984 w 6536725"/>
                <a:gd name="connsiteY5" fmla="*/ 803190 h 3200400"/>
                <a:gd name="connsiteX6" fmla="*/ 593125 w 6536725"/>
                <a:gd name="connsiteY6" fmla="*/ 766119 h 3200400"/>
                <a:gd name="connsiteX7" fmla="*/ 667265 w 6536725"/>
                <a:gd name="connsiteY7" fmla="*/ 827903 h 3200400"/>
                <a:gd name="connsiteX8" fmla="*/ 877330 w 6536725"/>
                <a:gd name="connsiteY8" fmla="*/ 580768 h 3200400"/>
                <a:gd name="connsiteX9" fmla="*/ 1112108 w 6536725"/>
                <a:gd name="connsiteY9" fmla="*/ 444844 h 3200400"/>
                <a:gd name="connsiteX10" fmla="*/ 1383957 w 6536725"/>
                <a:gd name="connsiteY10" fmla="*/ 383060 h 3200400"/>
                <a:gd name="connsiteX11" fmla="*/ 1655806 w 6536725"/>
                <a:gd name="connsiteY11" fmla="*/ 296563 h 3200400"/>
                <a:gd name="connsiteX12" fmla="*/ 1853514 w 6536725"/>
                <a:gd name="connsiteY12" fmla="*/ 284206 h 3200400"/>
                <a:gd name="connsiteX13" fmla="*/ 2075936 w 6536725"/>
                <a:gd name="connsiteY13" fmla="*/ 444844 h 3200400"/>
                <a:gd name="connsiteX14" fmla="*/ 2261287 w 6536725"/>
                <a:gd name="connsiteY14" fmla="*/ 457200 h 3200400"/>
                <a:gd name="connsiteX15" fmla="*/ 2594919 w 6536725"/>
                <a:gd name="connsiteY15" fmla="*/ 667265 h 3200400"/>
                <a:gd name="connsiteX16" fmla="*/ 2718487 w 6536725"/>
                <a:gd name="connsiteY16" fmla="*/ 778476 h 3200400"/>
                <a:gd name="connsiteX17" fmla="*/ 2780271 w 6536725"/>
                <a:gd name="connsiteY17" fmla="*/ 914400 h 3200400"/>
                <a:gd name="connsiteX18" fmla="*/ 3039763 w 6536725"/>
                <a:gd name="connsiteY18" fmla="*/ 1075038 h 3200400"/>
                <a:gd name="connsiteX19" fmla="*/ 3299254 w 6536725"/>
                <a:gd name="connsiteY19" fmla="*/ 1248033 h 3200400"/>
                <a:gd name="connsiteX20" fmla="*/ 3509319 w 6536725"/>
                <a:gd name="connsiteY20" fmla="*/ 1210963 h 3200400"/>
                <a:gd name="connsiteX21" fmla="*/ 3830595 w 6536725"/>
                <a:gd name="connsiteY21" fmla="*/ 1371600 h 3200400"/>
                <a:gd name="connsiteX22" fmla="*/ 4028303 w 6536725"/>
                <a:gd name="connsiteY22" fmla="*/ 1519882 h 3200400"/>
                <a:gd name="connsiteX23" fmla="*/ 4151871 w 6536725"/>
                <a:gd name="connsiteY23" fmla="*/ 1594022 h 3200400"/>
                <a:gd name="connsiteX24" fmla="*/ 4337222 w 6536725"/>
                <a:gd name="connsiteY24" fmla="*/ 1519882 h 3200400"/>
                <a:gd name="connsiteX25" fmla="*/ 4646141 w 6536725"/>
                <a:gd name="connsiteY25" fmla="*/ 1865871 h 3200400"/>
                <a:gd name="connsiteX26" fmla="*/ 4955060 w 6536725"/>
                <a:gd name="connsiteY26" fmla="*/ 2187146 h 3200400"/>
                <a:gd name="connsiteX27" fmla="*/ 5251622 w 6536725"/>
                <a:gd name="connsiteY27" fmla="*/ 2483709 h 3200400"/>
                <a:gd name="connsiteX28" fmla="*/ 5560541 w 6536725"/>
                <a:gd name="connsiteY28" fmla="*/ 2607276 h 3200400"/>
                <a:gd name="connsiteX29" fmla="*/ 6264876 w 6536725"/>
                <a:gd name="connsiteY29" fmla="*/ 3015049 h 3200400"/>
                <a:gd name="connsiteX30" fmla="*/ 6536725 w 6536725"/>
                <a:gd name="connsiteY30" fmla="*/ 320040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36725" h="3200400">
                  <a:moveTo>
                    <a:pt x="0" y="0"/>
                  </a:moveTo>
                  <a:cubicBezTo>
                    <a:pt x="91646" y="31921"/>
                    <a:pt x="183293" y="63843"/>
                    <a:pt x="247136" y="111211"/>
                  </a:cubicBezTo>
                  <a:cubicBezTo>
                    <a:pt x="310979" y="158579"/>
                    <a:pt x="345990" y="224482"/>
                    <a:pt x="383060" y="284206"/>
                  </a:cubicBezTo>
                  <a:cubicBezTo>
                    <a:pt x="420130" y="343930"/>
                    <a:pt x="446903" y="409833"/>
                    <a:pt x="469557" y="469557"/>
                  </a:cubicBezTo>
                  <a:cubicBezTo>
                    <a:pt x="492211" y="529281"/>
                    <a:pt x="510746" y="586947"/>
                    <a:pt x="518984" y="642552"/>
                  </a:cubicBezTo>
                  <a:cubicBezTo>
                    <a:pt x="527222" y="698157"/>
                    <a:pt x="506627" y="782596"/>
                    <a:pt x="518984" y="803190"/>
                  </a:cubicBezTo>
                  <a:cubicBezTo>
                    <a:pt x="531341" y="823784"/>
                    <a:pt x="568412" y="762000"/>
                    <a:pt x="593125" y="766119"/>
                  </a:cubicBezTo>
                  <a:cubicBezTo>
                    <a:pt x="617838" y="770238"/>
                    <a:pt x="619898" y="858795"/>
                    <a:pt x="667265" y="827903"/>
                  </a:cubicBezTo>
                  <a:cubicBezTo>
                    <a:pt x="714632" y="797011"/>
                    <a:pt x="803190" y="644611"/>
                    <a:pt x="877330" y="580768"/>
                  </a:cubicBezTo>
                  <a:cubicBezTo>
                    <a:pt x="951470" y="516925"/>
                    <a:pt x="1027670" y="477795"/>
                    <a:pt x="1112108" y="444844"/>
                  </a:cubicBezTo>
                  <a:cubicBezTo>
                    <a:pt x="1196546" y="411893"/>
                    <a:pt x="1293341" y="407773"/>
                    <a:pt x="1383957" y="383060"/>
                  </a:cubicBezTo>
                  <a:cubicBezTo>
                    <a:pt x="1474573" y="358347"/>
                    <a:pt x="1577547" y="313039"/>
                    <a:pt x="1655806" y="296563"/>
                  </a:cubicBezTo>
                  <a:cubicBezTo>
                    <a:pt x="1734065" y="280087"/>
                    <a:pt x="1783492" y="259493"/>
                    <a:pt x="1853514" y="284206"/>
                  </a:cubicBezTo>
                  <a:cubicBezTo>
                    <a:pt x="1923536" y="308919"/>
                    <a:pt x="2007974" y="416012"/>
                    <a:pt x="2075936" y="444844"/>
                  </a:cubicBezTo>
                  <a:cubicBezTo>
                    <a:pt x="2143898" y="473676"/>
                    <a:pt x="2174790" y="420130"/>
                    <a:pt x="2261287" y="457200"/>
                  </a:cubicBezTo>
                  <a:cubicBezTo>
                    <a:pt x="2347784" y="494270"/>
                    <a:pt x="2518719" y="613719"/>
                    <a:pt x="2594919" y="667265"/>
                  </a:cubicBezTo>
                  <a:cubicBezTo>
                    <a:pt x="2671119" y="720811"/>
                    <a:pt x="2687595" y="737287"/>
                    <a:pt x="2718487" y="778476"/>
                  </a:cubicBezTo>
                  <a:cubicBezTo>
                    <a:pt x="2749379" y="819665"/>
                    <a:pt x="2726725" y="864973"/>
                    <a:pt x="2780271" y="914400"/>
                  </a:cubicBezTo>
                  <a:cubicBezTo>
                    <a:pt x="2833817" y="963827"/>
                    <a:pt x="2953266" y="1019433"/>
                    <a:pt x="3039763" y="1075038"/>
                  </a:cubicBezTo>
                  <a:cubicBezTo>
                    <a:pt x="3126260" y="1130643"/>
                    <a:pt x="3220995" y="1225379"/>
                    <a:pt x="3299254" y="1248033"/>
                  </a:cubicBezTo>
                  <a:cubicBezTo>
                    <a:pt x="3377513" y="1270687"/>
                    <a:pt x="3420762" y="1190369"/>
                    <a:pt x="3509319" y="1210963"/>
                  </a:cubicBezTo>
                  <a:cubicBezTo>
                    <a:pt x="3597876" y="1231558"/>
                    <a:pt x="3744098" y="1320113"/>
                    <a:pt x="3830595" y="1371600"/>
                  </a:cubicBezTo>
                  <a:cubicBezTo>
                    <a:pt x="3917092" y="1423087"/>
                    <a:pt x="3974757" y="1482812"/>
                    <a:pt x="4028303" y="1519882"/>
                  </a:cubicBezTo>
                  <a:cubicBezTo>
                    <a:pt x="4081849" y="1556952"/>
                    <a:pt x="4100385" y="1594022"/>
                    <a:pt x="4151871" y="1594022"/>
                  </a:cubicBezTo>
                  <a:cubicBezTo>
                    <a:pt x="4203357" y="1594022"/>
                    <a:pt x="4254844" y="1474574"/>
                    <a:pt x="4337222" y="1519882"/>
                  </a:cubicBezTo>
                  <a:cubicBezTo>
                    <a:pt x="4419600" y="1565190"/>
                    <a:pt x="4543168" y="1754660"/>
                    <a:pt x="4646141" y="1865871"/>
                  </a:cubicBezTo>
                  <a:cubicBezTo>
                    <a:pt x="4749114" y="1977082"/>
                    <a:pt x="4854147" y="2084173"/>
                    <a:pt x="4955060" y="2187146"/>
                  </a:cubicBezTo>
                  <a:cubicBezTo>
                    <a:pt x="5055973" y="2290119"/>
                    <a:pt x="5150709" y="2413687"/>
                    <a:pt x="5251622" y="2483709"/>
                  </a:cubicBezTo>
                  <a:cubicBezTo>
                    <a:pt x="5352535" y="2553731"/>
                    <a:pt x="5391665" y="2518719"/>
                    <a:pt x="5560541" y="2607276"/>
                  </a:cubicBezTo>
                  <a:cubicBezTo>
                    <a:pt x="5729417" y="2695833"/>
                    <a:pt x="6102179" y="2916195"/>
                    <a:pt x="6264876" y="3015049"/>
                  </a:cubicBezTo>
                  <a:cubicBezTo>
                    <a:pt x="6427573" y="3113903"/>
                    <a:pt x="6482149" y="3157151"/>
                    <a:pt x="6536725" y="3200400"/>
                  </a:cubicBezTo>
                </a:path>
              </a:pathLst>
            </a:cu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11" name="フリーフォーム 10"/>
            <p:cNvSpPr/>
            <p:nvPr/>
          </p:nvSpPr>
          <p:spPr>
            <a:xfrm>
              <a:off x="4829042" y="3456703"/>
              <a:ext cx="5834839" cy="3265373"/>
            </a:xfrm>
            <a:custGeom>
              <a:avLst/>
              <a:gdLst>
                <a:gd name="connsiteX0" fmla="*/ 5834839 w 5834839"/>
                <a:gd name="connsiteY0" fmla="*/ 3265373 h 3265373"/>
                <a:gd name="connsiteX1" fmla="*/ 4277888 w 5834839"/>
                <a:gd name="connsiteY1" fmla="*/ 2499254 h 3265373"/>
                <a:gd name="connsiteX2" fmla="*/ 3783617 w 5834839"/>
                <a:gd name="connsiteY2" fmla="*/ 2165621 h 3265373"/>
                <a:gd name="connsiteX3" fmla="*/ 3375844 w 5834839"/>
                <a:gd name="connsiteY3" fmla="*/ 1906129 h 3265373"/>
                <a:gd name="connsiteX4" fmla="*/ 3005142 w 5834839"/>
                <a:gd name="connsiteY4" fmla="*/ 1930843 h 3265373"/>
                <a:gd name="connsiteX5" fmla="*/ 2597369 w 5834839"/>
                <a:gd name="connsiteY5" fmla="*/ 1770205 h 3265373"/>
                <a:gd name="connsiteX6" fmla="*/ 2164882 w 5834839"/>
                <a:gd name="connsiteY6" fmla="*/ 1856702 h 3265373"/>
                <a:gd name="connsiteX7" fmla="*/ 1868320 w 5834839"/>
                <a:gd name="connsiteY7" fmla="*/ 1658994 h 3265373"/>
                <a:gd name="connsiteX8" fmla="*/ 1621185 w 5834839"/>
                <a:gd name="connsiteY8" fmla="*/ 1473643 h 3265373"/>
                <a:gd name="connsiteX9" fmla="*/ 1423477 w 5834839"/>
                <a:gd name="connsiteY9" fmla="*/ 1263578 h 3265373"/>
                <a:gd name="connsiteX10" fmla="*/ 1040417 w 5834839"/>
                <a:gd name="connsiteY10" fmla="*/ 1090583 h 3265373"/>
                <a:gd name="connsiteX11" fmla="*/ 855066 w 5834839"/>
                <a:gd name="connsiteY11" fmla="*/ 991729 h 3265373"/>
                <a:gd name="connsiteX12" fmla="*/ 694428 w 5834839"/>
                <a:gd name="connsiteY12" fmla="*/ 892875 h 3265373"/>
                <a:gd name="connsiteX13" fmla="*/ 558504 w 5834839"/>
                <a:gd name="connsiteY13" fmla="*/ 806378 h 3265373"/>
                <a:gd name="connsiteX14" fmla="*/ 509077 w 5834839"/>
                <a:gd name="connsiteY14" fmla="*/ 460389 h 3265373"/>
                <a:gd name="connsiteX15" fmla="*/ 360796 w 5834839"/>
                <a:gd name="connsiteY15" fmla="*/ 287394 h 3265373"/>
                <a:gd name="connsiteX16" fmla="*/ 187801 w 5834839"/>
                <a:gd name="connsiteY16" fmla="*/ 114400 h 3265373"/>
                <a:gd name="connsiteX17" fmla="*/ 2450 w 5834839"/>
                <a:gd name="connsiteY17" fmla="*/ 3189 h 3265373"/>
                <a:gd name="connsiteX18" fmla="*/ 76590 w 5834839"/>
                <a:gd name="connsiteY18" fmla="*/ 27902 h 326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4839" h="3265373">
                  <a:moveTo>
                    <a:pt x="5834839" y="3265373"/>
                  </a:moveTo>
                  <a:cubicBezTo>
                    <a:pt x="5227298" y="2973959"/>
                    <a:pt x="4619758" y="2682546"/>
                    <a:pt x="4277888" y="2499254"/>
                  </a:cubicBezTo>
                  <a:cubicBezTo>
                    <a:pt x="3936018" y="2315962"/>
                    <a:pt x="3933958" y="2264475"/>
                    <a:pt x="3783617" y="2165621"/>
                  </a:cubicBezTo>
                  <a:cubicBezTo>
                    <a:pt x="3633276" y="2066767"/>
                    <a:pt x="3505590" y="1945259"/>
                    <a:pt x="3375844" y="1906129"/>
                  </a:cubicBezTo>
                  <a:cubicBezTo>
                    <a:pt x="3246098" y="1866999"/>
                    <a:pt x="3134888" y="1953497"/>
                    <a:pt x="3005142" y="1930843"/>
                  </a:cubicBezTo>
                  <a:cubicBezTo>
                    <a:pt x="2875396" y="1908189"/>
                    <a:pt x="2737412" y="1782562"/>
                    <a:pt x="2597369" y="1770205"/>
                  </a:cubicBezTo>
                  <a:cubicBezTo>
                    <a:pt x="2457326" y="1757848"/>
                    <a:pt x="2286390" y="1875237"/>
                    <a:pt x="2164882" y="1856702"/>
                  </a:cubicBezTo>
                  <a:cubicBezTo>
                    <a:pt x="2043374" y="1838167"/>
                    <a:pt x="1958936" y="1722837"/>
                    <a:pt x="1868320" y="1658994"/>
                  </a:cubicBezTo>
                  <a:cubicBezTo>
                    <a:pt x="1777704" y="1595151"/>
                    <a:pt x="1695325" y="1539546"/>
                    <a:pt x="1621185" y="1473643"/>
                  </a:cubicBezTo>
                  <a:cubicBezTo>
                    <a:pt x="1547044" y="1407740"/>
                    <a:pt x="1520272" y="1327421"/>
                    <a:pt x="1423477" y="1263578"/>
                  </a:cubicBezTo>
                  <a:cubicBezTo>
                    <a:pt x="1326682" y="1199735"/>
                    <a:pt x="1135152" y="1135891"/>
                    <a:pt x="1040417" y="1090583"/>
                  </a:cubicBezTo>
                  <a:cubicBezTo>
                    <a:pt x="945682" y="1045275"/>
                    <a:pt x="912731" y="1024680"/>
                    <a:pt x="855066" y="991729"/>
                  </a:cubicBezTo>
                  <a:cubicBezTo>
                    <a:pt x="797401" y="958778"/>
                    <a:pt x="743855" y="923767"/>
                    <a:pt x="694428" y="892875"/>
                  </a:cubicBezTo>
                  <a:cubicBezTo>
                    <a:pt x="645001" y="861983"/>
                    <a:pt x="589396" y="878459"/>
                    <a:pt x="558504" y="806378"/>
                  </a:cubicBezTo>
                  <a:cubicBezTo>
                    <a:pt x="527612" y="734297"/>
                    <a:pt x="542028" y="546886"/>
                    <a:pt x="509077" y="460389"/>
                  </a:cubicBezTo>
                  <a:cubicBezTo>
                    <a:pt x="476126" y="373892"/>
                    <a:pt x="414342" y="345059"/>
                    <a:pt x="360796" y="287394"/>
                  </a:cubicBezTo>
                  <a:cubicBezTo>
                    <a:pt x="307250" y="229729"/>
                    <a:pt x="247525" y="161767"/>
                    <a:pt x="187801" y="114400"/>
                  </a:cubicBezTo>
                  <a:cubicBezTo>
                    <a:pt x="128077" y="67032"/>
                    <a:pt x="20985" y="17605"/>
                    <a:pt x="2450" y="3189"/>
                  </a:cubicBezTo>
                  <a:cubicBezTo>
                    <a:pt x="-16085" y="-11227"/>
                    <a:pt x="76590" y="27902"/>
                    <a:pt x="76590" y="27902"/>
                  </a:cubicBezTo>
                </a:path>
              </a:pathLst>
            </a:custGeom>
            <a:noFill/>
            <a:ln w="508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cxnSp>
          <p:nvCxnSpPr>
            <p:cNvPr id="14" name="直線コネクタ 13"/>
            <p:cNvCxnSpPr>
              <a:stCxn id="9" idx="15"/>
            </p:cNvCxnSpPr>
            <p:nvPr/>
          </p:nvCxnSpPr>
          <p:spPr>
            <a:xfrm flipV="1">
              <a:off x="4769708" y="2338514"/>
              <a:ext cx="0" cy="1232589"/>
            </a:xfrm>
            <a:prstGeom prst="line">
              <a:avLst/>
            </a:prstGeom>
            <a:ln w="50800" cap="rnd">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5" name="下矢印 14"/>
            <p:cNvSpPr/>
            <p:nvPr/>
          </p:nvSpPr>
          <p:spPr>
            <a:xfrm>
              <a:off x="4139509" y="379352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18" name="下矢印 17"/>
            <p:cNvSpPr/>
            <p:nvPr/>
          </p:nvSpPr>
          <p:spPr>
            <a:xfrm>
              <a:off x="3282560" y="488565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1" name="下矢印 20"/>
            <p:cNvSpPr/>
            <p:nvPr/>
          </p:nvSpPr>
          <p:spPr>
            <a:xfrm>
              <a:off x="3955511" y="5392035"/>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2" name="下矢印 21"/>
            <p:cNvSpPr/>
            <p:nvPr/>
          </p:nvSpPr>
          <p:spPr>
            <a:xfrm>
              <a:off x="4659846" y="606594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 </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3" name="下矢印 22"/>
            <p:cNvSpPr/>
            <p:nvPr/>
          </p:nvSpPr>
          <p:spPr>
            <a:xfrm>
              <a:off x="6886827" y="3525791"/>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4" name="下矢印 23"/>
            <p:cNvSpPr/>
            <p:nvPr/>
          </p:nvSpPr>
          <p:spPr>
            <a:xfrm>
              <a:off x="8311973" y="435781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5" name="下矢印 24"/>
            <p:cNvSpPr/>
            <p:nvPr/>
          </p:nvSpPr>
          <p:spPr>
            <a:xfrm>
              <a:off x="9316990" y="504155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6" name="下矢印 25"/>
            <p:cNvSpPr/>
            <p:nvPr/>
          </p:nvSpPr>
          <p:spPr>
            <a:xfrm>
              <a:off x="10274289" y="574304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D I</a:t>
              </a:r>
              <a:endParaRPr kumimoji="1" lang="ja-JP" altLang="en-US" sz="12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16" name="フローチャート: せん孔テープ 15"/>
            <p:cNvSpPr/>
            <p:nvPr/>
          </p:nvSpPr>
          <p:spPr>
            <a:xfrm>
              <a:off x="4803709" y="2359877"/>
              <a:ext cx="5114713" cy="1121083"/>
            </a:xfrm>
            <a:prstGeom prst="flowChartPunchedTape">
              <a:avLst/>
            </a:prstGeom>
            <a:solidFill>
              <a:schemeClr val="bg1">
                <a:alpha val="72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Construction of a quality management system</a:t>
              </a:r>
              <a:endParaRPr lang="en-US" altLang="ja-JP"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rtl="0"/>
              <a:r>
                <a:rPr lang="en-US"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Compliance system</a:t>
              </a:r>
            </a:p>
          </p:txBody>
        </p:sp>
      </p:grpSp>
      <p:sp>
        <p:nvSpPr>
          <p:cNvPr id="20" name="Rectangle 12"/>
          <p:cNvSpPr txBox="1">
            <a:spLocks noChangeArrowheads="1"/>
          </p:cNvSpPr>
          <p:nvPr/>
        </p:nvSpPr>
        <p:spPr bwMode="auto">
          <a:xfrm>
            <a:off x="10662651" y="648652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a:defRPr/>
            </a:pPr>
            <a:r>
              <a:rPr lang="en-US" sz="1200" b="1" i="1">
                <a:solidFill>
                  <a:schemeClr val="bg1"/>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a:t>
            </a:r>
            <a:r>
              <a:rPr lang="en-US" sz="12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sz="1200" i="1" smtClean="0">
                <a:ln>
                  <a:solidFill>
                    <a:schemeClr val="bg1"/>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12</a:t>
            </a:fld>
            <a:r>
              <a:rPr lang="en-US" sz="1200" b="1" i="1">
                <a:ln>
                  <a:solidFill>
                    <a:schemeClr val="bg1"/>
                  </a:solidFill>
                </a:ln>
                <a:solidFill>
                  <a:schemeClr val="bg1"/>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r>
              <a:rPr lang="en-US" sz="1200" b="1" i="1">
                <a:solidFill>
                  <a:schemeClr val="bg1"/>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a:t>
            </a:r>
            <a:endParaRPr lang="en-US" altLang="ja-JP" sz="1200" b="1" i="1" dirty="0">
              <a:solidFill>
                <a:schemeClr val="bg1"/>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29" name="テキスト ボックス 28"/>
          <p:cNvSpPr txBox="1"/>
          <p:nvPr/>
        </p:nvSpPr>
        <p:spPr>
          <a:xfrm>
            <a:off x="85986" y="1733330"/>
            <a:ext cx="12080602" cy="400110"/>
          </a:xfrm>
          <a:prstGeom prst="rect">
            <a:avLst/>
          </a:prstGeom>
          <a:solidFill>
            <a:schemeClr val="bg1">
              <a:alpha val="75000"/>
            </a:schemeClr>
          </a:solidFill>
        </p:spPr>
        <p:txBody>
          <a:bodyPr wrap="square" rtlCol="0">
            <a:spAutoFit/>
          </a:bodyPr>
          <a:lstStyle/>
          <a:p>
            <a:pPr rtl="0"/>
            <a:r>
              <a:rPr lang="en-US" sz="2000" b="1" dirty="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rPr>
              <a:t>By what route do you aim to reach the mountaintop? And what will you do on the way?</a:t>
            </a:r>
            <a:r>
              <a:rPr lang="en-US" sz="1400" b="1" dirty="0">
                <a:ln>
                  <a:solidFill>
                    <a:srgbClr val="7030A0"/>
                  </a:solidFill>
                </a:ln>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54635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lnSpc>
                <a:spcPct val="100000"/>
              </a:lnSpc>
            </a:pPr>
            <a:r>
              <a:rPr lang="en-US">
                <a:latin typeface="Arial" panose="020B0604020202020204" pitchFamily="34" charset="0"/>
                <a:cs typeface="Arial" panose="020B0604020202020204" pitchFamily="34" charset="0"/>
              </a:rPr>
              <a:t>Table of Contents</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defRPr/>
            </a:pPr>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defRPr/>
              </a:pPr>
              <a:t>13</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6" name="コンテンツ プレースホルダー 2"/>
          <p:cNvSpPr>
            <a:spLocks noGrp="1"/>
          </p:cNvSpPr>
          <p:nvPr>
            <p:ph idx="1"/>
          </p:nvPr>
        </p:nvSpPr>
        <p:spPr>
          <a:xfrm>
            <a:off x="838200" y="1825625"/>
            <a:ext cx="10515600" cy="4351338"/>
          </a:xfrm>
        </p:spPr>
        <p:txBody>
          <a:bodyPr rtlCol="0">
            <a:normAutofit/>
          </a:bodyPr>
          <a:lstStyle/>
          <a:p>
            <a:pPr marL="0" rtl="0">
              <a:lnSpc>
                <a:spcPct val="100000"/>
              </a:lnSpc>
              <a:spcBef>
                <a:spcPct val="0"/>
              </a:spcBef>
            </a:pPr>
            <a:r>
              <a:rPr lang="en-US" dirty="0">
                <a:solidFill>
                  <a:schemeClr val="bg1">
                    <a:lumMod val="75000"/>
                  </a:schemeClr>
                </a:solidFill>
                <a:latin typeface="Arial" panose="020B0604020202020204" pitchFamily="34" charset="0"/>
                <a:cs typeface="Arial" panose="020B0604020202020204" pitchFamily="34" charset="0"/>
              </a:rPr>
              <a:t>Data Integrity - Why must we comply with this? –</a:t>
            </a:r>
            <a:endParaRPr lang="en-US" altLang="ja-JP" dirty="0">
              <a:solidFill>
                <a:schemeClr val="bg1">
                  <a:lumMod val="75000"/>
                </a:schemeClr>
              </a:solidFill>
              <a:latin typeface="Arial" panose="020B0604020202020204" pitchFamily="34" charset="0"/>
              <a:cs typeface="Arial" panose="020B0604020202020204" pitchFamily="34" charset="0"/>
            </a:endParaRPr>
          </a:p>
          <a:p>
            <a:pPr marL="0" rtl="0">
              <a:lnSpc>
                <a:spcPct val="100000"/>
              </a:lnSpc>
              <a:spcBef>
                <a:spcPct val="0"/>
              </a:spcBef>
            </a:pPr>
            <a:r>
              <a:rPr lang="en-US" dirty="0">
                <a:latin typeface="Arial" panose="020B0604020202020204" pitchFamily="34" charset="0"/>
                <a:cs typeface="Arial" panose="020B0604020202020204" pitchFamily="34" charset="0"/>
              </a:rPr>
              <a:t>Image and Definition of Data Integrity</a:t>
            </a:r>
            <a:endParaRPr lang="en-US" altLang="ja-JP" dirty="0">
              <a:latin typeface="Arial" panose="020B0604020202020204" pitchFamily="34" charset="0"/>
              <a:cs typeface="Arial" panose="020B0604020202020204" pitchFamily="34" charset="0"/>
            </a:endParaRPr>
          </a:p>
          <a:p>
            <a:pPr marL="0" rtl="0">
              <a:lnSpc>
                <a:spcPct val="100000"/>
              </a:lnSpc>
              <a:spcBef>
                <a:spcPct val="0"/>
              </a:spcBef>
            </a:pPr>
            <a:r>
              <a:rPr lang="en-US" dirty="0">
                <a:latin typeface="Arial" panose="020B0604020202020204" pitchFamily="34" charset="0"/>
                <a:cs typeface="Arial" panose="020B0604020202020204" pitchFamily="34" charset="0"/>
              </a:rPr>
              <a:t>Data Governance Systems</a:t>
            </a:r>
            <a:endParaRPr lang="en-US" altLang="ja-JP" dirty="0">
              <a:latin typeface="Arial" panose="020B0604020202020204" pitchFamily="34" charset="0"/>
              <a:cs typeface="Arial" panose="020B0604020202020204" pitchFamily="34" charset="0"/>
            </a:endParaRPr>
          </a:p>
          <a:p>
            <a:pPr marL="0" rtl="0">
              <a:lnSpc>
                <a:spcPct val="100000"/>
              </a:lnSpc>
              <a:spcBef>
                <a:spcPct val="0"/>
              </a:spcBef>
            </a:pPr>
            <a:r>
              <a:rPr lang="en-US" dirty="0">
                <a:latin typeface="Arial" panose="020B0604020202020204" pitchFamily="34" charset="0"/>
                <a:cs typeface="Arial" panose="020B0604020202020204" pitchFamily="34" charset="0"/>
              </a:rPr>
              <a:t>Organizational Impact</a:t>
            </a:r>
            <a:endParaRPr lang="en-US" altLang="ja-JP" dirty="0">
              <a:latin typeface="Arial" panose="020B0604020202020204" pitchFamily="34" charset="0"/>
              <a:cs typeface="Arial" panose="020B0604020202020204" pitchFamily="34" charset="0"/>
            </a:endParaRPr>
          </a:p>
          <a:p>
            <a:pPr marL="774700" lvl="1" rtl="0">
              <a:lnSpc>
                <a:spcPct val="100000"/>
              </a:lnSpc>
              <a:spcBef>
                <a:spcPct val="0"/>
              </a:spcBef>
            </a:pPr>
            <a:r>
              <a:rPr lang="en-US" dirty="0">
                <a:latin typeface="Arial" panose="020B0604020202020204" pitchFamily="34" charset="0"/>
                <a:cs typeface="Arial" panose="020B0604020202020204" pitchFamily="34" charset="0"/>
              </a:rPr>
              <a:t>General Impact</a:t>
            </a:r>
            <a:endParaRPr lang="en-US" altLang="ja-JP" dirty="0">
              <a:latin typeface="Arial" panose="020B0604020202020204" pitchFamily="34" charset="0"/>
              <a:cs typeface="Arial" panose="020B0604020202020204" pitchFamily="34" charset="0"/>
            </a:endParaRPr>
          </a:p>
          <a:p>
            <a:pPr marL="774700" lvl="1" rtl="0">
              <a:lnSpc>
                <a:spcPct val="100000"/>
              </a:lnSpc>
              <a:spcBef>
                <a:spcPct val="0"/>
              </a:spcBef>
            </a:pPr>
            <a:r>
              <a:rPr lang="en-US" dirty="0">
                <a:latin typeface="Arial" panose="020B0604020202020204" pitchFamily="34" charset="0"/>
                <a:cs typeface="Arial" panose="020B0604020202020204" pitchFamily="34" charset="0"/>
              </a:rPr>
              <a:t>Code of Ethics and Quality Culture</a:t>
            </a:r>
            <a:endParaRPr lang="en-US" altLang="ja-JP" dirty="0">
              <a:latin typeface="Arial" panose="020B0604020202020204" pitchFamily="34" charset="0"/>
              <a:cs typeface="Arial" panose="020B0604020202020204" pitchFamily="34" charset="0"/>
            </a:endParaRPr>
          </a:p>
          <a:p>
            <a:pPr marL="774700" lvl="1" rtl="0">
              <a:lnSpc>
                <a:spcPct val="100000"/>
              </a:lnSpc>
              <a:spcBef>
                <a:spcPct val="0"/>
              </a:spcBef>
            </a:pPr>
            <a:r>
              <a:rPr lang="en-US" dirty="0">
                <a:latin typeface="Arial" panose="020B0604020202020204" pitchFamily="34" charset="0"/>
                <a:cs typeface="Arial" panose="020B0604020202020204" pitchFamily="34" charset="0"/>
              </a:rPr>
              <a:t>PQS Elements</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92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7273"/>
            <a:ext cx="10515600" cy="1325563"/>
          </a:xfrm>
        </p:spPr>
        <p:txBody>
          <a:bodyPr rtlCol="0"/>
          <a:lstStyle/>
          <a:p>
            <a:pPr rtl="0">
              <a:lnSpc>
                <a:spcPct val="100000"/>
              </a:lnSpc>
            </a:pPr>
            <a:r>
              <a:rPr lang="en-US" dirty="0">
                <a:latin typeface="Arial" panose="020B0604020202020204" pitchFamily="34" charset="0"/>
                <a:cs typeface="Arial" panose="020B0604020202020204" pitchFamily="34" charset="0"/>
              </a:rPr>
              <a:t>Image and Definition of Data Integrity (1)</a:t>
            </a:r>
            <a:endParaRPr kumimoji="1" lang="ja-JP" altLang="en-US" dirty="0">
              <a:latin typeface="Arial" panose="020B0604020202020204" pitchFamily="34" charset="0"/>
              <a:cs typeface="Arial" panose="020B0604020202020204" pitchFamily="34" charset="0"/>
            </a:endParaRPr>
          </a:p>
        </p:txBody>
      </p:sp>
      <p:graphicFrame>
        <p:nvGraphicFramePr>
          <p:cNvPr id="3" name="図表 2"/>
          <p:cNvGraphicFramePr/>
          <p:nvPr>
            <p:extLst>
              <p:ext uri="{D42A27DB-BD31-4B8C-83A1-F6EECF244321}">
                <p14:modId xmlns:p14="http://schemas.microsoft.com/office/powerpoint/2010/main" val="2998581445"/>
              </p:ext>
            </p:extLst>
          </p:nvPr>
        </p:nvGraphicFramePr>
        <p:xfrm>
          <a:off x="141668" y="1107583"/>
          <a:ext cx="11848563" cy="567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横巻き 3"/>
          <p:cNvSpPr/>
          <p:nvPr/>
        </p:nvSpPr>
        <p:spPr>
          <a:xfrm>
            <a:off x="464023" y="1495187"/>
            <a:ext cx="4247531" cy="1634379"/>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1400" b="1" dirty="0">
                <a:latin typeface="Arial" panose="020B0604020202020204" pitchFamily="34" charset="0"/>
                <a:cs typeface="Arial" panose="020B0604020202020204" pitchFamily="34" charset="0"/>
              </a:rPr>
              <a:t>Key Points</a:t>
            </a:r>
            <a:endParaRPr lang="en-US" altLang="ja-JP" sz="1400" b="1" dirty="0">
              <a:latin typeface="Arial" panose="020B0604020202020204" pitchFamily="34" charset="0"/>
              <a:cs typeface="Arial" panose="020B0604020202020204" pitchFamily="34" charset="0"/>
            </a:endParaRPr>
          </a:p>
          <a:p>
            <a:pPr algn="ctr" rtl="0"/>
            <a:r>
              <a:rPr lang="en-US" sz="1400" b="1" dirty="0">
                <a:latin typeface="Arial" panose="020B0604020202020204" pitchFamily="34" charset="0"/>
                <a:cs typeface="Arial" panose="020B0604020202020204" pitchFamily="34" charset="0"/>
              </a:rPr>
              <a:t>Management is responsible for establishing a data governance system and fostering a quality culture to ensure data integrity</a:t>
            </a:r>
            <a:endParaRPr kumimoji="1" lang="ja-JP" altLang="en-US" sz="1400" b="1"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14</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68476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lnSpc>
                <a:spcPct val="100000"/>
              </a:lnSpc>
            </a:pPr>
            <a:r>
              <a:rPr lang="en-US" dirty="0">
                <a:latin typeface="Arial" panose="020B0604020202020204" pitchFamily="34" charset="0"/>
                <a:cs typeface="Arial" panose="020B0604020202020204" pitchFamily="34" charset="0"/>
              </a:rPr>
              <a:t>Image and Definition of Data Integrity (2)</a:t>
            </a:r>
            <a:endParaRPr kumimoji="1" lang="ja-JP" altLang="en-US" dirty="0">
              <a:latin typeface="Arial" panose="020B0604020202020204" pitchFamily="34" charset="0"/>
              <a:cs typeface="Arial" panose="020B0604020202020204" pitchFamily="34" charset="0"/>
            </a:endParaRPr>
          </a:p>
        </p:txBody>
      </p:sp>
      <p:graphicFrame>
        <p:nvGraphicFramePr>
          <p:cNvPr id="3" name="図表 2"/>
          <p:cNvGraphicFramePr/>
          <p:nvPr>
            <p:extLst>
              <p:ext uri="{D42A27DB-BD31-4B8C-83A1-F6EECF244321}">
                <p14:modId xmlns:p14="http://schemas.microsoft.com/office/powerpoint/2010/main" val="1540554664"/>
              </p:ext>
            </p:extLst>
          </p:nvPr>
        </p:nvGraphicFramePr>
        <p:xfrm>
          <a:off x="490178" y="3525181"/>
          <a:ext cx="9768663" cy="2167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3252390" y="3525181"/>
            <a:ext cx="2443298" cy="523220"/>
          </a:xfrm>
          <a:prstGeom prst="rect">
            <a:avLst/>
          </a:prstGeom>
          <a:noFill/>
        </p:spPr>
        <p:txBody>
          <a:bodyPr wrap="none" rtlCol="0">
            <a:spAutoFit/>
          </a:bodyPr>
          <a:lstStyle/>
          <a:p>
            <a:pPr rtl="0"/>
            <a:r>
              <a:rPr lang="en-US" sz="2800">
                <a:solidFill>
                  <a:srgbClr val="0070C0"/>
                </a:solidFill>
                <a:latin typeface="Arial" panose="020B0604020202020204" pitchFamily="34" charset="0"/>
                <a:cs typeface="Arial" panose="020B0604020202020204" pitchFamily="34" charset="0"/>
              </a:rPr>
              <a:t>Data Lifecycle</a:t>
            </a:r>
          </a:p>
        </p:txBody>
      </p:sp>
      <p:sp>
        <p:nvSpPr>
          <p:cNvPr id="5" name="上下矢印 4"/>
          <p:cNvSpPr/>
          <p:nvPr/>
        </p:nvSpPr>
        <p:spPr>
          <a:xfrm>
            <a:off x="9895014" y="3229589"/>
            <a:ext cx="1445015" cy="2758513"/>
          </a:xfrm>
          <a:prstGeom prst="upDownArrow">
            <a:avLst/>
          </a:prstGeom>
          <a:gradFill>
            <a:gsLst>
              <a:gs pos="0">
                <a:srgbClr val="00B050"/>
              </a:gs>
              <a:gs pos="50000">
                <a:srgbClr val="FFC00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rtl="0"/>
            <a:r>
              <a:rPr lang="en-US" dirty="0">
                <a:ln w="0">
                  <a:solidFill>
                    <a:schemeClr val="tx1"/>
                  </a:solidFill>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Accuracy</a:t>
            </a:r>
            <a:r>
              <a:rPr lang="en-US" strike="sngStrike" dirty="0">
                <a:ln w="0">
                  <a:solidFill>
                    <a:schemeClr val="tx1"/>
                  </a:solidFill>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kumimoji="1" lang="en-US" altLang="ja-JP" strike="sngStrike" dirty="0">
              <a:ln w="0">
                <a:solidFill>
                  <a:schemeClr val="tx1"/>
                </a:solidFill>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テキスト ボックス 6"/>
          <p:cNvSpPr txBox="1"/>
          <p:nvPr/>
        </p:nvSpPr>
        <p:spPr>
          <a:xfrm>
            <a:off x="838200" y="1422007"/>
            <a:ext cx="10261667" cy="2308324"/>
          </a:xfrm>
          <a:prstGeom prst="rect">
            <a:avLst/>
          </a:prstGeom>
          <a:noFill/>
        </p:spPr>
        <p:txBody>
          <a:bodyPr wrap="square" rtlCol="0">
            <a:spAutoFit/>
          </a:bodyPr>
          <a:lstStyle/>
          <a:p>
            <a:pPr rtl="0"/>
            <a:r>
              <a:rPr lang="en-US" sz="2400" dirty="0">
                <a:latin typeface="Arial" panose="020B0604020202020204" pitchFamily="34" charset="0"/>
                <a:cs typeface="Arial" panose="020B0604020202020204" pitchFamily="34" charset="0"/>
              </a:rPr>
              <a:t>Data Integrity: The extent to which all data are complete, consistent and accurate throughout the data lifecycle</a:t>
            </a:r>
            <a:endParaRPr lang="en-US" altLang="ja-JP" sz="2400" dirty="0">
              <a:latin typeface="Arial" panose="020B0604020202020204" pitchFamily="34" charset="0"/>
              <a:cs typeface="Arial" panose="020B0604020202020204" pitchFamily="34" charset="0"/>
            </a:endParaRPr>
          </a:p>
          <a:p>
            <a:pPr rtl="0"/>
            <a:r>
              <a:rPr lang="en-US" sz="2400" dirty="0">
                <a:latin typeface="Arial" panose="020B0604020202020204" pitchFamily="34" charset="0"/>
                <a:cs typeface="Arial" panose="020B0604020202020204" pitchFamily="34" charset="0"/>
              </a:rPr>
              <a:t>Data Lifecycle: All phases in the life of the data (including raw data) from initial generation and recording through processing (including transformation and migration), use, data retention, archiving/retrieval and destruction</a:t>
            </a:r>
            <a:endParaRPr lang="ja-JP" altLang="en-US" sz="2400" dirty="0">
              <a:latin typeface="Arial" panose="020B0604020202020204" pitchFamily="34" charset="0"/>
              <a:cs typeface="Arial" panose="020B0604020202020204" pitchFamily="34" charset="0"/>
            </a:endParaRPr>
          </a:p>
        </p:txBody>
      </p:sp>
      <p:sp>
        <p:nvSpPr>
          <p:cNvPr id="6" name="テキスト ボックス 5"/>
          <p:cNvSpPr txBox="1"/>
          <p:nvPr/>
        </p:nvSpPr>
        <p:spPr>
          <a:xfrm>
            <a:off x="11318665" y="3461772"/>
            <a:ext cx="615553" cy="2230739"/>
          </a:xfrm>
          <a:prstGeom prst="rect">
            <a:avLst/>
          </a:prstGeom>
          <a:noFill/>
        </p:spPr>
        <p:txBody>
          <a:bodyPr vert="eaVert" wrap="none" rtlCol="0">
            <a:spAutoFit/>
          </a:bodyPr>
          <a:lstStyle/>
          <a:p>
            <a:pPr rtl="0"/>
            <a:r>
              <a:rPr lang="en-US" sz="2800" dirty="0">
                <a:solidFill>
                  <a:srgbClr val="0070C0"/>
                </a:solidFill>
                <a:latin typeface="Arial" panose="020B0604020202020204" pitchFamily="34" charset="0"/>
                <a:cs typeface="Arial" panose="020B0604020202020204" pitchFamily="34" charset="0"/>
              </a:rPr>
              <a:t>Data Integrity</a:t>
            </a:r>
            <a:endParaRPr lang="en-US" sz="2800" dirty="0">
              <a:solidFill>
                <a:srgbClr val="FFC000"/>
              </a:solidFill>
              <a:latin typeface="Arial" panose="020B0604020202020204" pitchFamily="34" charset="0"/>
              <a:cs typeface="Arial" panose="020B0604020202020204" pitchFamily="34" charset="0"/>
            </a:endParaRPr>
          </a:p>
        </p:txBody>
      </p:sp>
      <p:sp>
        <p:nvSpPr>
          <p:cNvPr id="8" name="横巻き 7"/>
          <p:cNvSpPr/>
          <p:nvPr/>
        </p:nvSpPr>
        <p:spPr>
          <a:xfrm>
            <a:off x="965914" y="5216412"/>
            <a:ext cx="3786389" cy="133296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1600" b="1" dirty="0">
                <a:latin typeface="Arial" panose="020B0604020202020204" pitchFamily="34" charset="0"/>
                <a:cs typeface="Arial" panose="020B0604020202020204" pitchFamily="34" charset="0"/>
              </a:rPr>
              <a:t>Key Points</a:t>
            </a:r>
            <a:endParaRPr lang="en-US" altLang="ja-JP" sz="1600" b="1" dirty="0">
              <a:latin typeface="Arial" panose="020B0604020202020204" pitchFamily="34" charset="0"/>
              <a:cs typeface="Arial" panose="020B0604020202020204" pitchFamily="34" charset="0"/>
            </a:endParaRPr>
          </a:p>
          <a:p>
            <a:pPr algn="ctr" rtl="0"/>
            <a:r>
              <a:rPr lang="en-US" sz="1600" b="1" dirty="0">
                <a:latin typeface="Arial" panose="020B0604020202020204" pitchFamily="34" charset="0"/>
                <a:cs typeface="Arial" panose="020B0604020202020204" pitchFamily="34" charset="0"/>
              </a:rPr>
              <a:t>Data integrity should be ensured throughout the data lifecycle</a:t>
            </a:r>
            <a:endParaRPr kumimoji="1" lang="ja-JP" altLang="en-US" sz="1600" b="1" dirty="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15</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10" name="テキスト ボックス 9"/>
          <p:cNvSpPr txBox="1"/>
          <p:nvPr/>
        </p:nvSpPr>
        <p:spPr>
          <a:xfrm>
            <a:off x="10247637" y="3426790"/>
            <a:ext cx="841026" cy="400110"/>
          </a:xfrm>
          <a:prstGeom prst="rect">
            <a:avLst/>
          </a:prstGeom>
          <a:noFill/>
        </p:spPr>
        <p:txBody>
          <a:bodyPr wrap="square" rtlCol="0">
            <a:spAutoFit/>
          </a:bodyPr>
          <a:lstStyle/>
          <a:p>
            <a:pPr algn="ctr"/>
            <a:r>
              <a:rPr kumimoji="1" lang="en-US" altLang="ja-JP"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a:t>
            </a:r>
            <a:endParaRPr kumimoji="1" lang="ja-JP" alt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テキスト ボックス 10"/>
          <p:cNvSpPr txBox="1"/>
          <p:nvPr/>
        </p:nvSpPr>
        <p:spPr>
          <a:xfrm>
            <a:off x="10258841" y="5429869"/>
            <a:ext cx="841026" cy="400110"/>
          </a:xfrm>
          <a:prstGeom prst="rect">
            <a:avLst/>
          </a:prstGeom>
          <a:noFill/>
        </p:spPr>
        <p:txBody>
          <a:bodyPr wrap="square" rtlCol="0">
            <a:spAutoFit/>
          </a:bodyPr>
          <a:lstStyle/>
          <a:p>
            <a:pPr algn="ctr"/>
            <a:r>
              <a:rPr lang="en-US" altLang="ja-JP"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Low</a:t>
            </a:r>
            <a:endParaRPr kumimoji="1" lang="ja-JP" alt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93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952" y="0"/>
            <a:ext cx="10515600" cy="1325563"/>
          </a:xfrm>
        </p:spPr>
        <p:txBody>
          <a:bodyPr rtlCol="0"/>
          <a:lstStyle/>
          <a:p>
            <a:pPr rtl="0">
              <a:lnSpc>
                <a:spcPct val="100000"/>
              </a:lnSpc>
            </a:pPr>
            <a:r>
              <a:rPr lang="en-US" dirty="0">
                <a:latin typeface="Arial" panose="020B0604020202020204" pitchFamily="34" charset="0"/>
                <a:cs typeface="Arial" panose="020B0604020202020204" pitchFamily="34" charset="0"/>
              </a:rPr>
              <a:t>Data Governance Systems (1)</a:t>
            </a:r>
            <a:endParaRPr kumimoji="1" lang="ja-JP" altLang="en-US" dirty="0">
              <a:latin typeface="Arial" panose="020B0604020202020204" pitchFamily="34" charset="0"/>
              <a:cs typeface="Arial" panose="020B0604020202020204" pitchFamily="34" charset="0"/>
            </a:endParaRPr>
          </a:p>
        </p:txBody>
      </p:sp>
      <p:graphicFrame>
        <p:nvGraphicFramePr>
          <p:cNvPr id="3" name="図表 2"/>
          <p:cNvGraphicFramePr/>
          <p:nvPr>
            <p:extLst>
              <p:ext uri="{D42A27DB-BD31-4B8C-83A1-F6EECF244321}">
                <p14:modId xmlns:p14="http://schemas.microsoft.com/office/powerpoint/2010/main" val="207487686"/>
              </p:ext>
            </p:extLst>
          </p:nvPr>
        </p:nvGraphicFramePr>
        <p:xfrm>
          <a:off x="498140" y="2911752"/>
          <a:ext cx="9768663" cy="2167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3260352" y="2911752"/>
            <a:ext cx="2443298" cy="523220"/>
          </a:xfrm>
          <a:prstGeom prst="rect">
            <a:avLst/>
          </a:prstGeom>
          <a:noFill/>
        </p:spPr>
        <p:txBody>
          <a:bodyPr wrap="none" rtlCol="0">
            <a:spAutoFit/>
          </a:bodyPr>
          <a:lstStyle/>
          <a:p>
            <a:pPr rtl="0"/>
            <a:r>
              <a:rPr lang="en-US" sz="2800">
                <a:latin typeface="Arial" panose="020B0604020202020204" pitchFamily="34" charset="0"/>
                <a:cs typeface="Arial" panose="020B0604020202020204" pitchFamily="34" charset="0"/>
              </a:rPr>
              <a:t>Data Lifecycle</a:t>
            </a:r>
          </a:p>
        </p:txBody>
      </p:sp>
      <p:sp>
        <p:nvSpPr>
          <p:cNvPr id="5" name="上下矢印 4"/>
          <p:cNvSpPr/>
          <p:nvPr/>
        </p:nvSpPr>
        <p:spPr>
          <a:xfrm>
            <a:off x="9664897" y="2819559"/>
            <a:ext cx="1445015" cy="2758513"/>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rtl="0"/>
            <a:r>
              <a:rPr lang="en-US" dirty="0">
                <a:ln w="0">
                  <a:solidFill>
                    <a:schemeClr val="tx1"/>
                  </a:solidFill>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Accuracy</a:t>
            </a:r>
            <a:endParaRPr kumimoji="1" lang="en-US" altLang="ja-JP" strike="sngStrike" dirty="0">
              <a:ln w="0">
                <a:solidFill>
                  <a:schemeClr val="tx1"/>
                </a:solidFill>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テキスト ボックス 6"/>
          <p:cNvSpPr txBox="1"/>
          <p:nvPr/>
        </p:nvSpPr>
        <p:spPr>
          <a:xfrm>
            <a:off x="784356" y="862952"/>
            <a:ext cx="1026166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Data Governance: </a:t>
            </a:r>
            <a:r>
              <a:rPr lang="en-US" sz="2400" dirty="0">
                <a:solidFill>
                  <a:schemeClr val="tx1">
                    <a:lumMod val="95000"/>
                    <a:lumOff val="5000"/>
                  </a:schemeClr>
                </a:solidFill>
                <a:latin typeface="Arial" panose="020B0604020202020204" pitchFamily="34" charset="0"/>
                <a:cs typeface="Arial" panose="020B0604020202020204" pitchFamily="34" charset="0"/>
              </a:rPr>
              <a:t>The sum total of arrangements to ensure that </a:t>
            </a:r>
            <a:r>
              <a:rPr lang="en-US" sz="2400" strike="sngStrike" dirty="0">
                <a:solidFill>
                  <a:schemeClr val="tx1">
                    <a:lumMod val="95000"/>
                    <a:lumOff val="5000"/>
                  </a:schemeClr>
                </a:solidFill>
                <a:latin typeface="Arial" panose="020B0604020202020204" pitchFamily="34" charset="0"/>
                <a:cs typeface="Arial" panose="020B0604020202020204" pitchFamily="34" charset="0"/>
              </a:rPr>
              <a:t>there is </a:t>
            </a:r>
            <a:r>
              <a:rPr lang="en-US" sz="2400" dirty="0">
                <a:solidFill>
                  <a:schemeClr val="tx1">
                    <a:lumMod val="95000"/>
                    <a:lumOff val="5000"/>
                  </a:schemeClr>
                </a:solidFill>
                <a:latin typeface="Arial" panose="020B0604020202020204" pitchFamily="34" charset="0"/>
                <a:cs typeface="Arial" panose="020B0604020202020204" pitchFamily="34" charset="0"/>
              </a:rPr>
              <a:t>data, irrespective of the format in which it is generated, is recorded, processed, retained and used to ensure </a:t>
            </a:r>
            <a:r>
              <a:rPr lang="en-US" altLang="ja-JP" sz="2400" dirty="0">
                <a:solidFill>
                  <a:schemeClr val="tx1">
                    <a:lumMod val="95000"/>
                    <a:lumOff val="5000"/>
                  </a:schemeClr>
                </a:solidFill>
                <a:latin typeface="Arial" panose="020B0604020202020204" pitchFamily="34" charset="0"/>
                <a:cs typeface="Arial" panose="020B0604020202020204" pitchFamily="34" charset="0"/>
              </a:rPr>
              <a:t>a</a:t>
            </a:r>
            <a:r>
              <a:rPr lang="en-US" sz="2400" dirty="0">
                <a:solidFill>
                  <a:schemeClr val="tx1">
                    <a:lumMod val="95000"/>
                    <a:lumOff val="5000"/>
                  </a:schemeClr>
                </a:solidFill>
                <a:latin typeface="Arial" panose="020B0604020202020204" pitchFamily="34" charset="0"/>
                <a:cs typeface="Arial" panose="020B0604020202020204" pitchFamily="34" charset="0"/>
              </a:rPr>
              <a:t>  complete, consistent and accurate record throughout the data lifecycle</a:t>
            </a:r>
            <a:endParaRPr lang="ja-JP" altLang="en-US" sz="2400" strike="sngStrike"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760977526"/>
              </p:ext>
            </p:extLst>
          </p:nvPr>
        </p:nvGraphicFramePr>
        <p:xfrm>
          <a:off x="565406" y="4504171"/>
          <a:ext cx="9032226" cy="1097280"/>
        </p:xfrm>
        <a:graphic>
          <a:graphicData uri="http://schemas.openxmlformats.org/drawingml/2006/table">
            <a:tbl>
              <a:tblPr firstRow="1" bandRow="1">
                <a:tableStyleId>{5940675A-B579-460E-94D1-54222C63F5DA}</a:tableStyleId>
              </a:tblPr>
              <a:tblGrid>
                <a:gridCol w="1420813">
                  <a:extLst>
                    <a:ext uri="{9D8B030D-6E8A-4147-A177-3AD203B41FA5}">
                      <a16:colId xmlns:a16="http://schemas.microsoft.com/office/drawing/2014/main" val="20000"/>
                    </a:ext>
                  </a:extLst>
                </a:gridCol>
                <a:gridCol w="1898182">
                  <a:extLst>
                    <a:ext uri="{9D8B030D-6E8A-4147-A177-3AD203B41FA5}">
                      <a16:colId xmlns:a16="http://schemas.microsoft.com/office/drawing/2014/main" val="20001"/>
                    </a:ext>
                  </a:extLst>
                </a:gridCol>
                <a:gridCol w="1380803">
                  <a:extLst>
                    <a:ext uri="{9D8B030D-6E8A-4147-A177-3AD203B41FA5}">
                      <a16:colId xmlns:a16="http://schemas.microsoft.com/office/drawing/2014/main" val="20002"/>
                    </a:ext>
                  </a:extLst>
                </a:gridCol>
                <a:gridCol w="1355468">
                  <a:extLst>
                    <a:ext uri="{9D8B030D-6E8A-4147-A177-3AD203B41FA5}">
                      <a16:colId xmlns:a16="http://schemas.microsoft.com/office/drawing/2014/main" val="20003"/>
                    </a:ext>
                  </a:extLst>
                </a:gridCol>
                <a:gridCol w="1304796">
                  <a:extLst>
                    <a:ext uri="{9D8B030D-6E8A-4147-A177-3AD203B41FA5}">
                      <a16:colId xmlns:a16="http://schemas.microsoft.com/office/drawing/2014/main" val="20004"/>
                    </a:ext>
                  </a:extLst>
                </a:gridCol>
                <a:gridCol w="1672164">
                  <a:extLst>
                    <a:ext uri="{9D8B030D-6E8A-4147-A177-3AD203B41FA5}">
                      <a16:colId xmlns:a16="http://schemas.microsoft.com/office/drawing/2014/main" val="20005"/>
                    </a:ext>
                  </a:extLst>
                </a:gridCol>
              </a:tblGrid>
              <a:tr h="370840">
                <a:tc>
                  <a:txBody>
                    <a:bodyPr/>
                    <a:lstStyle/>
                    <a:p>
                      <a:pPr algn="ctr" rtl="0"/>
                      <a:r>
                        <a:rPr lang="en-US" sz="1200" dirty="0">
                          <a:solidFill>
                            <a:schemeClr val="tx1">
                              <a:lumMod val="95000"/>
                              <a:lumOff val="5000"/>
                            </a:schemeClr>
                          </a:solidFill>
                          <a:latin typeface="Arial" panose="020B0604020202020204" pitchFamily="34" charset="0"/>
                          <a:cs typeface="Arial" panose="020B0604020202020204" pitchFamily="34" charset="0"/>
                        </a:rPr>
                        <a:t>User authorization</a:t>
                      </a:r>
                    </a:p>
                  </a:txBody>
                  <a:tcPr>
                    <a:solidFill>
                      <a:schemeClr val="bg2"/>
                    </a:solidFill>
                  </a:tcPr>
                </a:tc>
                <a:tc>
                  <a:txBody>
                    <a:bodyPr/>
                    <a:lstStyle/>
                    <a:p>
                      <a:pPr algn="ctr" rtl="0"/>
                      <a:r>
                        <a:rPr lang="en-US" sz="1200" dirty="0">
                          <a:solidFill>
                            <a:schemeClr val="tx1">
                              <a:lumMod val="95000"/>
                              <a:lumOff val="5000"/>
                            </a:schemeClr>
                          </a:solidFill>
                          <a:latin typeface="Arial" panose="020B0604020202020204" pitchFamily="34" charset="0"/>
                          <a:cs typeface="Arial" panose="020B0604020202020204" pitchFamily="34" charset="0"/>
                        </a:rPr>
                        <a:t>Audit trail review</a:t>
                      </a:r>
                    </a:p>
                  </a:txBody>
                  <a:tcPr>
                    <a:solidFill>
                      <a:schemeClr val="bg2"/>
                    </a:solidFill>
                  </a:tcPr>
                </a:tc>
                <a:tc>
                  <a:txBody>
                    <a:bodyPr/>
                    <a:lstStyle/>
                    <a:p>
                      <a:pPr algn="ctr" rtl="0"/>
                      <a:r>
                        <a:rPr lang="en-US" sz="1200" dirty="0">
                          <a:solidFill>
                            <a:schemeClr val="tx1">
                              <a:lumMod val="95000"/>
                              <a:lumOff val="5000"/>
                            </a:schemeClr>
                          </a:solidFill>
                          <a:latin typeface="Arial" panose="020B0604020202020204" pitchFamily="34" charset="0"/>
                          <a:cs typeface="Arial" panose="020B0604020202020204" pitchFamily="34" charset="0"/>
                        </a:rPr>
                        <a:t>Product Release</a:t>
                      </a:r>
                      <a:endParaRPr lang="en-US" sz="1200" strike="sngStrike" dirty="0">
                        <a:solidFill>
                          <a:schemeClr val="tx1">
                            <a:lumMod val="95000"/>
                            <a:lumOff val="5000"/>
                          </a:schemeClr>
                        </a:solidFill>
                        <a:latin typeface="Arial" panose="020B0604020202020204" pitchFamily="34" charset="0"/>
                        <a:cs typeface="Arial" panose="020B0604020202020204" pitchFamily="34" charset="0"/>
                      </a:endParaRPr>
                    </a:p>
                  </a:txBody>
                  <a:tcPr>
                    <a:solidFill>
                      <a:schemeClr val="bg2"/>
                    </a:solidFill>
                  </a:tcPr>
                </a:tc>
                <a:tc>
                  <a:txBody>
                    <a:bodyPr/>
                    <a:lstStyle/>
                    <a:p>
                      <a:pPr algn="ctr" rtl="0"/>
                      <a:r>
                        <a:rPr lang="en-US" sz="1200">
                          <a:solidFill>
                            <a:schemeClr val="tx1">
                              <a:lumMod val="95000"/>
                              <a:lumOff val="5000"/>
                            </a:schemeClr>
                          </a:solidFill>
                          <a:latin typeface="Arial" panose="020B0604020202020204" pitchFamily="34" charset="0"/>
                          <a:cs typeface="Arial" panose="020B0604020202020204" pitchFamily="34" charset="0"/>
                        </a:rPr>
                        <a:t>Filing</a:t>
                      </a:r>
                    </a:p>
                  </a:txBody>
                  <a:tcPr>
                    <a:solidFill>
                      <a:schemeClr val="bg2"/>
                    </a:solidFill>
                  </a:tcPr>
                </a:tc>
                <a:tc>
                  <a:txBody>
                    <a:bodyPr/>
                    <a:lstStyle/>
                    <a:p>
                      <a:pPr algn="ctr" rtl="0"/>
                      <a:r>
                        <a:rPr lang="en-US" sz="1200" dirty="0">
                          <a:solidFill>
                            <a:schemeClr val="tx1">
                              <a:lumMod val="95000"/>
                              <a:lumOff val="5000"/>
                            </a:schemeClr>
                          </a:solidFill>
                          <a:latin typeface="Arial" panose="020B0604020202020204" pitchFamily="34" charset="0"/>
                          <a:cs typeface="Arial" panose="020B0604020202020204" pitchFamily="34" charset="0"/>
                        </a:rPr>
                        <a:t>Control of document storage cabinets</a:t>
                      </a:r>
                    </a:p>
                  </a:txBody>
                  <a:tcPr>
                    <a:solidFill>
                      <a:schemeClr val="bg2"/>
                    </a:solidFill>
                  </a:tcPr>
                </a:tc>
                <a:tc>
                  <a:txBody>
                    <a:bodyPr/>
                    <a:lstStyle/>
                    <a:p>
                      <a:pPr algn="ctr" rtl="0"/>
                      <a:r>
                        <a:rPr lang="en-US" sz="1200" dirty="0">
                          <a:solidFill>
                            <a:schemeClr val="tx1">
                              <a:lumMod val="95000"/>
                              <a:lumOff val="5000"/>
                            </a:schemeClr>
                          </a:solidFill>
                          <a:latin typeface="Arial" panose="020B0604020202020204" pitchFamily="34" charset="0"/>
                          <a:cs typeface="Arial" panose="020B0604020202020204" pitchFamily="34" charset="0"/>
                        </a:rPr>
                        <a:t>Procedure for record destruction</a:t>
                      </a:r>
                    </a:p>
                  </a:txBody>
                  <a:tcPr>
                    <a:solidFill>
                      <a:schemeClr val="bg2"/>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95000"/>
                              <a:lumOff val="5000"/>
                            </a:schemeClr>
                          </a:solidFill>
                          <a:latin typeface="Arial" panose="020B0604020202020204" pitchFamily="34" charset="0"/>
                          <a:cs typeface="Arial" panose="020B0604020202020204" pitchFamily="34" charset="0"/>
                        </a:rPr>
                        <a:t>Rules for entering GMP records</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95000"/>
                              <a:lumOff val="5000"/>
                            </a:schemeClr>
                          </a:solidFill>
                          <a:latin typeface="Arial" panose="020B0604020202020204" pitchFamily="34" charset="0"/>
                          <a:cs typeface="Arial" panose="020B0604020202020204" pitchFamily="34" charset="0"/>
                        </a:rPr>
                        <a:t>CSV</a:t>
                      </a:r>
                      <a:endParaRPr kumimoji="1" lang="ja-JP" altLang="en-US" sz="1200" dirty="0">
                        <a:solidFill>
                          <a:schemeClr val="tx1">
                            <a:lumMod val="95000"/>
                            <a:lumOff val="5000"/>
                          </a:schemeClr>
                        </a:solidFill>
                        <a:latin typeface="Arial" panose="020B0604020202020204" pitchFamily="34" charset="0"/>
                        <a:cs typeface="Arial" panose="020B0604020202020204" pitchFamily="34" charset="0"/>
                      </a:endParaRPr>
                    </a:p>
                  </a:txBody>
                  <a:tcPr>
                    <a:solidFill>
                      <a:schemeClr val="bg2"/>
                    </a:solidFill>
                  </a:tcPr>
                </a:tc>
                <a:tc>
                  <a:txBody>
                    <a:bodyPr/>
                    <a:lstStyle/>
                    <a:p>
                      <a:pPr algn="ctr" rtl="0"/>
                      <a:r>
                        <a:rPr lang="en-US" sz="1200" dirty="0">
                          <a:solidFill>
                            <a:schemeClr val="tx1">
                              <a:lumMod val="95000"/>
                              <a:lumOff val="5000"/>
                            </a:schemeClr>
                          </a:solidFill>
                          <a:latin typeface="Arial" panose="020B0604020202020204" pitchFamily="34" charset="0"/>
                          <a:cs typeface="Arial" panose="020B0604020202020204" pitchFamily="34" charset="0"/>
                        </a:rPr>
                        <a:t>Application dossier</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latin typeface="Arial" panose="020B0604020202020204" pitchFamily="34" charset="0"/>
                          <a:cs typeface="Arial" panose="020B0604020202020204" pitchFamily="34" charset="0"/>
                        </a:rPr>
                        <a:t>Setting of  record retention periods</a:t>
                      </a:r>
                    </a:p>
                  </a:txBody>
                  <a:tcPr>
                    <a:solidFill>
                      <a:schemeClr val="bg2"/>
                    </a:solidFill>
                  </a:tcPr>
                </a:tc>
                <a:tc>
                  <a:txBody>
                    <a:bodyPr/>
                    <a:lstStyle/>
                    <a:p>
                      <a:pPr algn="ctr" rtl="0"/>
                      <a:r>
                        <a:rPr lang="en-US" sz="1200" dirty="0">
                          <a:solidFill>
                            <a:schemeClr val="tx1">
                              <a:lumMod val="95000"/>
                              <a:lumOff val="5000"/>
                            </a:schemeClr>
                          </a:solidFill>
                          <a:latin typeface="Arial" panose="020B0604020202020204" pitchFamily="34" charset="0"/>
                          <a:cs typeface="Arial" panose="020B0604020202020204" pitchFamily="34" charset="0"/>
                        </a:rPr>
                        <a:t>Data server management</a:t>
                      </a:r>
                    </a:p>
                  </a:txBody>
                  <a:tcPr>
                    <a:solidFill>
                      <a:schemeClr val="bg2"/>
                    </a:solidFill>
                  </a:tcPr>
                </a:tc>
                <a:tc>
                  <a:txBody>
                    <a:bodyPr/>
                    <a:lstStyle/>
                    <a:p>
                      <a:pPr algn="ctr" rtl="0"/>
                      <a:endParaRPr kumimoji="1" lang="ja-JP" altLang="en-US" sz="1200" dirty="0">
                        <a:solidFill>
                          <a:schemeClr val="tx1">
                            <a:lumMod val="95000"/>
                            <a:lumOff val="5000"/>
                          </a:schemeClr>
                        </a:solidFill>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0001"/>
                  </a:ext>
                </a:extLst>
              </a:tr>
            </a:tbl>
          </a:graphicData>
        </a:graphic>
      </p:graphicFrame>
      <p:sp>
        <p:nvSpPr>
          <p:cNvPr id="12" name="右中かっこ 11"/>
          <p:cNvSpPr/>
          <p:nvPr/>
        </p:nvSpPr>
        <p:spPr>
          <a:xfrm rot="5400000">
            <a:off x="4933732" y="1431122"/>
            <a:ext cx="340468" cy="9032226"/>
          </a:xfrm>
          <a:prstGeom prst="rightBrace">
            <a:avLst>
              <a:gd name="adj1" fmla="val 12589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13" name="テキスト ボックス 12"/>
          <p:cNvSpPr txBox="1"/>
          <p:nvPr/>
        </p:nvSpPr>
        <p:spPr>
          <a:xfrm>
            <a:off x="3742647" y="6236265"/>
            <a:ext cx="2925801" cy="523220"/>
          </a:xfrm>
          <a:prstGeom prst="rect">
            <a:avLst/>
          </a:prstGeom>
          <a:noFill/>
        </p:spPr>
        <p:txBody>
          <a:bodyPr wrap="none" rtlCol="0">
            <a:spAutoFit/>
          </a:bodyPr>
          <a:lstStyle/>
          <a:p>
            <a:pPr rtl="0"/>
            <a:r>
              <a:rPr lang="en-US" sz="2800">
                <a:solidFill>
                  <a:srgbClr val="0070C0"/>
                </a:solidFill>
                <a:latin typeface="Arial" panose="020B0604020202020204" pitchFamily="34" charset="0"/>
                <a:cs typeface="Arial" panose="020B0604020202020204" pitchFamily="34" charset="0"/>
              </a:rPr>
              <a:t>Data governance</a:t>
            </a:r>
            <a:endParaRPr kumimoji="1" lang="ja-JP" altLang="en-US" sz="2800" dirty="0">
              <a:solidFill>
                <a:srgbClr val="0070C0"/>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11046023" y="2923145"/>
            <a:ext cx="615553" cy="2230739"/>
          </a:xfrm>
          <a:prstGeom prst="rect">
            <a:avLst/>
          </a:prstGeom>
          <a:noFill/>
        </p:spPr>
        <p:txBody>
          <a:bodyPr vert="eaVert" wrap="none" rtlCol="0">
            <a:spAutoFit/>
          </a:bodyPr>
          <a:lstStyle/>
          <a:p>
            <a:pPr rtl="0"/>
            <a:r>
              <a:rPr lang="en-US" sz="2800">
                <a:latin typeface="Arial" panose="020B0604020202020204" pitchFamily="34" charset="0"/>
                <a:cs typeface="Arial" panose="020B0604020202020204" pitchFamily="34" charset="0"/>
              </a:rPr>
              <a:t>Data Integrity</a:t>
            </a:r>
          </a:p>
        </p:txBody>
      </p:sp>
      <p:sp>
        <p:nvSpPr>
          <p:cNvPr id="6" name="スライド番号プレースホルダー 5"/>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16</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8" name="テキスト ボックス 7"/>
          <p:cNvSpPr txBox="1"/>
          <p:nvPr/>
        </p:nvSpPr>
        <p:spPr>
          <a:xfrm>
            <a:off x="10084922" y="2974253"/>
            <a:ext cx="768289" cy="400110"/>
          </a:xfrm>
          <a:prstGeom prst="rect">
            <a:avLst/>
          </a:prstGeom>
          <a:noFill/>
        </p:spPr>
        <p:txBody>
          <a:bodyPr wrap="square" rtlCol="0">
            <a:spAutoFit/>
          </a:bodyPr>
          <a:lstStyle/>
          <a:p>
            <a:pPr algn="ctr"/>
            <a:r>
              <a:rPr kumimoji="1" lang="en-US" altLang="ja-JP"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a:t>
            </a:r>
            <a:endParaRPr kumimoji="1" lang="ja-JP" alt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テキスト ボックス 13"/>
          <p:cNvSpPr txBox="1"/>
          <p:nvPr/>
        </p:nvSpPr>
        <p:spPr>
          <a:xfrm>
            <a:off x="10015154" y="4971220"/>
            <a:ext cx="768289" cy="400110"/>
          </a:xfrm>
          <a:prstGeom prst="rect">
            <a:avLst/>
          </a:prstGeom>
          <a:noFill/>
        </p:spPr>
        <p:txBody>
          <a:bodyPr wrap="square" rtlCol="0">
            <a:spAutoFit/>
          </a:bodyPr>
          <a:lstStyle/>
          <a:p>
            <a:pPr algn="ctr"/>
            <a:r>
              <a:rPr kumimoji="1" lang="en-US" altLang="ja-JP"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Low</a:t>
            </a:r>
            <a:endParaRPr kumimoji="1" lang="ja-JP" alt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238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lnSpc>
                <a:spcPct val="100000"/>
              </a:lnSpc>
            </a:pPr>
            <a:r>
              <a:rPr lang="en-US">
                <a:latin typeface="Arial" panose="020B0604020202020204" pitchFamily="34" charset="0"/>
                <a:cs typeface="Arial" panose="020B0604020202020204" pitchFamily="34" charset="0"/>
              </a:rPr>
              <a:t>Data Governance Systems (2)</a:t>
            </a:r>
            <a:endParaRPr kumimoji="1" lang="ja-JP" altLang="en-US" dirty="0">
              <a:latin typeface="Arial" panose="020B0604020202020204" pitchFamily="34" charset="0"/>
              <a:cs typeface="Arial" panose="020B0604020202020204" pitchFamily="34" charset="0"/>
            </a:endParaRPr>
          </a:p>
        </p:txBody>
      </p:sp>
      <p:sp>
        <p:nvSpPr>
          <p:cNvPr id="7" name="テキスト ボックス 6"/>
          <p:cNvSpPr txBox="1"/>
          <p:nvPr/>
        </p:nvSpPr>
        <p:spPr>
          <a:xfrm>
            <a:off x="782148" y="1586189"/>
            <a:ext cx="10261667" cy="830997"/>
          </a:xfrm>
          <a:prstGeom prst="rect">
            <a:avLst/>
          </a:prstGeom>
          <a:noFill/>
        </p:spPr>
        <p:txBody>
          <a:bodyPr wrap="square" rtlCol="0">
            <a:spAutoFit/>
          </a:bodyPr>
          <a:lstStyle/>
          <a:p>
            <a:pPr rtl="0"/>
            <a:r>
              <a:rPr lang="en-US" sz="2400">
                <a:latin typeface="Arial" panose="020B0604020202020204" pitchFamily="34" charset="0"/>
                <a:cs typeface="Arial" panose="020B0604020202020204" pitchFamily="34" charset="0"/>
              </a:rPr>
              <a:t>Data governance system: System to achieve data governance integrated into Pharmaceutical Quality System (PQS)</a:t>
            </a:r>
          </a:p>
        </p:txBody>
      </p:sp>
      <p:sp>
        <p:nvSpPr>
          <p:cNvPr id="14" name="上矢印吹き出し 13"/>
          <p:cNvSpPr/>
          <p:nvPr/>
        </p:nvSpPr>
        <p:spPr>
          <a:xfrm>
            <a:off x="2390133" y="4444780"/>
            <a:ext cx="3565375" cy="782254"/>
          </a:xfrm>
          <a:prstGeom prst="upArrowCallout">
            <a:avLst>
              <a:gd name="adj1" fmla="val 24704"/>
              <a:gd name="adj2" fmla="val 29347"/>
              <a:gd name="adj3" fmla="val 29736"/>
              <a:gd name="adj4" fmla="val 487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dirty="0">
                <a:latin typeface="Arial" panose="020B0604020202020204" pitchFamily="34" charset="0"/>
                <a:cs typeface="Arial" panose="020B0604020202020204" pitchFamily="34" charset="0"/>
              </a:rPr>
              <a:t>Data governance systems</a:t>
            </a:r>
          </a:p>
        </p:txBody>
      </p:sp>
      <p:sp>
        <p:nvSpPr>
          <p:cNvPr id="16" name="ホームベース 15"/>
          <p:cNvSpPr/>
          <p:nvPr/>
        </p:nvSpPr>
        <p:spPr>
          <a:xfrm>
            <a:off x="1532967" y="2946020"/>
            <a:ext cx="5154433" cy="592429"/>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en-US" sz="2400">
                <a:latin typeface="Arial" panose="020B0604020202020204" pitchFamily="34" charset="0"/>
                <a:cs typeface="Arial" panose="020B0604020202020204" pitchFamily="34" charset="0"/>
              </a:rPr>
              <a:t>Data Lifecycle</a:t>
            </a:r>
          </a:p>
        </p:txBody>
      </p:sp>
      <p:sp>
        <p:nvSpPr>
          <p:cNvPr id="17" name="角丸四角形 16"/>
          <p:cNvSpPr/>
          <p:nvPr/>
        </p:nvSpPr>
        <p:spPr>
          <a:xfrm>
            <a:off x="618370" y="4753322"/>
            <a:ext cx="9204140" cy="1787065"/>
          </a:xfrm>
          <a:prstGeom prst="round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18" name="テキスト ボックス 17"/>
          <p:cNvSpPr txBox="1"/>
          <p:nvPr/>
        </p:nvSpPr>
        <p:spPr>
          <a:xfrm>
            <a:off x="297615" y="4211410"/>
            <a:ext cx="1235351" cy="523220"/>
          </a:xfrm>
          <a:prstGeom prst="rect">
            <a:avLst/>
          </a:prstGeom>
          <a:noFill/>
        </p:spPr>
        <p:txBody>
          <a:bodyPr wrap="square" rtlCol="0">
            <a:spAutoFit/>
          </a:bodyPr>
          <a:lstStyle/>
          <a:p>
            <a:pPr rtl="0"/>
            <a:r>
              <a:rPr lang="en-US" sz="2800" dirty="0">
                <a:solidFill>
                  <a:srgbClr val="0070C0"/>
                </a:solidFill>
                <a:latin typeface="Arial" panose="020B0604020202020204" pitchFamily="34" charset="0"/>
                <a:cs typeface="Arial" panose="020B0604020202020204" pitchFamily="34" charset="0"/>
              </a:rPr>
              <a:t>PQS</a:t>
            </a:r>
            <a:endParaRPr kumimoji="1" lang="ja-JP" altLang="en-US" sz="2800" dirty="0">
              <a:solidFill>
                <a:srgbClr val="0070C0"/>
              </a:solidFill>
              <a:latin typeface="Arial" panose="020B0604020202020204" pitchFamily="34" charset="0"/>
              <a:cs typeface="Arial" panose="020B0604020202020204" pitchFamily="34" charset="0"/>
            </a:endParaRPr>
          </a:p>
        </p:txBody>
      </p:sp>
      <p:sp>
        <p:nvSpPr>
          <p:cNvPr id="19" name="正方形/長方形 18"/>
          <p:cNvSpPr/>
          <p:nvPr/>
        </p:nvSpPr>
        <p:spPr>
          <a:xfrm>
            <a:off x="2390134" y="5335655"/>
            <a:ext cx="3565375" cy="3999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en-US" sz="2400">
                <a:latin typeface="Arial" panose="020B0604020202020204" pitchFamily="34" charset="0"/>
                <a:cs typeface="Arial" panose="020B0604020202020204" pitchFamily="34" charset="0"/>
              </a:rPr>
              <a:t>Change management</a:t>
            </a:r>
            <a:endParaRPr kumimoji="1" lang="ja-JP" altLang="en-US" sz="2400" dirty="0">
              <a:latin typeface="Arial" panose="020B0604020202020204" pitchFamily="34" charset="0"/>
              <a:cs typeface="Arial" panose="020B0604020202020204" pitchFamily="34" charset="0"/>
            </a:endParaRPr>
          </a:p>
        </p:txBody>
      </p:sp>
      <p:sp>
        <p:nvSpPr>
          <p:cNvPr id="20" name="正方形/長方形 19"/>
          <p:cNvSpPr/>
          <p:nvPr/>
        </p:nvSpPr>
        <p:spPr>
          <a:xfrm>
            <a:off x="6072201" y="5335655"/>
            <a:ext cx="3565373" cy="3999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en-US" sz="2400">
                <a:latin typeface="Arial" panose="020B0604020202020204" pitchFamily="34" charset="0"/>
                <a:cs typeface="Arial" panose="020B0604020202020204" pitchFamily="34" charset="0"/>
              </a:rPr>
              <a:t>Management review</a:t>
            </a:r>
            <a:endParaRPr kumimoji="1" lang="ja-JP" altLang="en-US" sz="2400" dirty="0">
              <a:latin typeface="Arial" panose="020B0604020202020204" pitchFamily="34" charset="0"/>
              <a:cs typeface="Arial" panose="020B0604020202020204" pitchFamily="34" charset="0"/>
            </a:endParaRPr>
          </a:p>
        </p:txBody>
      </p:sp>
      <p:sp>
        <p:nvSpPr>
          <p:cNvPr id="21" name="正方形/長方形 20"/>
          <p:cNvSpPr/>
          <p:nvPr/>
        </p:nvSpPr>
        <p:spPr>
          <a:xfrm>
            <a:off x="6072202" y="4839135"/>
            <a:ext cx="3565373" cy="398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en-US" sz="2400">
                <a:latin typeface="Arial" panose="020B0604020202020204" pitchFamily="34" charset="0"/>
                <a:cs typeface="Arial" panose="020B0604020202020204" pitchFamily="34" charset="0"/>
              </a:rPr>
              <a:t>CAPA system</a:t>
            </a:r>
            <a:endParaRPr kumimoji="1" lang="ja-JP" altLang="en-US" sz="2400" dirty="0">
              <a:latin typeface="Arial" panose="020B0604020202020204" pitchFamily="34" charset="0"/>
              <a:cs typeface="Arial" panose="020B0604020202020204" pitchFamily="34" charset="0"/>
            </a:endParaRPr>
          </a:p>
        </p:txBody>
      </p:sp>
      <p:sp>
        <p:nvSpPr>
          <p:cNvPr id="22" name="正方形/長方形 21"/>
          <p:cNvSpPr/>
          <p:nvPr/>
        </p:nvSpPr>
        <p:spPr>
          <a:xfrm>
            <a:off x="2390133" y="6024056"/>
            <a:ext cx="7247444" cy="321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en-US" sz="2400" dirty="0">
                <a:solidFill>
                  <a:schemeClr val="bg1"/>
                </a:solidFill>
                <a:latin typeface="Arial" panose="020B0604020202020204" pitchFamily="34" charset="0"/>
                <a:cs typeface="Arial" panose="020B0604020202020204" pitchFamily="34" charset="0"/>
              </a:rPr>
              <a:t>Quality </a:t>
            </a:r>
            <a:r>
              <a:rPr lang="en-US" sz="2400" dirty="0">
                <a:latin typeface="Arial" panose="020B0604020202020204" pitchFamily="34" charset="0"/>
                <a:cs typeface="Arial" panose="020B0604020202020204" pitchFamily="34" charset="0"/>
              </a:rPr>
              <a:t>Risk Management</a:t>
            </a:r>
            <a:endParaRPr kumimoji="1" lang="ja-JP" altLang="en-US" sz="2400" dirty="0">
              <a:latin typeface="Arial" panose="020B0604020202020204" pitchFamily="34" charset="0"/>
              <a:cs typeface="Arial" panose="020B0604020202020204" pitchFamily="34" charset="0"/>
            </a:endParaRPr>
          </a:p>
        </p:txBody>
      </p:sp>
      <p:cxnSp>
        <p:nvCxnSpPr>
          <p:cNvPr id="24" name="直線矢印コネクタ 23"/>
          <p:cNvCxnSpPr/>
          <p:nvPr/>
        </p:nvCxnSpPr>
        <p:spPr>
          <a:xfrm flipV="1">
            <a:off x="1532967" y="2743200"/>
            <a:ext cx="5154433" cy="982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830931" y="2452483"/>
            <a:ext cx="2015295" cy="461665"/>
          </a:xfrm>
          <a:prstGeom prst="rect">
            <a:avLst/>
          </a:prstGeom>
          <a:solidFill>
            <a:schemeClr val="bg1"/>
          </a:solidFill>
        </p:spPr>
        <p:txBody>
          <a:bodyPr wrap="none" rtlCol="0">
            <a:spAutoFit/>
          </a:bodyPr>
          <a:lstStyle/>
          <a:p>
            <a:pPr rtl="0"/>
            <a:r>
              <a:rPr lang="en-US" sz="2400">
                <a:latin typeface="Arial" panose="020B0604020202020204" pitchFamily="34" charset="0"/>
                <a:cs typeface="Arial" panose="020B0604020202020204" pitchFamily="34" charset="0"/>
              </a:rPr>
              <a:t>Data Integrity</a:t>
            </a:r>
          </a:p>
        </p:txBody>
      </p:sp>
      <p:sp>
        <p:nvSpPr>
          <p:cNvPr id="25" name="テキスト ボックス 24"/>
          <p:cNvSpPr txBox="1"/>
          <p:nvPr/>
        </p:nvSpPr>
        <p:spPr>
          <a:xfrm>
            <a:off x="3242477" y="3836450"/>
            <a:ext cx="2531462" cy="461665"/>
          </a:xfrm>
          <a:prstGeom prst="rect">
            <a:avLst/>
          </a:prstGeom>
          <a:noFill/>
        </p:spPr>
        <p:txBody>
          <a:bodyPr wrap="none" rtlCol="0">
            <a:spAutoFit/>
          </a:bodyPr>
          <a:lstStyle/>
          <a:p>
            <a:pPr rtl="0"/>
            <a:r>
              <a:rPr lang="en-US" sz="2400">
                <a:latin typeface="Arial" panose="020B0604020202020204" pitchFamily="34" charset="0"/>
                <a:cs typeface="Arial" panose="020B0604020202020204" pitchFamily="34" charset="0"/>
              </a:rPr>
              <a:t>Data governance</a:t>
            </a:r>
          </a:p>
        </p:txBody>
      </p:sp>
      <p:sp>
        <p:nvSpPr>
          <p:cNvPr id="27" name="右中かっこ 26"/>
          <p:cNvSpPr/>
          <p:nvPr/>
        </p:nvSpPr>
        <p:spPr>
          <a:xfrm rot="5400000">
            <a:off x="4009772" y="1115093"/>
            <a:ext cx="120858" cy="5125213"/>
          </a:xfrm>
          <a:prstGeom prst="rightBrace">
            <a:avLst>
              <a:gd name="adj1" fmla="val 125893"/>
              <a:gd name="adj2" fmla="val 48140"/>
            </a:avLst>
          </a:prstGeom>
        </p:spPr>
        <p:style>
          <a:lnRef idx="1">
            <a:schemeClr val="dk1"/>
          </a:lnRef>
          <a:fillRef idx="0">
            <a:schemeClr val="dk1"/>
          </a:fillRef>
          <a:effectRef idx="0">
            <a:schemeClr val="dk1"/>
          </a:effectRef>
          <a:fontRef idx="minor">
            <a:schemeClr val="tx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6" name="テキスト ボックス 5"/>
          <p:cNvSpPr txBox="1"/>
          <p:nvPr/>
        </p:nvSpPr>
        <p:spPr>
          <a:xfrm>
            <a:off x="659533" y="4919168"/>
            <a:ext cx="1672253" cy="369332"/>
          </a:xfrm>
          <a:prstGeom prst="rect">
            <a:avLst/>
          </a:prstGeom>
          <a:noFill/>
        </p:spPr>
        <p:txBody>
          <a:bodyPr wrap="none" rtlCol="0">
            <a:spAutoFit/>
          </a:bodyPr>
          <a:lstStyle/>
          <a:p>
            <a:pPr rtl="0"/>
            <a:r>
              <a:rPr lang="en-US" dirty="0">
                <a:latin typeface="Arial" panose="020B0604020202020204" pitchFamily="34" charset="0"/>
                <a:cs typeface="Arial" panose="020B0604020202020204" pitchFamily="34" charset="0"/>
              </a:rPr>
              <a:t>PQS elements</a:t>
            </a:r>
          </a:p>
        </p:txBody>
      </p:sp>
      <p:sp>
        <p:nvSpPr>
          <p:cNvPr id="26" name="テキスト ボックス 25"/>
          <p:cNvSpPr txBox="1"/>
          <p:nvPr/>
        </p:nvSpPr>
        <p:spPr>
          <a:xfrm>
            <a:off x="550128" y="5718935"/>
            <a:ext cx="1840005" cy="646331"/>
          </a:xfrm>
          <a:prstGeom prst="rect">
            <a:avLst/>
          </a:prstGeom>
          <a:noFill/>
        </p:spPr>
        <p:txBody>
          <a:bodyPr wrap="square" rtlCol="0">
            <a:spAutoFit/>
          </a:bodyPr>
          <a:lstStyle/>
          <a:p>
            <a:pPr algn="ctr" rtl="0"/>
            <a:r>
              <a:rPr lang="en-US" dirty="0">
                <a:solidFill>
                  <a:schemeClr val="tx1">
                    <a:lumMod val="95000"/>
                    <a:lumOff val="5000"/>
                  </a:schemeClr>
                </a:solidFill>
                <a:latin typeface="Arial" panose="020B0604020202020204" pitchFamily="34" charset="0"/>
                <a:cs typeface="Arial" panose="020B0604020202020204" pitchFamily="34" charset="0"/>
              </a:rPr>
              <a:t>Method for </a:t>
            </a:r>
            <a:r>
              <a:rPr lang="en-US" dirty="0">
                <a:latin typeface="Arial" panose="020B0604020202020204" pitchFamily="34" charset="0"/>
                <a:cs typeface="Arial" panose="020B0604020202020204" pitchFamily="34" charset="0"/>
              </a:rPr>
              <a:t>achievement</a:t>
            </a:r>
          </a:p>
        </p:txBody>
      </p:sp>
      <p:sp>
        <p:nvSpPr>
          <p:cNvPr id="29" name="横巻き 28"/>
          <p:cNvSpPr/>
          <p:nvPr/>
        </p:nvSpPr>
        <p:spPr>
          <a:xfrm>
            <a:off x="6912466" y="2101755"/>
            <a:ext cx="5042974" cy="241035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2000" b="1" dirty="0">
                <a:latin typeface="Arial" panose="020B0604020202020204" pitchFamily="34" charset="0"/>
                <a:cs typeface="Arial" panose="020B0604020202020204" pitchFamily="34" charset="0"/>
              </a:rPr>
              <a:t>Key Points</a:t>
            </a:r>
            <a:endParaRPr lang="en-US" altLang="ja-JP" sz="2000" b="1" dirty="0">
              <a:latin typeface="Arial" panose="020B0604020202020204" pitchFamily="34" charset="0"/>
              <a:cs typeface="Arial" panose="020B0604020202020204" pitchFamily="34" charset="0"/>
            </a:endParaRPr>
          </a:p>
          <a:p>
            <a:pPr algn="ctr" rtl="0"/>
            <a:r>
              <a:rPr lang="en-US" sz="2000" b="1" dirty="0">
                <a:latin typeface="Arial" panose="020B0604020202020204" pitchFamily="34" charset="0"/>
                <a:cs typeface="Arial" panose="020B0604020202020204" pitchFamily="34" charset="0"/>
              </a:rPr>
              <a:t>It is the responsibility of management to implement a data governance system that ensures data integrity.</a:t>
            </a:r>
            <a:endParaRPr kumimoji="1" lang="ja-JP" altLang="en-US" sz="2000" b="1" dirty="0">
              <a:latin typeface="Arial" panose="020B0604020202020204" pitchFamily="34" charset="0"/>
              <a:cs typeface="Arial" panose="020B0604020202020204" pitchFamily="34" charset="0"/>
            </a:endParaRPr>
          </a:p>
        </p:txBody>
      </p:sp>
      <p:sp>
        <p:nvSpPr>
          <p:cNvPr id="11" name="角丸四角形吹き出し 10"/>
          <p:cNvSpPr/>
          <p:nvPr/>
        </p:nvSpPr>
        <p:spPr>
          <a:xfrm>
            <a:off x="9960571" y="4444780"/>
            <a:ext cx="1994868" cy="960860"/>
          </a:xfrm>
          <a:prstGeom prst="wedgeRoundRectCallout">
            <a:avLst>
              <a:gd name="adj1" fmla="val -63604"/>
              <a:gd name="adj2" fmla="val 4717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rtl="0"/>
            <a:r>
              <a:rPr lang="en-US" sz="1200" b="1" dirty="0">
                <a:latin typeface="Arial" panose="020B0604020202020204" pitchFamily="34" charset="0"/>
                <a:cs typeface="Arial" panose="020B0604020202020204" pitchFamily="34" charset="0"/>
              </a:rPr>
              <a:t>Review and reconsideration of the data governance system</a:t>
            </a:r>
            <a:endParaRPr kumimoji="1" lang="ja-JP" altLang="en-US" sz="1200" b="1" dirty="0">
              <a:latin typeface="Arial" panose="020B0604020202020204" pitchFamily="34" charset="0"/>
              <a:cs typeface="Arial" panose="020B0604020202020204" pitchFamily="34" charset="0"/>
            </a:endParaRPr>
          </a:p>
        </p:txBody>
      </p:sp>
      <p:sp>
        <p:nvSpPr>
          <p:cNvPr id="12" name="角丸四角形吹き出し 11"/>
          <p:cNvSpPr/>
          <p:nvPr/>
        </p:nvSpPr>
        <p:spPr>
          <a:xfrm>
            <a:off x="9949699" y="5462818"/>
            <a:ext cx="2142978" cy="882738"/>
          </a:xfrm>
          <a:prstGeom prst="wedgeRoundRectCallout">
            <a:avLst>
              <a:gd name="adj1" fmla="val -63274"/>
              <a:gd name="adj2" fmla="val 138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rtl="0"/>
            <a:r>
              <a:rPr lang="en-US" b="1">
                <a:latin typeface="Arial" panose="020B0604020202020204" pitchFamily="34" charset="0"/>
                <a:cs typeface="Arial" panose="020B0604020202020204" pitchFamily="34" charset="0"/>
              </a:rPr>
              <a:t>• Data criticality</a:t>
            </a:r>
          </a:p>
          <a:p>
            <a:pPr rtl="0"/>
            <a:r>
              <a:rPr lang="en-US" b="1">
                <a:latin typeface="Arial" panose="020B0604020202020204" pitchFamily="34" charset="0"/>
                <a:cs typeface="Arial" panose="020B0604020202020204" pitchFamily="34" charset="0"/>
              </a:rPr>
              <a:t>• Data risk</a:t>
            </a:r>
          </a:p>
        </p:txBody>
      </p:sp>
      <p:sp>
        <p:nvSpPr>
          <p:cNvPr id="13" name="角丸四角形吹き出し 12"/>
          <p:cNvSpPr/>
          <p:nvPr/>
        </p:nvSpPr>
        <p:spPr>
          <a:xfrm>
            <a:off x="1239946" y="3853021"/>
            <a:ext cx="1722874" cy="716777"/>
          </a:xfrm>
          <a:prstGeom prst="wedgeRoundRectCallout">
            <a:avLst>
              <a:gd name="adj1" fmla="val 34961"/>
              <a:gd name="adj2" fmla="val 8336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rtl="0"/>
            <a:r>
              <a:rPr lang="en-US" sz="1200" b="1" dirty="0">
                <a:latin typeface="Arial" panose="020B0604020202020204" pitchFamily="34" charset="0"/>
                <a:cs typeface="Arial" panose="020B0604020202020204" pitchFamily="34" charset="0"/>
              </a:rPr>
              <a:t>Documentation as an element of PQS</a:t>
            </a:r>
          </a:p>
        </p:txBody>
      </p:sp>
      <p:sp>
        <p:nvSpPr>
          <p:cNvPr id="3" name="スライド番号プレースホルダー 2"/>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17</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67869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lnSpc>
                <a:spcPct val="100000"/>
              </a:lnSpc>
            </a:pPr>
            <a:r>
              <a:rPr lang="en-US">
                <a:latin typeface="Arial" panose="020B0604020202020204" pitchFamily="34" charset="0"/>
                <a:cs typeface="Arial" panose="020B0604020202020204" pitchFamily="34" charset="0"/>
              </a:rPr>
              <a:t>Organizational Impact on Data Integrity</a:t>
            </a:r>
            <a:endParaRPr kumimoji="1" lang="ja-JP" altLang="en-US" dirty="0">
              <a:latin typeface="Arial" panose="020B0604020202020204" pitchFamily="34" charset="0"/>
              <a:cs typeface="Arial" panose="020B0604020202020204" pitchFamily="34" charset="0"/>
            </a:endParaRPr>
          </a:p>
        </p:txBody>
      </p:sp>
      <p:sp>
        <p:nvSpPr>
          <p:cNvPr id="4" name="角丸四角形 3"/>
          <p:cNvSpPr/>
          <p:nvPr/>
        </p:nvSpPr>
        <p:spPr>
          <a:xfrm>
            <a:off x="4716661" y="1690688"/>
            <a:ext cx="2674961" cy="6005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en-US" sz="2400">
                <a:latin typeface="Arial" panose="020B0604020202020204" pitchFamily="34" charset="0"/>
                <a:cs typeface="Arial" panose="020B0604020202020204" pitchFamily="34" charset="0"/>
              </a:rPr>
              <a:t>Data Integrity</a:t>
            </a:r>
          </a:p>
        </p:txBody>
      </p:sp>
      <p:sp>
        <p:nvSpPr>
          <p:cNvPr id="6" name="上矢印吹き出し 5"/>
          <p:cNvSpPr/>
          <p:nvPr/>
        </p:nvSpPr>
        <p:spPr>
          <a:xfrm>
            <a:off x="4232166" y="2302801"/>
            <a:ext cx="3643953" cy="1067379"/>
          </a:xfrm>
          <a:prstGeom prst="upArrowCallout">
            <a:avLst>
              <a:gd name="adj1" fmla="val 19461"/>
              <a:gd name="adj2" fmla="val 25000"/>
              <a:gd name="adj3" fmla="val 19461"/>
              <a:gd name="adj4" fmla="val 5295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en-US" dirty="0">
                <a:latin typeface="Arial" panose="020B0604020202020204" pitchFamily="34" charset="0"/>
                <a:cs typeface="Arial" panose="020B0604020202020204" pitchFamily="34" charset="0"/>
              </a:rPr>
              <a:t>Data governance systems</a:t>
            </a:r>
          </a:p>
        </p:txBody>
      </p:sp>
      <p:sp>
        <p:nvSpPr>
          <p:cNvPr id="13" name="正方形/長方形 12"/>
          <p:cNvSpPr/>
          <p:nvPr/>
        </p:nvSpPr>
        <p:spPr>
          <a:xfrm>
            <a:off x="2358291" y="4049871"/>
            <a:ext cx="3747751" cy="75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a:latin typeface="Arial" panose="020B0604020202020204" pitchFamily="34" charset="0"/>
                <a:cs typeface="Arial" panose="020B0604020202020204" pitchFamily="34" charset="0"/>
              </a:rPr>
              <a:t>Periodic management review of quality metrics</a:t>
            </a:r>
          </a:p>
        </p:txBody>
      </p:sp>
      <p:sp>
        <p:nvSpPr>
          <p:cNvPr id="24" name="正方形/長方形 23"/>
          <p:cNvSpPr/>
          <p:nvPr/>
        </p:nvSpPr>
        <p:spPr>
          <a:xfrm>
            <a:off x="6459560" y="4052960"/>
            <a:ext cx="2833117" cy="75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latin typeface="Arial" panose="020B0604020202020204" pitchFamily="34" charset="0"/>
                <a:cs typeface="Arial" panose="020B0604020202020204" pitchFamily="34" charset="0"/>
              </a:rPr>
              <a:t>Resource allocation</a:t>
            </a:r>
          </a:p>
        </p:txBody>
      </p:sp>
      <p:sp>
        <p:nvSpPr>
          <p:cNvPr id="3" name="角丸四角形 2"/>
          <p:cNvSpPr/>
          <p:nvPr/>
        </p:nvSpPr>
        <p:spPr>
          <a:xfrm>
            <a:off x="541986" y="2614046"/>
            <a:ext cx="11024315" cy="232818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rtl="0"/>
            <a:endParaRPr kumimoji="1" lang="ja-JP" altLang="en-US" dirty="0">
              <a:latin typeface="Arial" panose="020B0604020202020204" pitchFamily="34" charset="0"/>
              <a:cs typeface="Arial" panose="020B0604020202020204" pitchFamily="34" charset="0"/>
            </a:endParaRPr>
          </a:p>
        </p:txBody>
      </p:sp>
      <p:sp>
        <p:nvSpPr>
          <p:cNvPr id="17" name="正方形/長方形 16"/>
          <p:cNvSpPr/>
          <p:nvPr/>
        </p:nvSpPr>
        <p:spPr>
          <a:xfrm>
            <a:off x="8524710" y="2915374"/>
            <a:ext cx="2833117" cy="75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latin typeface="Arial" panose="020B0604020202020204" pitchFamily="34" charset="0"/>
                <a:cs typeface="Arial" panose="020B0604020202020204" pitchFamily="34" charset="0"/>
              </a:rPr>
              <a:t>Responding to data integrity issues</a:t>
            </a:r>
          </a:p>
        </p:txBody>
      </p:sp>
      <p:sp>
        <p:nvSpPr>
          <p:cNvPr id="18" name="正方形/長方形 17"/>
          <p:cNvSpPr/>
          <p:nvPr/>
        </p:nvSpPr>
        <p:spPr>
          <a:xfrm>
            <a:off x="750458" y="2939440"/>
            <a:ext cx="2833118" cy="75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latin typeface="Arial" panose="020B0604020202020204" pitchFamily="34" charset="0"/>
                <a:cs typeface="Arial" panose="020B0604020202020204" pitchFamily="34" charset="0"/>
              </a:rPr>
              <a:t>Quality risk</a:t>
            </a:r>
            <a:endParaRPr kumimoji="1" lang="en-US" altLang="ja-JP" sz="2400" b="1" dirty="0">
              <a:latin typeface="Arial" panose="020B0604020202020204" pitchFamily="34" charset="0"/>
              <a:cs typeface="Arial" panose="020B0604020202020204" pitchFamily="34" charset="0"/>
            </a:endParaRPr>
          </a:p>
          <a:p>
            <a:pPr algn="ctr" rtl="0"/>
            <a:r>
              <a:rPr lang="en-US" sz="2400" b="1">
                <a:latin typeface="Arial" panose="020B0604020202020204" pitchFamily="34" charset="0"/>
                <a:cs typeface="Arial" panose="020B0604020202020204" pitchFamily="34" charset="0"/>
              </a:rPr>
              <a:t>management</a:t>
            </a:r>
          </a:p>
        </p:txBody>
      </p:sp>
      <p:cxnSp>
        <p:nvCxnSpPr>
          <p:cNvPr id="14" name="直線矢印コネクタ 13"/>
          <p:cNvCxnSpPr>
            <a:stCxn id="18" idx="3"/>
          </p:cNvCxnSpPr>
          <p:nvPr/>
        </p:nvCxnSpPr>
        <p:spPr>
          <a:xfrm flipV="1">
            <a:off x="3583576" y="3046051"/>
            <a:ext cx="648590" cy="2721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7" idx="1"/>
          </p:cNvCxnSpPr>
          <p:nvPr/>
        </p:nvCxnSpPr>
        <p:spPr>
          <a:xfrm flipH="1" flipV="1">
            <a:off x="7876118" y="3046051"/>
            <a:ext cx="648592" cy="24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3" idx="0"/>
          </p:cNvCxnSpPr>
          <p:nvPr/>
        </p:nvCxnSpPr>
        <p:spPr>
          <a:xfrm flipV="1">
            <a:off x="4232167" y="3409144"/>
            <a:ext cx="597411" cy="6407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4" idx="0"/>
          </p:cNvCxnSpPr>
          <p:nvPr/>
        </p:nvCxnSpPr>
        <p:spPr>
          <a:xfrm flipH="1" flipV="1">
            <a:off x="7276563" y="3409144"/>
            <a:ext cx="599556" cy="6438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836408" y="2063495"/>
            <a:ext cx="1329275" cy="523220"/>
          </a:xfrm>
          <a:prstGeom prst="rect">
            <a:avLst/>
          </a:prstGeom>
          <a:noFill/>
        </p:spPr>
        <p:txBody>
          <a:bodyPr wrap="square" rtlCol="0">
            <a:spAutoFit/>
          </a:bodyPr>
          <a:lstStyle/>
          <a:p>
            <a:pPr rtl="0"/>
            <a:r>
              <a:rPr lang="en-US" sz="2800" b="1" dirty="0">
                <a:solidFill>
                  <a:srgbClr val="0070C0"/>
                </a:solidFill>
                <a:latin typeface="Arial" panose="020B0604020202020204" pitchFamily="34" charset="0"/>
                <a:cs typeface="Arial" panose="020B0604020202020204" pitchFamily="34" charset="0"/>
              </a:rPr>
              <a:t>PQS</a:t>
            </a:r>
            <a:endParaRPr kumimoji="1" lang="ja-JP" altLang="en-US" sz="2800" b="1" dirty="0">
              <a:solidFill>
                <a:srgbClr val="0070C0"/>
              </a:solidFill>
              <a:latin typeface="Arial" panose="020B0604020202020204" pitchFamily="34" charset="0"/>
              <a:cs typeface="Arial" panose="020B0604020202020204" pitchFamily="34" charset="0"/>
            </a:endParaRPr>
          </a:p>
        </p:txBody>
      </p:sp>
      <p:sp>
        <p:nvSpPr>
          <p:cNvPr id="30" name="上矢印吹き出し 29"/>
          <p:cNvSpPr/>
          <p:nvPr/>
        </p:nvSpPr>
        <p:spPr>
          <a:xfrm>
            <a:off x="1622738" y="5827445"/>
            <a:ext cx="8899302" cy="85912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latin typeface="Arial" panose="020B0604020202020204" pitchFamily="34" charset="0"/>
                <a:cs typeface="Arial" panose="020B0604020202020204" pitchFamily="34" charset="0"/>
              </a:rPr>
              <a:t>Ethical standards and policies</a:t>
            </a:r>
            <a:endParaRPr kumimoji="1" lang="ja-JP" altLang="en-US" sz="2400" b="1" dirty="0">
              <a:latin typeface="Arial" panose="020B0604020202020204" pitchFamily="34" charset="0"/>
              <a:cs typeface="Arial" panose="020B0604020202020204" pitchFamily="34" charset="0"/>
            </a:endParaRPr>
          </a:p>
        </p:txBody>
      </p:sp>
      <p:sp>
        <p:nvSpPr>
          <p:cNvPr id="31" name="上矢印吹き出し 30"/>
          <p:cNvSpPr/>
          <p:nvPr/>
        </p:nvSpPr>
        <p:spPr>
          <a:xfrm>
            <a:off x="1622738" y="4951056"/>
            <a:ext cx="8899302" cy="85912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latin typeface="Arial" panose="020B0604020202020204" pitchFamily="34" charset="0"/>
                <a:cs typeface="Arial" panose="020B0604020202020204" pitchFamily="34" charset="0"/>
              </a:rPr>
              <a:t>Quality Culture</a:t>
            </a:r>
            <a:endParaRPr kumimoji="1" lang="ja-JP" altLang="en-US" sz="2400" b="1"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18</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211878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lnSpc>
                <a:spcPct val="100000"/>
              </a:lnSpc>
            </a:pPr>
            <a:r>
              <a:rPr lang="en-US" dirty="0">
                <a:latin typeface="Arial" panose="020B0604020202020204" pitchFamily="34" charset="0"/>
                <a:cs typeface="Arial" panose="020B0604020202020204" pitchFamily="34" charset="0"/>
              </a:rPr>
              <a:t>General Impact</a:t>
            </a:r>
          </a:p>
        </p:txBody>
      </p:sp>
      <p:sp>
        <p:nvSpPr>
          <p:cNvPr id="6" name="下矢印吹き出し 5"/>
          <p:cNvSpPr/>
          <p:nvPr/>
        </p:nvSpPr>
        <p:spPr>
          <a:xfrm>
            <a:off x="541321" y="1690688"/>
            <a:ext cx="5391308" cy="1995225"/>
          </a:xfrm>
          <a:prstGeom prst="downArrowCallout">
            <a:avLst>
              <a:gd name="adj1" fmla="val 14507"/>
              <a:gd name="adj2" fmla="val 14444"/>
              <a:gd name="adj3" fmla="val 14444"/>
              <a:gd name="adj4" fmla="val 45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dirty="0">
                <a:latin typeface="Arial" panose="020B0604020202020204" pitchFamily="34" charset="0"/>
                <a:cs typeface="Arial" panose="020B0604020202020204" pitchFamily="34" charset="0"/>
              </a:rPr>
              <a:t>Management "awareness and comprehension" of data integrity</a:t>
            </a:r>
          </a:p>
        </p:txBody>
      </p:sp>
      <p:sp>
        <p:nvSpPr>
          <p:cNvPr id="7" name="テキスト ボックス 6"/>
          <p:cNvSpPr txBox="1"/>
          <p:nvPr/>
        </p:nvSpPr>
        <p:spPr>
          <a:xfrm>
            <a:off x="3266471" y="2665121"/>
            <a:ext cx="3077403" cy="1015663"/>
          </a:xfrm>
          <a:prstGeom prst="rect">
            <a:avLst/>
          </a:prstGeom>
          <a:noFill/>
        </p:spPr>
        <p:txBody>
          <a:bodyPr wrap="square" rtlCol="0">
            <a:spAutoFit/>
          </a:bodyPr>
          <a:lstStyle/>
          <a:p>
            <a:pPr algn="ctr" rtl="0"/>
            <a:r>
              <a:rPr lang="en-US" sz="2000" dirty="0">
                <a:solidFill>
                  <a:srgbClr val="0070C0"/>
                </a:solidFill>
                <a:latin typeface="Arial" panose="020B0604020202020204" pitchFamily="34" charset="0"/>
                <a:cs typeface="Arial" panose="020B0604020202020204" pitchFamily="34" charset="0"/>
              </a:rPr>
              <a:t>Impact on successful management of data integrity</a:t>
            </a:r>
          </a:p>
        </p:txBody>
      </p:sp>
      <p:sp>
        <p:nvSpPr>
          <p:cNvPr id="9" name="横巻き 8"/>
          <p:cNvSpPr/>
          <p:nvPr/>
        </p:nvSpPr>
        <p:spPr>
          <a:xfrm>
            <a:off x="6649622" y="365125"/>
            <a:ext cx="5305818" cy="543099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2000" b="1" dirty="0">
                <a:latin typeface="Arial" panose="020B0604020202020204" pitchFamily="34" charset="0"/>
                <a:cs typeface="Arial" panose="020B0604020202020204" pitchFamily="34" charset="0"/>
              </a:rPr>
              <a:t>Key Points</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Management needs to understand the following:</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 Legal and moral responsibility to prevent and detect loss of data integrity</a:t>
            </a:r>
            <a:endParaRPr kumimoji="1"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 The direct and indirect* risk factors that impact data integrity and how to deal with them</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 For example, incentives for production exceeding process capability</a:t>
            </a:r>
          </a:p>
        </p:txBody>
      </p:sp>
      <p:sp>
        <p:nvSpPr>
          <p:cNvPr id="3" name="スライド番号プレースホルダー 2"/>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19</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42" y="3771794"/>
            <a:ext cx="6347091" cy="2931752"/>
          </a:xfrm>
          <a:prstGeom prst="rect">
            <a:avLst/>
          </a:prstGeom>
          <a:ln>
            <a:solidFill>
              <a:schemeClr val="accent1"/>
            </a:solidFill>
          </a:ln>
        </p:spPr>
      </p:pic>
      <p:grpSp>
        <p:nvGrpSpPr>
          <p:cNvPr id="11" name="グループ化 10"/>
          <p:cNvGrpSpPr/>
          <p:nvPr/>
        </p:nvGrpSpPr>
        <p:grpSpPr>
          <a:xfrm>
            <a:off x="577300" y="3843201"/>
            <a:ext cx="5711966" cy="2743740"/>
            <a:chOff x="28575" y="50800"/>
            <a:chExt cx="1385151" cy="725265"/>
          </a:xfrm>
        </p:grpSpPr>
        <p:sp>
          <p:nvSpPr>
            <p:cNvPr id="12" name="Text Box 3"/>
            <p:cNvSpPr txBox="1">
              <a:spLocks noChangeArrowheads="1"/>
            </p:cNvSpPr>
            <p:nvPr/>
          </p:nvSpPr>
          <p:spPr bwMode="auto">
            <a:xfrm>
              <a:off x="157004" y="721455"/>
              <a:ext cx="1062027" cy="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Ethical standards and policies</a:t>
              </a:r>
            </a:p>
          </p:txBody>
        </p:sp>
        <p:grpSp>
          <p:nvGrpSpPr>
            <p:cNvPr id="13" name="グループ化 12"/>
            <p:cNvGrpSpPr/>
            <p:nvPr/>
          </p:nvGrpSpPr>
          <p:grpSpPr>
            <a:xfrm>
              <a:off x="28575" y="50800"/>
              <a:ext cx="1385151" cy="612775"/>
              <a:chOff x="28575" y="50800"/>
              <a:chExt cx="1385151" cy="612775"/>
            </a:xfrm>
          </p:grpSpPr>
          <p:sp>
            <p:nvSpPr>
              <p:cNvPr id="14" name="Text Box 7"/>
              <p:cNvSpPr txBox="1">
                <a:spLocks noChangeArrowheads="1"/>
              </p:cNvSpPr>
              <p:nvPr/>
            </p:nvSpPr>
            <p:spPr bwMode="auto">
              <a:xfrm>
                <a:off x="1050550" y="227297"/>
                <a:ext cx="363176" cy="1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a:solidFill>
                      <a:schemeClr val="bg1"/>
                    </a:solidFill>
                    <a:latin typeface="Arial" panose="020B0604020202020204" pitchFamily="34" charset="0"/>
                    <a:ea typeface="ＭＳ ゴシック" pitchFamily="49" charset="-128"/>
                    <a:cs typeface="Arial" panose="020B0604020202020204" pitchFamily="34" charset="0"/>
                  </a:rPr>
                  <a:t>Responding to data integrity issues</a:t>
                </a:r>
              </a:p>
            </p:txBody>
          </p:sp>
          <p:grpSp>
            <p:nvGrpSpPr>
              <p:cNvPr id="15" name="Group 12"/>
              <p:cNvGrpSpPr>
                <a:grpSpLocks/>
              </p:cNvGrpSpPr>
              <p:nvPr/>
            </p:nvGrpSpPr>
            <p:grpSpPr bwMode="auto">
              <a:xfrm>
                <a:off x="28575" y="50800"/>
                <a:ext cx="1131570" cy="612775"/>
                <a:chOff x="232" y="101"/>
                <a:chExt cx="1782" cy="965"/>
              </a:xfrm>
            </p:grpSpPr>
            <p:sp>
              <p:nvSpPr>
                <p:cNvPr id="16" name="Text Box 10"/>
                <p:cNvSpPr txBox="1">
                  <a:spLocks noChangeArrowheads="1"/>
                </p:cNvSpPr>
                <p:nvPr/>
              </p:nvSpPr>
              <p:spPr bwMode="auto">
                <a:xfrm>
                  <a:off x="1055" y="101"/>
                  <a:ext cx="48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dirty="0">
                      <a:solidFill>
                        <a:schemeClr val="bg1"/>
                      </a:solidFill>
                      <a:effectLst/>
                      <a:latin typeface="Arial" panose="020B0604020202020204" pitchFamily="34" charset="0"/>
                      <a:ea typeface="ＭＳ ゴシック" pitchFamily="49" charset="-128"/>
                      <a:cs typeface="Arial" panose="020B0604020202020204" pitchFamily="34" charset="0"/>
                    </a:rPr>
                    <a:t>Data Integrity</a:t>
                  </a:r>
                  <a:endParaRPr lang="ja-JP" sz="1250" kern="100" dirty="0">
                    <a:solidFill>
                      <a:schemeClr val="bg1"/>
                    </a:solidFill>
                    <a:effectLst/>
                    <a:latin typeface="Arial" panose="020B0604020202020204" pitchFamily="34" charset="0"/>
                    <a:ea typeface="ＭＳ ゴシック" pitchFamily="49" charset="-128"/>
                    <a:cs typeface="Arial" panose="020B0604020202020204" pitchFamily="34" charset="0"/>
                  </a:endParaRPr>
                </a:p>
              </p:txBody>
            </p:sp>
            <p:sp>
              <p:nvSpPr>
                <p:cNvPr id="17" name="Text Box 9"/>
                <p:cNvSpPr txBox="1">
                  <a:spLocks noChangeArrowheads="1"/>
                </p:cNvSpPr>
                <p:nvPr/>
              </p:nvSpPr>
              <p:spPr bwMode="auto">
                <a:xfrm>
                  <a:off x="232" y="371"/>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Risk Management</a:t>
                  </a:r>
                  <a:endParaRPr lang="ja-JP" sz="135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8" name="Text Box 8"/>
                <p:cNvSpPr txBox="1">
                  <a:spLocks noChangeArrowheads="1"/>
                </p:cNvSpPr>
                <p:nvPr/>
              </p:nvSpPr>
              <p:spPr bwMode="auto">
                <a:xfrm>
                  <a:off x="916" y="370"/>
                  <a:ext cx="8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200" kern="100" dirty="0">
                      <a:solidFill>
                        <a:schemeClr val="bg1"/>
                      </a:solidFill>
                      <a:latin typeface="Arial" panose="020B0604020202020204" pitchFamily="34" charset="0"/>
                      <a:ea typeface="ＭＳ ゴシック" pitchFamily="49" charset="-128"/>
                      <a:cs typeface="Arial" panose="020B0604020202020204" pitchFamily="34" charset="0"/>
                    </a:rPr>
                    <a:t>Data governance systems</a:t>
                  </a:r>
                </a:p>
              </p:txBody>
            </p:sp>
            <p:sp>
              <p:nvSpPr>
                <p:cNvPr id="19" name="Text Box 6"/>
                <p:cNvSpPr txBox="1">
                  <a:spLocks noChangeArrowheads="1"/>
                </p:cNvSpPr>
                <p:nvPr/>
              </p:nvSpPr>
              <p:spPr bwMode="auto">
                <a:xfrm>
                  <a:off x="563" y="660"/>
                  <a:ext cx="63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50" kern="100">
                      <a:solidFill>
                        <a:schemeClr val="bg1"/>
                      </a:solidFill>
                      <a:latin typeface="Arial" panose="020B0604020202020204" pitchFamily="34" charset="0"/>
                      <a:ea typeface="ＭＳ ゴシック" pitchFamily="49" charset="-128"/>
                      <a:cs typeface="Arial" panose="020B0604020202020204" pitchFamily="34" charset="0"/>
                    </a:rPr>
                    <a:t>Periodic management review of quality metrics</a:t>
                  </a:r>
                </a:p>
              </p:txBody>
            </p:sp>
            <p:sp>
              <p:nvSpPr>
                <p:cNvPr id="20" name="Text Box 5"/>
                <p:cNvSpPr txBox="1">
                  <a:spLocks noChangeArrowheads="1"/>
                </p:cNvSpPr>
                <p:nvPr/>
              </p:nvSpPr>
              <p:spPr bwMode="auto">
                <a:xfrm>
                  <a:off x="1376" y="703"/>
                  <a:ext cx="63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Resource allocation</a:t>
                  </a:r>
                </a:p>
              </p:txBody>
            </p:sp>
            <p:sp>
              <p:nvSpPr>
                <p:cNvPr id="21" name="Text Box 4"/>
                <p:cNvSpPr txBox="1">
                  <a:spLocks noChangeArrowheads="1"/>
                </p:cNvSpPr>
                <p:nvPr/>
              </p:nvSpPr>
              <p:spPr bwMode="auto">
                <a:xfrm>
                  <a:off x="987" y="956"/>
                  <a:ext cx="92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rtlCol="0" anchor="t" anchorCtr="0" upright="1">
                  <a:noAutofit/>
                </a:bodyPr>
                <a:lstStyle/>
                <a:p>
                  <a:pPr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Quality Culture</a:t>
                  </a:r>
                  <a:endParaRPr lang="ja-JP" sz="120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22" name="Text Box 2"/>
                <p:cNvSpPr txBox="1">
                  <a:spLocks noChangeArrowheads="1"/>
                </p:cNvSpPr>
                <p:nvPr/>
              </p:nvSpPr>
              <p:spPr bwMode="auto">
                <a:xfrm>
                  <a:off x="1695" y="1051"/>
                  <a:ext cx="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just" rtl="0"/>
                  <a:r>
                    <a:rPr lang="en-US" sz="1050" kern="100">
                      <a:solidFill>
                        <a:schemeClr val="bg1"/>
                      </a:solidFill>
                      <a:effectLst/>
                      <a:latin typeface="Arial" panose="020B0604020202020204" pitchFamily="34" charset="0"/>
                      <a:ea typeface="ＭＳ ゴシック" pitchFamily="49" charset="-128"/>
                      <a:cs typeface="Arial" panose="020B0604020202020204" pitchFamily="34" charset="0"/>
                    </a:rPr>
                    <a:t> </a:t>
                  </a:r>
                  <a:endParaRPr lang="ja-JP" sz="1050" kern="100">
                    <a:solidFill>
                      <a:schemeClr val="bg1"/>
                    </a:solidFill>
                    <a:effectLst/>
                    <a:latin typeface="Arial" panose="020B0604020202020204" pitchFamily="34" charset="0"/>
                    <a:ea typeface="ＭＳ ゴシック" pitchFamily="49" charset="-128"/>
                    <a:cs typeface="Arial" panose="020B0604020202020204" pitchFamily="34" charset="0"/>
                  </a:endParaRPr>
                </a:p>
              </p:txBody>
            </p:sp>
          </p:grpSp>
        </p:grpSp>
      </p:grpSp>
    </p:spTree>
    <p:extLst>
      <p:ext uri="{BB962C8B-B14F-4D97-AF65-F5344CB8AC3E}">
        <p14:creationId xmlns:p14="http://schemas.microsoft.com/office/powerpoint/2010/main" val="423905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lnSpc>
                <a:spcPct val="100000"/>
              </a:lnSpc>
            </a:pPr>
            <a:r>
              <a:rPr lang="en-US">
                <a:latin typeface="Arial" panose="020B0604020202020204" pitchFamily="34" charset="0"/>
                <a:cs typeface="Arial" panose="020B0604020202020204" pitchFamily="34" charset="0"/>
              </a:rPr>
              <a:t>Table of Contents</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defRPr/>
            </a:pPr>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defRPr/>
              </a:pPr>
              <a:t>2</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6" name="コンテンツ プレースホルダー 2"/>
          <p:cNvSpPr>
            <a:spLocks noGrp="1"/>
          </p:cNvSpPr>
          <p:nvPr>
            <p:ph idx="1"/>
          </p:nvPr>
        </p:nvSpPr>
        <p:spPr>
          <a:xfrm>
            <a:off x="838200" y="1825625"/>
            <a:ext cx="10515600" cy="4351338"/>
          </a:xfrm>
        </p:spPr>
        <p:txBody>
          <a:bodyPr rtlCol="0">
            <a:normAutofit/>
          </a:bodyPr>
          <a:lstStyle/>
          <a:p>
            <a:pPr marL="0" rtl="0">
              <a:lnSpc>
                <a:spcPct val="100000"/>
              </a:lnSpc>
              <a:spcBef>
                <a:spcPct val="0"/>
              </a:spcBef>
            </a:pPr>
            <a:r>
              <a:rPr lang="en-US" dirty="0">
                <a:latin typeface="Arial" panose="020B0604020202020204" pitchFamily="34" charset="0"/>
                <a:cs typeface="Arial" panose="020B0604020202020204" pitchFamily="34" charset="0"/>
              </a:rPr>
              <a:t>Data Integrity - Why must we comply with this? –</a:t>
            </a:r>
            <a:endParaRPr lang="en-US" altLang="ja-JP" dirty="0">
              <a:latin typeface="Arial" panose="020B0604020202020204" pitchFamily="34" charset="0"/>
              <a:cs typeface="Arial" panose="020B0604020202020204" pitchFamily="34" charset="0"/>
            </a:endParaRPr>
          </a:p>
          <a:p>
            <a:pPr marL="0" rtl="0">
              <a:lnSpc>
                <a:spcPct val="100000"/>
              </a:lnSpc>
              <a:spcBef>
                <a:spcPct val="0"/>
              </a:spcBef>
            </a:pPr>
            <a:r>
              <a:rPr lang="en-US" dirty="0">
                <a:solidFill>
                  <a:schemeClr val="bg1">
                    <a:lumMod val="75000"/>
                  </a:schemeClr>
                </a:solidFill>
                <a:latin typeface="Arial" panose="020B0604020202020204" pitchFamily="34" charset="0"/>
                <a:cs typeface="Arial" panose="020B0604020202020204" pitchFamily="34" charset="0"/>
              </a:rPr>
              <a:t>Image and Definition of Data Integrity</a:t>
            </a:r>
            <a:endParaRPr lang="en-US" altLang="ja-JP" dirty="0">
              <a:solidFill>
                <a:schemeClr val="bg1">
                  <a:lumMod val="75000"/>
                </a:schemeClr>
              </a:solidFill>
              <a:latin typeface="Arial" panose="020B0604020202020204" pitchFamily="34" charset="0"/>
              <a:cs typeface="Arial" panose="020B0604020202020204" pitchFamily="34" charset="0"/>
            </a:endParaRPr>
          </a:p>
          <a:p>
            <a:pPr marL="0" rtl="0">
              <a:lnSpc>
                <a:spcPct val="100000"/>
              </a:lnSpc>
              <a:spcBef>
                <a:spcPct val="0"/>
              </a:spcBef>
            </a:pPr>
            <a:r>
              <a:rPr lang="en-US" dirty="0">
                <a:solidFill>
                  <a:schemeClr val="bg1">
                    <a:lumMod val="75000"/>
                  </a:schemeClr>
                </a:solidFill>
                <a:latin typeface="Arial" panose="020B0604020202020204" pitchFamily="34" charset="0"/>
                <a:cs typeface="Arial" panose="020B0604020202020204" pitchFamily="34" charset="0"/>
              </a:rPr>
              <a:t>Data Governance Systems</a:t>
            </a:r>
            <a:endParaRPr lang="en-US" altLang="ja-JP" dirty="0">
              <a:solidFill>
                <a:schemeClr val="bg1">
                  <a:lumMod val="75000"/>
                </a:schemeClr>
              </a:solidFill>
              <a:latin typeface="Arial" panose="020B0604020202020204" pitchFamily="34" charset="0"/>
              <a:cs typeface="Arial" panose="020B0604020202020204" pitchFamily="34" charset="0"/>
            </a:endParaRPr>
          </a:p>
          <a:p>
            <a:pPr marL="0" rtl="0">
              <a:lnSpc>
                <a:spcPct val="100000"/>
              </a:lnSpc>
              <a:spcBef>
                <a:spcPct val="0"/>
              </a:spcBef>
            </a:pPr>
            <a:r>
              <a:rPr lang="en-US" dirty="0">
                <a:solidFill>
                  <a:schemeClr val="bg1">
                    <a:lumMod val="75000"/>
                  </a:schemeClr>
                </a:solidFill>
                <a:latin typeface="Arial" panose="020B0604020202020204" pitchFamily="34" charset="0"/>
                <a:cs typeface="Arial" panose="020B0604020202020204" pitchFamily="34" charset="0"/>
              </a:rPr>
              <a:t>Organizational Impact</a:t>
            </a:r>
            <a:endParaRPr lang="en-US" altLang="ja-JP" dirty="0">
              <a:solidFill>
                <a:schemeClr val="bg1">
                  <a:lumMod val="75000"/>
                </a:schemeClr>
              </a:solidFill>
              <a:latin typeface="Arial" panose="020B0604020202020204" pitchFamily="34" charset="0"/>
              <a:cs typeface="Arial" panose="020B0604020202020204" pitchFamily="34" charset="0"/>
            </a:endParaRPr>
          </a:p>
          <a:p>
            <a:pPr marL="457200" lvl="2">
              <a:lnSpc>
                <a:spcPct val="100000"/>
              </a:lnSpc>
              <a:spcBef>
                <a:spcPct val="0"/>
              </a:spcBef>
            </a:pPr>
            <a:r>
              <a:rPr lang="en-US" sz="2400" dirty="0">
                <a:solidFill>
                  <a:schemeClr val="bg1">
                    <a:lumMod val="75000"/>
                  </a:schemeClr>
                </a:solidFill>
                <a:latin typeface="Arial" panose="020B0604020202020204" pitchFamily="34" charset="0"/>
                <a:cs typeface="Arial" panose="020B0604020202020204" pitchFamily="34" charset="0"/>
              </a:rPr>
              <a:t>General Impact</a:t>
            </a:r>
            <a:endParaRPr lang="en-US" altLang="ja-JP" sz="2400" dirty="0">
              <a:solidFill>
                <a:schemeClr val="bg1">
                  <a:lumMod val="75000"/>
                </a:schemeClr>
              </a:solidFill>
              <a:latin typeface="Arial" panose="020B0604020202020204" pitchFamily="34" charset="0"/>
              <a:cs typeface="Arial" panose="020B0604020202020204" pitchFamily="34" charset="0"/>
            </a:endParaRPr>
          </a:p>
          <a:p>
            <a:pPr marL="457200" lvl="2">
              <a:lnSpc>
                <a:spcPct val="100000"/>
              </a:lnSpc>
              <a:spcBef>
                <a:spcPct val="0"/>
              </a:spcBef>
            </a:pPr>
            <a:r>
              <a:rPr lang="en-US" sz="2400" dirty="0">
                <a:solidFill>
                  <a:schemeClr val="bg1">
                    <a:lumMod val="75000"/>
                  </a:schemeClr>
                </a:solidFill>
                <a:latin typeface="Arial" panose="020B0604020202020204" pitchFamily="34" charset="0"/>
                <a:cs typeface="Arial" panose="020B0604020202020204" pitchFamily="34" charset="0"/>
              </a:rPr>
              <a:t>Code of Ethics and Quality Culture</a:t>
            </a:r>
            <a:endParaRPr lang="en-US" altLang="ja-JP" sz="2400" dirty="0">
              <a:solidFill>
                <a:schemeClr val="bg1">
                  <a:lumMod val="75000"/>
                </a:schemeClr>
              </a:solidFill>
              <a:latin typeface="Arial" panose="020B0604020202020204" pitchFamily="34" charset="0"/>
              <a:cs typeface="Arial" panose="020B0604020202020204" pitchFamily="34" charset="0"/>
            </a:endParaRPr>
          </a:p>
          <a:p>
            <a:pPr marL="457200" lvl="2">
              <a:lnSpc>
                <a:spcPct val="100000"/>
              </a:lnSpc>
              <a:spcBef>
                <a:spcPct val="0"/>
              </a:spcBef>
            </a:pPr>
            <a:r>
              <a:rPr lang="en-US" sz="2400" dirty="0">
                <a:solidFill>
                  <a:schemeClr val="bg1">
                    <a:lumMod val="75000"/>
                  </a:schemeClr>
                </a:solidFill>
                <a:latin typeface="Arial" panose="020B0604020202020204" pitchFamily="34" charset="0"/>
                <a:cs typeface="Arial" panose="020B0604020202020204" pitchFamily="34" charset="0"/>
              </a:rPr>
              <a:t>PQS Elements</a:t>
            </a:r>
            <a:endParaRPr kumimoji="1" lang="ja-JP" altLang="en-US" sz="24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10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13636"/>
            <a:ext cx="10515600" cy="1325563"/>
          </a:xfrm>
        </p:spPr>
        <p:txBody>
          <a:bodyPr rtlCol="0"/>
          <a:lstStyle/>
          <a:p>
            <a:pPr rtl="0">
              <a:lnSpc>
                <a:spcPct val="100000"/>
              </a:lnSpc>
            </a:pPr>
            <a:r>
              <a:rPr lang="en-US" dirty="0">
                <a:latin typeface="Arial" panose="020B0604020202020204" pitchFamily="34" charset="0"/>
                <a:cs typeface="Arial" panose="020B0604020202020204" pitchFamily="34" charset="0"/>
              </a:rPr>
              <a:t>Ethical Standards and Policies</a:t>
            </a:r>
          </a:p>
        </p:txBody>
      </p:sp>
      <p:sp>
        <p:nvSpPr>
          <p:cNvPr id="9" name="横巻き 8"/>
          <p:cNvSpPr/>
          <p:nvPr/>
        </p:nvSpPr>
        <p:spPr>
          <a:xfrm>
            <a:off x="6563033" y="365125"/>
            <a:ext cx="5539892" cy="617388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b="1" dirty="0">
                <a:latin typeface="Arial" panose="020B0604020202020204" pitchFamily="34" charset="0"/>
                <a:cs typeface="Arial" panose="020B0604020202020204" pitchFamily="34" charset="0"/>
              </a:rPr>
              <a:t>Key Points</a:t>
            </a:r>
            <a:endParaRPr lang="en-US" altLang="ja-JP" b="1" dirty="0">
              <a:latin typeface="Arial" panose="020B0604020202020204" pitchFamily="34" charset="0"/>
              <a:cs typeface="Arial" panose="020B0604020202020204" pitchFamily="34" charset="0"/>
            </a:endParaRPr>
          </a:p>
          <a:p>
            <a:pPr rtl="0"/>
            <a:r>
              <a:rPr lang="en-US" b="1" dirty="0">
                <a:latin typeface="Arial" panose="020B0604020202020204" pitchFamily="34" charset="0"/>
                <a:cs typeface="Arial" panose="020B0604020202020204" pitchFamily="34" charset="0"/>
              </a:rPr>
              <a:t>Management needs to understand the following:</a:t>
            </a:r>
            <a:endParaRPr lang="en-US" altLang="ja-JP" b="1" dirty="0">
              <a:latin typeface="Arial" panose="020B0604020202020204" pitchFamily="34" charset="0"/>
              <a:cs typeface="Arial" panose="020B0604020202020204" pitchFamily="34" charset="0"/>
            </a:endParaRPr>
          </a:p>
          <a:p>
            <a:pPr rtl="0"/>
            <a:r>
              <a:rPr lang="en-US" b="1" dirty="0">
                <a:latin typeface="Arial" panose="020B0604020202020204" pitchFamily="34" charset="0"/>
                <a:cs typeface="Arial" panose="020B0604020202020204" pitchFamily="34" charset="0"/>
              </a:rPr>
              <a:t>• Documentation of values, ethics and codes of conduct</a:t>
            </a:r>
            <a:endParaRPr kumimoji="1" lang="en-US" altLang="ja-JP" b="1" dirty="0">
              <a:latin typeface="Arial" panose="020B0604020202020204" pitchFamily="34" charset="0"/>
              <a:cs typeface="Arial" panose="020B0604020202020204" pitchFamily="34" charset="0"/>
            </a:endParaRPr>
          </a:p>
          <a:p>
            <a:pPr rtl="0"/>
            <a:r>
              <a:rPr lang="en-US" b="1" dirty="0">
                <a:latin typeface="Arial" panose="020B0604020202020204" pitchFamily="34" charset="0"/>
                <a:cs typeface="Arial" panose="020B0604020202020204" pitchFamily="34" charset="0"/>
              </a:rPr>
              <a:t>• Informing employees on what roles they play in data integrity, product quality assurance and patient safety, and how important those roles are</a:t>
            </a:r>
            <a:endParaRPr lang="en-US" altLang="ja-JP" b="1" dirty="0">
              <a:latin typeface="Arial" panose="020B0604020202020204" pitchFamily="34" charset="0"/>
              <a:cs typeface="Arial" panose="020B0604020202020204" pitchFamily="34" charset="0"/>
            </a:endParaRPr>
          </a:p>
          <a:p>
            <a:pPr rtl="0"/>
            <a:r>
              <a:rPr lang="en-US" b="1" dirty="0">
                <a:latin typeface="Arial" panose="020B0604020202020204" pitchFamily="34" charset="0"/>
                <a:cs typeface="Arial" panose="020B0604020202020204" pitchFamily="34" charset="0"/>
              </a:rPr>
              <a:t>• Including in the Code of Conduct examples of actions unfavorable to the integrity of the data and how such actions are handled</a:t>
            </a:r>
            <a:endParaRPr lang="en-US" altLang="ja-JP" b="1" dirty="0">
              <a:latin typeface="Arial" panose="020B0604020202020204" pitchFamily="34" charset="0"/>
              <a:cs typeface="Arial" panose="020B0604020202020204" pitchFamily="34" charset="0"/>
            </a:endParaRPr>
          </a:p>
          <a:p>
            <a:pPr rtl="0"/>
            <a:r>
              <a:rPr b="1" dirty="0">
                <a:latin typeface="Arial" panose="020B0604020202020204" pitchFamily="34" charset="0"/>
                <a:cs typeface="Arial" panose="020B0604020202020204" pitchFamily="34" charset="0"/>
              </a:rPr>
              <a:t>• Establishment of a whistle-blowing system for data integrity</a:t>
            </a:r>
            <a:endParaRPr lang="ja-JP" altLang="en-US" b="1" strike="sngStrike" dirty="0">
              <a:solidFill>
                <a:srgbClr val="FF0000"/>
              </a:solidFill>
              <a:latin typeface="Arial" panose="020B0604020202020204" pitchFamily="34" charset="0"/>
              <a:cs typeface="Arial" panose="020B0604020202020204" pitchFamily="34" charset="0"/>
            </a:endParaRPr>
          </a:p>
        </p:txBody>
      </p:sp>
      <p:sp>
        <p:nvSpPr>
          <p:cNvPr id="3" name="線吹き出し 2 (枠付き) 2"/>
          <p:cNvSpPr/>
          <p:nvPr/>
        </p:nvSpPr>
        <p:spPr>
          <a:xfrm>
            <a:off x="565949" y="5194385"/>
            <a:ext cx="5384442" cy="1126901"/>
          </a:xfrm>
          <a:prstGeom prst="borderCallout2">
            <a:avLst>
              <a:gd name="adj1" fmla="val 50750"/>
              <a:gd name="adj2" fmla="val -1636"/>
              <a:gd name="adj3" fmla="val 464"/>
              <a:gd name="adj4" fmla="val -4707"/>
              <a:gd name="adj5" fmla="val -49786"/>
              <a:gd name="adj6" fmla="val 4040"/>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lvl="0" algn="ctr" rtl="0"/>
            <a:r>
              <a:rPr lang="en-US" dirty="0">
                <a:solidFill>
                  <a:srgbClr val="0070C0"/>
                </a:solidFill>
                <a:latin typeface="Arial" panose="020B0604020202020204" pitchFamily="34" charset="0"/>
                <a:cs typeface="Arial" panose="020B0604020202020204" pitchFamily="34" charset="0"/>
              </a:rPr>
              <a:t>Creating an environment of trust that reflects management philosophy on quality, in which all employees are responsible for ensuring patient safety and product quality</a:t>
            </a:r>
          </a:p>
        </p:txBody>
      </p:sp>
      <p:sp>
        <p:nvSpPr>
          <p:cNvPr id="4" name="スライド番号プレースホルダー 3"/>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20</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03" y="1780333"/>
            <a:ext cx="6251048" cy="2875726"/>
          </a:xfrm>
          <a:prstGeom prst="rect">
            <a:avLst/>
          </a:prstGeom>
        </p:spPr>
      </p:pic>
      <p:grpSp>
        <p:nvGrpSpPr>
          <p:cNvPr id="7" name="グループ化 6"/>
          <p:cNvGrpSpPr/>
          <p:nvPr/>
        </p:nvGrpSpPr>
        <p:grpSpPr>
          <a:xfrm>
            <a:off x="624500" y="1856533"/>
            <a:ext cx="5619550" cy="2687572"/>
            <a:chOff x="20955" y="55880"/>
            <a:chExt cx="1362741" cy="710418"/>
          </a:xfrm>
        </p:grpSpPr>
        <p:sp>
          <p:nvSpPr>
            <p:cNvPr id="8" name="Text Box 3"/>
            <p:cNvSpPr txBox="1">
              <a:spLocks noChangeArrowheads="1"/>
            </p:cNvSpPr>
            <p:nvPr/>
          </p:nvSpPr>
          <p:spPr bwMode="auto">
            <a:xfrm>
              <a:off x="72777" y="711383"/>
              <a:ext cx="1202453" cy="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Ethical standards and policies</a:t>
              </a:r>
            </a:p>
          </p:txBody>
        </p:sp>
        <p:grpSp>
          <p:nvGrpSpPr>
            <p:cNvPr id="10" name="グループ化 9"/>
            <p:cNvGrpSpPr/>
            <p:nvPr/>
          </p:nvGrpSpPr>
          <p:grpSpPr>
            <a:xfrm>
              <a:off x="20955" y="55880"/>
              <a:ext cx="1362741" cy="600075"/>
              <a:chOff x="20955" y="55880"/>
              <a:chExt cx="1362741" cy="600075"/>
            </a:xfrm>
          </p:grpSpPr>
          <p:sp>
            <p:nvSpPr>
              <p:cNvPr id="11" name="Text Box 7"/>
              <p:cNvSpPr txBox="1">
                <a:spLocks noChangeArrowheads="1"/>
              </p:cNvSpPr>
              <p:nvPr/>
            </p:nvSpPr>
            <p:spPr bwMode="auto">
              <a:xfrm>
                <a:off x="1020520" y="229815"/>
                <a:ext cx="363176" cy="1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a:solidFill>
                      <a:schemeClr val="bg1"/>
                    </a:solidFill>
                    <a:latin typeface="Arial" panose="020B0604020202020204" pitchFamily="34" charset="0"/>
                    <a:ea typeface="ＭＳ ゴシック" pitchFamily="49" charset="-128"/>
                    <a:cs typeface="Arial" panose="020B0604020202020204" pitchFamily="34" charset="0"/>
                  </a:rPr>
                  <a:t>Responding to data integrity issues</a:t>
                </a:r>
              </a:p>
            </p:txBody>
          </p:sp>
          <p:grpSp>
            <p:nvGrpSpPr>
              <p:cNvPr id="12" name="Group 12"/>
              <p:cNvGrpSpPr>
                <a:grpSpLocks/>
              </p:cNvGrpSpPr>
              <p:nvPr/>
            </p:nvGrpSpPr>
            <p:grpSpPr bwMode="auto">
              <a:xfrm>
                <a:off x="20955" y="55880"/>
                <a:ext cx="1052830" cy="600075"/>
                <a:chOff x="220" y="109"/>
                <a:chExt cx="1658" cy="945"/>
              </a:xfrm>
            </p:grpSpPr>
            <p:sp>
              <p:nvSpPr>
                <p:cNvPr id="13" name="Text Box 10"/>
                <p:cNvSpPr txBox="1">
                  <a:spLocks noChangeArrowheads="1"/>
                </p:cNvSpPr>
                <p:nvPr/>
              </p:nvSpPr>
              <p:spPr bwMode="auto">
                <a:xfrm>
                  <a:off x="1019" y="109"/>
                  <a:ext cx="48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dirty="0">
                      <a:solidFill>
                        <a:schemeClr val="bg1"/>
                      </a:solidFill>
                      <a:effectLst/>
                      <a:latin typeface="Arial" panose="020B0604020202020204" pitchFamily="34" charset="0"/>
                      <a:ea typeface="ＭＳ ゴシック" pitchFamily="49" charset="-128"/>
                      <a:cs typeface="Arial" panose="020B0604020202020204" pitchFamily="34" charset="0"/>
                    </a:rPr>
                    <a:t>Data Integrity</a:t>
                  </a:r>
                  <a:endParaRPr lang="ja-JP" sz="1250" kern="100" dirty="0">
                    <a:solidFill>
                      <a:schemeClr val="bg1"/>
                    </a:solidFill>
                    <a:effectLst/>
                    <a:latin typeface="Arial" panose="020B0604020202020204" pitchFamily="34" charset="0"/>
                    <a:ea typeface="ＭＳ ゴシック" pitchFamily="49" charset="-128"/>
                    <a:cs typeface="Arial" panose="020B0604020202020204" pitchFamily="34" charset="0"/>
                  </a:endParaRPr>
                </a:p>
              </p:txBody>
            </p:sp>
            <p:sp>
              <p:nvSpPr>
                <p:cNvPr id="14" name="Text Box 9"/>
                <p:cNvSpPr txBox="1">
                  <a:spLocks noChangeArrowheads="1"/>
                </p:cNvSpPr>
                <p:nvPr/>
              </p:nvSpPr>
              <p:spPr bwMode="auto">
                <a:xfrm>
                  <a:off x="220" y="371"/>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a:solidFill>
                        <a:schemeClr val="bg1"/>
                      </a:solidFill>
                      <a:latin typeface="Arial" panose="020B0604020202020204" pitchFamily="34" charset="0"/>
                      <a:ea typeface="ＭＳ ゴシック" pitchFamily="49" charset="-128"/>
                      <a:cs typeface="Arial" panose="020B0604020202020204" pitchFamily="34" charset="0"/>
                    </a:rPr>
                    <a:t>Risk Management</a:t>
                  </a:r>
                  <a:endParaRPr lang="ja-JP" sz="135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5" name="Text Box 8"/>
                <p:cNvSpPr txBox="1">
                  <a:spLocks noChangeArrowheads="1"/>
                </p:cNvSpPr>
                <p:nvPr/>
              </p:nvSpPr>
              <p:spPr bwMode="auto">
                <a:xfrm>
                  <a:off x="888" y="362"/>
                  <a:ext cx="8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Data governance systems</a:t>
                  </a:r>
                </a:p>
              </p:txBody>
            </p:sp>
            <p:sp>
              <p:nvSpPr>
                <p:cNvPr id="16" name="Text Box 6"/>
                <p:cNvSpPr txBox="1">
                  <a:spLocks noChangeArrowheads="1"/>
                </p:cNvSpPr>
                <p:nvPr/>
              </p:nvSpPr>
              <p:spPr bwMode="auto">
                <a:xfrm>
                  <a:off x="547" y="648"/>
                  <a:ext cx="63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50" kern="100">
                      <a:solidFill>
                        <a:schemeClr val="bg1"/>
                      </a:solidFill>
                      <a:latin typeface="Arial" panose="020B0604020202020204" pitchFamily="34" charset="0"/>
                      <a:ea typeface="ＭＳ ゴシック" pitchFamily="49" charset="-128"/>
                      <a:cs typeface="Arial" panose="020B0604020202020204" pitchFamily="34" charset="0"/>
                    </a:rPr>
                    <a:t>Periodic management review of quality metrics</a:t>
                  </a:r>
                </a:p>
              </p:txBody>
            </p:sp>
            <p:sp>
              <p:nvSpPr>
                <p:cNvPr id="17" name="Text Box 5"/>
                <p:cNvSpPr txBox="1">
                  <a:spLocks noChangeArrowheads="1"/>
                </p:cNvSpPr>
                <p:nvPr/>
              </p:nvSpPr>
              <p:spPr bwMode="auto">
                <a:xfrm>
                  <a:off x="1306" y="696"/>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r" rtl="0"/>
                  <a:r>
                    <a:rPr lang="en-US" sz="1200" kern="100" dirty="0">
                      <a:solidFill>
                        <a:schemeClr val="bg1"/>
                      </a:solidFill>
                      <a:latin typeface="Arial" panose="020B0604020202020204" pitchFamily="34" charset="0"/>
                      <a:ea typeface="ＭＳ ゴシック" pitchFamily="49" charset="-128"/>
                      <a:cs typeface="Arial" panose="020B0604020202020204" pitchFamily="34" charset="0"/>
                    </a:rPr>
                    <a:t>Resource allocation</a:t>
                  </a:r>
                </a:p>
              </p:txBody>
            </p:sp>
            <p:sp>
              <p:nvSpPr>
                <p:cNvPr id="18" name="Text Box 4"/>
                <p:cNvSpPr txBox="1">
                  <a:spLocks noChangeArrowheads="1"/>
                </p:cNvSpPr>
                <p:nvPr/>
              </p:nvSpPr>
              <p:spPr bwMode="auto">
                <a:xfrm>
                  <a:off x="951" y="944"/>
                  <a:ext cx="92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rtlCol="0" anchor="t" anchorCtr="0" upright="1">
                  <a:noAutofit/>
                </a:bodyPr>
                <a:lstStyle/>
                <a:p>
                  <a:pPr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Quality Culture</a:t>
                  </a:r>
                  <a:endParaRPr lang="ja-JP" sz="120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9" name="Text Box 2"/>
                <p:cNvSpPr txBox="1">
                  <a:spLocks noChangeArrowheads="1"/>
                </p:cNvSpPr>
                <p:nvPr/>
              </p:nvSpPr>
              <p:spPr bwMode="auto">
                <a:xfrm>
                  <a:off x="1695" y="1051"/>
                  <a:ext cx="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just" rtl="0"/>
                  <a:r>
                    <a:rPr lang="en-US" sz="1050" kern="100">
                      <a:solidFill>
                        <a:schemeClr val="bg1"/>
                      </a:solidFill>
                      <a:effectLst/>
                      <a:latin typeface="Arial" panose="020B0604020202020204" pitchFamily="34" charset="0"/>
                      <a:ea typeface="ＭＳ ゴシック" pitchFamily="49" charset="-128"/>
                      <a:cs typeface="Arial" panose="020B0604020202020204" pitchFamily="34" charset="0"/>
                    </a:rPr>
                    <a:t> </a:t>
                  </a:r>
                  <a:endParaRPr lang="ja-JP" sz="1050" kern="100">
                    <a:solidFill>
                      <a:schemeClr val="bg1"/>
                    </a:solidFill>
                    <a:effectLst/>
                    <a:latin typeface="Arial" panose="020B0604020202020204" pitchFamily="34" charset="0"/>
                    <a:ea typeface="ＭＳ ゴシック" pitchFamily="49" charset="-128"/>
                    <a:cs typeface="Arial" panose="020B0604020202020204" pitchFamily="34" charset="0"/>
                  </a:endParaRPr>
                </a:p>
              </p:txBody>
            </p:sp>
          </p:grpSp>
        </p:grpSp>
      </p:grpSp>
    </p:spTree>
    <p:extLst>
      <p:ext uri="{BB962C8B-B14F-4D97-AF65-F5344CB8AC3E}">
        <p14:creationId xmlns:p14="http://schemas.microsoft.com/office/powerpoint/2010/main" val="264682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lnSpc>
                <a:spcPct val="100000"/>
              </a:lnSpc>
            </a:pPr>
            <a:r>
              <a:rPr lang="en-US">
                <a:latin typeface="Arial" panose="020B0604020202020204" pitchFamily="34" charset="0"/>
                <a:cs typeface="Arial" panose="020B0604020202020204" pitchFamily="34" charset="0"/>
              </a:rPr>
              <a:t>Quality Culture</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89" y="2165631"/>
            <a:ext cx="6084335" cy="2792209"/>
          </a:xfrm>
          <a:prstGeom prst="rect">
            <a:avLst/>
          </a:prstGeom>
        </p:spPr>
      </p:pic>
      <p:sp>
        <p:nvSpPr>
          <p:cNvPr id="6" name="横巻き 5"/>
          <p:cNvSpPr/>
          <p:nvPr/>
        </p:nvSpPr>
        <p:spPr>
          <a:xfrm>
            <a:off x="6489294" y="61185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2200" b="1" dirty="0">
                <a:latin typeface="Arial" panose="020B0604020202020204" pitchFamily="34" charset="0"/>
                <a:cs typeface="Arial" panose="020B0604020202020204" pitchFamily="34" charset="0"/>
              </a:rPr>
              <a:t>Key Points</a:t>
            </a:r>
            <a:endParaRPr lang="en-US" altLang="ja-JP" sz="2200" b="1" dirty="0">
              <a:latin typeface="Arial" panose="020B0604020202020204" pitchFamily="34" charset="0"/>
              <a:cs typeface="Arial" panose="020B0604020202020204" pitchFamily="34" charset="0"/>
            </a:endParaRPr>
          </a:p>
          <a:p>
            <a:pPr rtl="0"/>
            <a:r>
              <a:rPr lang="en-US" sz="2200" b="1" dirty="0">
                <a:latin typeface="Arial" panose="020B0604020202020204" pitchFamily="34" charset="0"/>
                <a:cs typeface="Arial" panose="020B0604020202020204" pitchFamily="34" charset="0"/>
              </a:rPr>
              <a:t>Management needs to understand the following:</a:t>
            </a:r>
            <a:endParaRPr lang="en-US" altLang="ja-JP" sz="2200" b="1" dirty="0">
              <a:latin typeface="Arial" panose="020B0604020202020204" pitchFamily="34" charset="0"/>
              <a:cs typeface="Arial" panose="020B0604020202020204" pitchFamily="34" charset="0"/>
            </a:endParaRPr>
          </a:p>
          <a:p>
            <a:pPr rtl="0"/>
            <a:r>
              <a:rPr lang="en-US" sz="2200" b="1" dirty="0">
                <a:latin typeface="Arial" panose="020B0604020202020204" pitchFamily="34" charset="0"/>
                <a:cs typeface="Arial" panose="020B0604020202020204" pitchFamily="34" charset="0"/>
              </a:rPr>
              <a:t>• Maturing Quality Culture</a:t>
            </a:r>
            <a:endParaRPr kumimoji="1" lang="en-US" altLang="ja-JP" sz="2200" b="1" dirty="0">
              <a:latin typeface="Arial" panose="020B0604020202020204" pitchFamily="34" charset="0"/>
              <a:cs typeface="Arial" panose="020B0604020202020204" pitchFamily="34" charset="0"/>
            </a:endParaRPr>
          </a:p>
          <a:p>
            <a:pPr rtl="0"/>
            <a:r>
              <a:rPr sz="2200" b="1" dirty="0">
                <a:latin typeface="Arial" panose="020B0604020202020204" pitchFamily="34" charset="0"/>
                <a:cs typeface="Arial" panose="020B0604020202020204" pitchFamily="34" charset="0"/>
              </a:rPr>
              <a:t>• Organizational reporting structure where information can be shared among employees at all levels</a:t>
            </a:r>
            <a:endParaRPr lang="en-US" altLang="ja-JP" sz="2200" b="1" dirty="0">
              <a:solidFill>
                <a:schemeClr val="tx1"/>
              </a:solidFill>
              <a:latin typeface="Arial" panose="020B0604020202020204" pitchFamily="34" charset="0"/>
              <a:cs typeface="Arial" panose="020B0604020202020204" pitchFamily="34" charset="0"/>
            </a:endParaRPr>
          </a:p>
          <a:p>
            <a:pPr rtl="0"/>
            <a:r>
              <a:rPr lang="en-US" sz="2200" b="1" dirty="0">
                <a:solidFill>
                  <a:schemeClr val="tx1"/>
                </a:solidFill>
                <a:latin typeface="Arial" panose="020B0604020202020204" pitchFamily="34" charset="0"/>
                <a:cs typeface="Arial" panose="020B0604020202020204" pitchFamily="34" charset="0"/>
              </a:rPr>
              <a:t>• Involvement of management itself in the maturing of Quality Culture</a:t>
            </a:r>
            <a:endParaRPr lang="en-US" altLang="ja-JP" sz="2200" b="1" dirty="0">
              <a:solidFill>
                <a:schemeClr val="tx1"/>
              </a:solidFill>
              <a:latin typeface="Arial" panose="020B0604020202020204" pitchFamily="34" charset="0"/>
              <a:cs typeface="Arial" panose="020B0604020202020204" pitchFamily="34" charset="0"/>
            </a:endParaRPr>
          </a:p>
        </p:txBody>
      </p:sp>
      <p:sp>
        <p:nvSpPr>
          <p:cNvPr id="7" name="線吹き出し 2 (枠付き) 6"/>
          <p:cNvSpPr/>
          <p:nvPr/>
        </p:nvSpPr>
        <p:spPr>
          <a:xfrm>
            <a:off x="645835" y="5328900"/>
            <a:ext cx="5252689" cy="1126901"/>
          </a:xfrm>
          <a:prstGeom prst="borderCallout2">
            <a:avLst>
              <a:gd name="adj1" fmla="val 50750"/>
              <a:gd name="adj2" fmla="val -1636"/>
              <a:gd name="adj3" fmla="val -20107"/>
              <a:gd name="adj4" fmla="val -6914"/>
              <a:gd name="adj5" fmla="val -80643"/>
              <a:gd name="adj6" fmla="val 4291"/>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rtl="0"/>
            <a:r>
              <a:rPr lang="en-US" sz="2400">
                <a:solidFill>
                  <a:srgbClr val="0070C0"/>
                </a:solidFill>
                <a:latin typeface="Arial" panose="020B0604020202020204" pitchFamily="34" charset="0"/>
                <a:cs typeface="Arial" panose="020B0604020202020204" pitchFamily="34" charset="0"/>
              </a:rPr>
              <a:t>Transparent and open workplace where all employees can freely communicate failures and mistakes</a:t>
            </a:r>
          </a:p>
        </p:txBody>
      </p:sp>
      <p:sp>
        <p:nvSpPr>
          <p:cNvPr id="3" name="スライド番号プレースホルダー 2"/>
          <p:cNvSpPr>
            <a:spLocks noGrp="1"/>
          </p:cNvSpPr>
          <p:nvPr>
            <p:ph type="sldNum" sz="quarter" idx="12"/>
          </p:nvPr>
        </p:nvSpPr>
        <p:spPr/>
        <p:txBody>
          <a:bodyPr rtlCol="0"/>
          <a:lstStyle/>
          <a:p>
            <a:pPr rtl="0">
              <a:defRPr/>
            </a:pPr>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defRPr/>
              </a:pPr>
              <a:t>21</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grpSp>
        <p:nvGrpSpPr>
          <p:cNvPr id="8" name="グループ化 7"/>
          <p:cNvGrpSpPr/>
          <p:nvPr/>
        </p:nvGrpSpPr>
        <p:grpSpPr>
          <a:xfrm>
            <a:off x="643963" y="2230170"/>
            <a:ext cx="5579055" cy="2630416"/>
            <a:chOff x="14605" y="55880"/>
            <a:chExt cx="1352921" cy="695310"/>
          </a:xfrm>
        </p:grpSpPr>
        <p:sp>
          <p:nvSpPr>
            <p:cNvPr id="9" name="Text Box 3"/>
            <p:cNvSpPr txBox="1">
              <a:spLocks noChangeArrowheads="1"/>
            </p:cNvSpPr>
            <p:nvPr/>
          </p:nvSpPr>
          <p:spPr bwMode="auto">
            <a:xfrm>
              <a:off x="95747" y="696275"/>
              <a:ext cx="1133401" cy="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Ethical standards and policies</a:t>
              </a:r>
            </a:p>
          </p:txBody>
        </p:sp>
        <p:grpSp>
          <p:nvGrpSpPr>
            <p:cNvPr id="10" name="グループ化 9"/>
            <p:cNvGrpSpPr/>
            <p:nvPr/>
          </p:nvGrpSpPr>
          <p:grpSpPr>
            <a:xfrm>
              <a:off x="14605" y="55880"/>
              <a:ext cx="1352921" cy="600075"/>
              <a:chOff x="14605" y="55880"/>
              <a:chExt cx="1352921" cy="600075"/>
            </a:xfrm>
          </p:grpSpPr>
          <p:sp>
            <p:nvSpPr>
              <p:cNvPr id="11" name="Text Box 7"/>
              <p:cNvSpPr txBox="1">
                <a:spLocks noChangeArrowheads="1"/>
              </p:cNvSpPr>
              <p:nvPr/>
            </p:nvSpPr>
            <p:spPr bwMode="auto">
              <a:xfrm>
                <a:off x="1004350" y="222261"/>
                <a:ext cx="363176" cy="1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a:solidFill>
                      <a:schemeClr val="bg1"/>
                    </a:solidFill>
                    <a:latin typeface="Arial" panose="020B0604020202020204" pitchFamily="34" charset="0"/>
                    <a:ea typeface="ＭＳ ゴシック" pitchFamily="49" charset="-128"/>
                    <a:cs typeface="Arial" panose="020B0604020202020204" pitchFamily="34" charset="0"/>
                  </a:rPr>
                  <a:t>Responding to data integrity issues</a:t>
                </a:r>
              </a:p>
            </p:txBody>
          </p:sp>
          <p:grpSp>
            <p:nvGrpSpPr>
              <p:cNvPr id="12" name="Group 12"/>
              <p:cNvGrpSpPr>
                <a:grpSpLocks/>
              </p:cNvGrpSpPr>
              <p:nvPr/>
            </p:nvGrpSpPr>
            <p:grpSpPr bwMode="auto">
              <a:xfrm>
                <a:off x="14605" y="55880"/>
                <a:ext cx="1073785" cy="600075"/>
                <a:chOff x="210" y="109"/>
                <a:chExt cx="1691" cy="945"/>
              </a:xfrm>
            </p:grpSpPr>
            <p:sp>
              <p:nvSpPr>
                <p:cNvPr id="13" name="Text Box 10"/>
                <p:cNvSpPr txBox="1">
                  <a:spLocks noChangeArrowheads="1"/>
                </p:cNvSpPr>
                <p:nvPr/>
              </p:nvSpPr>
              <p:spPr bwMode="auto">
                <a:xfrm>
                  <a:off x="1019" y="109"/>
                  <a:ext cx="48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dirty="0">
                      <a:solidFill>
                        <a:schemeClr val="bg1"/>
                      </a:solidFill>
                      <a:effectLst/>
                      <a:latin typeface="Arial" panose="020B0604020202020204" pitchFamily="34" charset="0"/>
                      <a:ea typeface="ＭＳ ゴシック" pitchFamily="49" charset="-128"/>
                      <a:cs typeface="Arial" panose="020B0604020202020204" pitchFamily="34" charset="0"/>
                    </a:rPr>
                    <a:t>Data Integrity</a:t>
                  </a:r>
                  <a:endParaRPr lang="ja-JP" sz="1250" kern="100" dirty="0">
                    <a:solidFill>
                      <a:schemeClr val="bg1"/>
                    </a:solidFill>
                    <a:effectLst/>
                    <a:latin typeface="Arial" panose="020B0604020202020204" pitchFamily="34" charset="0"/>
                    <a:ea typeface="ＭＳ ゴシック" pitchFamily="49" charset="-128"/>
                    <a:cs typeface="Arial" panose="020B0604020202020204" pitchFamily="34" charset="0"/>
                  </a:endParaRPr>
                </a:p>
              </p:txBody>
            </p:sp>
            <p:sp>
              <p:nvSpPr>
                <p:cNvPr id="14" name="Text Box 9"/>
                <p:cNvSpPr txBox="1">
                  <a:spLocks noChangeArrowheads="1"/>
                </p:cNvSpPr>
                <p:nvPr/>
              </p:nvSpPr>
              <p:spPr bwMode="auto">
                <a:xfrm>
                  <a:off x="210" y="371"/>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Quality Risk Management</a:t>
                  </a:r>
                  <a:endParaRPr lang="ja-JP" sz="135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5" name="Text Box 8"/>
                <p:cNvSpPr txBox="1">
                  <a:spLocks noChangeArrowheads="1"/>
                </p:cNvSpPr>
                <p:nvPr/>
              </p:nvSpPr>
              <p:spPr bwMode="auto">
                <a:xfrm>
                  <a:off x="888" y="362"/>
                  <a:ext cx="8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Data governance systems</a:t>
                  </a:r>
                </a:p>
              </p:txBody>
            </p:sp>
            <p:sp>
              <p:nvSpPr>
                <p:cNvPr id="16" name="Text Box 6"/>
                <p:cNvSpPr txBox="1">
                  <a:spLocks noChangeArrowheads="1"/>
                </p:cNvSpPr>
                <p:nvPr/>
              </p:nvSpPr>
              <p:spPr bwMode="auto">
                <a:xfrm>
                  <a:off x="510" y="640"/>
                  <a:ext cx="63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50" kern="100" dirty="0">
                      <a:solidFill>
                        <a:schemeClr val="bg1"/>
                      </a:solidFill>
                      <a:latin typeface="Arial" panose="020B0604020202020204" pitchFamily="34" charset="0"/>
                      <a:ea typeface="ＭＳ ゴシック" pitchFamily="49" charset="-128"/>
                      <a:cs typeface="Arial" panose="020B0604020202020204" pitchFamily="34" charset="0"/>
                    </a:rPr>
                    <a:t>Periodic management review of quality metrics</a:t>
                  </a:r>
                </a:p>
              </p:txBody>
            </p:sp>
            <p:sp>
              <p:nvSpPr>
                <p:cNvPr id="17" name="Text Box 5"/>
                <p:cNvSpPr txBox="1">
                  <a:spLocks noChangeArrowheads="1"/>
                </p:cNvSpPr>
                <p:nvPr/>
              </p:nvSpPr>
              <p:spPr bwMode="auto">
                <a:xfrm>
                  <a:off x="1329" y="675"/>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00" kern="100" dirty="0">
                      <a:solidFill>
                        <a:schemeClr val="bg1"/>
                      </a:solidFill>
                      <a:latin typeface="Arial" panose="020B0604020202020204" pitchFamily="34" charset="0"/>
                      <a:ea typeface="ＭＳ ゴシック" pitchFamily="49" charset="-128"/>
                      <a:cs typeface="Arial" panose="020B0604020202020204" pitchFamily="34" charset="0"/>
                    </a:rPr>
                    <a:t>Resource allocation</a:t>
                  </a:r>
                </a:p>
              </p:txBody>
            </p:sp>
            <p:sp>
              <p:nvSpPr>
                <p:cNvPr id="18" name="Text Box 4"/>
                <p:cNvSpPr txBox="1">
                  <a:spLocks noChangeArrowheads="1"/>
                </p:cNvSpPr>
                <p:nvPr/>
              </p:nvSpPr>
              <p:spPr bwMode="auto">
                <a:xfrm>
                  <a:off x="790" y="931"/>
                  <a:ext cx="92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rtlCol="0" anchor="t" anchorCtr="0" upright="1">
                  <a:noAutofit/>
                </a:bodyPr>
                <a:lstStyle/>
                <a:p>
                  <a:pPr algn="ctr" rtl="0"/>
                  <a:r>
                    <a:rPr lang="en-US" sz="1200" kern="100" dirty="0">
                      <a:solidFill>
                        <a:schemeClr val="bg1"/>
                      </a:solidFill>
                      <a:latin typeface="Arial" panose="020B0604020202020204" pitchFamily="34" charset="0"/>
                      <a:ea typeface="ＭＳ ゴシック" pitchFamily="49" charset="-128"/>
                      <a:cs typeface="Arial" panose="020B0604020202020204" pitchFamily="34" charset="0"/>
                    </a:rPr>
                    <a:t>Quality Culture</a:t>
                  </a:r>
                  <a:endParaRPr lang="ja-JP" sz="120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9" name="Text Box 2"/>
                <p:cNvSpPr txBox="1">
                  <a:spLocks noChangeArrowheads="1"/>
                </p:cNvSpPr>
                <p:nvPr/>
              </p:nvSpPr>
              <p:spPr bwMode="auto">
                <a:xfrm>
                  <a:off x="1695" y="1051"/>
                  <a:ext cx="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just" rtl="0"/>
                  <a:r>
                    <a:rPr lang="en-US" sz="1050" kern="100">
                      <a:solidFill>
                        <a:schemeClr val="bg1"/>
                      </a:solidFill>
                      <a:effectLst/>
                      <a:latin typeface="Arial" panose="020B0604020202020204" pitchFamily="34" charset="0"/>
                      <a:ea typeface="ＭＳ ゴシック" pitchFamily="49" charset="-128"/>
                      <a:cs typeface="Arial" panose="020B0604020202020204" pitchFamily="34" charset="0"/>
                    </a:rPr>
                    <a:t> </a:t>
                  </a:r>
                  <a:endParaRPr lang="ja-JP" sz="1050" kern="100">
                    <a:solidFill>
                      <a:schemeClr val="bg1"/>
                    </a:solidFill>
                    <a:effectLst/>
                    <a:latin typeface="Arial" panose="020B0604020202020204" pitchFamily="34" charset="0"/>
                    <a:ea typeface="ＭＳ ゴシック" pitchFamily="49" charset="-128"/>
                    <a:cs typeface="Arial" panose="020B0604020202020204" pitchFamily="34" charset="0"/>
                  </a:endParaRPr>
                </a:p>
              </p:txBody>
            </p:sp>
          </p:grpSp>
        </p:grpSp>
      </p:grpSp>
    </p:spTree>
    <p:extLst>
      <p:ext uri="{BB962C8B-B14F-4D97-AF65-F5344CB8AC3E}">
        <p14:creationId xmlns:p14="http://schemas.microsoft.com/office/powerpoint/2010/main" val="170395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44907" y="123559"/>
            <a:ext cx="10515600" cy="1325563"/>
          </a:xfrm>
        </p:spPr>
        <p:txBody>
          <a:bodyPr rtlCol="0">
            <a:normAutofit fontScale="90000"/>
          </a:bodyPr>
          <a:lstStyle/>
          <a:p>
            <a:pPr rtl="0">
              <a:lnSpc>
                <a:spcPct val="100000"/>
              </a:lnSpc>
            </a:pPr>
            <a:r>
              <a:rPr lang="en-US" dirty="0">
                <a:latin typeface="Arial" panose="020B0604020202020204" pitchFamily="34" charset="0"/>
                <a:cs typeface="Arial" panose="020B0604020202020204" pitchFamily="34" charset="0"/>
              </a:rPr>
              <a:t>PQS Elements: Quality Risk Management</a:t>
            </a:r>
            <a:endParaRPr kumimoji="1" lang="ja-JP" altLang="en-US" dirty="0">
              <a:latin typeface="Arial" panose="020B0604020202020204" pitchFamily="34" charset="0"/>
              <a:cs typeface="Arial" panose="020B0604020202020204" pitchFamily="34" charset="0"/>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88" y="2165271"/>
            <a:ext cx="6084335" cy="2798306"/>
          </a:xfrm>
          <a:prstGeom prst="rect">
            <a:avLst/>
          </a:prstGeom>
        </p:spPr>
      </p:pic>
      <p:sp>
        <p:nvSpPr>
          <p:cNvPr id="9" name="横巻き 8"/>
          <p:cNvSpPr/>
          <p:nvPr/>
        </p:nvSpPr>
        <p:spPr>
          <a:xfrm>
            <a:off x="6489294" y="61185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2200" b="1" dirty="0">
                <a:latin typeface="Arial" panose="020B0604020202020204" pitchFamily="34" charset="0"/>
                <a:cs typeface="Arial" panose="020B0604020202020204" pitchFamily="34" charset="0"/>
              </a:rPr>
              <a:t>Key Points</a:t>
            </a:r>
            <a:endParaRPr lang="en-US" altLang="ja-JP" sz="2200" b="1" dirty="0">
              <a:latin typeface="Arial" panose="020B0604020202020204" pitchFamily="34" charset="0"/>
              <a:cs typeface="Arial" panose="020B0604020202020204" pitchFamily="34" charset="0"/>
            </a:endParaRPr>
          </a:p>
          <a:p>
            <a:pPr rtl="0"/>
            <a:r>
              <a:rPr lang="en-US" sz="2200" b="1" dirty="0">
                <a:latin typeface="Arial" panose="020B0604020202020204" pitchFamily="34" charset="0"/>
                <a:cs typeface="Arial" panose="020B0604020202020204" pitchFamily="34" charset="0"/>
              </a:rPr>
              <a:t>Management needs to understand the following:</a:t>
            </a:r>
            <a:endParaRPr lang="en-US" altLang="ja-JP" sz="2200" b="1" dirty="0">
              <a:latin typeface="Arial" panose="020B0604020202020204" pitchFamily="34" charset="0"/>
              <a:cs typeface="Arial" panose="020B0604020202020204" pitchFamily="34" charset="0"/>
            </a:endParaRPr>
          </a:p>
          <a:p>
            <a:pPr rtl="0"/>
            <a:r>
              <a:rPr lang="en-US" sz="2200" b="1" dirty="0">
                <a:latin typeface="Arial" panose="020B0604020202020204" pitchFamily="34" charset="0"/>
                <a:cs typeface="Arial" panose="020B0604020202020204" pitchFamily="34" charset="0"/>
              </a:rPr>
              <a:t>• Application of Quality Risk Management and </a:t>
            </a:r>
            <a:r>
              <a:rPr lang="en-US" sz="2200" b="1" dirty="0">
                <a:solidFill>
                  <a:schemeClr val="tx1"/>
                </a:solidFill>
                <a:latin typeface="Arial" panose="020B0604020202020204" pitchFamily="34" charset="0"/>
                <a:cs typeface="Arial" panose="020B0604020202020204" pitchFamily="34" charset="0"/>
              </a:rPr>
              <a:t>appropriate data control standards</a:t>
            </a:r>
            <a:r>
              <a:rPr lang="en-US" sz="2200" b="1" dirty="0">
                <a:latin typeface="Arial" panose="020B0604020202020204" pitchFamily="34" charset="0"/>
                <a:cs typeface="Arial" panose="020B0604020202020204" pitchFamily="34" charset="0"/>
              </a:rPr>
              <a:t> to PQS</a:t>
            </a:r>
            <a:endParaRPr lang="en-US" altLang="ja-JP" sz="2200" b="1" dirty="0">
              <a:latin typeface="Arial" panose="020B0604020202020204" pitchFamily="34" charset="0"/>
              <a:cs typeface="Arial" panose="020B0604020202020204" pitchFamily="34" charset="0"/>
            </a:endParaRPr>
          </a:p>
          <a:p>
            <a:pPr rtl="0"/>
            <a:r>
              <a:rPr lang="en-US" sz="2200" b="1" dirty="0">
                <a:latin typeface="Arial" panose="020B0604020202020204" pitchFamily="34" charset="0"/>
                <a:cs typeface="Arial" panose="020B0604020202020204" pitchFamily="34" charset="0"/>
              </a:rPr>
              <a:t>• Development of PQS to address complex data generation issues</a:t>
            </a:r>
            <a:endParaRPr lang="en-US" altLang="ja-JP" sz="2200" b="1" dirty="0">
              <a:latin typeface="Arial" panose="020B0604020202020204" pitchFamily="34" charset="0"/>
              <a:cs typeface="Arial" panose="020B0604020202020204" pitchFamily="34" charset="0"/>
            </a:endParaRPr>
          </a:p>
          <a:p>
            <a:pPr rtl="0"/>
            <a:r>
              <a:rPr lang="en-US" sz="2200" b="1" dirty="0">
                <a:latin typeface="Arial" panose="020B0604020202020204" pitchFamily="34" charset="0"/>
                <a:cs typeface="Arial" panose="020B0604020202020204" pitchFamily="34" charset="0"/>
              </a:rPr>
              <a:t>• PQS should be able to prevent/detect/correct data integrity </a:t>
            </a:r>
            <a:r>
              <a:rPr lang="en-US" sz="2200" b="1" dirty="0">
                <a:solidFill>
                  <a:schemeClr val="tx1"/>
                </a:solidFill>
                <a:latin typeface="Arial" panose="020B0604020202020204" pitchFamily="34" charset="0"/>
                <a:cs typeface="Arial" panose="020B0604020202020204" pitchFamily="34" charset="0"/>
              </a:rPr>
              <a:t>risks</a:t>
            </a:r>
            <a:r>
              <a:rPr lang="en-US" sz="2200" b="1" dirty="0">
                <a:latin typeface="Arial" panose="020B0604020202020204" pitchFamily="34" charset="0"/>
                <a:cs typeface="Arial" panose="020B0604020202020204" pitchFamily="34" charset="0"/>
              </a:rPr>
              <a:t>.</a:t>
            </a:r>
            <a:endParaRPr lang="en-US" altLang="ja-JP" sz="2200" b="1" dirty="0">
              <a:latin typeface="Arial" panose="020B0604020202020204" pitchFamily="34" charset="0"/>
              <a:cs typeface="Arial" panose="020B0604020202020204" pitchFamily="34" charset="0"/>
            </a:endParaRPr>
          </a:p>
        </p:txBody>
      </p:sp>
      <p:sp>
        <p:nvSpPr>
          <p:cNvPr id="5" name="線吹き出し 2 (枠付き) 4"/>
          <p:cNvSpPr/>
          <p:nvPr/>
        </p:nvSpPr>
        <p:spPr>
          <a:xfrm>
            <a:off x="711710" y="5200111"/>
            <a:ext cx="5252689" cy="1126901"/>
          </a:xfrm>
          <a:prstGeom prst="borderCallout2">
            <a:avLst>
              <a:gd name="adj1" fmla="val 50750"/>
              <a:gd name="adj2" fmla="val -1636"/>
              <a:gd name="adj3" fmla="val -58965"/>
              <a:gd name="adj4" fmla="val -8875"/>
              <a:gd name="adj5" fmla="val -170929"/>
              <a:gd name="adj6" fmla="val -5026"/>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rtl="0"/>
            <a:r>
              <a:rPr lang="en-US" sz="2400" dirty="0">
                <a:solidFill>
                  <a:srgbClr val="0070C0"/>
                </a:solidFill>
                <a:latin typeface="Arial" panose="020B0604020202020204" pitchFamily="34" charset="0"/>
                <a:cs typeface="Arial" panose="020B0604020202020204" pitchFamily="34" charset="0"/>
              </a:rPr>
              <a:t>Applying Quality Risk Management and good data management practices to PQS</a:t>
            </a:r>
          </a:p>
        </p:txBody>
      </p:sp>
      <p:sp>
        <p:nvSpPr>
          <p:cNvPr id="3" name="スライド番号プレースホルダー 2"/>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22</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grpSp>
        <p:nvGrpSpPr>
          <p:cNvPr id="8" name="グループ化 7"/>
          <p:cNvGrpSpPr/>
          <p:nvPr/>
        </p:nvGrpSpPr>
        <p:grpSpPr>
          <a:xfrm>
            <a:off x="586355" y="2230170"/>
            <a:ext cx="5636663" cy="2630416"/>
            <a:chOff x="635" y="55880"/>
            <a:chExt cx="1366891" cy="695310"/>
          </a:xfrm>
        </p:grpSpPr>
        <p:sp>
          <p:nvSpPr>
            <p:cNvPr id="10" name="Text Box 3"/>
            <p:cNvSpPr txBox="1">
              <a:spLocks noChangeArrowheads="1"/>
            </p:cNvSpPr>
            <p:nvPr/>
          </p:nvSpPr>
          <p:spPr bwMode="auto">
            <a:xfrm>
              <a:off x="115198" y="696275"/>
              <a:ext cx="1150313" cy="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Ethical standards and policies</a:t>
              </a:r>
            </a:p>
          </p:txBody>
        </p:sp>
        <p:grpSp>
          <p:nvGrpSpPr>
            <p:cNvPr id="11" name="グループ化 10"/>
            <p:cNvGrpSpPr/>
            <p:nvPr/>
          </p:nvGrpSpPr>
          <p:grpSpPr>
            <a:xfrm>
              <a:off x="635" y="55880"/>
              <a:ext cx="1366891" cy="600075"/>
              <a:chOff x="635" y="55880"/>
              <a:chExt cx="1366891" cy="600075"/>
            </a:xfrm>
          </p:grpSpPr>
          <p:sp>
            <p:nvSpPr>
              <p:cNvPr id="12" name="Text Box 7"/>
              <p:cNvSpPr txBox="1">
                <a:spLocks noChangeArrowheads="1"/>
              </p:cNvSpPr>
              <p:nvPr/>
            </p:nvSpPr>
            <p:spPr bwMode="auto">
              <a:xfrm>
                <a:off x="1004350" y="222261"/>
                <a:ext cx="363176" cy="1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a:solidFill>
                      <a:schemeClr val="bg1"/>
                    </a:solidFill>
                    <a:latin typeface="Arial" panose="020B0604020202020204" pitchFamily="34" charset="0"/>
                    <a:ea typeface="ＭＳ ゴシック" pitchFamily="49" charset="-128"/>
                    <a:cs typeface="Arial" panose="020B0604020202020204" pitchFamily="34" charset="0"/>
                  </a:rPr>
                  <a:t>Responding to data integrity issues</a:t>
                </a:r>
              </a:p>
            </p:txBody>
          </p:sp>
          <p:grpSp>
            <p:nvGrpSpPr>
              <p:cNvPr id="13" name="Group 12"/>
              <p:cNvGrpSpPr>
                <a:grpSpLocks/>
              </p:cNvGrpSpPr>
              <p:nvPr/>
            </p:nvGrpSpPr>
            <p:grpSpPr bwMode="auto">
              <a:xfrm>
                <a:off x="635" y="55880"/>
                <a:ext cx="1092200" cy="600075"/>
                <a:chOff x="188" y="109"/>
                <a:chExt cx="1720" cy="945"/>
              </a:xfrm>
            </p:grpSpPr>
            <p:sp>
              <p:nvSpPr>
                <p:cNvPr id="14" name="Text Box 10"/>
                <p:cNvSpPr txBox="1">
                  <a:spLocks noChangeArrowheads="1"/>
                </p:cNvSpPr>
                <p:nvPr/>
              </p:nvSpPr>
              <p:spPr bwMode="auto">
                <a:xfrm>
                  <a:off x="1019" y="109"/>
                  <a:ext cx="48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dirty="0">
                      <a:solidFill>
                        <a:schemeClr val="bg1"/>
                      </a:solidFill>
                      <a:effectLst/>
                      <a:latin typeface="Arial" panose="020B0604020202020204" pitchFamily="34" charset="0"/>
                      <a:ea typeface="ＭＳ ゴシック" pitchFamily="49" charset="-128"/>
                      <a:cs typeface="Arial" panose="020B0604020202020204" pitchFamily="34" charset="0"/>
                    </a:rPr>
                    <a:t>Data Integrity</a:t>
                  </a:r>
                  <a:endParaRPr lang="ja-JP" sz="1250" kern="100" dirty="0">
                    <a:solidFill>
                      <a:schemeClr val="bg1"/>
                    </a:solidFill>
                    <a:effectLst/>
                    <a:latin typeface="Arial" panose="020B0604020202020204" pitchFamily="34" charset="0"/>
                    <a:ea typeface="ＭＳ ゴシック" pitchFamily="49" charset="-128"/>
                    <a:cs typeface="Arial" panose="020B0604020202020204" pitchFamily="34" charset="0"/>
                  </a:endParaRPr>
                </a:p>
              </p:txBody>
            </p:sp>
            <p:sp>
              <p:nvSpPr>
                <p:cNvPr id="15" name="Text Box 9"/>
                <p:cNvSpPr txBox="1">
                  <a:spLocks noChangeArrowheads="1"/>
                </p:cNvSpPr>
                <p:nvPr/>
              </p:nvSpPr>
              <p:spPr bwMode="auto">
                <a:xfrm>
                  <a:off x="188" y="378"/>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Quality Risk Management</a:t>
                  </a:r>
                  <a:endParaRPr lang="ja-JP" sz="135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6" name="Text Box 8"/>
                <p:cNvSpPr txBox="1">
                  <a:spLocks noChangeArrowheads="1"/>
                </p:cNvSpPr>
                <p:nvPr/>
              </p:nvSpPr>
              <p:spPr bwMode="auto">
                <a:xfrm>
                  <a:off x="888" y="362"/>
                  <a:ext cx="8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Data governance systems</a:t>
                  </a:r>
                </a:p>
              </p:txBody>
            </p:sp>
            <p:sp>
              <p:nvSpPr>
                <p:cNvPr id="17" name="Text Box 6"/>
                <p:cNvSpPr txBox="1">
                  <a:spLocks noChangeArrowheads="1"/>
                </p:cNvSpPr>
                <p:nvPr/>
              </p:nvSpPr>
              <p:spPr bwMode="auto">
                <a:xfrm>
                  <a:off x="524" y="630"/>
                  <a:ext cx="63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50" kern="100" dirty="0">
                      <a:solidFill>
                        <a:schemeClr val="bg1"/>
                      </a:solidFill>
                      <a:latin typeface="Arial" panose="020B0604020202020204" pitchFamily="34" charset="0"/>
                      <a:ea typeface="ＭＳ ゴシック" pitchFamily="49" charset="-128"/>
                      <a:cs typeface="Arial" panose="020B0604020202020204" pitchFamily="34" charset="0"/>
                    </a:rPr>
                    <a:t>Periodic management review of quality metrics</a:t>
                  </a:r>
                </a:p>
              </p:txBody>
            </p:sp>
            <p:sp>
              <p:nvSpPr>
                <p:cNvPr id="18" name="Text Box 5"/>
                <p:cNvSpPr txBox="1">
                  <a:spLocks noChangeArrowheads="1"/>
                </p:cNvSpPr>
                <p:nvPr/>
              </p:nvSpPr>
              <p:spPr bwMode="auto">
                <a:xfrm>
                  <a:off x="1336" y="681"/>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00" kern="100" dirty="0">
                      <a:solidFill>
                        <a:schemeClr val="bg1"/>
                      </a:solidFill>
                      <a:latin typeface="Arial" panose="020B0604020202020204" pitchFamily="34" charset="0"/>
                      <a:ea typeface="ＭＳ ゴシック" pitchFamily="49" charset="-128"/>
                      <a:cs typeface="Arial" panose="020B0604020202020204" pitchFamily="34" charset="0"/>
                    </a:rPr>
                    <a:t>Resource allocation</a:t>
                  </a:r>
                </a:p>
              </p:txBody>
            </p:sp>
            <p:sp>
              <p:nvSpPr>
                <p:cNvPr id="19" name="Text Box 4"/>
                <p:cNvSpPr txBox="1">
                  <a:spLocks noChangeArrowheads="1"/>
                </p:cNvSpPr>
                <p:nvPr/>
              </p:nvSpPr>
              <p:spPr bwMode="auto">
                <a:xfrm>
                  <a:off x="927" y="924"/>
                  <a:ext cx="92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rtlCol="0" anchor="t" anchorCtr="0" upright="1">
                  <a:noAutofit/>
                </a:bodyPr>
                <a:lstStyle/>
                <a:p>
                  <a:pPr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Quality Culture</a:t>
                  </a:r>
                  <a:endParaRPr lang="ja-JP" sz="120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20" name="Text Box 2"/>
                <p:cNvSpPr txBox="1">
                  <a:spLocks noChangeArrowheads="1"/>
                </p:cNvSpPr>
                <p:nvPr/>
              </p:nvSpPr>
              <p:spPr bwMode="auto">
                <a:xfrm>
                  <a:off x="1695" y="1051"/>
                  <a:ext cx="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just" rtl="0"/>
                  <a:r>
                    <a:rPr lang="en-US" sz="1050" kern="100">
                      <a:solidFill>
                        <a:schemeClr val="bg1"/>
                      </a:solidFill>
                      <a:effectLst/>
                      <a:latin typeface="Arial" panose="020B0604020202020204" pitchFamily="34" charset="0"/>
                      <a:ea typeface="ＭＳ ゴシック" pitchFamily="49" charset="-128"/>
                      <a:cs typeface="Arial" panose="020B0604020202020204" pitchFamily="34" charset="0"/>
                    </a:rPr>
                    <a:t> </a:t>
                  </a:r>
                  <a:endParaRPr lang="ja-JP" sz="1050" kern="100">
                    <a:solidFill>
                      <a:schemeClr val="bg1"/>
                    </a:solidFill>
                    <a:effectLst/>
                    <a:latin typeface="Arial" panose="020B0604020202020204" pitchFamily="34" charset="0"/>
                    <a:ea typeface="ＭＳ ゴシック" pitchFamily="49" charset="-128"/>
                    <a:cs typeface="Arial" panose="020B0604020202020204" pitchFamily="34" charset="0"/>
                  </a:endParaRPr>
                </a:p>
              </p:txBody>
            </p:sp>
          </p:grpSp>
        </p:grpSp>
      </p:grpSp>
    </p:spTree>
    <p:extLst>
      <p:ext uri="{BB962C8B-B14F-4D97-AF65-F5344CB8AC3E}">
        <p14:creationId xmlns:p14="http://schemas.microsoft.com/office/powerpoint/2010/main" val="162742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2804" y="333658"/>
            <a:ext cx="7567863" cy="1325563"/>
          </a:xfrm>
        </p:spPr>
        <p:txBody>
          <a:bodyPr rtlCol="0">
            <a:normAutofit fontScale="90000"/>
          </a:bodyPr>
          <a:lstStyle/>
          <a:p>
            <a:pPr rtl="0">
              <a:lnSpc>
                <a:spcPct val="100000"/>
              </a:lnSpc>
            </a:pPr>
            <a:r>
              <a:rPr lang="en-US" dirty="0">
                <a:latin typeface="Arial" panose="020B0604020202020204" pitchFamily="34" charset="0"/>
                <a:cs typeface="Arial" panose="020B0604020202020204" pitchFamily="34" charset="0"/>
              </a:rPr>
              <a:t>PQS Elements: Periodic Review of Quality Metrics</a:t>
            </a:r>
          </a:p>
        </p:txBody>
      </p:sp>
      <p:sp>
        <p:nvSpPr>
          <p:cNvPr id="9" name="横巻き 8"/>
          <p:cNvSpPr/>
          <p:nvPr/>
        </p:nvSpPr>
        <p:spPr>
          <a:xfrm>
            <a:off x="6504039" y="78883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2000" b="1" dirty="0">
                <a:latin typeface="Arial" panose="020B0604020202020204" pitchFamily="34" charset="0"/>
                <a:cs typeface="Arial" panose="020B0604020202020204" pitchFamily="34" charset="0"/>
              </a:rPr>
              <a:t>Key Points</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Management needs to understand the following:</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 Periodic review of </a:t>
            </a:r>
            <a:r>
              <a:rPr lang="en-US" sz="2000" b="1" dirty="0">
                <a:solidFill>
                  <a:schemeClr val="tx1"/>
                </a:solidFill>
                <a:latin typeface="Arial" panose="020B0604020202020204" pitchFamily="34" charset="0"/>
                <a:cs typeface="Arial" panose="020B0604020202020204" pitchFamily="34" charset="0"/>
              </a:rPr>
              <a:t>performance indicators; </a:t>
            </a:r>
            <a:r>
              <a:rPr lang="en-US" sz="2000" b="1" strike="sngStrike" dirty="0">
                <a:solidFill>
                  <a:schemeClr val="tx1"/>
                </a:solidFill>
                <a:latin typeface="Arial" panose="020B0604020202020204" pitchFamily="34" charset="0"/>
                <a:cs typeface="Arial" panose="020B0604020202020204" pitchFamily="34" charset="0"/>
              </a:rPr>
              <a:t>and</a:t>
            </a:r>
            <a:r>
              <a:rPr lang="en-US" sz="2000" b="1" dirty="0">
                <a:solidFill>
                  <a:schemeClr val="tx1"/>
                </a:solidFill>
                <a:latin typeface="Arial" panose="020B0604020202020204" pitchFamily="34" charset="0"/>
                <a:cs typeface="Arial" panose="020B0604020202020204" pitchFamily="34" charset="0"/>
              </a:rPr>
              <a:t> identification, escalation and addressing of significant events</a:t>
            </a:r>
            <a:endParaRPr lang="en-US" altLang="ja-JP" sz="2000" b="1" dirty="0">
              <a:solidFill>
                <a:schemeClr val="tx1"/>
              </a:solidFill>
              <a:latin typeface="Arial" panose="020B0604020202020204" pitchFamily="34" charset="0"/>
              <a:cs typeface="Arial" panose="020B0604020202020204" pitchFamily="34" charset="0"/>
            </a:endParaRPr>
          </a:p>
          <a:p>
            <a:pPr rtl="0"/>
            <a:r>
              <a:rPr lang="en-US" sz="2000" b="1" dirty="0">
                <a:solidFill>
                  <a:schemeClr val="tx1"/>
                </a:solidFill>
                <a:latin typeface="Arial" panose="020B0604020202020204" pitchFamily="34" charset="0"/>
                <a:cs typeface="Arial" panose="020B0604020202020204" pitchFamily="34" charset="0"/>
              </a:rPr>
              <a:t>• Selection of appropriate performance indicators that do not reduce the priority of data integrity</a:t>
            </a:r>
            <a:endParaRPr lang="en-US" altLang="ja-JP" sz="2000" b="1" dirty="0">
              <a:solidFill>
                <a:schemeClr val="tx1"/>
              </a:solidFill>
              <a:latin typeface="Arial" panose="020B0604020202020204" pitchFamily="34" charset="0"/>
              <a:cs typeface="Arial" panose="020B0604020202020204" pitchFamily="34" charset="0"/>
            </a:endParaRPr>
          </a:p>
          <a:p>
            <a:pPr rtl="0"/>
            <a:r>
              <a:rPr lang="en-US" sz="2000" b="1" dirty="0">
                <a:solidFill>
                  <a:schemeClr val="tx1"/>
                </a:solidFill>
                <a:latin typeface="Arial" panose="020B0604020202020204" pitchFamily="34" charset="0"/>
                <a:cs typeface="Arial" panose="020B0604020202020204" pitchFamily="34" charset="0"/>
              </a:rPr>
              <a:t>• Direct communication about risks to senior management by head of quality unit</a:t>
            </a:r>
            <a:endParaRPr lang="en-US" altLang="ja-JP" sz="2000" b="1" dirty="0">
              <a:solidFill>
                <a:schemeClr val="tx1"/>
              </a:solidFill>
              <a:latin typeface="Arial" panose="020B0604020202020204" pitchFamily="34" charset="0"/>
              <a:cs typeface="Arial" panose="020B0604020202020204" pitchFamily="34" charset="0"/>
            </a:endParaRPr>
          </a:p>
        </p:txBody>
      </p:sp>
      <p:sp>
        <p:nvSpPr>
          <p:cNvPr id="6" name="線吹き出し 2 (枠付き) 5"/>
          <p:cNvSpPr/>
          <p:nvPr/>
        </p:nvSpPr>
        <p:spPr>
          <a:xfrm>
            <a:off x="542804" y="5313112"/>
            <a:ext cx="5252689" cy="1126901"/>
          </a:xfrm>
          <a:prstGeom prst="borderCallout2">
            <a:avLst>
              <a:gd name="adj1" fmla="val 50750"/>
              <a:gd name="adj2" fmla="val -1636"/>
              <a:gd name="adj3" fmla="val -55536"/>
              <a:gd name="adj4" fmla="val -6178"/>
              <a:gd name="adj5" fmla="val -148072"/>
              <a:gd name="adj6" fmla="val 13363"/>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rtl="0"/>
            <a:r>
              <a:rPr lang="en-US" sz="2000" dirty="0">
                <a:solidFill>
                  <a:srgbClr val="0070C0"/>
                </a:solidFill>
                <a:latin typeface="Arial" panose="020B0604020202020204" pitchFamily="34" charset="0"/>
                <a:cs typeface="Arial" panose="020B0604020202020204" pitchFamily="34" charset="0"/>
              </a:rPr>
              <a:t>Management reviews quality metrics on a regular basis to identify, escalate and address significant events</a:t>
            </a:r>
          </a:p>
        </p:txBody>
      </p:sp>
      <p:sp>
        <p:nvSpPr>
          <p:cNvPr id="3" name="スライド番号プレースホルダー 2"/>
          <p:cNvSpPr>
            <a:spLocks noGrp="1"/>
          </p:cNvSpPr>
          <p:nvPr>
            <p:ph type="sldNum" sz="quarter" idx="12"/>
          </p:nvPr>
        </p:nvSpPr>
        <p:spPr/>
        <p:txBody>
          <a:bodyPr rtlCol="0"/>
          <a:lstStyle/>
          <a:p>
            <a:pPr rtl="0"/>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t>23</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86" y="2060973"/>
            <a:ext cx="6114029" cy="2810137"/>
          </a:xfrm>
          <a:prstGeom prst="rect">
            <a:avLst/>
          </a:prstGeom>
        </p:spPr>
      </p:pic>
      <p:grpSp>
        <p:nvGrpSpPr>
          <p:cNvPr id="7" name="グループ化 6"/>
          <p:cNvGrpSpPr/>
          <p:nvPr/>
        </p:nvGrpSpPr>
        <p:grpSpPr>
          <a:xfrm>
            <a:off x="657055" y="2126876"/>
            <a:ext cx="5585014" cy="2652753"/>
            <a:chOff x="17780" y="28575"/>
            <a:chExt cx="1354366" cy="701212"/>
          </a:xfrm>
        </p:grpSpPr>
        <p:sp>
          <p:nvSpPr>
            <p:cNvPr id="8" name="Text Box 3"/>
            <p:cNvSpPr txBox="1">
              <a:spLocks noChangeArrowheads="1"/>
            </p:cNvSpPr>
            <p:nvPr/>
          </p:nvSpPr>
          <p:spPr bwMode="auto">
            <a:xfrm>
              <a:off x="111308" y="674872"/>
              <a:ext cx="1129684" cy="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Ethical standards and policies</a:t>
              </a:r>
            </a:p>
          </p:txBody>
        </p:sp>
        <p:grpSp>
          <p:nvGrpSpPr>
            <p:cNvPr id="10" name="グループ化 9"/>
            <p:cNvGrpSpPr/>
            <p:nvPr/>
          </p:nvGrpSpPr>
          <p:grpSpPr>
            <a:xfrm>
              <a:off x="17780" y="28575"/>
              <a:ext cx="1354366" cy="627380"/>
              <a:chOff x="17780" y="28575"/>
              <a:chExt cx="1354366" cy="627380"/>
            </a:xfrm>
          </p:grpSpPr>
          <p:sp>
            <p:nvSpPr>
              <p:cNvPr id="11" name="Text Box 7"/>
              <p:cNvSpPr txBox="1">
                <a:spLocks noChangeArrowheads="1"/>
              </p:cNvSpPr>
              <p:nvPr/>
            </p:nvSpPr>
            <p:spPr bwMode="auto">
              <a:xfrm>
                <a:off x="1008970" y="195822"/>
                <a:ext cx="363176" cy="10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dirty="0">
                    <a:solidFill>
                      <a:schemeClr val="bg1"/>
                    </a:solidFill>
                    <a:latin typeface="Arial" panose="020B0604020202020204" pitchFamily="34" charset="0"/>
                    <a:ea typeface="ＭＳ ゴシック" pitchFamily="49" charset="-128"/>
                    <a:cs typeface="Arial" panose="020B0604020202020204" pitchFamily="34" charset="0"/>
                  </a:rPr>
                  <a:t>Responding to data integrity issues</a:t>
                </a:r>
              </a:p>
            </p:txBody>
          </p:sp>
          <p:grpSp>
            <p:nvGrpSpPr>
              <p:cNvPr id="12" name="Group 12"/>
              <p:cNvGrpSpPr>
                <a:grpSpLocks/>
              </p:cNvGrpSpPr>
              <p:nvPr/>
            </p:nvGrpSpPr>
            <p:grpSpPr bwMode="auto">
              <a:xfrm>
                <a:off x="17780" y="28575"/>
                <a:ext cx="1071245" cy="627380"/>
                <a:chOff x="215" y="66"/>
                <a:chExt cx="1687" cy="988"/>
              </a:xfrm>
            </p:grpSpPr>
            <p:sp>
              <p:nvSpPr>
                <p:cNvPr id="13" name="Text Box 10"/>
                <p:cNvSpPr txBox="1">
                  <a:spLocks noChangeArrowheads="1"/>
                </p:cNvSpPr>
                <p:nvPr/>
              </p:nvSpPr>
              <p:spPr bwMode="auto">
                <a:xfrm>
                  <a:off x="998" y="66"/>
                  <a:ext cx="48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50" kern="100" dirty="0">
                      <a:solidFill>
                        <a:schemeClr val="bg1"/>
                      </a:solidFill>
                      <a:effectLst/>
                      <a:latin typeface="Arial" panose="020B0604020202020204" pitchFamily="34" charset="0"/>
                      <a:ea typeface="ＭＳ ゴシック" pitchFamily="49" charset="-128"/>
                      <a:cs typeface="Arial" panose="020B0604020202020204" pitchFamily="34" charset="0"/>
                    </a:rPr>
                    <a:t>Data Integrity</a:t>
                  </a:r>
                  <a:endParaRPr lang="ja-JP" sz="1250" kern="100" dirty="0">
                    <a:solidFill>
                      <a:schemeClr val="bg1"/>
                    </a:solidFill>
                    <a:effectLst/>
                    <a:latin typeface="Arial" panose="020B0604020202020204" pitchFamily="34" charset="0"/>
                    <a:ea typeface="ＭＳ ゴシック" pitchFamily="49" charset="-128"/>
                    <a:cs typeface="Arial" panose="020B0604020202020204" pitchFamily="34" charset="0"/>
                  </a:endParaRPr>
                </a:p>
              </p:txBody>
            </p:sp>
            <p:sp>
              <p:nvSpPr>
                <p:cNvPr id="14" name="Text Box 9"/>
                <p:cNvSpPr txBox="1">
                  <a:spLocks noChangeArrowheads="1"/>
                </p:cNvSpPr>
                <p:nvPr/>
              </p:nvSpPr>
              <p:spPr bwMode="auto">
                <a:xfrm>
                  <a:off x="215" y="328"/>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Quality Risk Management</a:t>
                  </a:r>
                  <a:endParaRPr lang="ja-JP" sz="135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5" name="Text Box 8"/>
                <p:cNvSpPr txBox="1">
                  <a:spLocks noChangeArrowheads="1"/>
                </p:cNvSpPr>
                <p:nvPr/>
              </p:nvSpPr>
              <p:spPr bwMode="auto">
                <a:xfrm>
                  <a:off x="890" y="320"/>
                  <a:ext cx="8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Data governance systems</a:t>
                  </a:r>
                </a:p>
              </p:txBody>
            </p:sp>
            <p:sp>
              <p:nvSpPr>
                <p:cNvPr id="16" name="Text Box 6"/>
                <p:cNvSpPr txBox="1">
                  <a:spLocks noChangeArrowheads="1"/>
                </p:cNvSpPr>
                <p:nvPr/>
              </p:nvSpPr>
              <p:spPr bwMode="auto">
                <a:xfrm>
                  <a:off x="548" y="598"/>
                  <a:ext cx="63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50" kern="100" dirty="0">
                      <a:solidFill>
                        <a:schemeClr val="bg1"/>
                      </a:solidFill>
                      <a:latin typeface="Arial" panose="020B0604020202020204" pitchFamily="34" charset="0"/>
                      <a:ea typeface="ＭＳ ゴシック" pitchFamily="49" charset="-128"/>
                      <a:cs typeface="Arial" panose="020B0604020202020204" pitchFamily="34" charset="0"/>
                    </a:rPr>
                    <a:t>Periodic management review of quality metrics</a:t>
                  </a:r>
                </a:p>
              </p:txBody>
            </p:sp>
            <p:sp>
              <p:nvSpPr>
                <p:cNvPr id="17" name="Text Box 5"/>
                <p:cNvSpPr txBox="1">
                  <a:spLocks noChangeArrowheads="1"/>
                </p:cNvSpPr>
                <p:nvPr/>
              </p:nvSpPr>
              <p:spPr bwMode="auto">
                <a:xfrm>
                  <a:off x="1330" y="639"/>
                  <a:ext cx="572"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00" kern="100" dirty="0">
                      <a:solidFill>
                        <a:schemeClr val="bg1"/>
                      </a:solidFill>
                      <a:latin typeface="Arial" panose="020B0604020202020204" pitchFamily="34" charset="0"/>
                      <a:ea typeface="ＭＳ ゴシック" pitchFamily="49" charset="-128"/>
                      <a:cs typeface="Arial" panose="020B0604020202020204" pitchFamily="34" charset="0"/>
                    </a:rPr>
                    <a:t>Resource allocation</a:t>
                  </a:r>
                </a:p>
              </p:txBody>
            </p:sp>
            <p:sp>
              <p:nvSpPr>
                <p:cNvPr id="18" name="Text Box 4"/>
                <p:cNvSpPr txBox="1">
                  <a:spLocks noChangeArrowheads="1"/>
                </p:cNvSpPr>
                <p:nvPr/>
              </p:nvSpPr>
              <p:spPr bwMode="auto">
                <a:xfrm>
                  <a:off x="947" y="884"/>
                  <a:ext cx="6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l"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Quality Culture</a:t>
                  </a:r>
                </a:p>
              </p:txBody>
            </p:sp>
            <p:sp>
              <p:nvSpPr>
                <p:cNvPr id="19" name="Text Box 2"/>
                <p:cNvSpPr txBox="1">
                  <a:spLocks noChangeArrowheads="1"/>
                </p:cNvSpPr>
                <p:nvPr/>
              </p:nvSpPr>
              <p:spPr bwMode="auto">
                <a:xfrm>
                  <a:off x="1695" y="1051"/>
                  <a:ext cx="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just" rtl="0"/>
                  <a:r>
                    <a:rPr lang="en-US" sz="1050" kern="100">
                      <a:solidFill>
                        <a:schemeClr val="bg1"/>
                      </a:solidFill>
                      <a:effectLst/>
                      <a:latin typeface="Arial" panose="020B0604020202020204" pitchFamily="34" charset="0"/>
                      <a:ea typeface="ＭＳ ゴシック" pitchFamily="49" charset="-128"/>
                      <a:cs typeface="Arial" panose="020B0604020202020204" pitchFamily="34" charset="0"/>
                    </a:rPr>
                    <a:t> </a:t>
                  </a:r>
                  <a:endParaRPr lang="ja-JP" sz="1050" kern="100">
                    <a:solidFill>
                      <a:schemeClr val="bg1"/>
                    </a:solidFill>
                    <a:effectLst/>
                    <a:latin typeface="Arial" panose="020B0604020202020204" pitchFamily="34" charset="0"/>
                    <a:ea typeface="ＭＳ ゴシック" pitchFamily="49" charset="-128"/>
                    <a:cs typeface="Arial" panose="020B0604020202020204" pitchFamily="34" charset="0"/>
                  </a:endParaRPr>
                </a:p>
              </p:txBody>
            </p:sp>
          </p:grpSp>
        </p:grpSp>
      </p:grpSp>
    </p:spTree>
    <p:extLst>
      <p:ext uri="{BB962C8B-B14F-4D97-AF65-F5344CB8AC3E}">
        <p14:creationId xmlns:p14="http://schemas.microsoft.com/office/powerpoint/2010/main" val="4011485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8391"/>
            <a:ext cx="10515600" cy="1325563"/>
          </a:xfrm>
        </p:spPr>
        <p:txBody>
          <a:bodyPr rtlCol="0"/>
          <a:lstStyle/>
          <a:p>
            <a:pPr rtl="0">
              <a:lnSpc>
                <a:spcPct val="100000"/>
              </a:lnSpc>
            </a:pPr>
            <a:r>
              <a:rPr lang="en-US" dirty="0">
                <a:latin typeface="Arial" panose="020B0604020202020204" pitchFamily="34" charset="0"/>
                <a:cs typeface="Arial" panose="020B0604020202020204" pitchFamily="34" charset="0"/>
              </a:rPr>
              <a:t>PQS Elements: Resource Allocation</a:t>
            </a:r>
            <a:endParaRPr kumimoji="1" lang="ja-JP" altLang="en-US" dirty="0">
              <a:latin typeface="Arial" panose="020B0604020202020204" pitchFamily="34" charset="0"/>
              <a:cs typeface="Arial" panose="020B0604020202020204" pitchFamily="34" charset="0"/>
            </a:endParaRPr>
          </a:p>
        </p:txBody>
      </p:sp>
      <p:sp>
        <p:nvSpPr>
          <p:cNvPr id="4" name="線吹き出し 2 (枠付き) 3"/>
          <p:cNvSpPr/>
          <p:nvPr/>
        </p:nvSpPr>
        <p:spPr>
          <a:xfrm>
            <a:off x="542804" y="5313112"/>
            <a:ext cx="5252689" cy="1126901"/>
          </a:xfrm>
          <a:prstGeom prst="borderCallout2">
            <a:avLst>
              <a:gd name="adj1" fmla="val 54179"/>
              <a:gd name="adj2" fmla="val 101587"/>
              <a:gd name="adj3" fmla="val -77250"/>
              <a:gd name="adj4" fmla="val 109795"/>
              <a:gd name="adj5" fmla="val -154929"/>
              <a:gd name="adj6" fmla="val 89616"/>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rtl="0"/>
            <a:r>
              <a:rPr lang="en-US" sz="2400">
                <a:solidFill>
                  <a:srgbClr val="0070C0"/>
                </a:solidFill>
                <a:latin typeface="Arial" panose="020B0604020202020204" pitchFamily="34" charset="0"/>
                <a:cs typeface="Arial" panose="020B0604020202020204" pitchFamily="34" charset="0"/>
              </a:rPr>
              <a:t>Allocating appropriate resources to enable employees to continuously manage data integrity</a:t>
            </a:r>
          </a:p>
        </p:txBody>
      </p:sp>
      <p:sp>
        <p:nvSpPr>
          <p:cNvPr id="5" name="横巻き 4"/>
          <p:cNvSpPr/>
          <p:nvPr/>
        </p:nvSpPr>
        <p:spPr>
          <a:xfrm>
            <a:off x="6564328" y="638535"/>
            <a:ext cx="5627671" cy="6219465"/>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2000" b="1" dirty="0">
                <a:latin typeface="Arial" panose="020B0604020202020204" pitchFamily="34" charset="0"/>
                <a:cs typeface="Arial" panose="020B0604020202020204" pitchFamily="34" charset="0"/>
              </a:rPr>
              <a:t>Key Points</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Management needs to understand the following:</a:t>
            </a:r>
            <a:endParaRPr lang="en-US" altLang="ja-JP" sz="2000" b="1" dirty="0">
              <a:latin typeface="Arial" panose="020B0604020202020204" pitchFamily="34" charset="0"/>
              <a:cs typeface="Arial" panose="020B0604020202020204" pitchFamily="34" charset="0"/>
            </a:endParaRPr>
          </a:p>
          <a:p>
            <a:pPr rtl="0"/>
            <a:r>
              <a:rPr lang="en-US" sz="2000" b="1" dirty="0">
                <a:solidFill>
                  <a:schemeClr val="tx1"/>
                </a:solidFill>
                <a:latin typeface="Arial" panose="020B0604020202020204" pitchFamily="34" charset="0"/>
                <a:cs typeface="Arial" panose="020B0604020202020204" pitchFamily="34" charset="0"/>
              </a:rPr>
              <a:t>• Allocation of resources so that excessive workloads or pressure do not create data integrity issues</a:t>
            </a:r>
            <a:endParaRPr lang="en-US" altLang="ja-JP" sz="2000" b="1" dirty="0">
              <a:solidFill>
                <a:schemeClr val="tx1"/>
              </a:solidFill>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 Securing sufficient personnel necessary for management oversight, IT support, etc.</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 Purchase of equipment, software, etc. necessary for complying with ALCOA + and </a:t>
            </a:r>
            <a:r>
              <a:rPr lang="en-US" sz="2000" b="1" dirty="0">
                <a:solidFill>
                  <a:schemeClr val="tx1"/>
                </a:solidFill>
                <a:latin typeface="Arial" panose="020B0604020202020204" pitchFamily="34" charset="0"/>
                <a:cs typeface="Arial" panose="020B0604020202020204" pitchFamily="34" charset="0"/>
              </a:rPr>
              <a:t>fulfilling data integrity requirements</a:t>
            </a:r>
            <a:r>
              <a:rPr lang="en-US" sz="2000" b="1" dirty="0">
                <a:latin typeface="Arial" panose="020B0604020202020204" pitchFamily="34" charset="0"/>
                <a:cs typeface="Arial" panose="020B0604020202020204" pitchFamily="34" charset="0"/>
              </a:rPr>
              <a:t>, and implementation of education for employees</a:t>
            </a:r>
          </a:p>
        </p:txBody>
      </p:sp>
      <p:sp>
        <p:nvSpPr>
          <p:cNvPr id="3" name="スライド番号プレースホルダー 2"/>
          <p:cNvSpPr>
            <a:spLocks noGrp="1"/>
          </p:cNvSpPr>
          <p:nvPr>
            <p:ph type="sldNum" sz="quarter" idx="12"/>
          </p:nvPr>
        </p:nvSpPr>
        <p:spPr/>
        <p:txBody>
          <a:bodyPr rtlCol="0"/>
          <a:lstStyle/>
          <a:p>
            <a:pPr rtl="0">
              <a:defRPr/>
            </a:pPr>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defRPr/>
              </a:pPr>
              <a:t>24</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3" y="1961866"/>
            <a:ext cx="6389332" cy="2938605"/>
          </a:xfrm>
          <a:prstGeom prst="rect">
            <a:avLst/>
          </a:prstGeom>
        </p:spPr>
      </p:pic>
      <p:grpSp>
        <p:nvGrpSpPr>
          <p:cNvPr id="8" name="グループ化 7"/>
          <p:cNvGrpSpPr/>
          <p:nvPr/>
        </p:nvGrpSpPr>
        <p:grpSpPr>
          <a:xfrm>
            <a:off x="556111" y="2028971"/>
            <a:ext cx="5816066" cy="2753879"/>
            <a:chOff x="2540" y="20320"/>
            <a:chExt cx="1410398" cy="727942"/>
          </a:xfrm>
        </p:grpSpPr>
        <p:sp>
          <p:nvSpPr>
            <p:cNvPr id="9" name="Text Box 3"/>
            <p:cNvSpPr txBox="1">
              <a:spLocks noChangeArrowheads="1"/>
            </p:cNvSpPr>
            <p:nvPr/>
          </p:nvSpPr>
          <p:spPr bwMode="auto">
            <a:xfrm>
              <a:off x="70947" y="693347"/>
              <a:ext cx="1202145" cy="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Ethical standards and policies</a:t>
              </a:r>
            </a:p>
          </p:txBody>
        </p:sp>
        <p:grpSp>
          <p:nvGrpSpPr>
            <p:cNvPr id="10" name="グループ化 9"/>
            <p:cNvGrpSpPr/>
            <p:nvPr/>
          </p:nvGrpSpPr>
          <p:grpSpPr>
            <a:xfrm>
              <a:off x="2540" y="20320"/>
              <a:ext cx="1410398" cy="635635"/>
              <a:chOff x="2540" y="20320"/>
              <a:chExt cx="1410398" cy="635635"/>
            </a:xfrm>
          </p:grpSpPr>
          <p:sp>
            <p:nvSpPr>
              <p:cNvPr id="11" name="Text Box 7"/>
              <p:cNvSpPr txBox="1">
                <a:spLocks noChangeArrowheads="1"/>
              </p:cNvSpPr>
              <p:nvPr/>
            </p:nvSpPr>
            <p:spPr bwMode="auto">
              <a:xfrm>
                <a:off x="1013109" y="194143"/>
                <a:ext cx="399829" cy="10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a:solidFill>
                      <a:schemeClr val="bg1"/>
                    </a:solidFill>
                    <a:latin typeface="Arial" panose="020B0604020202020204" pitchFamily="34" charset="0"/>
                    <a:ea typeface="ＭＳ ゴシック" pitchFamily="49" charset="-128"/>
                    <a:cs typeface="Arial" panose="020B0604020202020204" pitchFamily="34" charset="0"/>
                  </a:rPr>
                  <a:t>Responding to data integrity issues</a:t>
                </a:r>
              </a:p>
            </p:txBody>
          </p:sp>
          <p:grpSp>
            <p:nvGrpSpPr>
              <p:cNvPr id="12" name="Group 12"/>
              <p:cNvGrpSpPr>
                <a:grpSpLocks/>
              </p:cNvGrpSpPr>
              <p:nvPr/>
            </p:nvGrpSpPr>
            <p:grpSpPr bwMode="auto">
              <a:xfrm>
                <a:off x="2540" y="20320"/>
                <a:ext cx="1062355" cy="635635"/>
                <a:chOff x="191" y="53"/>
                <a:chExt cx="1673" cy="1001"/>
              </a:xfrm>
            </p:grpSpPr>
            <p:sp>
              <p:nvSpPr>
                <p:cNvPr id="13" name="Text Box 10"/>
                <p:cNvSpPr txBox="1">
                  <a:spLocks noChangeArrowheads="1"/>
                </p:cNvSpPr>
                <p:nvPr/>
              </p:nvSpPr>
              <p:spPr bwMode="auto">
                <a:xfrm>
                  <a:off x="1013" y="53"/>
                  <a:ext cx="48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350" kern="100" dirty="0">
                      <a:solidFill>
                        <a:schemeClr val="bg1"/>
                      </a:solidFill>
                      <a:effectLst/>
                      <a:latin typeface="Arial" panose="020B0604020202020204" pitchFamily="34" charset="0"/>
                      <a:ea typeface="ＭＳ ゴシック" pitchFamily="49" charset="-128"/>
                      <a:cs typeface="Arial" panose="020B0604020202020204" pitchFamily="34" charset="0"/>
                    </a:rPr>
                    <a:t>Data Integrity</a:t>
                  </a:r>
                  <a:endParaRPr lang="ja-JP" sz="1350" kern="100" dirty="0">
                    <a:solidFill>
                      <a:schemeClr val="bg1"/>
                    </a:solidFill>
                    <a:effectLst/>
                    <a:latin typeface="Arial" panose="020B0604020202020204" pitchFamily="34" charset="0"/>
                    <a:ea typeface="ＭＳ ゴシック" pitchFamily="49" charset="-128"/>
                    <a:cs typeface="Arial" panose="020B0604020202020204" pitchFamily="34" charset="0"/>
                  </a:endParaRPr>
                </a:p>
              </p:txBody>
            </p:sp>
            <p:sp>
              <p:nvSpPr>
                <p:cNvPr id="14" name="Text Box 9"/>
                <p:cNvSpPr txBox="1">
                  <a:spLocks noChangeArrowheads="1"/>
                </p:cNvSpPr>
                <p:nvPr/>
              </p:nvSpPr>
              <p:spPr bwMode="auto">
                <a:xfrm>
                  <a:off x="191" y="331"/>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Quality Risk Management</a:t>
                  </a:r>
                  <a:endParaRPr lang="ja-JP" sz="135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5" name="Text Box 8"/>
                <p:cNvSpPr txBox="1">
                  <a:spLocks noChangeArrowheads="1"/>
                </p:cNvSpPr>
                <p:nvPr/>
              </p:nvSpPr>
              <p:spPr bwMode="auto">
                <a:xfrm>
                  <a:off x="850" y="317"/>
                  <a:ext cx="83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350" kern="100">
                      <a:solidFill>
                        <a:schemeClr val="bg1"/>
                      </a:solidFill>
                      <a:latin typeface="Arial" panose="020B0604020202020204" pitchFamily="34" charset="0"/>
                      <a:ea typeface="ＭＳ ゴシック" pitchFamily="49" charset="-128"/>
                      <a:cs typeface="Arial" panose="020B0604020202020204" pitchFamily="34" charset="0"/>
                    </a:rPr>
                    <a:t>Data governance systems</a:t>
                  </a:r>
                </a:p>
              </p:txBody>
            </p:sp>
            <p:sp>
              <p:nvSpPr>
                <p:cNvPr id="16" name="Text Box 6"/>
                <p:cNvSpPr txBox="1">
                  <a:spLocks noChangeArrowheads="1"/>
                </p:cNvSpPr>
                <p:nvPr/>
              </p:nvSpPr>
              <p:spPr bwMode="auto">
                <a:xfrm>
                  <a:off x="532" y="607"/>
                  <a:ext cx="6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Periodic management review of quality metrics</a:t>
                  </a:r>
                </a:p>
              </p:txBody>
            </p:sp>
            <p:sp>
              <p:nvSpPr>
                <p:cNvPr id="17" name="Text Box 5"/>
                <p:cNvSpPr txBox="1">
                  <a:spLocks noChangeArrowheads="1"/>
                </p:cNvSpPr>
                <p:nvPr/>
              </p:nvSpPr>
              <p:spPr bwMode="auto">
                <a:xfrm>
                  <a:off x="1371" y="660"/>
                  <a:ext cx="493"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00" kern="100" dirty="0">
                      <a:solidFill>
                        <a:schemeClr val="bg1"/>
                      </a:solidFill>
                      <a:latin typeface="Arial" panose="020B0604020202020204" pitchFamily="34" charset="0"/>
                      <a:ea typeface="ＭＳ ゴシック" pitchFamily="49" charset="-128"/>
                      <a:cs typeface="Arial" panose="020B0604020202020204" pitchFamily="34" charset="0"/>
                    </a:rPr>
                    <a:t>Resource allocation</a:t>
                  </a:r>
                </a:p>
              </p:txBody>
            </p:sp>
            <p:sp>
              <p:nvSpPr>
                <p:cNvPr id="18" name="Text Box 4"/>
                <p:cNvSpPr txBox="1">
                  <a:spLocks noChangeArrowheads="1"/>
                </p:cNvSpPr>
                <p:nvPr/>
              </p:nvSpPr>
              <p:spPr bwMode="auto">
                <a:xfrm>
                  <a:off x="925" y="905"/>
                  <a:ext cx="69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l" rtl="0"/>
                  <a:r>
                    <a:rPr lang="en-US" sz="1350" kern="100">
                      <a:solidFill>
                        <a:schemeClr val="bg1"/>
                      </a:solidFill>
                      <a:latin typeface="Arial" panose="020B0604020202020204" pitchFamily="34" charset="0"/>
                      <a:ea typeface="ＭＳ ゴシック" pitchFamily="49" charset="-128"/>
                      <a:cs typeface="Arial" panose="020B0604020202020204" pitchFamily="34" charset="0"/>
                    </a:rPr>
                    <a:t>Quality Culture</a:t>
                  </a:r>
                </a:p>
              </p:txBody>
            </p:sp>
            <p:sp>
              <p:nvSpPr>
                <p:cNvPr id="19" name="Text Box 2"/>
                <p:cNvSpPr txBox="1">
                  <a:spLocks noChangeArrowheads="1"/>
                </p:cNvSpPr>
                <p:nvPr/>
              </p:nvSpPr>
              <p:spPr bwMode="auto">
                <a:xfrm>
                  <a:off x="1695" y="1051"/>
                  <a:ext cx="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just" rtl="0"/>
                  <a:r>
                    <a:rPr lang="en-US" sz="1050" kern="100">
                      <a:solidFill>
                        <a:schemeClr val="bg1"/>
                      </a:solidFill>
                      <a:effectLst/>
                      <a:latin typeface="Arial" panose="020B0604020202020204" pitchFamily="34" charset="0"/>
                      <a:ea typeface="ＭＳ ゴシック" pitchFamily="49" charset="-128"/>
                      <a:cs typeface="Arial" panose="020B0604020202020204" pitchFamily="34" charset="0"/>
                    </a:rPr>
                    <a:t> </a:t>
                  </a:r>
                  <a:endParaRPr lang="ja-JP" sz="1050" kern="100">
                    <a:solidFill>
                      <a:schemeClr val="bg1"/>
                    </a:solidFill>
                    <a:effectLst/>
                    <a:latin typeface="Arial" panose="020B0604020202020204" pitchFamily="34" charset="0"/>
                    <a:ea typeface="ＭＳ ゴシック" pitchFamily="49" charset="-128"/>
                    <a:cs typeface="Arial" panose="020B0604020202020204" pitchFamily="34" charset="0"/>
                  </a:endParaRPr>
                </a:p>
              </p:txBody>
            </p:sp>
          </p:grpSp>
        </p:grpSp>
      </p:grpSp>
    </p:spTree>
    <p:extLst>
      <p:ext uri="{BB962C8B-B14F-4D97-AF65-F5344CB8AC3E}">
        <p14:creationId xmlns:p14="http://schemas.microsoft.com/office/powerpoint/2010/main" val="353495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rtl="0">
              <a:lnSpc>
                <a:spcPct val="100000"/>
              </a:lnSpc>
            </a:pPr>
            <a:r>
              <a:rPr lang="en-US" dirty="0">
                <a:latin typeface="Arial" panose="020B0604020202020204" pitchFamily="34" charset="0"/>
                <a:cs typeface="Arial" panose="020B0604020202020204" pitchFamily="34" charset="0"/>
              </a:rPr>
              <a:t>PQS Elements: Handling Data Integrity Issues</a:t>
            </a:r>
          </a:p>
        </p:txBody>
      </p:sp>
      <p:sp>
        <p:nvSpPr>
          <p:cNvPr id="4" name="線吹き出し 2 (枠付き) 3"/>
          <p:cNvSpPr/>
          <p:nvPr/>
        </p:nvSpPr>
        <p:spPr>
          <a:xfrm>
            <a:off x="717807" y="5222961"/>
            <a:ext cx="5252689" cy="739958"/>
          </a:xfrm>
          <a:prstGeom prst="borderCallout2">
            <a:avLst>
              <a:gd name="adj1" fmla="val 54179"/>
              <a:gd name="adj2" fmla="val 101587"/>
              <a:gd name="adj3" fmla="val -100420"/>
              <a:gd name="adj4" fmla="val 105806"/>
              <a:gd name="adj5" fmla="val -276470"/>
              <a:gd name="adj6" fmla="val 95955"/>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algn="ctr" rtl="0"/>
            <a:r>
              <a:rPr lang="en-US" sz="2400">
                <a:solidFill>
                  <a:srgbClr val="0070C0"/>
                </a:solidFill>
                <a:latin typeface="Arial" panose="020B0604020202020204" pitchFamily="34" charset="0"/>
                <a:cs typeface="Arial" panose="020B0604020202020204" pitchFamily="34" charset="0"/>
              </a:rPr>
              <a:t>Handle as a PQS deviation</a:t>
            </a:r>
          </a:p>
        </p:txBody>
      </p:sp>
      <p:sp>
        <p:nvSpPr>
          <p:cNvPr id="7" name="横巻き 6"/>
          <p:cNvSpPr/>
          <p:nvPr/>
        </p:nvSpPr>
        <p:spPr>
          <a:xfrm>
            <a:off x="6504039" y="78883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0"/>
            <a:r>
              <a:rPr lang="en-US" sz="2000" b="1" dirty="0">
                <a:latin typeface="Arial" panose="020B0604020202020204" pitchFamily="34" charset="0"/>
                <a:cs typeface="Arial" panose="020B0604020202020204" pitchFamily="34" charset="0"/>
              </a:rPr>
              <a:t>Key Points</a:t>
            </a:r>
            <a:endParaRPr lang="en-US" altLang="ja-JP" sz="20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Management needs to understand the following:</a:t>
            </a:r>
            <a:endParaRPr lang="en-US" altLang="ja-JP" sz="2000" b="1" dirty="0">
              <a:latin typeface="Arial" panose="020B0604020202020204" pitchFamily="34" charset="0"/>
              <a:cs typeface="Arial" panose="020B0604020202020204" pitchFamily="34" charset="0"/>
            </a:endParaRPr>
          </a:p>
          <a:p>
            <a:pPr rtl="0"/>
            <a:r>
              <a:rPr lang="en-US" sz="2000" b="1" dirty="0">
                <a:solidFill>
                  <a:schemeClr val="tx1"/>
                </a:solidFill>
                <a:latin typeface="Arial" panose="020B0604020202020204" pitchFamily="34" charset="0"/>
                <a:cs typeface="Arial" panose="020B0604020202020204" pitchFamily="34" charset="0"/>
              </a:rPr>
              <a:t>• Evaluation of impact on product quality should be based on scientific evidence.</a:t>
            </a:r>
            <a:endParaRPr lang="en-US" altLang="ja-JP" sz="2000" b="1" dirty="0">
              <a:solidFill>
                <a:schemeClr val="tx1"/>
              </a:solidFill>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 Loss of data integrity should be handled as a PQS deviation, and </a:t>
            </a:r>
            <a:r>
              <a:rPr lang="en-US" sz="2000" b="1" dirty="0">
                <a:solidFill>
                  <a:schemeClr val="tx1"/>
                </a:solidFill>
                <a:latin typeface="Arial" panose="020B0604020202020204" pitchFamily="34" charset="0"/>
                <a:cs typeface="Arial" panose="020B0604020202020204" pitchFamily="34" charset="0"/>
              </a:rPr>
              <a:t>root cause investigation and CAPA should be performed</a:t>
            </a:r>
            <a:r>
              <a:rPr lang="en-US" sz="2000" b="1" dirty="0">
                <a:latin typeface="Arial" panose="020B0604020202020204" pitchFamily="34" charset="0"/>
                <a:cs typeface="Arial" panose="020B0604020202020204" pitchFamily="34" charset="0"/>
              </a:rPr>
              <a:t>.</a:t>
            </a:r>
            <a:endParaRPr lang="en-US" altLang="ja-JP" sz="2000" b="1" dirty="0">
              <a:solidFill>
                <a:schemeClr val="tx1"/>
              </a:solidFill>
              <a:latin typeface="Arial" panose="020B0604020202020204" pitchFamily="34" charset="0"/>
              <a:cs typeface="Arial" panose="020B0604020202020204" pitchFamily="34" charset="0"/>
            </a:endParaRPr>
          </a:p>
          <a:p>
            <a:pPr rtl="0"/>
            <a:r>
              <a:rPr lang="en-US" sz="2000" b="1" dirty="0">
                <a:solidFill>
                  <a:schemeClr val="tx1"/>
                </a:solidFill>
                <a:latin typeface="Arial" panose="020B0604020202020204" pitchFamily="34" charset="0"/>
                <a:cs typeface="Arial" panose="020B0604020202020204" pitchFamily="34" charset="0"/>
              </a:rPr>
              <a:t>• Corrective actions for deviations should include reporting to authorities and notifying customers when necessary.</a:t>
            </a:r>
            <a:endParaRPr lang="en-US" altLang="ja-JP" sz="2000" b="1" dirty="0">
              <a:solidFill>
                <a:schemeClr val="tx1"/>
              </a:solidFill>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rtlCol="0"/>
          <a:lstStyle/>
          <a:p>
            <a:pPr rtl="0">
              <a:defRPr/>
            </a:pPr>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i="1">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a:defRPr/>
              </a:pPr>
              <a:t>25</a:t>
            </a:fld>
            <a:r>
              <a:rPr lang="en-US"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4" y="1996099"/>
            <a:ext cx="6348069" cy="2921451"/>
          </a:xfrm>
          <a:prstGeom prst="rect">
            <a:avLst/>
          </a:prstGeom>
        </p:spPr>
      </p:pic>
      <p:grpSp>
        <p:nvGrpSpPr>
          <p:cNvPr id="8" name="グループ化 7"/>
          <p:cNvGrpSpPr/>
          <p:nvPr/>
        </p:nvGrpSpPr>
        <p:grpSpPr>
          <a:xfrm>
            <a:off x="462531" y="2059948"/>
            <a:ext cx="5823921" cy="2751477"/>
            <a:chOff x="635" y="20955"/>
            <a:chExt cx="1412303" cy="727307"/>
          </a:xfrm>
        </p:grpSpPr>
        <p:sp>
          <p:nvSpPr>
            <p:cNvPr id="9" name="Text Box 3"/>
            <p:cNvSpPr txBox="1">
              <a:spLocks noChangeArrowheads="1"/>
            </p:cNvSpPr>
            <p:nvPr/>
          </p:nvSpPr>
          <p:spPr bwMode="auto">
            <a:xfrm>
              <a:off x="62540" y="693347"/>
              <a:ext cx="1198470" cy="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Ethical standards and policies</a:t>
              </a:r>
            </a:p>
          </p:txBody>
        </p:sp>
        <p:grpSp>
          <p:nvGrpSpPr>
            <p:cNvPr id="10" name="グループ化 9"/>
            <p:cNvGrpSpPr/>
            <p:nvPr/>
          </p:nvGrpSpPr>
          <p:grpSpPr>
            <a:xfrm>
              <a:off x="635" y="20955"/>
              <a:ext cx="1412303" cy="635000"/>
              <a:chOff x="635" y="20955"/>
              <a:chExt cx="1412303" cy="635000"/>
            </a:xfrm>
          </p:grpSpPr>
          <p:sp>
            <p:nvSpPr>
              <p:cNvPr id="11" name="Text Box 7"/>
              <p:cNvSpPr txBox="1">
                <a:spLocks noChangeArrowheads="1"/>
              </p:cNvSpPr>
              <p:nvPr/>
            </p:nvSpPr>
            <p:spPr bwMode="auto">
              <a:xfrm>
                <a:off x="1013109" y="194143"/>
                <a:ext cx="399829" cy="10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a:solidFill>
                      <a:schemeClr val="bg1"/>
                    </a:solidFill>
                    <a:latin typeface="Arial" panose="020B0604020202020204" pitchFamily="34" charset="0"/>
                    <a:ea typeface="ＭＳ ゴシック" pitchFamily="49" charset="-128"/>
                    <a:cs typeface="Arial" panose="020B0604020202020204" pitchFamily="34" charset="0"/>
                  </a:rPr>
                  <a:t>Responding to data integrity issues</a:t>
                </a:r>
              </a:p>
            </p:txBody>
          </p:sp>
          <p:grpSp>
            <p:nvGrpSpPr>
              <p:cNvPr id="12" name="Group 12"/>
              <p:cNvGrpSpPr>
                <a:grpSpLocks/>
              </p:cNvGrpSpPr>
              <p:nvPr/>
            </p:nvGrpSpPr>
            <p:grpSpPr bwMode="auto">
              <a:xfrm>
                <a:off x="635" y="20955"/>
                <a:ext cx="1076960" cy="635000"/>
                <a:chOff x="188" y="54"/>
                <a:chExt cx="1696" cy="1000"/>
              </a:xfrm>
            </p:grpSpPr>
            <p:sp>
              <p:nvSpPr>
                <p:cNvPr id="13" name="Text Box 10"/>
                <p:cNvSpPr txBox="1">
                  <a:spLocks noChangeArrowheads="1"/>
                </p:cNvSpPr>
                <p:nvPr/>
              </p:nvSpPr>
              <p:spPr bwMode="auto">
                <a:xfrm>
                  <a:off x="985" y="54"/>
                  <a:ext cx="48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effectLst/>
                      <a:latin typeface="Arial" panose="020B0604020202020204" pitchFamily="34" charset="0"/>
                      <a:ea typeface="ＭＳ ゴシック" pitchFamily="49" charset="-128"/>
                      <a:cs typeface="Arial" panose="020B0604020202020204" pitchFamily="34" charset="0"/>
                    </a:rPr>
                    <a:t>Data Integrity</a:t>
                  </a:r>
                  <a:endParaRPr lang="ja-JP" sz="1350" kern="100" dirty="0">
                    <a:solidFill>
                      <a:schemeClr val="bg1"/>
                    </a:solidFill>
                    <a:effectLst/>
                    <a:latin typeface="Arial" panose="020B0604020202020204" pitchFamily="34" charset="0"/>
                    <a:ea typeface="ＭＳ ゴシック" pitchFamily="49" charset="-128"/>
                    <a:cs typeface="Arial" panose="020B0604020202020204" pitchFamily="34" charset="0"/>
                  </a:endParaRPr>
                </a:p>
              </p:txBody>
            </p:sp>
            <p:sp>
              <p:nvSpPr>
                <p:cNvPr id="14" name="Text Box 9"/>
                <p:cNvSpPr txBox="1">
                  <a:spLocks noChangeArrowheads="1"/>
                </p:cNvSpPr>
                <p:nvPr/>
              </p:nvSpPr>
              <p:spPr bwMode="auto">
                <a:xfrm>
                  <a:off x="188" y="331"/>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350" kern="100" dirty="0">
                      <a:solidFill>
                        <a:schemeClr val="bg1"/>
                      </a:solidFill>
                      <a:latin typeface="Arial" panose="020B0604020202020204" pitchFamily="34" charset="0"/>
                      <a:ea typeface="ＭＳ ゴシック" pitchFamily="49" charset="-128"/>
                      <a:cs typeface="Arial" panose="020B0604020202020204" pitchFamily="34" charset="0"/>
                    </a:rPr>
                    <a:t>Quality Risk Management</a:t>
                  </a:r>
                  <a:endParaRPr lang="ja-JP" sz="1350" kern="100"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5" name="Text Box 8"/>
                <p:cNvSpPr txBox="1">
                  <a:spLocks noChangeArrowheads="1"/>
                </p:cNvSpPr>
                <p:nvPr/>
              </p:nvSpPr>
              <p:spPr bwMode="auto">
                <a:xfrm>
                  <a:off x="850" y="317"/>
                  <a:ext cx="83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l" rtl="0"/>
                  <a:r>
                    <a:rPr lang="en-US" sz="1350" kern="100">
                      <a:solidFill>
                        <a:schemeClr val="bg1"/>
                      </a:solidFill>
                      <a:latin typeface="Arial" panose="020B0604020202020204" pitchFamily="34" charset="0"/>
                      <a:ea typeface="ＭＳ ゴシック" pitchFamily="49" charset="-128"/>
                      <a:cs typeface="Arial" panose="020B0604020202020204" pitchFamily="34" charset="0"/>
                    </a:rPr>
                    <a:t>Data governance systems</a:t>
                  </a:r>
                </a:p>
              </p:txBody>
            </p:sp>
            <p:sp>
              <p:nvSpPr>
                <p:cNvPr id="16" name="Text Box 6"/>
                <p:cNvSpPr txBox="1">
                  <a:spLocks noChangeArrowheads="1"/>
                </p:cNvSpPr>
                <p:nvPr/>
              </p:nvSpPr>
              <p:spPr bwMode="auto">
                <a:xfrm>
                  <a:off x="532" y="607"/>
                  <a:ext cx="6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200" kern="100">
                      <a:solidFill>
                        <a:schemeClr val="bg1"/>
                      </a:solidFill>
                      <a:latin typeface="Arial" panose="020B0604020202020204" pitchFamily="34" charset="0"/>
                      <a:ea typeface="ＭＳ ゴシック" pitchFamily="49" charset="-128"/>
                      <a:cs typeface="Arial" panose="020B0604020202020204" pitchFamily="34" charset="0"/>
                    </a:rPr>
                    <a:t>Periodic management review of quality metrics</a:t>
                  </a:r>
                </a:p>
              </p:txBody>
            </p:sp>
            <p:sp>
              <p:nvSpPr>
                <p:cNvPr id="17" name="Text Box 5"/>
                <p:cNvSpPr txBox="1">
                  <a:spLocks noChangeArrowheads="1"/>
                </p:cNvSpPr>
                <p:nvPr/>
              </p:nvSpPr>
              <p:spPr bwMode="auto">
                <a:xfrm>
                  <a:off x="1391" y="658"/>
                  <a:ext cx="493"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algn="ctr" rtl="0"/>
                  <a:r>
                    <a:rPr lang="en-US" sz="1100" kern="100" dirty="0">
                      <a:solidFill>
                        <a:schemeClr val="bg1"/>
                      </a:solidFill>
                      <a:latin typeface="Arial" panose="020B0604020202020204" pitchFamily="34" charset="0"/>
                      <a:ea typeface="ＭＳ ゴシック" pitchFamily="49" charset="-128"/>
                      <a:cs typeface="Arial" panose="020B0604020202020204" pitchFamily="34" charset="0"/>
                    </a:rPr>
                    <a:t>Resource allocation</a:t>
                  </a:r>
                </a:p>
              </p:txBody>
            </p:sp>
            <p:sp>
              <p:nvSpPr>
                <p:cNvPr id="18" name="Text Box 4"/>
                <p:cNvSpPr txBox="1">
                  <a:spLocks noChangeArrowheads="1"/>
                </p:cNvSpPr>
                <p:nvPr/>
              </p:nvSpPr>
              <p:spPr bwMode="auto">
                <a:xfrm>
                  <a:off x="925" y="905"/>
                  <a:ext cx="69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l" rtl="0"/>
                  <a:r>
                    <a:rPr lang="en-US" sz="1350" kern="100">
                      <a:solidFill>
                        <a:schemeClr val="bg1"/>
                      </a:solidFill>
                      <a:latin typeface="Arial" panose="020B0604020202020204" pitchFamily="34" charset="0"/>
                      <a:ea typeface="ＭＳ ゴシック" pitchFamily="49" charset="-128"/>
                      <a:cs typeface="Arial" panose="020B0604020202020204" pitchFamily="34" charset="0"/>
                    </a:rPr>
                    <a:t>Quality Culture</a:t>
                  </a:r>
                </a:p>
              </p:txBody>
            </p:sp>
            <p:sp>
              <p:nvSpPr>
                <p:cNvPr id="19" name="Text Box 2"/>
                <p:cNvSpPr txBox="1">
                  <a:spLocks noChangeArrowheads="1"/>
                </p:cNvSpPr>
                <p:nvPr/>
              </p:nvSpPr>
              <p:spPr bwMode="auto">
                <a:xfrm>
                  <a:off x="1695" y="1051"/>
                  <a:ext cx="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noAutofit/>
                </a:bodyPr>
                <a:lstStyle/>
                <a:p>
                  <a:pPr algn="just" rtl="0"/>
                  <a:r>
                    <a:rPr lang="en-US" sz="1050" kern="100">
                      <a:solidFill>
                        <a:schemeClr val="bg1"/>
                      </a:solidFill>
                      <a:effectLst/>
                      <a:latin typeface="Arial" panose="020B0604020202020204" pitchFamily="34" charset="0"/>
                      <a:ea typeface="ＭＳ ゴシック" pitchFamily="49" charset="-128"/>
                      <a:cs typeface="Arial" panose="020B0604020202020204" pitchFamily="34" charset="0"/>
                    </a:rPr>
                    <a:t> </a:t>
                  </a:r>
                  <a:endParaRPr lang="ja-JP" sz="1050" kern="100">
                    <a:solidFill>
                      <a:schemeClr val="bg1"/>
                    </a:solidFill>
                    <a:effectLst/>
                    <a:latin typeface="Arial" panose="020B0604020202020204" pitchFamily="34" charset="0"/>
                    <a:ea typeface="ＭＳ ゴシック" pitchFamily="49" charset="-128"/>
                    <a:cs typeface="Arial" panose="020B0604020202020204" pitchFamily="34" charset="0"/>
                  </a:endParaRPr>
                </a:p>
              </p:txBody>
            </p:sp>
          </p:grpSp>
        </p:grpSp>
      </p:grpSp>
    </p:spTree>
    <p:extLst>
      <p:ext uri="{BB962C8B-B14F-4D97-AF65-F5344CB8AC3E}">
        <p14:creationId xmlns:p14="http://schemas.microsoft.com/office/powerpoint/2010/main" val="406610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a:solidFill>
            <a:schemeClr val="bg1">
              <a:lumMod val="95000"/>
              <a:alpha val="31000"/>
            </a:schemeClr>
          </a:solidFill>
        </p:spPr>
      </p:pic>
      <p:sp>
        <p:nvSpPr>
          <p:cNvPr id="2" name="タイトル 1"/>
          <p:cNvSpPr>
            <a:spLocks noGrp="1"/>
          </p:cNvSpPr>
          <p:nvPr>
            <p:ph type="ctrTitle"/>
          </p:nvPr>
        </p:nvSpPr>
        <p:spPr>
          <a:xfrm>
            <a:off x="2538663" y="286735"/>
            <a:ext cx="7113337" cy="1273597"/>
          </a:xfrm>
          <a:solidFill>
            <a:schemeClr val="bg1">
              <a:alpha val="75000"/>
            </a:schemeClr>
          </a:solidFill>
        </p:spPr>
        <p:txBody>
          <a:bodyPr rtlCol="0">
            <a:normAutofit/>
          </a:bodyPr>
          <a:lstStyle/>
          <a:p>
            <a:pPr rtl="0">
              <a:lnSpc>
                <a:spcPct val="100000"/>
              </a:lnSpc>
            </a:pPr>
            <a:r>
              <a:rPr lang="en-US" sz="480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kumimoji="1"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a:ln>
                  <a:solidFill>
                    <a:srgbClr val="FF0000"/>
                  </a:solidFill>
                </a:ln>
                <a:latin typeface="Arial" panose="020B0604020202020204" pitchFamily="34" charset="0"/>
                <a:cs typeface="Arial" panose="020B0604020202020204" pitchFamily="34" charset="0"/>
              </a:rPr>
              <a:t>– Why must we comply with this? –</a:t>
            </a:r>
            <a:endParaRPr kumimoji="1"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0" name="Rectangle 12"/>
          <p:cNvSpPr txBox="1">
            <a:spLocks noChangeArrowheads="1"/>
          </p:cNvSpPr>
          <p:nvPr/>
        </p:nvSpPr>
        <p:spPr bwMode="auto">
          <a:xfrm>
            <a:off x="10424064" y="638796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3</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grpSp>
        <p:nvGrpSpPr>
          <p:cNvPr id="8" name="グループ化 7"/>
          <p:cNvGrpSpPr/>
          <p:nvPr/>
        </p:nvGrpSpPr>
        <p:grpSpPr>
          <a:xfrm>
            <a:off x="2133600" y="1951927"/>
            <a:ext cx="8204200" cy="3986046"/>
            <a:chOff x="2133600" y="2625027"/>
            <a:chExt cx="8204200" cy="3986046"/>
          </a:xfrm>
        </p:grpSpPr>
        <p:sp>
          <p:nvSpPr>
            <p:cNvPr id="9" name="角丸四角形 8"/>
            <p:cNvSpPr/>
            <p:nvPr/>
          </p:nvSpPr>
          <p:spPr>
            <a:xfrm>
              <a:off x="7645400" y="6102991"/>
              <a:ext cx="2692400" cy="508081"/>
            </a:xfrm>
            <a:prstGeom prst="roundRect">
              <a:avLst/>
            </a:prstGeom>
            <a:gradFill flip="none" rotWithShape="1">
              <a:gsLst>
                <a:gs pos="0">
                  <a:srgbClr val="FFFF00"/>
                </a:gs>
                <a:gs pos="50000">
                  <a:srgbClr val="FFFFCC"/>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a:ln>
                    <a:solidFill>
                      <a:srgbClr val="7030A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Marketing authorization holder (MAH)</a:t>
              </a:r>
            </a:p>
          </p:txBody>
        </p:sp>
        <p:sp>
          <p:nvSpPr>
            <p:cNvPr id="10" name="角丸四角形 9"/>
            <p:cNvSpPr/>
            <p:nvPr/>
          </p:nvSpPr>
          <p:spPr>
            <a:xfrm>
              <a:off x="2133600" y="6102992"/>
              <a:ext cx="3253946" cy="508081"/>
            </a:xfrm>
            <a:prstGeom prst="roundRect">
              <a:avLst/>
            </a:prstGeom>
            <a:gradFill flip="none" rotWithShape="1">
              <a:gsLst>
                <a:gs pos="0">
                  <a:srgbClr val="FFFF00"/>
                </a:gs>
                <a:gs pos="50000">
                  <a:srgbClr val="FFFFCC"/>
                </a:gs>
                <a:gs pos="100000">
                  <a:schemeClr val="bg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dirty="0">
                  <a:ln>
                    <a:solidFill>
                      <a:srgbClr val="7030A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Patients and medical institutions</a:t>
              </a:r>
            </a:p>
          </p:txBody>
        </p:sp>
        <p:pic>
          <p:nvPicPr>
            <p:cNvPr id="15" name="Picture 4" descr="錠剤薬・医療イラスト素材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195" y="2787800"/>
              <a:ext cx="1840587" cy="1326269"/>
            </a:xfrm>
            <a:prstGeom prst="rect">
              <a:avLst/>
            </a:prstGeom>
            <a:solidFill>
              <a:schemeClr val="bg1">
                <a:alpha val="50000"/>
              </a:schemeClr>
            </a:solidFill>
          </p:spPr>
        </p:pic>
        <p:pic>
          <p:nvPicPr>
            <p:cNvPr id="16" name="Picture 2" descr="カプセルタイプの薬・医療イラスト素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680" y="2809536"/>
              <a:ext cx="1981907" cy="1428100"/>
            </a:xfrm>
            <a:prstGeom prst="rect">
              <a:avLst/>
            </a:prstGeom>
            <a:solidFill>
              <a:schemeClr val="bg1">
                <a:alpha val="50000"/>
              </a:schemeClr>
            </a:solidFill>
          </p:spPr>
        </p:pic>
        <p:pic>
          <p:nvPicPr>
            <p:cNvPr id="18" name="Picture 8" descr="シロップ薬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0912" y="2804558"/>
              <a:ext cx="1194726" cy="1028749"/>
            </a:xfrm>
            <a:prstGeom prst="rect">
              <a:avLst/>
            </a:prstGeom>
            <a:solidFill>
              <a:schemeClr val="bg1">
                <a:alpha val="50000"/>
              </a:schemeClr>
            </a:solidFill>
          </p:spPr>
        </p:pic>
        <p:sp>
          <p:nvSpPr>
            <p:cNvPr id="4" name="円/楕円 3"/>
            <p:cNvSpPr/>
            <p:nvPr/>
          </p:nvSpPr>
          <p:spPr>
            <a:xfrm>
              <a:off x="4043340" y="4064642"/>
              <a:ext cx="4319587" cy="1670050"/>
            </a:xfrm>
            <a:prstGeom prst="ellipse">
              <a:avLst/>
            </a:prstGeom>
            <a:gradFill>
              <a:gsLst>
                <a:gs pos="0">
                  <a:schemeClr val="bg1">
                    <a:alpha val="69000"/>
                  </a:schemeClr>
                </a:gs>
                <a:gs pos="50000">
                  <a:srgbClr val="FCB6B6"/>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4800" dirty="0">
                  <a:ln>
                    <a:solidFill>
                      <a:srgbClr val="7030A0"/>
                    </a:solidFill>
                  </a:ln>
                  <a:solidFill>
                    <a:sysClr val="windowText" lastClr="000000"/>
                  </a:solidFill>
                  <a:latin typeface="Arial" panose="020B0604020202020204" pitchFamily="34" charset="0"/>
                  <a:ea typeface="HG丸ｺﾞｼｯｸM-PRO" panose="020F0600000000000000" pitchFamily="50" charset="-128"/>
                  <a:cs typeface="Arial" panose="020B0604020202020204" pitchFamily="34" charset="0"/>
                </a:rPr>
                <a:t>Reliability</a:t>
              </a:r>
            </a:p>
          </p:txBody>
        </p:sp>
        <p:pic>
          <p:nvPicPr>
            <p:cNvPr id="7" name="Picture 2" descr="https://encrypted-tbn2.gstatic.com/images?q=tbn:ANd9GcR5g-U7vhfHgn0ZGAMjftQoOjpt-viycnW48j2e3LsSSAlHsgHAyhTny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1044" y="4122083"/>
              <a:ext cx="1944215" cy="1548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263" y="4064642"/>
              <a:ext cx="2047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6536" y="3032334"/>
              <a:ext cx="1512841" cy="1061247"/>
            </a:xfrm>
            <a:prstGeom prst="rect">
              <a:avLst/>
            </a:prstGeom>
          </p:spPr>
        </p:pic>
        <p:sp>
          <p:nvSpPr>
            <p:cNvPr id="13" name="上カーブ矢印 12"/>
            <p:cNvSpPr/>
            <p:nvPr/>
          </p:nvSpPr>
          <p:spPr>
            <a:xfrm rot="10800000">
              <a:off x="3819643" y="2625027"/>
              <a:ext cx="4815069" cy="1071314"/>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2946189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831" y="13252"/>
            <a:ext cx="12162574" cy="6846401"/>
          </a:xfrm>
          <a:prstGeom prst="rect">
            <a:avLst/>
          </a:prstGeom>
          <a:effectLst>
            <a:softEdge rad="1270000"/>
          </a:effectLst>
        </p:spPr>
      </p:pic>
      <p:grpSp>
        <p:nvGrpSpPr>
          <p:cNvPr id="157" name="グループ化 156"/>
          <p:cNvGrpSpPr/>
          <p:nvPr/>
        </p:nvGrpSpPr>
        <p:grpSpPr>
          <a:xfrm>
            <a:off x="183376" y="1220671"/>
            <a:ext cx="11958273" cy="5510309"/>
            <a:chOff x="183376" y="1220671"/>
            <a:chExt cx="11958273" cy="5510309"/>
          </a:xfrm>
        </p:grpSpPr>
        <p:sp>
          <p:nvSpPr>
            <p:cNvPr id="6" name="テキスト ボックス 5"/>
            <p:cNvSpPr txBox="1"/>
            <p:nvPr/>
          </p:nvSpPr>
          <p:spPr>
            <a:xfrm>
              <a:off x="183376" y="1220671"/>
              <a:ext cx="492443" cy="5055641"/>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vert="vert" wrap="square" rtlCol="0">
              <a:spAutoFit/>
            </a:bodyPr>
            <a:lstStyle/>
            <a:p>
              <a:pPr algn="ctr" rtl="0"/>
              <a:r>
                <a:rPr lang="en-US" sz="2000" dirty="0">
                  <a:ln>
                    <a:solidFill>
                      <a:sysClr val="windowText" lastClr="000000"/>
                    </a:solidFill>
                  </a:ln>
                  <a:latin typeface="Arial" panose="020B0604020202020204" pitchFamily="34" charset="0"/>
                  <a:ea typeface="HG丸ｺﾞｼｯｸM-PRO" panose="020F0600000000000000" pitchFamily="50" charset="-128"/>
                  <a:cs typeface="Arial" panose="020B0604020202020204" pitchFamily="34" charset="0"/>
                </a:rPr>
                <a:t>Comparison of quality assurance methods</a:t>
              </a:r>
            </a:p>
          </p:txBody>
        </p:sp>
        <p:sp>
          <p:nvSpPr>
            <p:cNvPr id="11" name="右矢印 10"/>
            <p:cNvSpPr/>
            <p:nvPr/>
          </p:nvSpPr>
          <p:spPr bwMode="auto">
            <a:xfrm>
              <a:off x="7026986" y="1908347"/>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sp>
          <p:nvSpPr>
            <p:cNvPr id="12" name="右矢印 11"/>
            <p:cNvSpPr/>
            <p:nvPr/>
          </p:nvSpPr>
          <p:spPr bwMode="auto">
            <a:xfrm>
              <a:off x="4220819" y="1895095"/>
              <a:ext cx="459694" cy="4591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sp>
          <p:nvSpPr>
            <p:cNvPr id="13" name="テキスト ボックス 102"/>
            <p:cNvSpPr txBox="1">
              <a:spLocks noChangeArrowheads="1"/>
            </p:cNvSpPr>
            <p:nvPr/>
          </p:nvSpPr>
          <p:spPr bwMode="auto">
            <a:xfrm>
              <a:off x="4098190" y="2987624"/>
              <a:ext cx="569752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rtl="0" eaLnBrk="1" hangingPunct="1"/>
              <a:r>
                <a:rPr lang="en-US" sz="14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rPr>
                <a:t>5 non-conforming units ⇒ These are not placed on the market</a:t>
              </a:r>
              <a:endParaRPr lang="ja-JP" altLang="en-US" sz="12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14" name="角丸四角形 13"/>
            <p:cNvSpPr/>
            <p:nvPr/>
          </p:nvSpPr>
          <p:spPr>
            <a:xfrm>
              <a:off x="4965599" y="1674441"/>
              <a:ext cx="1871593" cy="770248"/>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600" dirty="0">
                  <a:ln>
                    <a:solidFill>
                      <a:srgbClr val="7030A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Functional testing of all items</a:t>
              </a:r>
            </a:p>
          </p:txBody>
        </p:sp>
        <p:sp>
          <p:nvSpPr>
            <p:cNvPr id="15" name="角丸四角形 14"/>
            <p:cNvSpPr/>
            <p:nvPr/>
          </p:nvSpPr>
          <p:spPr>
            <a:xfrm>
              <a:off x="10765108" y="1333663"/>
              <a:ext cx="671517" cy="200851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rtl="0"/>
              <a:r>
                <a:rPr lang="en-US" sz="2800" dirty="0">
                  <a:ln>
                    <a:solidFill>
                      <a:srgbClr val="7030A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Consumers</a:t>
              </a:r>
            </a:p>
          </p:txBody>
        </p:sp>
        <p:sp>
          <p:nvSpPr>
            <p:cNvPr id="17" name="右矢印 16"/>
            <p:cNvSpPr/>
            <p:nvPr/>
          </p:nvSpPr>
          <p:spPr bwMode="auto">
            <a:xfrm rot="2700000">
              <a:off x="5440440" y="2509036"/>
              <a:ext cx="292732" cy="2143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pic>
          <p:nvPicPr>
            <p:cNvPr id="131"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139" y="1676102"/>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675" y="1676102"/>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211" y="1676102"/>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47" y="1676102"/>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139" y="2089373"/>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675" y="2089373"/>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211" y="2089373"/>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47" y="2089373"/>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1611" y="1674441"/>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7393" y="1674441"/>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176" y="1674441"/>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829" y="208771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1611" y="2087712"/>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7393" y="208771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176" y="2087712"/>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2027" y="2530010"/>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7809" y="2530010"/>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592" y="2530010"/>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9374" y="2530010"/>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7524766" y="3978601"/>
              <a:ext cx="2310387" cy="646331"/>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pPr rtl="0"/>
              <a:r>
                <a:rPr lang="en-US" sz="12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Some </a:t>
              </a:r>
              <a:r>
                <a:rPr lang="en-US" sz="1200" dirty="0">
                  <a:ln>
                    <a:solidFill>
                      <a:srgbClr val="FF0000"/>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are lost </a:t>
              </a:r>
              <a:r>
                <a:rPr lang="en-US" sz="12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due to destructive testing.</a:t>
              </a:r>
              <a:endParaRPr kumimoji="1" lang="en-US" altLang="ja-JP" sz="12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endParaRPr>
            </a:p>
            <a:p>
              <a:pPr rtl="0"/>
              <a:r>
                <a:rPr lang="en-US" sz="12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Test results: Conforming</a:t>
              </a:r>
              <a:endParaRPr kumimoji="1" lang="en-US" altLang="ja-JP" sz="12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3" name="角丸四角形 22"/>
            <p:cNvSpPr/>
            <p:nvPr/>
          </p:nvSpPr>
          <p:spPr>
            <a:xfrm>
              <a:off x="10765387" y="4735599"/>
              <a:ext cx="671238" cy="1749273"/>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rtl="0"/>
              <a:r>
                <a:rPr lang="en-US" sz="2800" dirty="0">
                  <a:ln>
                    <a:solidFill>
                      <a:srgbClr val="7030A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Patient</a:t>
              </a:r>
              <a:endParaRPr kumimoji="1" lang="ja-JP" altLang="en-US" sz="2800" dirty="0">
                <a:ln>
                  <a:solidFill>
                    <a:srgbClr val="7030A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cxnSp>
          <p:nvCxnSpPr>
            <p:cNvPr id="113" name="直線矢印コネクタ 112"/>
            <p:cNvCxnSpPr/>
            <p:nvPr/>
          </p:nvCxnSpPr>
          <p:spPr>
            <a:xfrm>
              <a:off x="9569365" y="4427879"/>
              <a:ext cx="1016097" cy="869793"/>
            </a:xfrm>
            <a:prstGeom prst="straightConnector1">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316085" y="5305877"/>
              <a:ext cx="1474296" cy="707886"/>
            </a:xfrm>
            <a:prstGeom prst="rect">
              <a:avLst/>
            </a:prstGeom>
            <a:noFill/>
          </p:spPr>
          <p:txBody>
            <a:bodyPr wrap="square" rtlCol="0">
              <a:spAutoFit/>
            </a:bodyPr>
            <a:lstStyle/>
            <a:p>
              <a:pPr rtl="0"/>
              <a:r>
                <a:rPr lang="en-US" sz="2000" b="1">
                  <a:latin typeface="Arial" panose="020B0604020202020204" pitchFamily="34" charset="0"/>
                  <a:cs typeface="Arial" panose="020B0604020202020204" pitchFamily="34" charset="0"/>
                </a:rPr>
                <a:t>999,500 tablets</a:t>
              </a:r>
              <a:endParaRPr kumimoji="1" lang="ja-JP" altLang="en-US" sz="2000" b="1" dirty="0">
                <a:latin typeface="Arial" panose="020B0604020202020204" pitchFamily="34" charset="0"/>
                <a:cs typeface="Arial" panose="020B0604020202020204" pitchFamily="34" charset="0"/>
              </a:endParaRPr>
            </a:p>
          </p:txBody>
        </p:sp>
        <p:pic>
          <p:nvPicPr>
            <p:cNvPr id="8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44328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508793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110"/>
            <p:cNvSpPr txBox="1"/>
            <p:nvPr/>
          </p:nvSpPr>
          <p:spPr bwMode="auto">
            <a:xfrm>
              <a:off x="1493379" y="5780048"/>
              <a:ext cx="2949808" cy="338554"/>
            </a:xfrm>
            <a:prstGeom prst="rect">
              <a:avLst/>
            </a:prstGeom>
            <a:solidFill>
              <a:schemeClr val="bg1"/>
            </a:solidFill>
          </p:spPr>
          <p:txBody>
            <a:bodyPr wrap="square" rtlCol="0">
              <a:spAutoFit/>
            </a:bodyPr>
            <a:lstStyle/>
            <a:p>
              <a:pPr rtl="0">
                <a:defRPr/>
              </a:pPr>
              <a:r>
                <a:rPr lang="en-US" sz="1400" b="1" dirty="0">
                  <a:ln>
                    <a:solidFill>
                      <a:schemeClr val="tx1"/>
                    </a:solidFill>
                  </a:ln>
                  <a:latin typeface="Arial" panose="020B0604020202020204" pitchFamily="34" charset="0"/>
                  <a:cs typeface="Arial" panose="020B0604020202020204" pitchFamily="34" charset="0"/>
                </a:rPr>
                <a:t>　1 </a:t>
              </a:r>
              <a:r>
                <a:rPr lang="en-US" sz="14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rPr>
                <a:t>million tablets manufactured</a:t>
              </a:r>
              <a:r>
                <a:rPr lang="en-US" sz="1600" dirty="0">
                  <a:ln>
                    <a:solidFill>
                      <a:schemeClr val="tx1"/>
                    </a:solidFill>
                  </a:ln>
                  <a:latin typeface="Arial" panose="020B0604020202020204" pitchFamily="34" charset="0"/>
                  <a:cs typeface="Arial" panose="020B0604020202020204" pitchFamily="34" charset="0"/>
                </a:rPr>
                <a:t>　</a:t>
              </a:r>
              <a:r>
                <a:rPr lang="en-US" sz="1600" b="1" dirty="0">
                  <a:ln>
                    <a:solidFill>
                      <a:schemeClr val="tx1"/>
                    </a:solidFill>
                  </a:ln>
                  <a:latin typeface="Arial" panose="020B0604020202020204" pitchFamily="34" charset="0"/>
                  <a:cs typeface="Arial" panose="020B0604020202020204" pitchFamily="34" charset="0"/>
                </a:rPr>
                <a:t>　</a:t>
              </a:r>
            </a:p>
          </p:txBody>
        </p:sp>
        <p:pic>
          <p:nvPicPr>
            <p:cNvPr id="10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5415486"/>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5415486"/>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541548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541548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541548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541548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直線コネクタ 31"/>
            <p:cNvCxnSpPr/>
            <p:nvPr/>
          </p:nvCxnSpPr>
          <p:spPr>
            <a:xfrm flipV="1">
              <a:off x="4720628" y="4663774"/>
              <a:ext cx="6404572" cy="3986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3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47537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80292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0" descr="抗生物質,トリミング画像,トリミングされた絵,ヘルスケア,医学,薬,鎮痛剤,錠剤,PNG,タブレット,透明な背景"/>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537" y="4164043"/>
              <a:ext cx="457423" cy="38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右矢印 58"/>
            <p:cNvSpPr/>
            <p:nvPr/>
          </p:nvSpPr>
          <p:spPr bwMode="auto">
            <a:xfrm rot="2508948">
              <a:off x="4059321" y="5203502"/>
              <a:ext cx="418457" cy="494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sp>
          <p:nvSpPr>
            <p:cNvPr id="60" name="角丸四角形 59"/>
            <p:cNvSpPr/>
            <p:nvPr/>
          </p:nvSpPr>
          <p:spPr>
            <a:xfrm>
              <a:off x="4965600" y="3824728"/>
              <a:ext cx="1871593" cy="73274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dirty="0">
                  <a:ln>
                    <a:solidFill>
                      <a:srgbClr val="7030A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Testing and inspection of some of the tablets</a:t>
              </a:r>
            </a:p>
          </p:txBody>
        </p:sp>
        <p:sp>
          <p:nvSpPr>
            <p:cNvPr id="62" name="右矢印 61"/>
            <p:cNvSpPr/>
            <p:nvPr/>
          </p:nvSpPr>
          <p:spPr bwMode="auto">
            <a:xfrm>
              <a:off x="7137692" y="5222296"/>
              <a:ext cx="456775" cy="5125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sp>
          <p:nvSpPr>
            <p:cNvPr id="63" name="テキスト ボックス 62"/>
            <p:cNvSpPr txBox="1"/>
            <p:nvPr/>
          </p:nvSpPr>
          <p:spPr bwMode="auto">
            <a:xfrm>
              <a:off x="4491537" y="4661151"/>
              <a:ext cx="2401365" cy="338554"/>
            </a:xfrm>
            <a:prstGeom prst="rect">
              <a:avLst/>
            </a:prstGeom>
            <a:noFill/>
          </p:spPr>
          <p:txBody>
            <a:bodyPr wrap="square" rtlCol="0">
              <a:spAutoFit/>
            </a:bodyPr>
            <a:lstStyle/>
            <a:p>
              <a:pPr rtl="0">
                <a:defRPr/>
              </a:pPr>
              <a:r>
                <a:rPr lang="en-US" sz="105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rPr>
                <a:t>500 tablets for testing</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p>
          </p:txBody>
        </p:sp>
        <p:sp>
          <p:nvSpPr>
            <p:cNvPr id="58" name="右矢印 57"/>
            <p:cNvSpPr/>
            <p:nvPr/>
          </p:nvSpPr>
          <p:spPr bwMode="auto">
            <a:xfrm rot="18708948">
              <a:off x="4065493" y="4424720"/>
              <a:ext cx="470897" cy="44482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sp>
          <p:nvSpPr>
            <p:cNvPr id="29" name="角丸四角形吹き出し 28"/>
            <p:cNvSpPr/>
            <p:nvPr/>
          </p:nvSpPr>
          <p:spPr>
            <a:xfrm>
              <a:off x="2059252" y="6225545"/>
              <a:ext cx="8206600" cy="505435"/>
            </a:xfrm>
            <a:prstGeom prst="wedgeRoundRectCallout">
              <a:avLst>
                <a:gd name="adj1" fmla="val 55442"/>
                <a:gd name="adj2" fmla="val -40954"/>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Quality defects that patients can perceive are limited to appearance, taste, smell, etc.</a:t>
              </a:r>
              <a:endParaRPr kumimoji="1" lang="en-US" altLang="ja-JP"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r>
                <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Patients </a:t>
              </a:r>
              <a:r>
                <a:rPr lang="en-US" sz="1100" strike="sngStrike"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would</a:t>
              </a:r>
              <a:r>
                <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lang="en-US" sz="1100" dirty="0">
                  <a:ln>
                    <a:solidFill>
                      <a:schemeClr val="tx1"/>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are</a:t>
              </a:r>
              <a:r>
                <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 not be able to tell even if </a:t>
              </a:r>
              <a:r>
                <a:rPr lang="en-US" sz="1100" dirty="0">
                  <a:ln>
                    <a:solidFill>
                      <a:schemeClr val="tx1"/>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the drug product contains only half of the specified </a:t>
              </a:r>
              <a:r>
                <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amount of </a:t>
              </a:r>
              <a:r>
                <a:rPr lang="en-US" sz="1100" dirty="0">
                  <a:ln>
                    <a:solidFill>
                      <a:schemeClr val="tx1"/>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API</a:t>
              </a:r>
              <a:r>
                <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  or </a:t>
              </a:r>
              <a:r>
                <a:rPr lang="en-US" sz="1100" dirty="0">
                  <a:ln>
                    <a:solidFill>
                      <a:schemeClr val="tx1"/>
                    </a:solidFill>
                  </a:ln>
                  <a:solidFill>
                    <a:schemeClr val="bg1"/>
                  </a:solidFill>
                  <a:latin typeface="Arial" panose="020B0604020202020204" pitchFamily="34" charset="0"/>
                  <a:ea typeface="HG丸ｺﾞｼｯｸM-PRO" panose="020F0600000000000000" pitchFamily="50" charset="-128"/>
                  <a:cs typeface="Arial" panose="020B0604020202020204" pitchFamily="34" charset="0"/>
                </a:rPr>
                <a:t>it is contaminated </a:t>
              </a:r>
              <a:r>
                <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with other ingredients.</a:t>
              </a:r>
              <a:r>
                <a:rPr lang="en-US" altLang="ja-JP"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endParaRPr lang="en-US" sz="1100" dirty="0">
                <a:ln>
                  <a:solidFill>
                    <a:schemeClr val="tx1"/>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1" name="角丸四角形吹き出し 20"/>
            <p:cNvSpPr/>
            <p:nvPr/>
          </p:nvSpPr>
          <p:spPr>
            <a:xfrm>
              <a:off x="2059251" y="3342177"/>
              <a:ext cx="8200632" cy="381155"/>
            </a:xfrm>
            <a:prstGeom prst="wedgeRoundRectCallout">
              <a:avLst>
                <a:gd name="adj1" fmla="val 56249"/>
                <a:gd name="adj2" fmla="val -34380"/>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en-US" dirty="0">
                  <a:ln>
                    <a:solidFill>
                      <a:schemeClr val="tx1"/>
                    </a:solidFill>
                  </a:ln>
                  <a:solidFill>
                    <a:prstClr val="black"/>
                  </a:solidFill>
                  <a:latin typeface="Arial" panose="020B0604020202020204" pitchFamily="34" charset="0"/>
                  <a:ea typeface="HG丸ｺﾞｼｯｸM-PRO" panose="020F0600000000000000" pitchFamily="50" charset="-128"/>
                  <a:cs typeface="Arial" panose="020B0604020202020204" pitchFamily="34" charset="0"/>
                </a:rPr>
                <a:t>Consumers can perceive quality defects when they use the product.</a:t>
              </a:r>
            </a:p>
          </p:txBody>
        </p:sp>
        <p:sp>
          <p:nvSpPr>
            <p:cNvPr id="10" name="テキスト ボックス 9"/>
            <p:cNvSpPr txBox="1"/>
            <p:nvPr/>
          </p:nvSpPr>
          <p:spPr bwMode="auto">
            <a:xfrm>
              <a:off x="1368867" y="2952603"/>
              <a:ext cx="2605413" cy="369332"/>
            </a:xfrm>
            <a:prstGeom prst="rect">
              <a:avLst/>
            </a:prstGeom>
            <a:gradFill>
              <a:gsLst>
                <a:gs pos="0">
                  <a:schemeClr val="bg1">
                    <a:alpha val="69000"/>
                  </a:schemeClr>
                </a:gs>
                <a:gs pos="50000">
                  <a:schemeClr val="bg1"/>
                </a:gs>
                <a:gs pos="100000">
                  <a:schemeClr val="bg1"/>
                </a:gs>
              </a:gsLst>
              <a:lin ang="10800000" scaled="0"/>
            </a:gradFill>
          </p:spPr>
          <p:txBody>
            <a:bodyPr wrap="square" rtlCol="0">
              <a:spAutoFit/>
            </a:bodyPr>
            <a:lstStyle/>
            <a:p>
              <a:pPr rtl="0">
                <a:defRPr/>
              </a:pPr>
              <a:r>
                <a:rPr lang="en-US" sz="1400" dirty="0">
                  <a:latin typeface="Arial" panose="020B0604020202020204" pitchFamily="34" charset="0"/>
                  <a:ea typeface="HG丸ｺﾞｼｯｸM-PRO" panose="020F0600000000000000" pitchFamily="50" charset="-128"/>
                  <a:cs typeface="Arial" panose="020B0604020202020204" pitchFamily="34" charset="0"/>
                </a:rPr>
                <a:t>　</a:t>
              </a:r>
              <a:r>
                <a:rPr lang="en-US" sz="14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rPr>
                <a:t>100,000 units manufactured</a:t>
              </a:r>
              <a:r>
                <a:rPr lang="en-US" dirty="0">
                  <a:latin typeface="Arial" panose="020B0604020202020204" pitchFamily="34" charset="0"/>
                  <a:cs typeface="Arial" panose="020B0604020202020204" pitchFamily="34" charset="0"/>
                </a:rPr>
                <a:t>　　</a:t>
              </a:r>
            </a:p>
          </p:txBody>
        </p:sp>
        <p:sp>
          <p:nvSpPr>
            <p:cNvPr id="140" name="円形吹き出し 139"/>
            <p:cNvSpPr/>
            <p:nvPr/>
          </p:nvSpPr>
          <p:spPr>
            <a:xfrm>
              <a:off x="9902406" y="3949489"/>
              <a:ext cx="2239243" cy="609260"/>
            </a:xfrm>
            <a:prstGeom prst="wedgeEllipseCallout">
              <a:avLst>
                <a:gd name="adj1" fmla="val -42948"/>
                <a:gd name="adj2" fmla="val 88962"/>
              </a:avLst>
            </a:prstGeom>
            <a:gradFill>
              <a:gsLst>
                <a:gs pos="0">
                  <a:schemeClr val="accent1">
                    <a:lumMod val="5000"/>
                    <a:lumOff val="95000"/>
                  </a:schemeClr>
                </a:gs>
                <a:gs pos="52000">
                  <a:schemeClr val="accent4">
                    <a:lumMod val="20000"/>
                    <a:lumOff val="80000"/>
                  </a:schemeClr>
                </a:gs>
                <a:gs pos="10000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dirty="0">
                  <a:ln>
                    <a:solidFill>
                      <a:srgbClr val="FF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All are guaranteed by data.</a:t>
              </a:r>
            </a:p>
          </p:txBody>
        </p:sp>
        <p:sp>
          <p:nvSpPr>
            <p:cNvPr id="142" name="右矢印 141"/>
            <p:cNvSpPr/>
            <p:nvPr/>
          </p:nvSpPr>
          <p:spPr bwMode="auto">
            <a:xfrm>
              <a:off x="10094870" y="1901723"/>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sp>
          <p:nvSpPr>
            <p:cNvPr id="143" name="右矢印 142"/>
            <p:cNvSpPr/>
            <p:nvPr/>
          </p:nvSpPr>
          <p:spPr bwMode="auto">
            <a:xfrm>
              <a:off x="10101498" y="5287657"/>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sp>
          <p:nvSpPr>
            <p:cNvPr id="144" name="右矢印 143"/>
            <p:cNvSpPr/>
            <p:nvPr/>
          </p:nvSpPr>
          <p:spPr bwMode="auto">
            <a:xfrm>
              <a:off x="6997819" y="4007646"/>
              <a:ext cx="459694" cy="4591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dirty="0">
                <a:latin typeface="Arial" panose="020B0604020202020204" pitchFamily="34" charset="0"/>
                <a:cs typeface="Arial" panose="020B0604020202020204" pitchFamily="34" charset="0"/>
              </a:endParaRPr>
            </a:p>
          </p:txBody>
        </p:sp>
        <p:pic>
          <p:nvPicPr>
            <p:cNvPr id="12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674" y="2531670"/>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210" y="2531670"/>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747" y="2531670"/>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282" y="2531670"/>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6437" y="257900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7" name="直線矢印コネクタ 146"/>
            <p:cNvCxnSpPr>
              <a:endCxn id="57" idx="3"/>
            </p:cNvCxnSpPr>
            <p:nvPr/>
          </p:nvCxnSpPr>
          <p:spPr>
            <a:xfrm flipV="1">
              <a:off x="4940770" y="4354865"/>
              <a:ext cx="8190" cy="71252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1" name="右矢印吹き出し 150"/>
            <p:cNvSpPr/>
            <p:nvPr/>
          </p:nvSpPr>
          <p:spPr>
            <a:xfrm>
              <a:off x="728820" y="1488622"/>
              <a:ext cx="873149" cy="1746320"/>
            </a:xfrm>
            <a:prstGeom prst="rightArrowCallout">
              <a:avLst>
                <a:gd name="adj1" fmla="val 88745"/>
                <a:gd name="adj2" fmla="val 100001"/>
                <a:gd name="adj3" fmla="val 25000"/>
                <a:gd name="adj4" fmla="val 64977"/>
              </a:avLst>
            </a:prstGeom>
            <a:gradFill>
              <a:gsLst>
                <a:gs pos="0">
                  <a:schemeClr val="bg1">
                    <a:alpha val="69000"/>
                  </a:schemeClr>
                </a:gs>
                <a:gs pos="51000">
                  <a:schemeClr val="accent2">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rtl="0"/>
              <a:r>
                <a:rPr lang="en-US" sz="16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Home appliances, </a:t>
              </a:r>
              <a:r>
                <a:rPr lang="en-US" sz="11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etc.</a:t>
              </a:r>
            </a:p>
          </p:txBody>
        </p:sp>
        <p:sp>
          <p:nvSpPr>
            <p:cNvPr id="154" name="右矢印吹き出し 153"/>
            <p:cNvSpPr/>
            <p:nvPr/>
          </p:nvSpPr>
          <p:spPr>
            <a:xfrm>
              <a:off x="735448" y="4529992"/>
              <a:ext cx="873149" cy="1746320"/>
            </a:xfrm>
            <a:prstGeom prst="rightArrowCallout">
              <a:avLst>
                <a:gd name="adj1" fmla="val 88745"/>
                <a:gd name="adj2" fmla="val 100001"/>
                <a:gd name="adj3" fmla="val 25000"/>
                <a:gd name="adj4" fmla="val 64977"/>
              </a:avLst>
            </a:prstGeom>
            <a:gradFill>
              <a:gsLst>
                <a:gs pos="0">
                  <a:schemeClr val="bg1">
                    <a:alpha val="69000"/>
                  </a:schemeClr>
                </a:gs>
                <a:gs pos="51000">
                  <a:schemeClr val="accent2">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rtl="0"/>
              <a:r>
                <a:rPr lang="en-US" sz="12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Pharmaceutical products, </a:t>
              </a:r>
              <a:r>
                <a:rPr 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etc.</a:t>
              </a:r>
            </a:p>
          </p:txBody>
        </p:sp>
        <p:sp>
          <p:nvSpPr>
            <p:cNvPr id="156" name="十字形 155"/>
            <p:cNvSpPr/>
            <p:nvPr/>
          </p:nvSpPr>
          <p:spPr>
            <a:xfrm rot="2709174">
              <a:off x="5764321" y="2505357"/>
              <a:ext cx="567568" cy="566083"/>
            </a:xfrm>
            <a:prstGeom prst="plus">
              <a:avLst>
                <a:gd name="adj" fmla="val 429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grpSp>
      <p:sp>
        <p:nvSpPr>
          <p:cNvPr id="7" name="Rectangle 12"/>
          <p:cNvSpPr txBox="1">
            <a:spLocks noChangeArrowheads="1"/>
          </p:cNvSpPr>
          <p:nvPr/>
        </p:nvSpPr>
        <p:spPr bwMode="auto">
          <a:xfrm>
            <a:off x="10409746" y="6463644"/>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D68E19FC-C480-44EE-B820-EBB773BFA002}"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4</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146" name="タイトル 1"/>
          <p:cNvSpPr txBox="1">
            <a:spLocks/>
          </p:cNvSpPr>
          <p:nvPr/>
        </p:nvSpPr>
        <p:spPr>
          <a:xfrm>
            <a:off x="2416118" y="96272"/>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rtl="0">
              <a:lnSpc>
                <a:spcPct val="100000"/>
              </a:lnSpc>
            </a:pPr>
            <a:r>
              <a:rPr lang="en-US"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lang="ja-JP" altLang="en-US" sz="32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400" dirty="0">
                <a:ln>
                  <a:solidFill>
                    <a:srgbClr val="FF0000"/>
                  </a:solidFill>
                </a:ln>
                <a:latin typeface="Arial" panose="020B0604020202020204" pitchFamily="34" charset="0"/>
                <a:cs typeface="Arial" panose="020B0604020202020204" pitchFamily="34" charset="0"/>
              </a:rPr>
              <a:t>– Why must we comply with this? –</a:t>
            </a:r>
            <a:endParaRPr lang="ja-JP" altLang="en-US" sz="24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148" name="テキスト ボックス 147"/>
          <p:cNvSpPr txBox="1"/>
          <p:nvPr/>
        </p:nvSpPr>
        <p:spPr>
          <a:xfrm>
            <a:off x="7810090" y="1372830"/>
            <a:ext cx="2398464" cy="261610"/>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pPr algn="ctr" rtl="0"/>
            <a:r>
              <a:rPr lang="en-US" sz="11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Inspection result: Conforming</a:t>
            </a:r>
            <a:endParaRPr kumimoji="1" lang="en-US" altLang="ja-JP" sz="11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53360914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81666" y="19356"/>
            <a:ext cx="12161405" cy="6846665"/>
            <a:chOff x="-6522" y="19356"/>
            <a:chExt cx="12161405" cy="6846665"/>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 y="19356"/>
              <a:ext cx="12161405" cy="6846665"/>
            </a:xfrm>
            <a:prstGeom prst="rect">
              <a:avLst/>
            </a:prstGeom>
            <a:solidFill>
              <a:schemeClr val="bg1">
                <a:lumMod val="95000"/>
                <a:alpha val="31000"/>
              </a:schemeClr>
            </a:solidFill>
          </p:spPr>
        </p:pic>
        <p:sp>
          <p:nvSpPr>
            <p:cNvPr id="18" name="角丸四角形 17"/>
            <p:cNvSpPr/>
            <p:nvPr/>
          </p:nvSpPr>
          <p:spPr>
            <a:xfrm>
              <a:off x="573058" y="332021"/>
              <a:ext cx="10953540" cy="6320405"/>
            </a:xfrm>
            <a:prstGeom prst="roundRect">
              <a:avLst/>
            </a:prstGeom>
            <a:gradFill flip="none" rotWithShape="1">
              <a:gsLst>
                <a:gs pos="0">
                  <a:schemeClr val="accent1">
                    <a:lumMod val="5000"/>
                    <a:lumOff val="95000"/>
                  </a:schemeClr>
                </a:gs>
                <a:gs pos="74000">
                  <a:schemeClr val="bg1"/>
                </a:gs>
                <a:gs pos="83000">
                  <a:schemeClr val="bg1">
                    <a:alpha val="78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graphicFrame>
          <p:nvGraphicFramePr>
            <p:cNvPr id="4" name="図表 3"/>
            <p:cNvGraphicFramePr/>
            <p:nvPr>
              <p:extLst>
                <p:ext uri="{D42A27DB-BD31-4B8C-83A1-F6EECF244321}">
                  <p14:modId xmlns:p14="http://schemas.microsoft.com/office/powerpoint/2010/main" val="19896085"/>
                </p:ext>
              </p:extLst>
            </p:nvPr>
          </p:nvGraphicFramePr>
          <p:xfrm>
            <a:off x="1972720" y="1158787"/>
            <a:ext cx="1005387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星 12 6"/>
            <p:cNvSpPr/>
            <p:nvPr/>
          </p:nvSpPr>
          <p:spPr>
            <a:xfrm rot="19957717">
              <a:off x="323652" y="2205943"/>
              <a:ext cx="3981868" cy="770896"/>
            </a:xfrm>
            <a:prstGeom prst="star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16" name="タイトル 1"/>
            <p:cNvSpPr txBox="1">
              <a:spLocks/>
            </p:cNvSpPr>
            <p:nvPr/>
          </p:nvSpPr>
          <p:spPr>
            <a:xfrm>
              <a:off x="2493159" y="118426"/>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rtl="0"/>
              <a:r>
                <a:rPr lang="en-US" sz="4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dirty="0">
                  <a:ln>
                    <a:solidFill>
                      <a:srgbClr val="FF0000"/>
                    </a:solidFill>
                  </a:ln>
                  <a:latin typeface="Arial" panose="020B0604020202020204" pitchFamily="34" charset="0"/>
                  <a:cs typeface="Arial" panose="020B0604020202020204" pitchFamily="34" charset="0"/>
                </a:rPr>
                <a:t>– Why must we comply with this? –</a:t>
              </a:r>
              <a:endParaRPr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13" name="正方形/長方形 12"/>
            <p:cNvSpPr/>
            <p:nvPr/>
          </p:nvSpPr>
          <p:spPr>
            <a:xfrm rot="19860750">
              <a:off x="613059" y="1997778"/>
              <a:ext cx="3830678" cy="891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dirty="0">
                  <a:ln>
                    <a:solidFill>
                      <a:srgbClr val="C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It makes it possible to track operations.</a:t>
              </a:r>
            </a:p>
          </p:txBody>
        </p:sp>
        <p:pic>
          <p:nvPicPr>
            <p:cNvPr id="6" name="図 8" descr="無料ビジネス向けイラスト - 物の識別・選別・&lt;strong&gt;チェック&lt;/strong&gt;・確認 ..."/>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41" y="2214217"/>
              <a:ext cx="15732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10"/>
            <a:stretch>
              <a:fillRect/>
            </a:stretch>
          </p:blipFill>
          <p:spPr>
            <a:xfrm>
              <a:off x="9197149" y="3309555"/>
              <a:ext cx="1125820" cy="1156877"/>
            </a:xfrm>
            <a:prstGeom prst="rect">
              <a:avLst/>
            </a:prstGeom>
          </p:spPr>
        </p:pic>
        <p:pic>
          <p:nvPicPr>
            <p:cNvPr id="3" name="図 2"/>
            <p:cNvPicPr>
              <a:picLocks noChangeAspect="1"/>
            </p:cNvPicPr>
            <p:nvPr/>
          </p:nvPicPr>
          <p:blipFill>
            <a:blip r:embed="rId11"/>
            <a:stretch>
              <a:fillRect/>
            </a:stretch>
          </p:blipFill>
          <p:spPr>
            <a:xfrm>
              <a:off x="6369690" y="1471629"/>
              <a:ext cx="1259935" cy="1137145"/>
            </a:xfrm>
            <a:prstGeom prst="rect">
              <a:avLst/>
            </a:prstGeom>
          </p:spPr>
        </p:pic>
        <p:graphicFrame>
          <p:nvGraphicFramePr>
            <p:cNvPr id="17" name="図表 16"/>
            <p:cNvGraphicFramePr/>
            <p:nvPr/>
          </p:nvGraphicFramePr>
          <p:xfrm>
            <a:off x="2581248" y="1987429"/>
            <a:ext cx="6163598" cy="48612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正方形/長方形 1"/>
            <p:cNvSpPr/>
            <p:nvPr/>
          </p:nvSpPr>
          <p:spPr>
            <a:xfrm>
              <a:off x="219112" y="4970650"/>
              <a:ext cx="6766600" cy="175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en-US" sz="2400" dirty="0">
                  <a:ln>
                    <a:solidFill>
                      <a:srgbClr val="FF66FF"/>
                    </a:solidFill>
                  </a:ln>
                  <a:latin typeface="Arial" panose="020B0604020202020204" pitchFamily="34" charset="0"/>
                  <a:ea typeface="HG丸ｺﾞｼｯｸM-PRO" panose="020F0600000000000000" pitchFamily="50" charset="-128"/>
                  <a:cs typeface="Arial" panose="020B0604020202020204" pitchFamily="34" charset="0"/>
                </a:rPr>
                <a:t>Complete, consistent and accurate records (data) demonstrate the quality of the products we deliver to the market and </a:t>
              </a:r>
              <a:r>
                <a:rPr lang="en-US" sz="2400" dirty="0">
                  <a:ln>
                    <a:solidFill>
                      <a:srgbClr val="FF9966"/>
                    </a:solidFill>
                  </a:ln>
                  <a:solidFill>
                    <a:srgbClr val="FF9966"/>
                  </a:solidFill>
                  <a:latin typeface="Arial" panose="020B0604020202020204" pitchFamily="34" charset="0"/>
                  <a:ea typeface="HG丸ｺﾞｼｯｸM-PRO" panose="020F0600000000000000" pitchFamily="50" charset="-128"/>
                  <a:cs typeface="Arial" panose="020B0604020202020204" pitchFamily="34" charset="0"/>
                </a:rPr>
                <a:t>earn the trust of patients and medical institutions!</a:t>
              </a:r>
              <a:endParaRPr kumimoji="1" lang="ja-JP" altLang="en-US" sz="2400" dirty="0">
                <a:ln>
                  <a:solidFill>
                    <a:srgbClr val="FF9966"/>
                  </a:solidFill>
                </a:ln>
                <a:solidFill>
                  <a:srgbClr val="FF9966"/>
                </a:solidFill>
                <a:latin typeface="Arial" panose="020B0604020202020204" pitchFamily="34" charset="0"/>
                <a:ea typeface="HG丸ｺﾞｼｯｸM-PRO" panose="020F0600000000000000" pitchFamily="50" charset="-128"/>
                <a:cs typeface="Arial" panose="020B0604020202020204" pitchFamily="34" charset="0"/>
              </a:endParaRPr>
            </a:p>
          </p:txBody>
        </p:sp>
      </p:grpSp>
      <p:sp>
        <p:nvSpPr>
          <p:cNvPr id="14" name="Rectangle 12"/>
          <p:cNvSpPr txBox="1">
            <a:spLocks noChangeArrowheads="1"/>
          </p:cNvSpPr>
          <p:nvPr/>
        </p:nvSpPr>
        <p:spPr bwMode="auto">
          <a:xfrm>
            <a:off x="10474535" y="6466688"/>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F3DE42E6-ED5A-4857-902E-C47F6FED7A70}"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t>5</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83226955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8" name="テキスト ボックス 7"/>
          <p:cNvSpPr txBox="1"/>
          <p:nvPr/>
        </p:nvSpPr>
        <p:spPr>
          <a:xfrm>
            <a:off x="150252" y="2505915"/>
            <a:ext cx="11890157" cy="4531199"/>
          </a:xfrm>
          <a:prstGeom prst="rect">
            <a:avLst/>
          </a:prstGeom>
          <a:solidFill>
            <a:schemeClr val="bg1">
              <a:alpha val="75000"/>
            </a:schemeClr>
          </a:solidFill>
        </p:spPr>
        <p:txBody>
          <a:bodyPr wrap="square" rtlCol="0">
            <a:noAutofit/>
          </a:bodyPr>
          <a:lstStyle/>
          <a:p>
            <a:pPr indent="-342900" rtl="0">
              <a:spcBef>
                <a:spcPct val="0"/>
              </a:spcBef>
              <a:spcAft>
                <a:spcPct val="0"/>
              </a:spcAft>
              <a:buFont typeface="HG丸ｺﾞｼｯｸM-PRO" panose="020F0600000000000000" pitchFamily="50" charset="-128"/>
              <a:buChar char="❖"/>
            </a:pPr>
            <a:r>
              <a:rPr lang="en-US" sz="2000" dirty="0">
                <a:ln>
                  <a:solidFill>
                    <a:srgbClr val="00B050"/>
                  </a:solidFill>
                </a:ln>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Late 1980s</a:t>
            </a:r>
            <a:r>
              <a:rPr lang="en-US" sz="2000" dirty="0">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	</a:t>
            </a:r>
            <a:r>
              <a:rPr lang="en-US" sz="2000" dirty="0">
                <a:ln>
                  <a:solidFill>
                    <a:srgbClr val="00B050"/>
                  </a:solidFill>
                </a:ln>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 </a:t>
            </a:r>
            <a:r>
              <a:rPr lang="en-US" sz="20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Generic Drug Scandal</a:t>
            </a:r>
            <a:endParaRPr lang="ja-JP" altLang="en-US" sz="2000" dirty="0">
              <a:ln>
                <a:solidFill>
                  <a:srgbClr val="7030A0"/>
                </a:solidFill>
              </a:ln>
              <a:latin typeface="Arial" panose="020B0604020202020204" pitchFamily="34" charset="0"/>
              <a:ea typeface="HG丸ｺﾞｼｯｸM-PRO" panose="020F0600000000000000" pitchFamily="50" charset="-128"/>
              <a:cs typeface="Arial" panose="020B0604020202020204" pitchFamily="34" charset="0"/>
            </a:endParaRPr>
          </a:p>
          <a:p>
            <a:pPr marL="1270000" indent="-393700" rtl="0">
              <a:spcBef>
                <a:spcPct val="0"/>
              </a:spcBef>
              <a:spcAft>
                <a:spcPct val="0"/>
              </a:spcAft>
            </a:pPr>
            <a:r>
              <a:rPr lang="en-US"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rPr>
              <a:t>=&gt; It was revealed that </a:t>
            </a:r>
            <a:r>
              <a:rPr lang="en-US" sz="2000" strike="sngStrike"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rPr>
              <a:t>the</a:t>
            </a:r>
            <a:r>
              <a:rPr lang="en-US"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rPr>
              <a:t> wrong data were provided by a pharmaceutical company in connection with bribery!</a:t>
            </a:r>
            <a:endParaRPr lang="en-US" altLang="ja-JP"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endParaRPr>
          </a:p>
          <a:p>
            <a:pPr rtl="0">
              <a:spcBef>
                <a:spcPct val="0"/>
              </a:spcBef>
              <a:spcAft>
                <a:spcPct val="0"/>
              </a:spcAft>
            </a:pPr>
            <a:r>
              <a:rPr lang="en-US"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rPr>
              <a:t>	=&gt; This led to </a:t>
            </a:r>
            <a:r>
              <a:rPr lang="en-US" sz="2000" dirty="0">
                <a:ln>
                  <a:solidFill>
                    <a:srgbClr val="7030A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enormous fines, impact on stock prices, and obstacles to business operations</a:t>
            </a:r>
            <a:r>
              <a:rPr lang="en-US"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rPr>
              <a:t>! !</a:t>
            </a:r>
            <a:endParaRPr lang="ja-JP" altLang="en-US"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endParaRPr>
          </a:p>
          <a:p>
            <a:pPr rtl="0">
              <a:spcBef>
                <a:spcPct val="0"/>
              </a:spcBef>
              <a:spcAft>
                <a:spcPct val="0"/>
              </a:spcAft>
            </a:pPr>
            <a:endParaRPr lang="en-US" altLang="ja-JP" sz="1200" dirty="0">
              <a:solidFill>
                <a:srgbClr val="FFCC00"/>
              </a:solidFill>
              <a:latin typeface="Arial" panose="020B0604020202020204" pitchFamily="34" charset="0"/>
              <a:ea typeface="HG丸ｺﾞｼｯｸM-PRO" panose="020F0600000000000000" pitchFamily="50" charset="-128"/>
              <a:cs typeface="Arial" panose="020B0604020202020204" pitchFamily="34" charset="0"/>
            </a:endParaRPr>
          </a:p>
          <a:p>
            <a:pPr indent="-342900" rtl="0">
              <a:spcBef>
                <a:spcPct val="0"/>
              </a:spcBef>
              <a:spcAft>
                <a:spcPct val="0"/>
              </a:spcAft>
              <a:buFont typeface="HG丸ｺﾞｼｯｸM-PRO" panose="020F0600000000000000" pitchFamily="50" charset="-128"/>
              <a:buChar char="❖"/>
            </a:pPr>
            <a:r>
              <a:rPr lang="en-US" sz="2000" dirty="0">
                <a:ln>
                  <a:solidFill>
                    <a:srgbClr val="00B050"/>
                  </a:solidFill>
                </a:ln>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Early 1990s</a:t>
            </a:r>
            <a:r>
              <a:rPr lang="en-US" sz="2000" dirty="0">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	</a:t>
            </a:r>
            <a:r>
              <a:rPr lang="en-US" sz="2000" dirty="0">
                <a:ln>
                  <a:solidFill>
                    <a:srgbClr val="00B050"/>
                  </a:solidFill>
                </a:ln>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 </a:t>
            </a:r>
            <a:r>
              <a:rPr lang="en-US" sz="20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Application Integrity Policy (FDA)</a:t>
            </a:r>
          </a:p>
          <a:p>
            <a:pPr rtl="0">
              <a:spcBef>
                <a:spcPct val="0"/>
              </a:spcBef>
              <a:spcAft>
                <a:spcPct val="0"/>
              </a:spcAft>
            </a:pPr>
            <a:r>
              <a:rPr lang="en-US"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rPr>
              <a:t>	=&gt; Guideline on Integrity of Application Data issued!</a:t>
            </a:r>
            <a:endParaRPr lang="en-US" altLang="ja-JP"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endParaRPr>
          </a:p>
          <a:p>
            <a:pPr rtl="0">
              <a:spcBef>
                <a:spcPct val="0"/>
              </a:spcBef>
              <a:spcAft>
                <a:spcPct val="0"/>
              </a:spcAft>
            </a:pPr>
            <a:endParaRPr lang="ja-JP" altLang="en-US" sz="12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endParaRPr>
          </a:p>
          <a:p>
            <a:pPr indent="-342900" rtl="0">
              <a:spcBef>
                <a:spcPct val="0"/>
              </a:spcBef>
              <a:spcAft>
                <a:spcPct val="0"/>
              </a:spcAft>
              <a:buFont typeface="HG丸ｺﾞｼｯｸM-PRO" panose="020F0600000000000000" pitchFamily="50" charset="-128"/>
              <a:buChar char="❖"/>
            </a:pPr>
            <a:r>
              <a:rPr lang="en-US" sz="2000" dirty="0">
                <a:ln>
                  <a:solidFill>
                    <a:srgbClr val="00B050"/>
                  </a:solidFill>
                </a:ln>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After 2010</a:t>
            </a:r>
            <a:r>
              <a:rPr lang="en-US" sz="2000" dirty="0">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	</a:t>
            </a:r>
            <a:r>
              <a:rPr lang="en-US" sz="2000" dirty="0">
                <a:ln>
                  <a:solidFill>
                    <a:srgbClr val="00B050"/>
                  </a:solidFill>
                </a:ln>
                <a:solidFill>
                  <a:srgbClr val="2D2D8A">
                    <a:lumMod val="60000"/>
                    <a:lumOff val="40000"/>
                  </a:srgbClr>
                </a:solidFill>
                <a:latin typeface="Arial" panose="020B0604020202020204" pitchFamily="34" charset="0"/>
                <a:ea typeface="HG丸ｺﾞｼｯｸM-PRO" panose="020F0600000000000000" pitchFamily="50" charset="-128"/>
                <a:cs typeface="Arial" panose="020B0604020202020204" pitchFamily="34" charset="0"/>
              </a:rPr>
              <a:t> </a:t>
            </a:r>
            <a:r>
              <a:rPr lang="en-US" sz="20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Expanded scope of data integrity! (FDA)</a:t>
            </a:r>
          </a:p>
          <a:p>
            <a:pPr marL="1219200" indent="-355600" rtl="0">
              <a:spcBef>
                <a:spcPct val="0"/>
              </a:spcBef>
              <a:spcAft>
                <a:spcPct val="0"/>
              </a:spcAft>
            </a:pPr>
            <a:r>
              <a:rPr lang="en-US" sz="2000" dirty="0">
                <a:ln>
                  <a:solidFill>
                    <a:srgbClr val="0000FF"/>
                  </a:solidFill>
                </a:ln>
                <a:solidFill>
                  <a:srgbClr val="0000FF"/>
                </a:solidFill>
                <a:latin typeface="Arial" panose="020B0604020202020204" pitchFamily="34" charset="0"/>
                <a:ea typeface="HG丸ｺﾞｼｯｸM-PRO" panose="020F0600000000000000" pitchFamily="50" charset="-128"/>
                <a:cs typeface="Arial" panose="020B0604020202020204" pitchFamily="34" charset="0"/>
              </a:rPr>
              <a:t>=&gt; More rigorous inspections for API plants in India and China, which are major suppliers for US products!</a:t>
            </a:r>
            <a:r>
              <a:rPr 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　　</a:t>
            </a:r>
            <a:endPar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rtl="0">
              <a:spcBef>
                <a:spcPct val="0"/>
              </a:spcBef>
              <a:spcAft>
                <a:spcPct val="0"/>
              </a:spcAft>
            </a:pPr>
            <a:endParaRPr lang="en-US" sz="1200" b="1" dirty="0">
              <a:solidFill>
                <a:srgbClr val="FF0000"/>
              </a:solidFill>
              <a:latin typeface="Arial" panose="020B0604020202020204" pitchFamily="34" charset="0"/>
              <a:ea typeface="メイリオ" panose="020B0604030504040204" pitchFamily="50" charset="-128"/>
              <a:cs typeface="Arial" panose="020B0604020202020204" pitchFamily="34" charset="0"/>
            </a:endParaRPr>
          </a:p>
          <a:p>
            <a:pPr algn="r">
              <a:spcBef>
                <a:spcPct val="0"/>
              </a:spcBef>
              <a:spcAft>
                <a:spcPct val="0"/>
              </a:spcAft>
            </a:pPr>
            <a:r>
              <a:rPr lang="en-US" sz="1200" b="1" dirty="0">
                <a:solidFill>
                  <a:srgbClr val="FF0000"/>
                </a:solidFill>
                <a:latin typeface="Arial" panose="020B0604020202020204" pitchFamily="34" charset="0"/>
                <a:ea typeface="メイリオ" panose="020B0604030504040204" pitchFamily="50" charset="-128"/>
                <a:cs typeface="Arial" panose="020B0604020202020204" pitchFamily="34" charset="0"/>
              </a:rPr>
              <a:t>Quality</a:t>
            </a:r>
            <a:r>
              <a:rPr lang="en-US" sz="1200" b="1" dirty="0">
                <a:solidFill>
                  <a:srgbClr val="000000"/>
                </a:solidFill>
                <a:latin typeface="Arial" panose="020B0604020202020204" pitchFamily="34" charset="0"/>
                <a:ea typeface="メイリオ" panose="020B0604030504040204" pitchFamily="50" charset="-128"/>
                <a:cs typeface="Arial" panose="020B0604020202020204" pitchFamily="34" charset="0"/>
              </a:rPr>
              <a:t> cannot be guaranteed at companies that cannot  produce correct data. Defects at suppliers directly lead to </a:t>
            </a:r>
            <a:r>
              <a:rPr lang="en-US" altLang="ja-JP" sz="1200" b="1" dirty="0">
                <a:solidFill>
                  <a:srgbClr val="000000"/>
                </a:solidFill>
                <a:latin typeface="Arial" panose="020B0604020202020204" pitchFamily="34" charset="0"/>
                <a:ea typeface="メイリオ" panose="020B0604030504040204" pitchFamily="50" charset="-128"/>
                <a:cs typeface="Arial" panose="020B0604020202020204" pitchFamily="34" charset="0"/>
              </a:rPr>
              <a:t>products </a:t>
            </a:r>
            <a:r>
              <a:rPr lang="en-US" sz="1200" b="1" dirty="0" err="1">
                <a:solidFill>
                  <a:srgbClr val="FF0000"/>
                </a:solidFill>
                <a:latin typeface="Arial" panose="020B0604020202020204" pitchFamily="34" charset="0"/>
                <a:ea typeface="メイリオ" panose="020B0604030504040204" pitchFamily="50" charset="-128"/>
                <a:cs typeface="Arial" panose="020B0604020202020204" pitchFamily="34" charset="0"/>
              </a:rPr>
              <a:t>stockout</a:t>
            </a:r>
            <a:r>
              <a:rPr lang="en-US" sz="1200" b="1" dirty="0">
                <a:solidFill>
                  <a:srgbClr val="000000"/>
                </a:solidFill>
                <a:latin typeface="Arial" panose="020B0604020202020204" pitchFamily="34" charset="0"/>
                <a:ea typeface="メイリオ" panose="020B0604030504040204" pitchFamily="50" charset="-128"/>
                <a:cs typeface="Arial" panose="020B0604020202020204" pitchFamily="34" charset="0"/>
              </a:rPr>
              <a:t>.</a:t>
            </a:r>
            <a:endParaRPr lang="ja-JP" altLang="en-US" sz="1200" b="1"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rtl="0">
              <a:spcBef>
                <a:spcPct val="0"/>
              </a:spcBef>
              <a:spcAft>
                <a:spcPct val="0"/>
              </a:spcAft>
            </a:pPr>
            <a:endPar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rtl="0">
              <a:spcBef>
                <a:spcPct val="0"/>
              </a:spcBef>
              <a:spcAft>
                <a:spcPct val="0"/>
              </a:spcAft>
            </a:pPr>
            <a:endParaRPr lang="en-US" altLang="ja-JP" sz="12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endParaRPr>
          </a:p>
          <a:p>
            <a:pPr rtl="0">
              <a:spcBef>
                <a:spcPct val="0"/>
              </a:spcBef>
              <a:spcAft>
                <a:spcPct val="0"/>
              </a:spcAft>
            </a:pPr>
            <a:endParaRPr lang="en-US" altLang="ja-JP" sz="12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endParaRPr>
          </a:p>
          <a:p>
            <a:pPr rtl="0">
              <a:spcBef>
                <a:spcPct val="0"/>
              </a:spcBef>
              <a:spcAft>
                <a:spcPct val="0"/>
              </a:spcAft>
            </a:pPr>
            <a:endParaRPr lang="en-US" altLang="ja-JP" sz="12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endParaRPr>
          </a:p>
          <a:p>
            <a:pPr rtl="0">
              <a:spcBef>
                <a:spcPct val="0"/>
              </a:spcBef>
              <a:spcAft>
                <a:spcPct val="0"/>
              </a:spcAft>
            </a:pPr>
            <a:endParaRPr lang="en-US" altLang="ja-JP" sz="12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 name="星 7 1"/>
          <p:cNvSpPr/>
          <p:nvPr/>
        </p:nvSpPr>
        <p:spPr>
          <a:xfrm>
            <a:off x="7988300" y="2205131"/>
            <a:ext cx="1638300" cy="601569"/>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Start</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40" y="1275642"/>
            <a:ext cx="1551072" cy="865989"/>
          </a:xfrm>
          <a:prstGeom prst="rect">
            <a:avLst/>
          </a:prstGeom>
        </p:spPr>
      </p:pic>
      <p:graphicFrame>
        <p:nvGraphicFramePr>
          <p:cNvPr id="10" name="オブジェクト 9"/>
          <p:cNvGraphicFramePr>
            <a:graphicFrameLocks noChangeAspect="1"/>
          </p:cNvGraphicFramePr>
          <p:nvPr>
            <p:extLst>
              <p:ext uri="{D42A27DB-BD31-4B8C-83A1-F6EECF244321}">
                <p14:modId xmlns:p14="http://schemas.microsoft.com/office/powerpoint/2010/main" val="3937546770"/>
              </p:ext>
            </p:extLst>
          </p:nvPr>
        </p:nvGraphicFramePr>
        <p:xfrm>
          <a:off x="10579648" y="3889161"/>
          <a:ext cx="1460761" cy="1134829"/>
        </p:xfrm>
        <a:graphic>
          <a:graphicData uri="http://schemas.openxmlformats.org/presentationml/2006/ole">
            <mc:AlternateContent xmlns:mc="http://schemas.openxmlformats.org/markup-compatibility/2006">
              <mc:Choice xmlns:v="urn:schemas-microsoft-com:vml" Requires="v">
                <p:oleObj spid="_x0000_s5378" name="Acrobat Document" showAsIcon="1" r:id="rId6" imgW="914400" imgH="806400" progId="AcroExch.Document.DC">
                  <p:embed/>
                </p:oleObj>
              </mc:Choice>
              <mc:Fallback>
                <p:oleObj name="Acrobat Document" showAsIcon="1" r:id="rId6" imgW="914400" imgH="806400" progId="AcroExch.Document.DC">
                  <p:embed/>
                  <p:pic>
                    <p:nvPicPr>
                      <p:cNvPr id="0" name=""/>
                      <p:cNvPicPr/>
                      <p:nvPr/>
                    </p:nvPicPr>
                    <p:blipFill>
                      <a:blip r:embed="rId7"/>
                      <a:stretch>
                        <a:fillRect/>
                      </a:stretch>
                    </p:blipFill>
                    <p:spPr>
                      <a:xfrm>
                        <a:off x="10579648" y="3889161"/>
                        <a:ext cx="1460761" cy="1134829"/>
                      </a:xfrm>
                      <a:prstGeom prst="rect">
                        <a:avLst/>
                      </a:prstGeom>
                    </p:spPr>
                  </p:pic>
                </p:oleObj>
              </mc:Fallback>
            </mc:AlternateContent>
          </a:graphicData>
        </a:graphic>
      </p:graphicFrame>
      <p:sp>
        <p:nvSpPr>
          <p:cNvPr id="11" name="Rectangle 12"/>
          <p:cNvSpPr txBox="1">
            <a:spLocks noChangeArrowheads="1"/>
          </p:cNvSpPr>
          <p:nvPr/>
        </p:nvSpPr>
        <p:spPr bwMode="auto">
          <a:xfrm>
            <a:off x="10422511" y="640723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D1B6818F-860D-4005-892D-FD7B6BFCA30D}"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6</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15" name="タイトル 1"/>
          <p:cNvSpPr txBox="1">
            <a:spLocks/>
          </p:cNvSpPr>
          <p:nvPr/>
        </p:nvSpPr>
        <p:spPr>
          <a:xfrm>
            <a:off x="2538663" y="350235"/>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rtl="0">
              <a:lnSpc>
                <a:spcPct val="100000"/>
              </a:lnSpc>
            </a:pPr>
            <a:r>
              <a:rPr lang="en-US" sz="480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a:ln>
                  <a:solidFill>
                    <a:srgbClr val="FF0000"/>
                  </a:solidFill>
                </a:ln>
                <a:latin typeface="Arial" panose="020B0604020202020204" pitchFamily="34" charset="0"/>
                <a:cs typeface="Arial" panose="020B0604020202020204" pitchFamily="34" charset="0"/>
              </a:rPr>
              <a:t>– Why must we comply with this? –</a:t>
            </a:r>
            <a:endParaRPr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pic>
        <p:nvPicPr>
          <p:cNvPr id="3" name="図 2"/>
          <p:cNvPicPr>
            <a:picLocks noChangeAspect="1"/>
          </p:cNvPicPr>
          <p:nvPr/>
        </p:nvPicPr>
        <p:blipFill>
          <a:blip r:embed="rId8"/>
          <a:stretch>
            <a:fillRect/>
          </a:stretch>
        </p:blipFill>
        <p:spPr>
          <a:xfrm>
            <a:off x="10249737" y="1271350"/>
            <a:ext cx="1514475" cy="895350"/>
          </a:xfrm>
          <a:prstGeom prst="rect">
            <a:avLst/>
          </a:prstGeom>
          <a:ln w="25400">
            <a:solidFill>
              <a:srgbClr val="0070C0"/>
            </a:solidFill>
          </a:ln>
        </p:spPr>
      </p:pic>
    </p:spTree>
    <p:extLst>
      <p:ext uri="{BB962C8B-B14F-4D97-AF65-F5344CB8AC3E}">
        <p14:creationId xmlns:p14="http://schemas.microsoft.com/office/powerpoint/2010/main" val="9303862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 y="5667"/>
            <a:ext cx="12161405" cy="6846665"/>
          </a:xfrm>
          <a:prstGeom prst="rect">
            <a:avLst/>
          </a:prstGeom>
          <a:gradFill>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0" scaled="1"/>
          </a:gradFill>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0820" y="2166700"/>
            <a:ext cx="5285628" cy="45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txBox="1">
            <a:spLocks noChangeArrowheads="1"/>
          </p:cNvSpPr>
          <p:nvPr/>
        </p:nvSpPr>
        <p:spPr bwMode="auto">
          <a:xfrm>
            <a:off x="10429205" y="639908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963D85FC-86F0-4D57-BA7D-5452B2F59031}"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7</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
        <p:nvSpPr>
          <p:cNvPr id="4" name="角丸四角形 3"/>
          <p:cNvSpPr/>
          <p:nvPr/>
        </p:nvSpPr>
        <p:spPr>
          <a:xfrm rot="16200000">
            <a:off x="-1265335" y="4170282"/>
            <a:ext cx="4750656" cy="350307"/>
          </a:xfrm>
          <a:prstGeom prst="roundRect">
            <a:avLst/>
          </a:prstGeom>
          <a:gradFill flip="none" rotWithShape="1">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Ratio of DI related warnings among Warning Letters</a:t>
            </a:r>
            <a:endParaRPr kumimoji="1" lang="ja-JP" altLang="en-US" sz="1400"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15" name="角丸四角形 14"/>
          <p:cNvSpPr/>
          <p:nvPr/>
        </p:nvSpPr>
        <p:spPr>
          <a:xfrm>
            <a:off x="2934753" y="6192714"/>
            <a:ext cx="1960230" cy="353923"/>
          </a:xfrm>
          <a:prstGeom prst="roundRect">
            <a:avLst/>
          </a:prstGeom>
          <a:gradFill flip="none" rotWithShape="1">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Business Year</a:t>
            </a:r>
          </a:p>
        </p:txBody>
      </p:sp>
      <p:sp>
        <p:nvSpPr>
          <p:cNvPr id="12" name="タイトル 1"/>
          <p:cNvSpPr>
            <a:spLocks noGrp="1"/>
          </p:cNvSpPr>
          <p:nvPr>
            <p:ph type="ctrTitle"/>
          </p:nvPr>
        </p:nvSpPr>
        <p:spPr>
          <a:xfrm>
            <a:off x="2538663" y="286735"/>
            <a:ext cx="7113337" cy="1273597"/>
          </a:xfrm>
          <a:solidFill>
            <a:schemeClr val="bg1">
              <a:alpha val="75000"/>
            </a:schemeClr>
          </a:solidFill>
        </p:spPr>
        <p:txBody>
          <a:bodyPr rtlCol="0">
            <a:normAutofit/>
          </a:bodyPr>
          <a:lstStyle/>
          <a:p>
            <a:pPr rtl="0">
              <a:lnSpc>
                <a:spcPct val="100000"/>
              </a:lnSpc>
            </a:pPr>
            <a:r>
              <a:rPr lang="en-US" sz="480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kumimoji="1"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a:ln>
                  <a:solidFill>
                    <a:srgbClr val="FF0000"/>
                  </a:solidFill>
                </a:ln>
                <a:latin typeface="Arial" panose="020B0604020202020204" pitchFamily="34" charset="0"/>
                <a:cs typeface="Arial" panose="020B0604020202020204" pitchFamily="34" charset="0"/>
              </a:rPr>
              <a:t>– Why must we comply with this? –</a:t>
            </a:r>
            <a:endParaRPr kumimoji="1"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11" name="テキスト ボックス 10"/>
          <p:cNvSpPr txBox="1"/>
          <p:nvPr/>
        </p:nvSpPr>
        <p:spPr>
          <a:xfrm>
            <a:off x="1371600" y="3530600"/>
            <a:ext cx="184731" cy="369332"/>
          </a:xfrm>
          <a:prstGeom prst="rect">
            <a:avLst/>
          </a:prstGeom>
          <a:noFill/>
        </p:spPr>
        <p:txBody>
          <a:bodyPr wrap="none" rtlCol="0">
            <a:spAutoFit/>
          </a:bodyPr>
          <a:lstStyle/>
          <a:p>
            <a:pPr rtl="0"/>
            <a:endParaRPr kumimoji="1" lang="ja-JP" altLang="en-US" dirty="0">
              <a:latin typeface="Arial" panose="020B0604020202020204" pitchFamily="34" charset="0"/>
              <a:cs typeface="Arial" panose="020B0604020202020204" pitchFamily="34" charset="0"/>
            </a:endParaRPr>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40" y="1275642"/>
            <a:ext cx="1551072" cy="865989"/>
          </a:xfrm>
          <a:prstGeom prst="rect">
            <a:avLst/>
          </a:prstGeom>
        </p:spPr>
      </p:pic>
      <p:pic>
        <p:nvPicPr>
          <p:cNvPr id="18" name="図 17"/>
          <p:cNvPicPr>
            <a:picLocks noChangeAspect="1"/>
          </p:cNvPicPr>
          <p:nvPr/>
        </p:nvPicPr>
        <p:blipFill>
          <a:blip r:embed="rId6"/>
          <a:stretch>
            <a:fillRect/>
          </a:stretch>
        </p:blipFill>
        <p:spPr>
          <a:xfrm>
            <a:off x="10249737" y="1271350"/>
            <a:ext cx="1514475" cy="895350"/>
          </a:xfrm>
          <a:prstGeom prst="rect">
            <a:avLst/>
          </a:prstGeom>
          <a:ln w="25400">
            <a:solidFill>
              <a:srgbClr val="0070C0"/>
            </a:solidFill>
          </a:ln>
        </p:spPr>
      </p:pic>
      <p:sp>
        <p:nvSpPr>
          <p:cNvPr id="14" name="左矢印 13"/>
          <p:cNvSpPr/>
          <p:nvPr/>
        </p:nvSpPr>
        <p:spPr>
          <a:xfrm>
            <a:off x="6060058" y="1762804"/>
            <a:ext cx="6039096" cy="3109638"/>
          </a:xfrm>
          <a:prstGeom prst="leftArrow">
            <a:avLst>
              <a:gd name="adj1" fmla="val 67978"/>
              <a:gd name="adj2" fmla="val 36137"/>
            </a:avLst>
          </a:prstGeom>
          <a:gradFill>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en-US" sz="2800" dirty="0">
                <a:ln>
                  <a:solidFill>
                    <a:srgbClr val="00B05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Since 2015, the percentage of Warning Letters related to data integrity has been decreasing!</a:t>
            </a:r>
            <a:endParaRPr lang="en-US" altLang="ja-JP" sz="2800" dirty="0">
              <a:ln>
                <a:solidFill>
                  <a:srgbClr val="00B05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just" rtl="0"/>
            <a:r>
              <a:rPr lang="en-US" sz="2800" dirty="0">
                <a:ln>
                  <a:solidFill>
                    <a:srgbClr val="00B05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But it is still over 40%!</a:t>
            </a:r>
            <a:endParaRPr kumimoji="1" lang="ja-JP" altLang="en-US" sz="2800" dirty="0">
              <a:ln>
                <a:solidFill>
                  <a:srgbClr val="00B05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0" name="角丸四角形 19"/>
          <p:cNvSpPr/>
          <p:nvPr/>
        </p:nvSpPr>
        <p:spPr>
          <a:xfrm>
            <a:off x="5609574" y="6405287"/>
            <a:ext cx="3090286" cy="277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rPr>
              <a:t>Source: FDA website</a:t>
            </a:r>
            <a:endParaRPr kumimoji="1" lang="ja-JP" altLang="en-US" dirty="0">
              <a:ln>
                <a:solidFill>
                  <a:sysClr val="windowText" lastClr="000000"/>
                </a:solidFill>
              </a:ln>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 name="テキスト ボックス 1"/>
          <p:cNvSpPr txBox="1"/>
          <p:nvPr/>
        </p:nvSpPr>
        <p:spPr>
          <a:xfrm>
            <a:off x="1640388" y="2370102"/>
            <a:ext cx="773418" cy="169277"/>
          </a:xfrm>
          <a:prstGeom prst="rect">
            <a:avLst/>
          </a:prstGeom>
          <a:noFill/>
        </p:spPr>
        <p:txBody>
          <a:bodyPr wrap="none" lIns="0" tIns="0" rIns="0" bIns="0" rtlCol="0">
            <a:spAutoFit/>
          </a:bodyPr>
          <a:lstStyle/>
          <a:p>
            <a:pPr algn="ctr" rtl="0">
              <a:spcAft>
                <a:spcPts val="0"/>
              </a:spcAft>
            </a:pPr>
            <a:r>
              <a:rPr lang="en-US" sz="1100" b="1" kern="100">
                <a:solidFill>
                  <a:schemeClr val="bg1">
                    <a:lumMod val="50000"/>
                  </a:schemeClr>
                </a:solidFill>
                <a:latin typeface="Arial" panose="020B0604020202020204" pitchFamily="34" charset="0"/>
                <a:ea typeface="ＭＳ ゴシック" pitchFamily="49" charset="-128"/>
                <a:cs typeface="Arial" panose="020B0604020202020204" pitchFamily="34" charset="0"/>
              </a:rPr>
              <a:t>Total/Count</a:t>
            </a:r>
            <a:endParaRPr lang="ja-JP" altLang="ja-JP" sz="1100" b="1" kern="100" dirty="0">
              <a:solidFill>
                <a:schemeClr val="bg1">
                  <a:lumMod val="50000"/>
                </a:schemeClr>
              </a:solidFill>
              <a:latin typeface="Arial" panose="020B0604020202020204" pitchFamily="34" charset="0"/>
              <a:ea typeface="ＭＳ ゴシック" pitchFamily="49" charset="-128"/>
              <a:cs typeface="Arial" panose="020B0604020202020204" pitchFamily="34" charset="0"/>
            </a:endParaRPr>
          </a:p>
        </p:txBody>
      </p:sp>
    </p:spTree>
    <p:extLst>
      <p:ext uri="{BB962C8B-B14F-4D97-AF65-F5344CB8AC3E}">
        <p14:creationId xmlns:p14="http://schemas.microsoft.com/office/powerpoint/2010/main" val="226516048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rtlCol="0">
            <a:normAutofit/>
          </a:bodyPr>
          <a:lstStyle/>
          <a:p>
            <a:pPr rtl="0">
              <a:lnSpc>
                <a:spcPct val="100000"/>
              </a:lnSpc>
            </a:pPr>
            <a:r>
              <a:rPr lang="en-US" sz="480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kumimoji="1"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a:ln>
                  <a:solidFill>
                    <a:srgbClr val="FF0000"/>
                  </a:solidFill>
                </a:ln>
                <a:latin typeface="Arial" panose="020B0604020202020204" pitchFamily="34" charset="0"/>
                <a:cs typeface="Arial" panose="020B0604020202020204" pitchFamily="34" charset="0"/>
              </a:rPr>
              <a:t>– Why must we comply with this? –</a:t>
            </a:r>
            <a:endParaRPr kumimoji="1"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0" name="Rectangle 12"/>
          <p:cNvSpPr txBox="1">
            <a:spLocks noChangeArrowheads="1"/>
          </p:cNvSpPr>
          <p:nvPr/>
        </p:nvSpPr>
        <p:spPr bwMode="auto">
          <a:xfrm>
            <a:off x="10429204" y="6399079"/>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8</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588" y="1320605"/>
            <a:ext cx="1394302" cy="929535"/>
          </a:xfrm>
          <a:prstGeom prst="rect">
            <a:avLst/>
          </a:prstGeom>
        </p:spPr>
      </p:pic>
      <p:graphicFrame>
        <p:nvGraphicFramePr>
          <p:cNvPr id="3" name="図表 2"/>
          <p:cNvGraphicFramePr/>
          <p:nvPr>
            <p:extLst>
              <p:ext uri="{D42A27DB-BD31-4B8C-83A1-F6EECF244321}">
                <p14:modId xmlns:p14="http://schemas.microsoft.com/office/powerpoint/2010/main" val="3830179969"/>
              </p:ext>
            </p:extLst>
          </p:nvPr>
        </p:nvGraphicFramePr>
        <p:xfrm>
          <a:off x="1742823" y="1378832"/>
          <a:ext cx="988488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図 3"/>
          <p:cNvPicPr>
            <a:picLocks noChangeAspect="1"/>
          </p:cNvPicPr>
          <p:nvPr/>
        </p:nvPicPr>
        <p:blipFill>
          <a:blip r:embed="rId10"/>
          <a:stretch>
            <a:fillRect/>
          </a:stretch>
        </p:blipFill>
        <p:spPr>
          <a:xfrm>
            <a:off x="107331" y="2891182"/>
            <a:ext cx="2085975" cy="964126"/>
          </a:xfrm>
          <a:prstGeom prst="rect">
            <a:avLst/>
          </a:prstGeom>
        </p:spPr>
      </p:pic>
      <p:sp>
        <p:nvSpPr>
          <p:cNvPr id="6" name="テキスト ボックス 5"/>
          <p:cNvSpPr txBox="1"/>
          <p:nvPr/>
        </p:nvSpPr>
        <p:spPr>
          <a:xfrm>
            <a:off x="99209" y="3896186"/>
            <a:ext cx="2184754" cy="600164"/>
          </a:xfrm>
          <a:prstGeom prst="rect">
            <a:avLst/>
          </a:prstGeom>
          <a:noFill/>
        </p:spPr>
        <p:txBody>
          <a:bodyPr wrap="square" rtlCol="0">
            <a:spAutoFit/>
          </a:bodyPr>
          <a:lstStyle/>
          <a:p>
            <a:pPr rtl="0"/>
            <a:r>
              <a:rPr lang="en-US" sz="1100" dirty="0">
                <a:latin typeface="Arial" panose="020B0604020202020204" pitchFamily="34" charset="0"/>
                <a:ea typeface="HG丸ｺﾞｼｯｸM-PRO" panose="020F0600000000000000" pitchFamily="50" charset="-128"/>
                <a:cs typeface="Arial" panose="020B0604020202020204" pitchFamily="34" charset="0"/>
              </a:rPr>
              <a:t>2017 "GMP Case Study Meeting"</a:t>
            </a:r>
            <a:endParaRPr kumimoji="1" lang="ja-JP" altLang="en-US" sz="1100" dirty="0">
              <a:latin typeface="Arial" panose="020B0604020202020204" pitchFamily="34" charset="0"/>
              <a:ea typeface="HG丸ｺﾞｼｯｸM-PRO" panose="020F0600000000000000" pitchFamily="50" charset="-128"/>
              <a:cs typeface="Arial" panose="020B0604020202020204" pitchFamily="34" charset="0"/>
            </a:endParaRPr>
          </a:p>
          <a:p>
            <a:pPr rtl="0"/>
            <a:r>
              <a:rPr lang="en-US" sz="1100" dirty="0">
                <a:latin typeface="Arial" panose="020B0604020202020204" pitchFamily="34" charset="0"/>
                <a:ea typeface="HG丸ｺﾞｼｯｸM-PRO" panose="020F0600000000000000" pitchFamily="50" charset="-128"/>
                <a:cs typeface="Arial" panose="020B0604020202020204" pitchFamily="34" charset="0"/>
              </a:rPr>
              <a:t>From the lecture by </a:t>
            </a:r>
            <a:r>
              <a:rPr lang="en-US" sz="1100" dirty="0" err="1">
                <a:latin typeface="Arial" panose="020B0604020202020204" pitchFamily="34" charset="0"/>
                <a:ea typeface="HG丸ｺﾞｼｯｸM-PRO" panose="020F0600000000000000" pitchFamily="50" charset="-128"/>
                <a:cs typeface="Arial" panose="020B0604020202020204" pitchFamily="34" charset="0"/>
              </a:rPr>
              <a:t>PMDA</a:t>
            </a:r>
            <a:r>
              <a:rPr lang="en-US" sz="1100" dirty="0">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100" dirty="0">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205551226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4" name="台形 3"/>
          <p:cNvSpPr/>
          <p:nvPr/>
        </p:nvSpPr>
        <p:spPr>
          <a:xfrm rot="5400000">
            <a:off x="5573910" y="-3986997"/>
            <a:ext cx="1031123" cy="12178947"/>
          </a:xfrm>
          <a:prstGeom prst="trapezoid">
            <a:avLst>
              <a:gd name="adj" fmla="val 26198"/>
            </a:avLst>
          </a:prstGeom>
          <a:gradFill>
            <a:gsLst>
              <a:gs pos="0">
                <a:schemeClr val="accent6">
                  <a:lumMod val="5000"/>
                  <a:lumOff val="95000"/>
                </a:schemeClr>
              </a:gs>
              <a:gs pos="74000">
                <a:schemeClr val="accent6">
                  <a:lumMod val="20000"/>
                  <a:lumOff val="80000"/>
                </a:schemeClr>
              </a:gs>
              <a:gs pos="89000">
                <a:schemeClr val="accent6">
                  <a:lumMod val="20000"/>
                  <a:lumOff val="80000"/>
                </a:schemeClr>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cs typeface="Arial" panose="020B0604020202020204" pitchFamily="34" charset="0"/>
            </a:endParaRPr>
          </a:p>
        </p:txBody>
      </p:sp>
      <p:sp>
        <p:nvSpPr>
          <p:cNvPr id="2" name="タイトル 1"/>
          <p:cNvSpPr>
            <a:spLocks noGrp="1"/>
          </p:cNvSpPr>
          <p:nvPr>
            <p:ph type="ctrTitle"/>
          </p:nvPr>
        </p:nvSpPr>
        <p:spPr>
          <a:xfrm>
            <a:off x="2538663" y="286735"/>
            <a:ext cx="7113337" cy="1273597"/>
          </a:xfrm>
          <a:solidFill>
            <a:schemeClr val="bg1">
              <a:alpha val="75000"/>
            </a:schemeClr>
          </a:solidFill>
        </p:spPr>
        <p:txBody>
          <a:bodyPr rtlCol="0">
            <a:normAutofit/>
          </a:bodyPr>
          <a:lstStyle/>
          <a:p>
            <a:pPr rtl="0">
              <a:lnSpc>
                <a:spcPct val="100000"/>
              </a:lnSpc>
            </a:pPr>
            <a:r>
              <a:rPr lang="en-US" sz="480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t>Data Integrity </a:t>
            </a:r>
            <a:br>
              <a:rPr kumimoji="1" lang="ja-JP" altLang="en-US" sz="36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rPr>
            </a:br>
            <a:r>
              <a:rPr lang="en-US" sz="2800">
                <a:ln>
                  <a:solidFill>
                    <a:srgbClr val="FF0000"/>
                  </a:solidFill>
                </a:ln>
                <a:latin typeface="Arial" panose="020B0604020202020204" pitchFamily="34" charset="0"/>
                <a:cs typeface="Arial" panose="020B0604020202020204" pitchFamily="34" charset="0"/>
              </a:rPr>
              <a:t>– Why must we comply with this? –</a:t>
            </a:r>
            <a:endParaRPr kumimoji="1" lang="ja-JP" altLang="en-US" sz="2800" dirty="0">
              <a:ln>
                <a:solidFill>
                  <a:srgbClr val="FF0000"/>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1" name="タイトル 1"/>
          <p:cNvSpPr txBox="1">
            <a:spLocks/>
          </p:cNvSpPr>
          <p:nvPr/>
        </p:nvSpPr>
        <p:spPr>
          <a:xfrm>
            <a:off x="17539" y="1780580"/>
            <a:ext cx="12161405" cy="7200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rtl="0">
              <a:lnSpc>
                <a:spcPct val="100000"/>
              </a:lnSpc>
            </a:pPr>
            <a:r>
              <a:rPr lang="en-US" sz="4000" dirty="0">
                <a:ln>
                  <a:solidFill>
                    <a:srgbClr val="0000FF"/>
                  </a:solidFill>
                </a:ln>
                <a:latin typeface="Arial" panose="020B0604020202020204" pitchFamily="34" charset="0"/>
                <a:ea typeface="HG丸ｺﾞｼｯｸM-PRO" panose="020F0600000000000000" pitchFamily="50" charset="-128"/>
                <a:cs typeface="Arial" panose="020B0604020202020204" pitchFamily="34" charset="0"/>
              </a:rPr>
              <a:t>If compliance with data integrity is neglected . . . </a:t>
            </a:r>
            <a:endParaRPr lang="ja-JP" altLang="en-US" sz="2400" dirty="0">
              <a:ln>
                <a:solidFill>
                  <a:srgbClr val="0000FF"/>
                </a:solidFill>
              </a:ln>
              <a:latin typeface="Arial" panose="020B0604020202020204" pitchFamily="34" charset="0"/>
              <a:ea typeface="HG丸ｺﾞｼｯｸM-PRO" panose="020F0600000000000000" pitchFamily="50" charset="-128"/>
              <a:cs typeface="Arial" panose="020B0604020202020204" pitchFamily="34" charset="0"/>
            </a:endParaRPr>
          </a:p>
        </p:txBody>
      </p:sp>
      <p:sp>
        <p:nvSpPr>
          <p:cNvPr id="22" name="コンテンツ プレースホルダー 2"/>
          <p:cNvSpPr txBox="1">
            <a:spLocks/>
          </p:cNvSpPr>
          <p:nvPr/>
        </p:nvSpPr>
        <p:spPr>
          <a:xfrm>
            <a:off x="98343" y="2720320"/>
            <a:ext cx="11915857" cy="3918017"/>
          </a:xfrm>
          <a:prstGeom prst="rect">
            <a:avLst/>
          </a:prstGeom>
          <a:solidFill>
            <a:schemeClr val="bg1">
              <a:alpha val="75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rtl="0">
              <a:lnSpc>
                <a:spcPct val="100000"/>
              </a:lnSpc>
              <a:spcBef>
                <a:spcPct val="0"/>
              </a:spcBef>
              <a:defRPr/>
            </a:pPr>
            <a:r>
              <a:rPr lang="en-US" dirty="0">
                <a:ln>
                  <a:solidFill>
                    <a:srgbClr val="00B050"/>
                  </a:solidFill>
                </a:ln>
                <a:latin typeface="Arial" panose="020B0604020202020204" pitchFamily="34" charset="0"/>
                <a:ea typeface="HG丸ｺﾞｼｯｸM-PRO" panose="020F0600000000000000" pitchFamily="50" charset="-128"/>
                <a:cs typeface="Arial" panose="020B0604020202020204" pitchFamily="34" charset="0"/>
              </a:rPr>
              <a:t>　In some cases, a product recall occurs and the company loses a great deal!</a:t>
            </a:r>
            <a:endParaRPr lang="en-US" altLang="ja-JP" dirty="0">
              <a:ln>
                <a:solidFill>
                  <a:srgbClr val="00B050"/>
                </a:solidFill>
              </a:ln>
              <a:latin typeface="Arial" panose="020B0604020202020204" pitchFamily="34" charset="0"/>
              <a:ea typeface="HG丸ｺﾞｼｯｸM-PRO" panose="020F0600000000000000" pitchFamily="50" charset="-128"/>
              <a:cs typeface="Arial" panose="020B0604020202020204" pitchFamily="34" charset="0"/>
            </a:endParaRPr>
          </a:p>
          <a:p>
            <a:pPr marL="641350" lvl="1" indent="-336550" algn="l" rtl="0">
              <a:lnSpc>
                <a:spcPct val="100000"/>
              </a:lnSpc>
              <a:spcBef>
                <a:spcPct val="0"/>
              </a:spcBef>
              <a:defRPr/>
            </a:pP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sym typeface="Wingdings" panose="05000000000000000000" pitchFamily="2" charset="2"/>
              </a:rPr>
              <a:t></a:t>
            </a: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Expenses incurred in recall and compensation </a:t>
            </a:r>
            <a:b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b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(economic loss)</a:t>
            </a:r>
          </a:p>
          <a:p>
            <a:pPr marL="641350" lvl="1" indent="-336550" algn="l">
              <a:lnSpc>
                <a:spcPct val="100000"/>
              </a:lnSpc>
              <a:spcBef>
                <a:spcPct val="0"/>
              </a:spcBef>
              <a:defRPr/>
            </a:pPr>
            <a:r>
              <a:rPr lang="en-US" altLang="ja-JP"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sym typeface="Wingdings" panose="05000000000000000000" pitchFamily="2" charset="2"/>
              </a:rPr>
              <a:t></a:t>
            </a: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Corporate reliability (loss of social credibility, fall in</a:t>
            </a:r>
            <a:b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b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stock prices)</a:t>
            </a:r>
          </a:p>
          <a:p>
            <a:pPr marL="641350" lvl="1" indent="-336550" algn="l">
              <a:lnSpc>
                <a:spcPct val="100000"/>
              </a:lnSpc>
              <a:spcBef>
                <a:spcPct val="0"/>
              </a:spcBef>
              <a:defRPr/>
            </a:pPr>
            <a:r>
              <a:rPr lang="en-US" altLang="ja-JP"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sym typeface="Wingdings" panose="05000000000000000000" pitchFamily="2" charset="2"/>
              </a:rPr>
              <a:t></a:t>
            </a: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Markets for the product (and other products as well) </a:t>
            </a:r>
            <a:b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br>
            <a:r>
              <a:rPr lang="en-US" sz="2800" dirty="0">
                <a:ln>
                  <a:solidFill>
                    <a:srgbClr val="C00000"/>
                  </a:solidFill>
                </a:ln>
                <a:solidFill>
                  <a:srgbClr val="C00000"/>
                </a:solidFill>
                <a:latin typeface="Arial" panose="020B0604020202020204" pitchFamily="34" charset="0"/>
                <a:ea typeface="HG丸ｺﾞｼｯｸM-PRO" panose="020F0600000000000000" pitchFamily="50" charset="-128"/>
                <a:cs typeface="Arial" panose="020B0604020202020204" pitchFamily="34" charset="0"/>
              </a:rPr>
              <a:t>(reduction/loss of share), </a:t>
            </a:r>
            <a:r>
              <a:rPr lang="en-US" sz="1600" dirty="0">
                <a:ln>
                  <a:solidFill>
                    <a:schemeClr val="tx1"/>
                  </a:solidFill>
                </a:ln>
                <a:latin typeface="Arial" panose="020B0604020202020204" pitchFamily="34" charset="0"/>
                <a:ea typeface="HG丸ｺﾞｼｯｸM-PRO" panose="020F0600000000000000" pitchFamily="50" charset="-128"/>
                <a:cs typeface="Arial" panose="020B0604020202020204" pitchFamily="34" charset="0"/>
              </a:rPr>
              <a:t>etc.</a:t>
            </a:r>
            <a:endParaRPr lang="en-US" altLang="ja-JP" sz="1600" dirty="0">
              <a:ln>
                <a:solidFill>
                  <a:schemeClr val="tx1"/>
                </a:solidFill>
              </a:ln>
              <a:latin typeface="Arial" panose="020B0604020202020204" pitchFamily="34" charset="0"/>
              <a:cs typeface="Arial" panose="020B0604020202020204" pitchFamily="34" charset="0"/>
            </a:endParaRPr>
          </a:p>
          <a:p>
            <a:pPr marL="1042988" indent="-738188" algn="l" rtl="0">
              <a:lnSpc>
                <a:spcPct val="100000"/>
              </a:lnSpc>
              <a:spcBef>
                <a:spcPct val="0"/>
              </a:spcBef>
              <a:defRPr/>
            </a:pPr>
            <a:r>
              <a:rPr lang="en-US" sz="2800" dirty="0">
                <a:ln>
                  <a:solidFill>
                    <a:srgbClr val="FF0000"/>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   </a:t>
            </a:r>
            <a:r>
              <a:rPr lang="en-US" sz="2800" dirty="0">
                <a:ln>
                  <a:solidFill>
                    <a:schemeClr val="tx1"/>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rPr>
              <a:t>⇒	Depending on the cause of the recall, patients' lives may be endangered!</a:t>
            </a:r>
            <a:endParaRPr lang="ja-JP" altLang="en-US" sz="2800" dirty="0">
              <a:ln>
                <a:solidFill>
                  <a:schemeClr val="tx1"/>
                </a:solidFill>
              </a:ln>
              <a:solidFill>
                <a:srgbClr val="FF0000"/>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25" name="禁止 24"/>
          <p:cNvSpPr/>
          <p:nvPr/>
        </p:nvSpPr>
        <p:spPr bwMode="auto">
          <a:xfrm>
            <a:off x="4444206" y="4976607"/>
            <a:ext cx="1440706" cy="1386348"/>
          </a:xfrm>
          <a:prstGeom prst="noSmoking">
            <a:avLst>
              <a:gd name="adj" fmla="val 1169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endParaRPr lang="ja-JP" altLang="en-US">
              <a:solidFill>
                <a:schemeClr val="tx1"/>
              </a:solidFill>
              <a:latin typeface="Arial" panose="020B0604020202020204" pitchFamily="34" charset="0"/>
              <a:cs typeface="Arial" panose="020B0604020202020204" pitchFamily="34" charset="0"/>
            </a:endParaRPr>
          </a:p>
        </p:txBody>
      </p:sp>
      <p:pic>
        <p:nvPicPr>
          <p:cNvPr id="24" name="Picture 4"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555" y="3289064"/>
            <a:ext cx="1903090" cy="1809111"/>
          </a:xfrm>
          <a:prstGeom prst="rect">
            <a:avLst/>
          </a:prstGeom>
          <a:noFill/>
          <a:extLst>
            <a:ext uri="{909E8E84-426E-40DD-AFC4-6F175D3DCCD1}">
              <a14:hiddenFill xmlns:a14="http://schemas.microsoft.com/office/drawing/2010/main">
                <a:solidFill>
                  <a:srgbClr val="FFFFFF"/>
                </a:solidFill>
              </a14:hiddenFill>
            </a:ext>
          </a:extLst>
        </p:spPr>
      </p:pic>
      <p:sp>
        <p:nvSpPr>
          <p:cNvPr id="6" name="星 32 5"/>
          <p:cNvSpPr/>
          <p:nvPr/>
        </p:nvSpPr>
        <p:spPr>
          <a:xfrm>
            <a:off x="131542" y="2500660"/>
            <a:ext cx="11915857" cy="4230339"/>
          </a:xfrm>
          <a:prstGeom prst="star32">
            <a:avLst/>
          </a:prstGeom>
          <a:solidFill>
            <a:srgbClr val="FFFF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dirty="0">
              <a:latin typeface="Arial" panose="020B0604020202020204" pitchFamily="34" charset="0"/>
              <a:cs typeface="Arial" panose="020B0604020202020204" pitchFamily="34" charset="0"/>
            </a:endParaRPr>
          </a:p>
        </p:txBody>
      </p:sp>
      <p:sp>
        <p:nvSpPr>
          <p:cNvPr id="20" name="Rectangle 12"/>
          <p:cNvSpPr txBox="1">
            <a:spLocks noChangeArrowheads="1"/>
          </p:cNvSpPr>
          <p:nvPr/>
        </p:nvSpPr>
        <p:spPr bwMode="auto">
          <a:xfrm>
            <a:off x="10429205" y="639908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rtl="0" fontAlgn="auto">
              <a:defRPr/>
            </a:pPr>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fld id="{EA87AE14-B523-440C-92B5-F1BBA3CF7C82}" type="slidenum">
              <a:rPr lang="en-US" altLang="ja-JP" sz="1200" i="1" smtClean="0">
                <a:ln>
                  <a:solidFill>
                    <a:schemeClr val="tx1"/>
                  </a:solidFill>
                </a:ln>
                <a:solidFill>
                  <a:srgbClr val="000000"/>
                </a:solidFill>
                <a:latin typeface="Arial" panose="020B0604020202020204" pitchFamily="34" charset="0"/>
                <a:ea typeface="HG丸ｺﾞｼｯｸM-PRO" panose="020F0600000000000000" pitchFamily="50" charset="-128"/>
                <a:cs typeface="Arial" panose="020B0604020202020204" pitchFamily="34" charset="0"/>
              </a:rPr>
              <a:pPr fontAlgn="auto">
                <a:defRPr/>
              </a:pPr>
              <a:t>9</a:t>
            </a:fld>
            <a:r>
              <a:rPr lang="en-US" sz="1200" b="1" i="1">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rPr>
              <a:t> -</a:t>
            </a:r>
            <a:endParaRPr lang="en-US" altLang="ja-JP" sz="1200" b="1" i="1" dirty="0">
              <a:solidFill>
                <a:srgbClr val="000000"/>
              </a:solidFill>
              <a:effectLst>
                <a:outerShdw blurRad="38100" dist="38100" dir="2700000" algn="tl">
                  <a:srgbClr val="000000">
                    <a:alpha val="43137"/>
                  </a:srgbClr>
                </a:outerShdw>
              </a:effectLst>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546617642"/>
      </p:ext>
    </p:extLst>
  </p:cSld>
  <p:clrMapOvr>
    <a:masterClrMapping/>
  </p:clrMapOvr>
  <p:transition spd="med">
    <p:pull/>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AB86C9746412B4AB2C0570470E11D61" ma:contentTypeVersion="" ma:contentTypeDescription="新しいドキュメントを作成します。" ma:contentTypeScope="" ma:versionID="64a854535847935b83902503801329dd">
  <xsd:schema xmlns:xsd="http://www.w3.org/2001/XMLSchema" xmlns:xs="http://www.w3.org/2001/XMLSchema" xmlns:p="http://schemas.microsoft.com/office/2006/metadata/properties" xmlns:ns2="157f9a7a-e1fb-4b2c-bb39-71f75a38ca6e" xmlns:ns3="2e7b373e-25d4-4024-9f0e-2ac91b6a82fa" targetNamespace="http://schemas.microsoft.com/office/2006/metadata/properties" ma:root="true" ma:fieldsID="2ed687e1610e03765eadeafe4b8a3931" ns2:_="" ns3:_="">
    <xsd:import namespace="157f9a7a-e1fb-4b2c-bb39-71f75a38ca6e"/>
    <xsd:import namespace="2e7b373e-25d4-4024-9f0e-2ac91b6a82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x756a__x53f7__x980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9a7a-e1fb-4b2c-bb39-71f75a38ca6e"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7b373e-25d4-4024-9f0e-2ac91b6a82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x756a__x53f7__x9806_" ma:index="16" nillable="true" ma:displayName="番号順" ma:format="Dropdown" ma:internalName="_x756a__x53f7__x9806_"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756a__x53f7__x9806_ xmlns="2e7b373e-25d4-4024-9f0e-2ac91b6a82fa" xsi:nil="true"/>
  </documentManagement>
</p:properties>
</file>

<file path=customXml/itemProps1.xml><?xml version="1.0" encoding="utf-8"?>
<ds:datastoreItem xmlns:ds="http://schemas.openxmlformats.org/officeDocument/2006/customXml" ds:itemID="{50782B59-D5A5-4177-B7E9-24CFD084E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9a7a-e1fb-4b2c-bb39-71f75a38ca6e"/>
    <ds:schemaRef ds:uri="2e7b373e-25d4-4024-9f0e-2ac91b6a8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0D02D4-CBB6-44F2-92B0-A1E5A498A8C0}">
  <ds:schemaRefs>
    <ds:schemaRef ds:uri="http://schemas.microsoft.com/sharepoint/v3/contenttype/forms"/>
  </ds:schemaRefs>
</ds:datastoreItem>
</file>

<file path=customXml/itemProps3.xml><?xml version="1.0" encoding="utf-8"?>
<ds:datastoreItem xmlns:ds="http://schemas.openxmlformats.org/officeDocument/2006/customXml" ds:itemID="{F0B2AB01-4827-4E90-8613-034E0D5C4E75}">
  <ds:schemaRefs>
    <ds:schemaRef ds:uri="2e7b373e-25d4-4024-9f0e-2ac91b6a82fa"/>
    <ds:schemaRef ds:uri="http://purl.org/dc/dcmitype/"/>
    <ds:schemaRef ds:uri="http://schemas.microsoft.com/office/2006/metadata/properties"/>
    <ds:schemaRef ds:uri="http://schemas.openxmlformats.org/package/2006/metadata/core-properties"/>
    <ds:schemaRef ds:uri="http://purl.org/dc/elements/1.1/"/>
    <ds:schemaRef ds:uri="157f9a7a-e1fb-4b2c-bb39-71f75a38ca6e"/>
    <ds:schemaRef ds:uri="http://schemas.microsoft.com/office/infopath/2007/PartnerControls"/>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6181</TotalTime>
  <Words>6383</Words>
  <Application>Microsoft Office PowerPoint</Application>
  <PresentationFormat>ワイド画面</PresentationFormat>
  <Paragraphs>546</Paragraphs>
  <Slides>25</Slides>
  <Notes>25</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5" baseType="lpstr">
      <vt:lpstr>HG丸ｺﾞｼｯｸM-PRO</vt:lpstr>
      <vt:lpstr>ＭＳ Ｐゴシック</vt:lpstr>
      <vt:lpstr>ＭＳ ゴシック</vt:lpstr>
      <vt:lpstr>メイリオ</vt:lpstr>
      <vt:lpstr>Arial</vt:lpstr>
      <vt:lpstr>Calibri</vt:lpstr>
      <vt:lpstr>Calibri Light</vt:lpstr>
      <vt:lpstr>Wingdings</vt:lpstr>
      <vt:lpstr>Office テーマ</vt:lpstr>
      <vt:lpstr>Acrobat Document</vt:lpstr>
      <vt:lpstr>Data Integrity (For Management Personnel)</vt:lpstr>
      <vt:lpstr>Table of Contents</vt:lpstr>
      <vt:lpstr>Data Integrity  – Why must we comply with this? –</vt:lpstr>
      <vt:lpstr>PowerPoint プレゼンテーション</vt:lpstr>
      <vt:lpstr>PowerPoint プレゼンテーション</vt:lpstr>
      <vt:lpstr>PowerPoint プレゼンテーション</vt:lpstr>
      <vt:lpstr>Data Integrity  – Why must we comply with this? –</vt:lpstr>
      <vt:lpstr>Data Integrity  – Why must we comply with this? –</vt:lpstr>
      <vt:lpstr>Data Integrity  – Why must we comply with this? –</vt:lpstr>
      <vt:lpstr>Data Integrity  – Why must we comply with this? –</vt:lpstr>
      <vt:lpstr>Data Integrity  – Why must we comply with this? –</vt:lpstr>
      <vt:lpstr>Data Integrity  – Why must we comply with this? –</vt:lpstr>
      <vt:lpstr>Table of Contents</vt:lpstr>
      <vt:lpstr>Image and Definition of Data Integrity (1)</vt:lpstr>
      <vt:lpstr>Image and Definition of Data Integrity (2)</vt:lpstr>
      <vt:lpstr>Data Governance Systems (1)</vt:lpstr>
      <vt:lpstr>Data Governance Systems (2)</vt:lpstr>
      <vt:lpstr>Organizational Impact on Data Integrity</vt:lpstr>
      <vt:lpstr>General Impact</vt:lpstr>
      <vt:lpstr>Ethical Standards and Policies</vt:lpstr>
      <vt:lpstr>Quality Culture</vt:lpstr>
      <vt:lpstr>PQS Elements: Quality Risk Management</vt:lpstr>
      <vt:lpstr>PQS Elements: Periodic Review of Quality Metrics</vt:lpstr>
      <vt:lpstr>PQS Elements: Resource Allocation</vt:lpstr>
      <vt:lpstr>PQS Elements: Handling Data Integrity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佐々倉　豊</dc:creator>
  <cp:lastModifiedBy>仲座 加奈子</cp:lastModifiedBy>
  <cp:revision>156</cp:revision>
  <cp:lastPrinted>2020-03-12T08:55:37Z</cp:lastPrinted>
  <dcterms:created xsi:type="dcterms:W3CDTF">2018-12-17T08:41:18Z</dcterms:created>
  <dcterms:modified xsi:type="dcterms:W3CDTF">2020-06-16T06:31:53Z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0x0101006AB86C9746412B4AB2C0570470E11D61</vt:lpwstr>
  </property>
</Properties>
</file>