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charts/chart10.xml" ContentType="application/vnd.openxmlformats-officedocument.drawingml.chart+xml"/>
  <Override PartName="/ppt/notesSlides/notesSlide24.xml" ContentType="application/vnd.openxmlformats-officedocument.presentationml.notesSlide+xml"/>
  <Override PartName="/ppt/charts/chart1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92" r:id="rId5"/>
    <p:sldId id="366" r:id="rId6"/>
    <p:sldId id="380" r:id="rId7"/>
    <p:sldId id="381" r:id="rId8"/>
    <p:sldId id="390" r:id="rId9"/>
    <p:sldId id="383" r:id="rId10"/>
    <p:sldId id="384" r:id="rId11"/>
    <p:sldId id="391" r:id="rId12"/>
    <p:sldId id="386" r:id="rId13"/>
    <p:sldId id="392" r:id="rId14"/>
    <p:sldId id="388" r:id="rId15"/>
    <p:sldId id="389" r:id="rId16"/>
    <p:sldId id="259" r:id="rId17"/>
    <p:sldId id="335" r:id="rId18"/>
    <p:sldId id="336" r:id="rId19"/>
    <p:sldId id="337" r:id="rId20"/>
    <p:sldId id="338" r:id="rId21"/>
    <p:sldId id="339" r:id="rId22"/>
    <p:sldId id="340" r:id="rId23"/>
    <p:sldId id="341" r:id="rId24"/>
    <p:sldId id="342" r:id="rId25"/>
    <p:sldId id="343" r:id="rId26"/>
    <p:sldId id="344" r:id="rId27"/>
    <p:sldId id="345" r:id="rId28"/>
    <p:sldId id="367" r:id="rId29"/>
    <p:sldId id="355" r:id="rId30"/>
    <p:sldId id="356" r:id="rId31"/>
    <p:sldId id="357" r:id="rId32"/>
    <p:sldId id="358" r:id="rId33"/>
    <p:sldId id="359" r:id="rId34"/>
    <p:sldId id="360" r:id="rId35"/>
    <p:sldId id="361" r:id="rId36"/>
    <p:sldId id="362" r:id="rId37"/>
    <p:sldId id="368" r:id="rId38"/>
    <p:sldId id="363" r:id="rId39"/>
    <p:sldId id="364" r:id="rId40"/>
    <p:sldId id="365" r:id="rId41"/>
    <p:sldId id="369" r:id="rId42"/>
    <p:sldId id="348" r:id="rId43"/>
    <p:sldId id="349" r:id="rId44"/>
    <p:sldId id="353" r:id="rId45"/>
    <p:sldId id="350" r:id="rId46"/>
    <p:sldId id="346" r:id="rId47"/>
    <p:sldId id="347" r:id="rId48"/>
    <p:sldId id="351" r:id="rId49"/>
    <p:sldId id="352" r:id="rId5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製薬協・GMP部会（登録用）" initials="製薬" lastIdx="26" clrIdx="0">
    <p:extLst>
      <p:ext uri="{19B8F6BF-5375-455C-9EA6-DF929625EA0E}">
        <p15:presenceInfo xmlns:p15="http://schemas.microsoft.com/office/powerpoint/2012/main" userId="S::ph630@jpma.onmicrosoft.com::f9f249ce-1eaa-438f-808b-93fc02bb2993" providerId="AD"/>
      </p:ext>
    </p:extLst>
  </p:cmAuthor>
  <p:cmAuthor id="2" name="医薬信頼性保証室共有PC D10311H27-T22" initials="医薬信頼性保証室共有PC" lastIdx="43" clrIdx="1">
    <p:extLst>
      <p:ext uri="{19B8F6BF-5375-455C-9EA6-DF929625EA0E}">
        <p15:presenceInfo xmlns:p15="http://schemas.microsoft.com/office/powerpoint/2012/main" userId="S-1-5-21-2481254930-1567923745-3672084034-76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45813" autoAdjust="0"/>
  </p:normalViewPr>
  <p:slideViewPr>
    <p:cSldViewPr snapToGrid="0">
      <p:cViewPr varScale="1">
        <p:scale>
          <a:sx n="46" d="100"/>
          <a:sy n="46" d="100"/>
        </p:scale>
        <p:origin x="1290" y="36"/>
      </p:cViewPr>
      <p:guideLst/>
    </p:cSldViewPr>
  </p:slideViewPr>
  <p:notesTextViewPr>
    <p:cViewPr>
      <p:scale>
        <a:sx n="125" d="100"/>
        <a:sy n="125" d="100"/>
      </p:scale>
      <p:origin x="0" y="0"/>
    </p:cViewPr>
  </p:notesTextViewPr>
  <p:sorterViewPr>
    <p:cViewPr>
      <p:scale>
        <a:sx n="100" d="100"/>
        <a:sy n="100" d="100"/>
      </p:scale>
      <p:origin x="0" y="-10632"/>
    </p:cViewPr>
  </p:sorterViewPr>
  <p:notesViewPr>
    <p:cSldViewPr snapToGrid="0">
      <p:cViewPr varScale="1">
        <p:scale>
          <a:sx n="74" d="100"/>
          <a:sy n="74" d="100"/>
        </p:scale>
        <p:origin x="212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製薬協・GMP部会（登録用）" userId="S::ph630@jpma.onmicrosoft.com::f9f249ce-1eaa-438f-808b-93fc02bb2993" providerId="AD" clId="Web-{1B665C0B-8FEC-4960-A576-FEE859B0D78A}"/>
    <pc:docChg chg="">
      <pc:chgData name="製薬協・GMP部会（登録用）" userId="S::ph630@jpma.onmicrosoft.com::f9f249ce-1eaa-438f-808b-93fc02bb2993" providerId="AD" clId="Web-{1B665C0B-8FEC-4960-A576-FEE859B0D78A}" dt="2019-03-25T05:17:36.461" v="12"/>
      <pc:docMkLst>
        <pc:docMk/>
      </pc:docMkLst>
      <pc:sldChg chg="addCm modCm">
        <pc:chgData name="製薬協・GMP部会（登録用）" userId="S::ph630@jpma.onmicrosoft.com::f9f249ce-1eaa-438f-808b-93fc02bb2993" providerId="AD" clId="Web-{1B665C0B-8FEC-4960-A576-FEE859B0D78A}" dt="2019-03-25T05:01:05.226" v="5"/>
        <pc:sldMkLst>
          <pc:docMk/>
          <pc:sldMk cId="4225210279" sldId="337"/>
        </pc:sldMkLst>
      </pc:sldChg>
      <pc:sldChg chg="addCm">
        <pc:chgData name="製薬協・GMP部会（登録用）" userId="S::ph630@jpma.onmicrosoft.com::f9f249ce-1eaa-438f-808b-93fc02bb2993" providerId="AD" clId="Web-{1B665C0B-8FEC-4960-A576-FEE859B0D78A}" dt="2019-03-25T05:16:05.086" v="11"/>
        <pc:sldMkLst>
          <pc:docMk/>
          <pc:sldMk cId="1319420731" sldId="348"/>
        </pc:sldMkLst>
      </pc:sldChg>
      <pc:sldChg chg="addCm">
        <pc:chgData name="製薬協・GMP部会（登録用）" userId="S::ph630@jpma.onmicrosoft.com::f9f249ce-1eaa-438f-808b-93fc02bb2993" providerId="AD" clId="Web-{1B665C0B-8FEC-4960-A576-FEE859B0D78A}" dt="2019-03-25T05:17:36.461" v="12"/>
        <pc:sldMkLst>
          <pc:docMk/>
          <pc:sldMk cId="582641164" sldId="350"/>
        </pc:sldMkLst>
      </pc:sldChg>
      <pc:sldChg chg="addCm modCm">
        <pc:chgData name="製薬協・GMP部会（登録用）" userId="S::ph630@jpma.onmicrosoft.com::f9f249ce-1eaa-438f-808b-93fc02bb2993" providerId="AD" clId="Web-{1B665C0B-8FEC-4960-A576-FEE859B0D78A}" dt="2019-03-25T05:04:09.540" v="6"/>
        <pc:sldMkLst>
          <pc:docMk/>
          <pc:sldMk cId="3393358062" sldId="357"/>
        </pc:sldMkLst>
      </pc:sldChg>
      <pc:sldChg chg="addCm">
        <pc:chgData name="製薬協・GMP部会（登録用）" userId="S::ph630@jpma.onmicrosoft.com::f9f249ce-1eaa-438f-808b-93fc02bb2993" providerId="AD" clId="Web-{1B665C0B-8FEC-4960-A576-FEE859B0D78A}" dt="2019-03-25T05:07:07.101" v="7"/>
        <pc:sldMkLst>
          <pc:docMk/>
          <pc:sldMk cId="68607083" sldId="358"/>
        </pc:sldMkLst>
      </pc:sldChg>
      <pc:sldChg chg="addCm">
        <pc:chgData name="製薬協・GMP部会（登録用）" userId="S::ph630@jpma.onmicrosoft.com::f9f249ce-1eaa-438f-808b-93fc02bb2993" providerId="AD" clId="Web-{1B665C0B-8FEC-4960-A576-FEE859B0D78A}" dt="2019-03-25T05:10:36.289" v="8"/>
        <pc:sldMkLst>
          <pc:docMk/>
          <pc:sldMk cId="549388949" sldId="359"/>
        </pc:sldMkLst>
      </pc:sldChg>
      <pc:sldChg chg="addCm">
        <pc:chgData name="製薬協・GMP部会（登録用）" userId="S::ph630@jpma.onmicrosoft.com::f9f249ce-1eaa-438f-808b-93fc02bb2993" providerId="AD" clId="Web-{1B665C0B-8FEC-4960-A576-FEE859B0D78A}" dt="2019-03-25T05:11:45.805" v="9"/>
        <pc:sldMkLst>
          <pc:docMk/>
          <pc:sldMk cId="2025282895" sldId="360"/>
        </pc:sldMkLst>
      </pc:sldChg>
      <pc:sldChg chg="addCm">
        <pc:chgData name="製薬協・GMP部会（登録用）" userId="S::ph630@jpma.onmicrosoft.com::f9f249ce-1eaa-438f-808b-93fc02bb2993" providerId="AD" clId="Web-{1B665C0B-8FEC-4960-A576-FEE859B0D78A}" dt="2019-03-25T05:14:39.711" v="10"/>
        <pc:sldMkLst>
          <pc:docMk/>
          <pc:sldMk cId="397757372" sldId="361"/>
        </pc:sldMkLst>
      </pc:sldChg>
    </pc:docChg>
  </pc:docChgLst>
  <pc:docChgLst>
    <pc:chgData name="製薬協・GMP部会（登録用）" userId="S::ph630@jpma.onmicrosoft.com::f9f249ce-1eaa-438f-808b-93fc02bb2993" providerId="AD" clId="Web-{BB0E12C8-3CC5-44CA-AED5-F7EDA197CDFA}"/>
    <pc:docChg chg="modSld">
      <pc:chgData name="製薬協・GMP部会（登録用）" userId="S::ph630@jpma.onmicrosoft.com::f9f249ce-1eaa-438f-808b-93fc02bb2993" providerId="AD" clId="Web-{BB0E12C8-3CC5-44CA-AED5-F7EDA197CDFA}" dt="2019-03-28T05:08:41.008" v="58" actId="20577"/>
      <pc:docMkLst>
        <pc:docMk/>
      </pc:docMkLst>
      <pc:sldChg chg="addCm">
        <pc:chgData name="製薬協・GMP部会（登録用）" userId="S::ph630@jpma.onmicrosoft.com::f9f249ce-1eaa-438f-808b-93fc02bb2993" providerId="AD" clId="Web-{BB0E12C8-3CC5-44CA-AED5-F7EDA197CDFA}" dt="2019-03-28T04:41:25.272" v="0"/>
        <pc:sldMkLst>
          <pc:docMk/>
          <pc:sldMk cId="4225210279" sldId="337"/>
        </pc:sldMkLst>
      </pc:sldChg>
      <pc:sldChg chg="modSp">
        <pc:chgData name="製薬協・GMP部会（登録用）" userId="S::ph630@jpma.onmicrosoft.com::f9f249ce-1eaa-438f-808b-93fc02bb2993" providerId="AD" clId="Web-{BB0E12C8-3CC5-44CA-AED5-F7EDA197CDFA}" dt="2019-03-28T04:43:02.631" v="1" actId="14100"/>
        <pc:sldMkLst>
          <pc:docMk/>
          <pc:sldMk cId="3234704572" sldId="339"/>
        </pc:sldMkLst>
        <pc:spChg chg="mod">
          <ac:chgData name="製薬協・GMP部会（登録用）" userId="S::ph630@jpma.onmicrosoft.com::f9f249ce-1eaa-438f-808b-93fc02bb2993" providerId="AD" clId="Web-{BB0E12C8-3CC5-44CA-AED5-F7EDA197CDFA}" dt="2019-03-28T04:43:02.631" v="1" actId="14100"/>
          <ac:spMkLst>
            <pc:docMk/>
            <pc:sldMk cId="3234704572" sldId="339"/>
            <ac:spMk id="4" creationId="{00000000-0000-0000-0000-000000000000}"/>
          </ac:spMkLst>
        </pc:spChg>
      </pc:sldChg>
      <pc:sldChg chg="addCm">
        <pc:chgData name="製薬協・GMP部会（登録用）" userId="S::ph630@jpma.onmicrosoft.com::f9f249ce-1eaa-438f-808b-93fc02bb2993" providerId="AD" clId="Web-{BB0E12C8-3CC5-44CA-AED5-F7EDA197CDFA}" dt="2019-03-28T04:45:00.772" v="2"/>
        <pc:sldMkLst>
          <pc:docMk/>
          <pc:sldMk cId="743494766" sldId="340"/>
        </pc:sldMkLst>
      </pc:sldChg>
      <pc:sldChg chg="modSp addCm">
        <pc:chgData name="製薬協・GMP部会（登録用）" userId="S::ph630@jpma.onmicrosoft.com::f9f249ce-1eaa-438f-808b-93fc02bb2993" providerId="AD" clId="Web-{BB0E12C8-3CC5-44CA-AED5-F7EDA197CDFA}" dt="2019-03-28T04:46:47.100" v="10"/>
        <pc:sldMkLst>
          <pc:docMk/>
          <pc:sldMk cId="297251305" sldId="341"/>
        </pc:sldMkLst>
        <pc:spChg chg="mod">
          <ac:chgData name="製薬協・GMP部会（登録用）" userId="S::ph630@jpma.onmicrosoft.com::f9f249ce-1eaa-438f-808b-93fc02bb2993" providerId="AD" clId="Web-{BB0E12C8-3CC5-44CA-AED5-F7EDA197CDFA}" dt="2019-03-28T04:46:10.725" v="9" actId="20577"/>
          <ac:spMkLst>
            <pc:docMk/>
            <pc:sldMk cId="297251305" sldId="341"/>
            <ac:spMk id="3" creationId="{00000000-0000-0000-0000-000000000000}"/>
          </ac:spMkLst>
        </pc:spChg>
      </pc:sldChg>
      <pc:sldChg chg="modSp addCm">
        <pc:chgData name="製薬協・GMP部会（登録用）" userId="S::ph630@jpma.onmicrosoft.com::f9f249ce-1eaa-438f-808b-93fc02bb2993" providerId="AD" clId="Web-{BB0E12C8-3CC5-44CA-AED5-F7EDA197CDFA}" dt="2019-03-28T04:48:11.569" v="17"/>
        <pc:sldMkLst>
          <pc:docMk/>
          <pc:sldMk cId="1932560231" sldId="344"/>
        </pc:sldMkLst>
        <pc:spChg chg="mod">
          <ac:chgData name="製薬協・GMP部会（登録用）" userId="S::ph630@jpma.onmicrosoft.com::f9f249ce-1eaa-438f-808b-93fc02bb2993" providerId="AD" clId="Web-{BB0E12C8-3CC5-44CA-AED5-F7EDA197CDFA}" dt="2019-03-28T04:47:34.007" v="15" actId="20577"/>
          <ac:spMkLst>
            <pc:docMk/>
            <pc:sldMk cId="1932560231" sldId="344"/>
            <ac:spMk id="3" creationId="{00000000-0000-0000-0000-000000000000}"/>
          </ac:spMkLst>
        </pc:spChg>
      </pc:sldChg>
      <pc:sldChg chg="modSp addCm">
        <pc:chgData name="製薬協・GMP部会（登録用）" userId="S::ph630@jpma.onmicrosoft.com::f9f249ce-1eaa-438f-808b-93fc02bb2993" providerId="AD" clId="Web-{BB0E12C8-3CC5-44CA-AED5-F7EDA197CDFA}" dt="2019-03-28T04:50:45.179" v="26" actId="20577"/>
        <pc:sldMkLst>
          <pc:docMk/>
          <pc:sldMk cId="3383837880" sldId="345"/>
        </pc:sldMkLst>
        <pc:spChg chg="mod">
          <ac:chgData name="製薬協・GMP部会（登録用）" userId="S::ph630@jpma.onmicrosoft.com::f9f249ce-1eaa-438f-808b-93fc02bb2993" providerId="AD" clId="Web-{BB0E12C8-3CC5-44CA-AED5-F7EDA197CDFA}" dt="2019-03-28T04:50:45.179" v="26" actId="20577"/>
          <ac:spMkLst>
            <pc:docMk/>
            <pc:sldMk cId="3383837880" sldId="345"/>
            <ac:spMk id="3" creationId="{00000000-0000-0000-0000-000000000000}"/>
          </ac:spMkLst>
        </pc:spChg>
      </pc:sldChg>
      <pc:sldChg chg="modSp addCm">
        <pc:chgData name="製薬協・GMP部会（登録用）" userId="S::ph630@jpma.onmicrosoft.com::f9f249ce-1eaa-438f-808b-93fc02bb2993" providerId="AD" clId="Web-{BB0E12C8-3CC5-44CA-AED5-F7EDA197CDFA}" dt="2019-03-28T04:54:55.710" v="31" actId="20577"/>
        <pc:sldMkLst>
          <pc:docMk/>
          <pc:sldMk cId="2395270266" sldId="355"/>
        </pc:sldMkLst>
        <pc:spChg chg="mod">
          <ac:chgData name="製薬協・GMP部会（登録用）" userId="S::ph630@jpma.onmicrosoft.com::f9f249ce-1eaa-438f-808b-93fc02bb2993" providerId="AD" clId="Web-{BB0E12C8-3CC5-44CA-AED5-F7EDA197CDFA}" dt="2019-03-28T04:54:55.710" v="31" actId="20577"/>
          <ac:spMkLst>
            <pc:docMk/>
            <pc:sldMk cId="2395270266" sldId="355"/>
            <ac:spMk id="3" creationId="{00000000-0000-0000-0000-000000000000}"/>
          </ac:spMkLst>
        </pc:spChg>
      </pc:sldChg>
      <pc:sldChg chg="modSp addCm">
        <pc:chgData name="製薬協・GMP部会（登録用）" userId="S::ph630@jpma.onmicrosoft.com::f9f249ce-1eaa-438f-808b-93fc02bb2993" providerId="AD" clId="Web-{BB0E12C8-3CC5-44CA-AED5-F7EDA197CDFA}" dt="2019-03-28T05:00:10.899" v="40"/>
        <pc:sldMkLst>
          <pc:docMk/>
          <pc:sldMk cId="852450821" sldId="356"/>
        </pc:sldMkLst>
        <pc:spChg chg="mod">
          <ac:chgData name="製薬協・GMP部会（登録用）" userId="S::ph630@jpma.onmicrosoft.com::f9f249ce-1eaa-438f-808b-93fc02bb2993" providerId="AD" clId="Web-{BB0E12C8-3CC5-44CA-AED5-F7EDA197CDFA}" dt="2019-03-28T04:55:21.085" v="38" actId="20577"/>
          <ac:spMkLst>
            <pc:docMk/>
            <pc:sldMk cId="852450821" sldId="356"/>
            <ac:spMk id="9" creationId="{00000000-0000-0000-0000-000000000000}"/>
          </ac:spMkLst>
        </pc:spChg>
      </pc:sldChg>
      <pc:sldChg chg="addCm modNotes">
        <pc:chgData name="製薬協・GMP部会（登録用）" userId="S::ph630@jpma.onmicrosoft.com::f9f249ce-1eaa-438f-808b-93fc02bb2993" providerId="AD" clId="Web-{BB0E12C8-3CC5-44CA-AED5-F7EDA197CDFA}" dt="2019-03-28T05:03:45.007" v="48"/>
        <pc:sldMkLst>
          <pc:docMk/>
          <pc:sldMk cId="549388949" sldId="359"/>
        </pc:sldMkLst>
      </pc:sldChg>
      <pc:sldChg chg="addCm modNotes">
        <pc:chgData name="製薬協・GMP部会（登録用）" userId="S::ph630@jpma.onmicrosoft.com::f9f249ce-1eaa-438f-808b-93fc02bb2993" providerId="AD" clId="Web-{BB0E12C8-3CC5-44CA-AED5-F7EDA197CDFA}" dt="2019-03-28T05:07:14.883" v="54"/>
        <pc:sldMkLst>
          <pc:docMk/>
          <pc:sldMk cId="397757372" sldId="361"/>
        </pc:sldMkLst>
      </pc:sldChg>
      <pc:sldChg chg="modSp addCm">
        <pc:chgData name="製薬協・GMP部会（登録用）" userId="S::ph630@jpma.onmicrosoft.com::f9f249ce-1eaa-438f-808b-93fc02bb2993" providerId="AD" clId="Web-{BB0E12C8-3CC5-44CA-AED5-F7EDA197CDFA}" dt="2019-03-28T05:08:41.008" v="58" actId="20577"/>
        <pc:sldMkLst>
          <pc:docMk/>
          <pc:sldMk cId="3395071804" sldId="365"/>
        </pc:sldMkLst>
        <pc:spChg chg="mod">
          <ac:chgData name="製薬協・GMP部会（登録用）" userId="S::ph630@jpma.onmicrosoft.com::f9f249ce-1eaa-438f-808b-93fc02bb2993" providerId="AD" clId="Web-{BB0E12C8-3CC5-44CA-AED5-F7EDA197CDFA}" dt="2019-03-28T05:08:41.008" v="58" actId="20577"/>
          <ac:spMkLst>
            <pc:docMk/>
            <pc:sldMk cId="3395071804" sldId="365"/>
            <ac:spMk id="3" creationId="{00000000-0000-0000-0000-000000000000}"/>
          </ac:spMkLst>
        </pc:spChg>
      </pc:sldChg>
    </pc:docChg>
  </pc:docChgLst>
  <pc:docChgLst>
    <pc:chgData name="製薬協・GMP部会（登録用）" userId="S::ph630@jpma.onmicrosoft.com::f9f249ce-1eaa-438f-808b-93fc02bb2993" providerId="AD" clId="Web-{C881FD4B-8E8F-5D31-C226-FFA1C090BFD8}"/>
    <pc:docChg chg="modSld">
      <pc:chgData name="製薬協・GMP部会（登録用）" userId="S::ph630@jpma.onmicrosoft.com::f9f249ce-1eaa-438f-808b-93fc02bb2993" providerId="AD" clId="Web-{C881FD4B-8E8F-5D31-C226-FFA1C090BFD8}" dt="2019-03-26T08:03:18.677" v="61" actId="20577"/>
      <pc:docMkLst>
        <pc:docMk/>
      </pc:docMkLst>
      <pc:sldChg chg="modSp addCm">
        <pc:chgData name="製薬協・GMP部会（登録用）" userId="S::ph630@jpma.onmicrosoft.com::f9f249ce-1eaa-438f-808b-93fc02bb2993" providerId="AD" clId="Web-{C881FD4B-8E8F-5D31-C226-FFA1C090BFD8}" dt="2019-03-26T08:01:22.131" v="48" actId="20577"/>
        <pc:sldMkLst>
          <pc:docMk/>
          <pc:sldMk cId="3735914849" sldId="342"/>
        </pc:sldMkLst>
        <pc:spChg chg="mod">
          <ac:chgData name="製薬協・GMP部会（登録用）" userId="S::ph630@jpma.onmicrosoft.com::f9f249ce-1eaa-438f-808b-93fc02bb2993" providerId="AD" clId="Web-{C881FD4B-8E8F-5D31-C226-FFA1C090BFD8}" dt="2019-03-26T08:01:22.131" v="48" actId="20577"/>
          <ac:spMkLst>
            <pc:docMk/>
            <pc:sldMk cId="3735914849" sldId="342"/>
            <ac:spMk id="3" creationId="{00000000-0000-0000-0000-000000000000}"/>
          </ac:spMkLst>
        </pc:spChg>
      </pc:sldChg>
      <pc:sldChg chg="addCm">
        <pc:chgData name="製薬協・GMP部会（登録用）" userId="S::ph630@jpma.onmicrosoft.com::f9f249ce-1eaa-438f-808b-93fc02bb2993" providerId="AD" clId="Web-{C881FD4B-8E8F-5D31-C226-FFA1C090BFD8}" dt="2019-03-26T07:26:22.676" v="17"/>
        <pc:sldMkLst>
          <pc:docMk/>
          <pc:sldMk cId="3783781266" sldId="346"/>
        </pc:sldMkLst>
      </pc:sldChg>
      <pc:sldChg chg="modSp addCm">
        <pc:chgData name="製薬協・GMP部会（登録用）" userId="S::ph630@jpma.onmicrosoft.com::f9f249ce-1eaa-438f-808b-93fc02bb2993" providerId="AD" clId="Web-{C881FD4B-8E8F-5D31-C226-FFA1C090BFD8}" dt="2019-03-26T08:03:14.443" v="59" actId="20577"/>
        <pc:sldMkLst>
          <pc:docMk/>
          <pc:sldMk cId="252889741" sldId="347"/>
        </pc:sldMkLst>
        <pc:spChg chg="mod">
          <ac:chgData name="製薬協・GMP部会（登録用）" userId="S::ph630@jpma.onmicrosoft.com::f9f249ce-1eaa-438f-808b-93fc02bb2993" providerId="AD" clId="Web-{C881FD4B-8E8F-5D31-C226-FFA1C090BFD8}" dt="2019-03-26T08:03:14.443" v="59" actId="20577"/>
          <ac:spMkLst>
            <pc:docMk/>
            <pc:sldMk cId="252889741" sldId="347"/>
            <ac:spMk id="3" creationId="{00000000-0000-0000-0000-000000000000}"/>
          </ac:spMkLst>
        </pc:spChg>
      </pc:sldChg>
      <pc:sldChg chg="modSp">
        <pc:chgData name="製薬協・GMP部会（登録用）" userId="S::ph630@jpma.onmicrosoft.com::f9f249ce-1eaa-438f-808b-93fc02bb2993" providerId="AD" clId="Web-{C881FD4B-8E8F-5D31-C226-FFA1C090BFD8}" dt="2019-03-26T07:22:27.254" v="15" actId="20577"/>
        <pc:sldMkLst>
          <pc:docMk/>
          <pc:sldMk cId="43773667" sldId="349"/>
        </pc:sldMkLst>
        <pc:spChg chg="mod">
          <ac:chgData name="製薬協・GMP部会（登録用）" userId="S::ph630@jpma.onmicrosoft.com::f9f249ce-1eaa-438f-808b-93fc02bb2993" providerId="AD" clId="Web-{C881FD4B-8E8F-5D31-C226-FFA1C090BFD8}" dt="2019-03-26T07:22:27.254" v="15" actId="20577"/>
          <ac:spMkLst>
            <pc:docMk/>
            <pc:sldMk cId="43773667" sldId="349"/>
            <ac:spMk id="3" creationId="{00000000-0000-0000-0000-000000000000}"/>
          </ac:spMkLst>
        </pc:spChg>
      </pc:sldChg>
      <pc:sldChg chg="modSp addCm">
        <pc:chgData name="製薬協・GMP部会（登録用）" userId="S::ph630@jpma.onmicrosoft.com::f9f249ce-1eaa-438f-808b-93fc02bb2993" providerId="AD" clId="Web-{C881FD4B-8E8F-5D31-C226-FFA1C090BFD8}" dt="2019-03-26T07:58:14.380" v="27" actId="20577"/>
        <pc:sldMkLst>
          <pc:docMk/>
          <pc:sldMk cId="582641164" sldId="350"/>
        </pc:sldMkLst>
        <pc:spChg chg="mod">
          <ac:chgData name="製薬協・GMP部会（登録用）" userId="S::ph630@jpma.onmicrosoft.com::f9f249ce-1eaa-438f-808b-93fc02bb2993" providerId="AD" clId="Web-{C881FD4B-8E8F-5D31-C226-FFA1C090BFD8}" dt="2019-03-26T07:58:14.380" v="27" actId="20577"/>
          <ac:spMkLst>
            <pc:docMk/>
            <pc:sldMk cId="582641164" sldId="350"/>
            <ac:spMk id="3" creationId="{00000000-0000-0000-0000-000000000000}"/>
          </ac:spMkLst>
        </pc:spChg>
      </pc:sldChg>
      <pc:sldChg chg="modSp">
        <pc:chgData name="製薬協・GMP部会（登録用）" userId="S::ph630@jpma.onmicrosoft.com::f9f249ce-1eaa-438f-808b-93fc02bb2993" providerId="AD" clId="Web-{C881FD4B-8E8F-5D31-C226-FFA1C090BFD8}" dt="2019-03-26T07:19:43.066" v="1" actId="20577"/>
        <pc:sldMkLst>
          <pc:docMk/>
          <pc:sldMk cId="2506251835" sldId="351"/>
        </pc:sldMkLst>
        <pc:spChg chg="mod">
          <ac:chgData name="製薬協・GMP部会（登録用）" userId="S::ph630@jpma.onmicrosoft.com::f9f249ce-1eaa-438f-808b-93fc02bb2993" providerId="AD" clId="Web-{C881FD4B-8E8F-5D31-C226-FFA1C090BFD8}" dt="2019-03-26T07:19:43.066" v="1" actId="20577"/>
          <ac:spMkLst>
            <pc:docMk/>
            <pc:sldMk cId="2506251835" sldId="351"/>
            <ac:spMk id="3" creationId="{00000000-0000-0000-0000-000000000000}"/>
          </ac:spMkLst>
        </pc:spChg>
      </pc:sldChg>
      <pc:sldChg chg="modSp addCm">
        <pc:chgData name="製薬協・GMP部会（登録用）" userId="S::ph630@jpma.onmicrosoft.com::f9f249ce-1eaa-438f-808b-93fc02bb2993" providerId="AD" clId="Web-{C881FD4B-8E8F-5D31-C226-FFA1C090BFD8}" dt="2019-03-26T07:59:14.818" v="34" actId="20577"/>
        <pc:sldMkLst>
          <pc:docMk/>
          <pc:sldMk cId="278571972" sldId="353"/>
        </pc:sldMkLst>
        <pc:spChg chg="mod">
          <ac:chgData name="製薬協・GMP部会（登録用）" userId="S::ph630@jpma.onmicrosoft.com::f9f249ce-1eaa-438f-808b-93fc02bb2993" providerId="AD" clId="Web-{C881FD4B-8E8F-5D31-C226-FFA1C090BFD8}" dt="2019-03-26T07:59:14.818" v="34" actId="20577"/>
          <ac:spMkLst>
            <pc:docMk/>
            <pc:sldMk cId="278571972" sldId="353"/>
            <ac:spMk id="7" creationId="{00000000-0000-0000-0000-000000000000}"/>
          </ac:spMkLst>
        </pc:spChg>
      </pc:sldChg>
      <pc:sldChg chg="addCm modNotes">
        <pc:chgData name="製薬協・GMP部会（登録用）" userId="S::ph630@jpma.onmicrosoft.com::f9f249ce-1eaa-438f-808b-93fc02bb2993" providerId="AD" clId="Web-{C881FD4B-8E8F-5D31-C226-FFA1C090BFD8}" dt="2019-03-26T07:45:38.052" v="22"/>
        <pc:sldMkLst>
          <pc:docMk/>
          <pc:sldMk cId="549388949" sldId="3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E27-4EC6-B81F-1BB2B6851BD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E27-4EC6-B81F-1BB2B6851BDD}"/>
              </c:ext>
            </c:extLst>
          </c:dPt>
          <c:dPt>
            <c:idx val="2"/>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5-7E27-4EC6-B81F-1BB2B6851BD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E27-4EC6-B81F-1BB2B6851BD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E27-4EC6-B81F-1BB2B6851BDD}"/>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7E27-4EC6-B81F-1BB2B6851BDD}"/>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7E27-4EC6-B81F-1BB2B6851BDD}"/>
              </c:ext>
            </c:extLst>
          </c:dPt>
          <c:dPt>
            <c:idx val="7"/>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7E27-4EC6-B81F-1BB2B6851BDD}"/>
              </c:ext>
            </c:extLst>
          </c:dPt>
          <c:dPt>
            <c:idx val="8"/>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1-7E27-4EC6-B81F-1BB2B6851BDD}"/>
              </c:ext>
            </c:extLst>
          </c:dPt>
          <c:dLbls>
            <c:dLbl>
              <c:idx val="0"/>
              <c:layout>
                <c:manualLayout>
                  <c:x val="-6.2814548383512941E-2"/>
                  <c:y val="-2.6013746026246676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fld id="{1CD3E76E-DE87-4507-9E04-141839522282}" type="CATEGORYNAME">
                      <a:rPr lang="en-US" altLang="ja-JP" sz="1800" smtClean="0"/>
                      <a:pPr>
                        <a:defRPr sz="2400"/>
                      </a:pPr>
                      <a:t>[分類名]</a:t>
                    </a:fld>
                    <a:endParaRPr lang="en-US" altLang="ja-JP" sz="1800" dirty="0"/>
                  </a:p>
                  <a:p>
                    <a:pPr>
                      <a:defRPr sz="2400"/>
                    </a:pPr>
                    <a:r>
                      <a:rPr lang="ja-JP" altLang="en-US" sz="1800" dirty="0"/>
                      <a:t>帰属性</a:t>
                    </a: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7E27-4EC6-B81F-1BB2B6851BDD}"/>
                </c:ext>
                <c:ext xmlns:c15="http://schemas.microsoft.com/office/drawing/2012/chart" uri="{CE6537A1-D6FC-4f65-9D91-7224C49458BB}">
                  <c15:layout>
                    <c:manualLayout>
                      <c:w val="0.26116223197422511"/>
                      <c:h val="0.19547120872329565"/>
                    </c:manualLayout>
                  </c15:layout>
                  <c15:dlblFieldTable/>
                  <c15:showDataLabelsRange val="0"/>
                </c:ext>
              </c:extLst>
            </c:dLbl>
            <c:dLbl>
              <c:idx val="1"/>
              <c:layout>
                <c:manualLayout>
                  <c:x val="8.2947514378744237E-3"/>
                  <c:y val="6.6433753383949527E-3"/>
                </c:manualLayout>
              </c:layout>
              <c:tx>
                <c:rich>
                  <a:bodyPr/>
                  <a:lstStyle/>
                  <a:p>
                    <a:fld id="{61962787-4C64-493A-A306-3B49C8A9AC05}" type="CATEGORYNAME">
                      <a:rPr lang="en-US" altLang="ja-JP" sz="1800" smtClean="0"/>
                      <a:pPr/>
                      <a:t>[分類名]</a:t>
                    </a:fld>
                    <a:endParaRPr lang="en-US" altLang="ja-JP" sz="1800" dirty="0"/>
                  </a:p>
                  <a:p>
                    <a:r>
                      <a:rPr lang="ja-JP" altLang="en-US" sz="1800" dirty="0"/>
                      <a:t>判読性</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7E27-4EC6-B81F-1BB2B6851BDD}"/>
                </c:ext>
                <c:ext xmlns:c15="http://schemas.microsoft.com/office/drawing/2012/chart" uri="{CE6537A1-D6FC-4f65-9D91-7224C49458BB}">
                  <c15:dlblFieldTable/>
                  <c15:showDataLabelsRange val="0"/>
                </c:ext>
              </c:extLst>
            </c:dLbl>
            <c:dLbl>
              <c:idx val="2"/>
              <c:layout>
                <c:manualLayout>
                  <c:x val="-1.2933598692026977E-16"/>
                  <c:y val="5.0562255858993987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fld id="{8CDCAC87-F839-4270-9A1A-A558F2317C54}" type="CATEGORYNAME">
                      <a:rPr lang="en-US" altLang="ja-JP" sz="1800" smtClean="0">
                        <a:solidFill>
                          <a:schemeClr val="tx1"/>
                        </a:solidFill>
                      </a:rPr>
                      <a:pPr>
                        <a:defRPr sz="2400"/>
                      </a:pPr>
                      <a:t>[分類名]</a:t>
                    </a:fld>
                    <a:endParaRPr lang="en-US" altLang="ja-JP" sz="1800" dirty="0">
                      <a:solidFill>
                        <a:schemeClr val="tx1"/>
                      </a:solidFill>
                    </a:endParaRPr>
                  </a:p>
                  <a:p>
                    <a:pPr>
                      <a:defRPr sz="2400"/>
                    </a:pPr>
                    <a:r>
                      <a:rPr lang="ja-JP" altLang="en-US" sz="1800" dirty="0">
                        <a:solidFill>
                          <a:schemeClr val="tx1"/>
                        </a:solidFill>
                      </a:rPr>
                      <a:t>同時性</a:t>
                    </a: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7E27-4EC6-B81F-1BB2B6851BDD}"/>
                </c:ext>
                <c:ext xmlns:c15="http://schemas.microsoft.com/office/drawing/2012/chart" uri="{CE6537A1-D6FC-4f65-9D91-7224C49458BB}">
                  <c15:layout>
                    <c:manualLayout>
                      <c:w val="0.34847836351516498"/>
                      <c:h val="0.20879449940461978"/>
                    </c:manualLayout>
                  </c15:layout>
                  <c15:dlblFieldTable/>
                  <c15:showDataLabelsRange val="0"/>
                </c:ext>
              </c:extLst>
            </c:dLbl>
            <c:dLbl>
              <c:idx val="3"/>
              <c:layout>
                <c:manualLayout>
                  <c:x val="-4.8993097989112319E-2"/>
                  <c:y val="-3.3147969542751198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fld id="{67A12891-8DE2-4AEE-9014-DC46EE663962}" type="CATEGORYNAME">
                      <a:rPr lang="en-US" altLang="ja-JP" sz="1800" smtClean="0"/>
                      <a:pPr>
                        <a:defRPr sz="2400"/>
                      </a:pPr>
                      <a:t>[分類名]</a:t>
                    </a:fld>
                    <a:endParaRPr lang="en-US" altLang="ja-JP" sz="1800" dirty="0"/>
                  </a:p>
                  <a:p>
                    <a:pPr>
                      <a:defRPr sz="2400"/>
                    </a:pPr>
                    <a:r>
                      <a:rPr lang="ja-JP" altLang="en-US" sz="1800" dirty="0"/>
                      <a:t>原本性</a:t>
                    </a: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7E27-4EC6-B81F-1BB2B6851BDD}"/>
                </c:ext>
                <c:ext xmlns:c15="http://schemas.microsoft.com/office/drawing/2012/chart" uri="{CE6537A1-D6FC-4f65-9D91-7224C49458BB}">
                  <c15:layout>
                    <c:manualLayout>
                      <c:w val="0.22255152205310519"/>
                      <c:h val="0.16914689739015898"/>
                    </c:manualLayout>
                  </c15:layout>
                  <c15:dlblFieldTable/>
                  <c15:showDataLabelsRange val="0"/>
                </c:ext>
              </c:extLst>
            </c:dLbl>
            <c:dLbl>
              <c:idx val="4"/>
              <c:layout>
                <c:manualLayout>
                  <c:x val="1.5625857621164717E-3"/>
                  <c:y val="-1.529994395642576E-3"/>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fld id="{783AD7AC-0CA2-446F-880E-0572B1A91F2C}" type="CATEGORYNAME">
                      <a:rPr lang="en-US" altLang="ja-JP" sz="1800" smtClean="0"/>
                      <a:pPr>
                        <a:defRPr sz="2400"/>
                      </a:pPr>
                      <a:t>[分類名]</a:t>
                    </a:fld>
                    <a:r>
                      <a:rPr lang="en-US" altLang="ja-JP" sz="1800" baseline="0" dirty="0" smtClean="0"/>
                      <a:t> </a:t>
                    </a:r>
                    <a:r>
                      <a:rPr lang="ja-JP" altLang="en-US" sz="1800" dirty="0" smtClean="0"/>
                      <a:t>正確性</a:t>
                    </a: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9-7E27-4EC6-B81F-1BB2B6851BDD}"/>
                </c:ext>
                <c:ext xmlns:c15="http://schemas.microsoft.com/office/drawing/2012/chart" uri="{CE6537A1-D6FC-4f65-9D91-7224C49458BB}">
                  <c15:layout>
                    <c:manualLayout>
                      <c:w val="0.38385253718645368"/>
                      <c:h val="0.10996997355880551"/>
                    </c:manualLayout>
                  </c15:layout>
                  <c15:dlblFieldTable/>
                  <c15:showDataLabelsRange val="0"/>
                </c:ext>
              </c:extLst>
            </c:dLbl>
            <c:dLbl>
              <c:idx val="5"/>
              <c:layout>
                <c:manualLayout>
                  <c:x val="9.4030684624785282E-3"/>
                  <c:y val="-2.9490545578024541E-2"/>
                </c:manualLayout>
              </c:layout>
              <c:tx>
                <c:rich>
                  <a:bodyPr/>
                  <a:lstStyle/>
                  <a:p>
                    <a:fld id="{CB757C12-213B-4B61-8B40-3D119FC93ACA}" type="CATEGORYNAME">
                      <a:rPr lang="en-US" altLang="ja-JP" sz="1800" smtClean="0"/>
                      <a:pPr/>
                      <a:t>[分類名]</a:t>
                    </a:fld>
                    <a:endParaRPr lang="en-US" altLang="ja-JP" sz="1800" dirty="0"/>
                  </a:p>
                  <a:p>
                    <a:r>
                      <a:rPr lang="ja-JP" altLang="en-US" sz="1800" dirty="0"/>
                      <a:t>完全性</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B-7E27-4EC6-B81F-1BB2B6851BDD}"/>
                </c:ext>
                <c:ext xmlns:c15="http://schemas.microsoft.com/office/drawing/2012/chart" uri="{CE6537A1-D6FC-4f65-9D91-7224C49458BB}">
                  <c15:dlblFieldTable/>
                  <c15:showDataLabelsRange val="0"/>
                </c:ext>
              </c:extLst>
            </c:dLbl>
            <c:dLbl>
              <c:idx val="6"/>
              <c:layout>
                <c:manualLayout>
                  <c:x val="3.5515121576376311E-2"/>
                  <c:y val="0.10676324987193826"/>
                </c:manualLayout>
              </c:layout>
              <c:tx>
                <c:rich>
                  <a:bodyPr/>
                  <a:lstStyle/>
                  <a:p>
                    <a:fld id="{A91BB8EF-D891-496C-8BD6-691E35BAD49E}" type="CATEGORYNAME">
                      <a:rPr lang="en-US" altLang="ja-JP" sz="1800" smtClean="0"/>
                      <a:pPr/>
                      <a:t>[分類名]</a:t>
                    </a:fld>
                    <a:endParaRPr lang="en-US" altLang="ja-JP" sz="1800" dirty="0"/>
                  </a:p>
                  <a:p>
                    <a:r>
                      <a:rPr lang="ja-JP" altLang="en-US" sz="1800" dirty="0"/>
                      <a:t>一貫性</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D-7E27-4EC6-B81F-1BB2B6851BDD}"/>
                </c:ext>
                <c:ext xmlns:c15="http://schemas.microsoft.com/office/drawing/2012/chart" uri="{CE6537A1-D6FC-4f65-9D91-7224C49458BB}">
                  <c15:dlblFieldTable/>
                  <c15:showDataLabelsRange val="0"/>
                </c:ext>
              </c:extLst>
            </c:dLbl>
            <c:dLbl>
              <c:idx val="7"/>
              <c:layout>
                <c:manualLayout>
                  <c:x val="0"/>
                  <c:y val="6.4370122056847501E-2"/>
                </c:manualLayout>
              </c:layout>
              <c:tx>
                <c:rich>
                  <a:bodyPr/>
                  <a:lstStyle/>
                  <a:p>
                    <a:fld id="{22A574A4-2ACE-487B-8DEE-F0256E254E6C}" type="CATEGORYNAME">
                      <a:rPr lang="en-US" altLang="ja-JP" sz="1800" smtClean="0"/>
                      <a:pPr/>
                      <a:t>[分類名]</a:t>
                    </a:fld>
                    <a:endParaRPr lang="en-US" altLang="ja-JP" sz="1800" dirty="0"/>
                  </a:p>
                  <a:p>
                    <a:r>
                      <a:rPr lang="ja-JP" altLang="en-US" sz="1800" dirty="0"/>
                      <a:t>耐久性</a:t>
                    </a:r>
                    <a:r>
                      <a:rPr lang="en-US" altLang="ja-JP" sz="1800" dirty="0"/>
                      <a:t>/</a:t>
                    </a:r>
                    <a:r>
                      <a:rPr lang="ja-JP" altLang="en-US" sz="1800" dirty="0"/>
                      <a:t>普遍性</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F-7E27-4EC6-B81F-1BB2B6851BDD}"/>
                </c:ext>
                <c:ext xmlns:c15="http://schemas.microsoft.com/office/drawing/2012/chart" uri="{CE6537A1-D6FC-4f65-9D91-7224C49458BB}">
                  <c15:layout>
                    <c:manualLayout>
                      <c:w val="0.29501291523164092"/>
                      <c:h val="0.23460692420177692"/>
                    </c:manualLayout>
                  </c15:layout>
                  <c15:dlblFieldTable/>
                  <c15:showDataLabelsRange val="0"/>
                </c:ext>
              </c:extLst>
            </c:dLbl>
            <c:dLbl>
              <c:idx val="8"/>
              <c:layout>
                <c:manualLayout>
                  <c:x val="-6.0909898900122208E-3"/>
                  <c:y val="0"/>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fld id="{4DC87BC4-6754-461D-ABD3-3EB9C7450E3B}" type="CATEGORYNAME">
                      <a:rPr lang="en-US" altLang="ja-JP" sz="1800" smtClean="0"/>
                      <a:pPr>
                        <a:defRPr sz="2400"/>
                      </a:pPr>
                      <a:t>[分類名]</a:t>
                    </a:fld>
                    <a:endParaRPr lang="en-US" altLang="ja-JP" sz="1800" dirty="0"/>
                  </a:p>
                  <a:p>
                    <a:pPr>
                      <a:defRPr sz="2400"/>
                    </a:pPr>
                    <a:r>
                      <a:rPr lang="ja-JP" altLang="en-US" sz="1800" dirty="0"/>
                      <a:t>可用性</a:t>
                    </a: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11-7E27-4EC6-B81F-1BB2B6851BDD}"/>
                </c:ext>
                <c:ext xmlns:c15="http://schemas.microsoft.com/office/drawing/2012/chart" uri="{CE6537A1-D6FC-4f65-9D91-7224C49458BB}">
                  <c15:layout>
                    <c:manualLayout>
                      <c:w val="0.22398900122208643"/>
                      <c:h val="0.2098319279863039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Sheet1!$A$2:$A$10</c:f>
              <c:strCache>
                <c:ptCount val="9"/>
                <c:pt idx="0">
                  <c:v>Attributable</c:v>
                </c:pt>
                <c:pt idx="1">
                  <c:v>Legible</c:v>
                </c:pt>
                <c:pt idx="2">
                  <c:v>Contemporaneous</c:v>
                </c:pt>
                <c:pt idx="3">
                  <c:v>Original</c:v>
                </c:pt>
                <c:pt idx="4">
                  <c:v>Accurate</c:v>
                </c:pt>
                <c:pt idx="5">
                  <c:v>Complete</c:v>
                </c:pt>
                <c:pt idx="6">
                  <c:v>Consistent</c:v>
                </c:pt>
                <c:pt idx="7">
                  <c:v>Enduring</c:v>
                </c:pt>
                <c:pt idx="8">
                  <c:v>Available</c:v>
                </c:pt>
              </c:strCache>
            </c:strRef>
          </c:cat>
          <c:val>
            <c:numRef>
              <c:f>Sheet1!$B$2:$B$10</c:f>
              <c:numCache>
                <c:formatCode>General</c:formatCode>
                <c:ptCount val="9"/>
                <c:pt idx="0">
                  <c:v>0.1111111111111111</c:v>
                </c:pt>
                <c:pt idx="1">
                  <c:v>0.1111111111111111</c:v>
                </c:pt>
                <c:pt idx="2">
                  <c:v>0.1111111111111111</c:v>
                </c:pt>
                <c:pt idx="3">
                  <c:v>0.1111111111111111</c:v>
                </c:pt>
                <c:pt idx="4">
                  <c:v>0.1111111111111111</c:v>
                </c:pt>
                <c:pt idx="5">
                  <c:v>0.1111111111111111</c:v>
                </c:pt>
                <c:pt idx="6">
                  <c:v>0.1111111111111111</c:v>
                </c:pt>
                <c:pt idx="7">
                  <c:v>0.1111111111111111</c:v>
                </c:pt>
                <c:pt idx="8">
                  <c:v>0.1111111111111111</c:v>
                </c:pt>
              </c:numCache>
            </c:numRef>
          </c:val>
          <c:extLst xmlns:c16r2="http://schemas.microsoft.com/office/drawing/2015/06/chart">
            <c:ext xmlns:c16="http://schemas.microsoft.com/office/drawing/2014/chart" uri="{C3380CC4-5D6E-409C-BE32-E72D297353CC}">
              <c16:uniqueId val="{00000012-7E27-4EC6-B81F-1BB2B6851BD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67BB-47C9-84FC-13E292E85865}"/>
              </c:ext>
            </c:extLst>
          </c:dPt>
          <c:dPt>
            <c:idx val="1"/>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7BB-47C9-84FC-13E292E85865}"/>
              </c:ext>
            </c:extLst>
          </c:dPt>
          <c:dPt>
            <c:idx val="2"/>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67BB-47C9-84FC-13E292E85865}"/>
              </c:ext>
            </c:extLst>
          </c:dPt>
          <c:dPt>
            <c:idx val="3"/>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67BB-47C9-84FC-13E292E85865}"/>
              </c:ext>
            </c:extLst>
          </c:dPt>
          <c:dPt>
            <c:idx val="4"/>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67BB-47C9-84FC-13E292E85865}"/>
              </c:ext>
            </c:extLst>
          </c:dPt>
          <c:dPt>
            <c:idx val="5"/>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67BB-47C9-84FC-13E292E85865}"/>
              </c:ext>
            </c:extLst>
          </c:dPt>
          <c:dPt>
            <c:idx val="6"/>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67BB-47C9-84FC-13E292E85865}"/>
              </c:ext>
            </c:extLst>
          </c:dPt>
          <c:dPt>
            <c:idx val="7"/>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67BB-47C9-84FC-13E292E85865}"/>
              </c:ext>
            </c:extLst>
          </c:dPt>
          <c:dPt>
            <c:idx val="8"/>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67BB-47C9-84FC-13E292E85865}"/>
              </c:ext>
            </c:extLst>
          </c:dPt>
          <c:cat>
            <c:strRef>
              <c:f>Sheet1!$A$2:$A$10</c:f>
              <c:strCache>
                <c:ptCount val="9"/>
                <c:pt idx="0">
                  <c:v>Attributable</c:v>
                </c:pt>
                <c:pt idx="1">
                  <c:v>Legible</c:v>
                </c:pt>
                <c:pt idx="2">
                  <c:v>Contemporaneous</c:v>
                </c:pt>
                <c:pt idx="3">
                  <c:v>Original</c:v>
                </c:pt>
                <c:pt idx="4">
                  <c:v>Accurate</c:v>
                </c:pt>
                <c:pt idx="5">
                  <c:v>Complete</c:v>
                </c:pt>
                <c:pt idx="6">
                  <c:v>Consistent</c:v>
                </c:pt>
                <c:pt idx="7">
                  <c:v>Enduring</c:v>
                </c:pt>
                <c:pt idx="8">
                  <c:v>Available</c:v>
                </c:pt>
              </c:strCache>
            </c:strRef>
          </c:cat>
          <c:val>
            <c:numRef>
              <c:f>Sheet1!$B$2:$B$10</c:f>
              <c:numCache>
                <c:formatCode>General</c:formatCode>
                <c:ptCount val="9"/>
                <c:pt idx="0">
                  <c:v>0.1111111111111111</c:v>
                </c:pt>
                <c:pt idx="1">
                  <c:v>0.1111111111111111</c:v>
                </c:pt>
                <c:pt idx="2">
                  <c:v>0.1111111111111111</c:v>
                </c:pt>
                <c:pt idx="3">
                  <c:v>0.1111111111111111</c:v>
                </c:pt>
                <c:pt idx="4">
                  <c:v>0.1111111111111111</c:v>
                </c:pt>
                <c:pt idx="5">
                  <c:v>0.1111111111111111</c:v>
                </c:pt>
                <c:pt idx="6">
                  <c:v>0.1111111111111111</c:v>
                </c:pt>
                <c:pt idx="7">
                  <c:v>0.1111111111111111</c:v>
                </c:pt>
                <c:pt idx="8">
                  <c:v>0.1111111111111111</c:v>
                </c:pt>
              </c:numCache>
            </c:numRef>
          </c:val>
          <c:extLst xmlns:c16r2="http://schemas.microsoft.com/office/drawing/2015/06/chart">
            <c:ext xmlns:c16="http://schemas.microsoft.com/office/drawing/2014/chart" uri="{C3380CC4-5D6E-409C-BE32-E72D297353CC}">
              <c16:uniqueId val="{00000012-67BB-47C9-84FC-13E292E8586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DC95-43EA-8370-3CC80EC7D3B7}"/>
              </c:ext>
            </c:extLst>
          </c:dPt>
          <c:dPt>
            <c:idx val="1"/>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DC95-43EA-8370-3CC80EC7D3B7}"/>
              </c:ext>
            </c:extLst>
          </c:dPt>
          <c:dPt>
            <c:idx val="2"/>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DC95-43EA-8370-3CC80EC7D3B7}"/>
              </c:ext>
            </c:extLst>
          </c:dPt>
          <c:dPt>
            <c:idx val="3"/>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DC95-43EA-8370-3CC80EC7D3B7}"/>
              </c:ext>
            </c:extLst>
          </c:dPt>
          <c:dPt>
            <c:idx val="4"/>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DC95-43EA-8370-3CC80EC7D3B7}"/>
              </c:ext>
            </c:extLst>
          </c:dPt>
          <c:dPt>
            <c:idx val="5"/>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DC95-43EA-8370-3CC80EC7D3B7}"/>
              </c:ext>
            </c:extLst>
          </c:dPt>
          <c:dPt>
            <c:idx val="6"/>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C95-43EA-8370-3CC80EC7D3B7}"/>
              </c:ext>
            </c:extLst>
          </c:dPt>
          <c:dPt>
            <c:idx val="7"/>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DC95-43EA-8370-3CC80EC7D3B7}"/>
              </c:ext>
            </c:extLst>
          </c:dPt>
          <c:dPt>
            <c:idx val="8"/>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11-DC95-43EA-8370-3CC80EC7D3B7}"/>
              </c:ext>
            </c:extLst>
          </c:dPt>
          <c:cat>
            <c:strRef>
              <c:f>Sheet1!$A$2:$A$10</c:f>
              <c:strCache>
                <c:ptCount val="9"/>
                <c:pt idx="0">
                  <c:v>Attributable</c:v>
                </c:pt>
                <c:pt idx="1">
                  <c:v>Legible</c:v>
                </c:pt>
                <c:pt idx="2">
                  <c:v>Contemporaneous</c:v>
                </c:pt>
                <c:pt idx="3">
                  <c:v>Original</c:v>
                </c:pt>
                <c:pt idx="4">
                  <c:v>Accurate</c:v>
                </c:pt>
                <c:pt idx="5">
                  <c:v>Complete</c:v>
                </c:pt>
                <c:pt idx="6">
                  <c:v>Consistent</c:v>
                </c:pt>
                <c:pt idx="7">
                  <c:v>Enduring</c:v>
                </c:pt>
                <c:pt idx="8">
                  <c:v>Available</c:v>
                </c:pt>
              </c:strCache>
            </c:strRef>
          </c:cat>
          <c:val>
            <c:numRef>
              <c:f>Sheet1!$B$2:$B$10</c:f>
              <c:numCache>
                <c:formatCode>General</c:formatCode>
                <c:ptCount val="9"/>
                <c:pt idx="0">
                  <c:v>0.1111111111111111</c:v>
                </c:pt>
                <c:pt idx="1">
                  <c:v>0.1111111111111111</c:v>
                </c:pt>
                <c:pt idx="2">
                  <c:v>0.1111111111111111</c:v>
                </c:pt>
                <c:pt idx="3">
                  <c:v>0.1111111111111111</c:v>
                </c:pt>
                <c:pt idx="4">
                  <c:v>0.1111111111111111</c:v>
                </c:pt>
                <c:pt idx="5">
                  <c:v>0.1111111111111111</c:v>
                </c:pt>
                <c:pt idx="6">
                  <c:v>0.1111111111111111</c:v>
                </c:pt>
                <c:pt idx="7">
                  <c:v>0.1111111111111111</c:v>
                </c:pt>
                <c:pt idx="8">
                  <c:v>0.1111111111111111</c:v>
                </c:pt>
              </c:numCache>
            </c:numRef>
          </c:val>
          <c:extLst xmlns:c16r2="http://schemas.microsoft.com/office/drawing/2015/06/chart">
            <c:ext xmlns:c16="http://schemas.microsoft.com/office/drawing/2014/chart" uri="{C3380CC4-5D6E-409C-BE32-E72D297353CC}">
              <c16:uniqueId val="{00000012-DC95-43EA-8370-3CC80EC7D3B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C73-490D-B473-06D305A7C5F7}"/>
              </c:ext>
            </c:extLst>
          </c:dPt>
          <c:dPt>
            <c:idx val="1"/>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8C73-490D-B473-06D305A7C5F7}"/>
              </c:ext>
            </c:extLst>
          </c:dPt>
          <c:dPt>
            <c:idx val="2"/>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8C73-490D-B473-06D305A7C5F7}"/>
              </c:ext>
            </c:extLst>
          </c:dPt>
          <c:dPt>
            <c:idx val="3"/>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8C73-490D-B473-06D305A7C5F7}"/>
              </c:ext>
            </c:extLst>
          </c:dPt>
          <c:dPt>
            <c:idx val="4"/>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8C73-490D-B473-06D305A7C5F7}"/>
              </c:ext>
            </c:extLst>
          </c:dPt>
          <c:dPt>
            <c:idx val="5"/>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8C73-490D-B473-06D305A7C5F7}"/>
              </c:ext>
            </c:extLst>
          </c:dPt>
          <c:dPt>
            <c:idx val="6"/>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8C73-490D-B473-06D305A7C5F7}"/>
              </c:ext>
            </c:extLst>
          </c:dPt>
          <c:dPt>
            <c:idx val="7"/>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8C73-490D-B473-06D305A7C5F7}"/>
              </c:ext>
            </c:extLst>
          </c:dPt>
          <c:dPt>
            <c:idx val="8"/>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8C73-490D-B473-06D305A7C5F7}"/>
              </c:ext>
            </c:extLst>
          </c:dPt>
          <c:cat>
            <c:strRef>
              <c:f>Sheet1!$A$2:$A$10</c:f>
              <c:strCache>
                <c:ptCount val="9"/>
                <c:pt idx="0">
                  <c:v>Attributable</c:v>
                </c:pt>
                <c:pt idx="1">
                  <c:v>Legible</c:v>
                </c:pt>
                <c:pt idx="2">
                  <c:v>Contemporaneous</c:v>
                </c:pt>
                <c:pt idx="3">
                  <c:v>Original</c:v>
                </c:pt>
                <c:pt idx="4">
                  <c:v>Accurate</c:v>
                </c:pt>
                <c:pt idx="5">
                  <c:v>Complete</c:v>
                </c:pt>
                <c:pt idx="6">
                  <c:v>Consistent</c:v>
                </c:pt>
                <c:pt idx="7">
                  <c:v>Enduring</c:v>
                </c:pt>
                <c:pt idx="8">
                  <c:v>Available</c:v>
                </c:pt>
              </c:strCache>
            </c:strRef>
          </c:cat>
          <c:val>
            <c:numRef>
              <c:f>Sheet1!$B$2:$B$10</c:f>
              <c:numCache>
                <c:formatCode>General</c:formatCode>
                <c:ptCount val="9"/>
                <c:pt idx="0">
                  <c:v>0.1111111111111111</c:v>
                </c:pt>
                <c:pt idx="1">
                  <c:v>0.1111111111111111</c:v>
                </c:pt>
                <c:pt idx="2">
                  <c:v>0.1111111111111111</c:v>
                </c:pt>
                <c:pt idx="3">
                  <c:v>0.1111111111111111</c:v>
                </c:pt>
                <c:pt idx="4">
                  <c:v>0.1111111111111111</c:v>
                </c:pt>
                <c:pt idx="5">
                  <c:v>0.1111111111111111</c:v>
                </c:pt>
                <c:pt idx="6">
                  <c:v>0.1111111111111111</c:v>
                </c:pt>
                <c:pt idx="7">
                  <c:v>0.1111111111111111</c:v>
                </c:pt>
                <c:pt idx="8">
                  <c:v>0.1111111111111111</c:v>
                </c:pt>
              </c:numCache>
            </c:numRef>
          </c:val>
          <c:extLst xmlns:c16r2="http://schemas.microsoft.com/office/drawing/2015/06/chart">
            <c:ext xmlns:c16="http://schemas.microsoft.com/office/drawing/2014/chart" uri="{C3380CC4-5D6E-409C-BE32-E72D297353CC}">
              <c16:uniqueId val="{00000012-8C73-490D-B473-06D305A7C5F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0A8-4BA2-BBA1-E02F78B1C82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0A8-4BA2-BBA1-E02F78B1C82E}"/>
              </c:ext>
            </c:extLst>
          </c:dPt>
          <c:dPt>
            <c:idx val="2"/>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20A8-4BA2-BBA1-E02F78B1C82E}"/>
              </c:ext>
            </c:extLst>
          </c:dPt>
          <c:dPt>
            <c:idx val="3"/>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20A8-4BA2-BBA1-E02F78B1C82E}"/>
              </c:ext>
            </c:extLst>
          </c:dPt>
          <c:dPt>
            <c:idx val="4"/>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20A8-4BA2-BBA1-E02F78B1C82E}"/>
              </c:ext>
            </c:extLst>
          </c:dPt>
          <c:dPt>
            <c:idx val="5"/>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20A8-4BA2-BBA1-E02F78B1C82E}"/>
              </c:ext>
            </c:extLst>
          </c:dPt>
          <c:dPt>
            <c:idx val="6"/>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20A8-4BA2-BBA1-E02F78B1C82E}"/>
              </c:ext>
            </c:extLst>
          </c:dPt>
          <c:dPt>
            <c:idx val="7"/>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20A8-4BA2-BBA1-E02F78B1C82E}"/>
              </c:ext>
            </c:extLst>
          </c:dPt>
          <c:dPt>
            <c:idx val="8"/>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20A8-4BA2-BBA1-E02F78B1C82E}"/>
              </c:ext>
            </c:extLst>
          </c:dPt>
          <c:cat>
            <c:strRef>
              <c:f>Sheet1!$A$2:$A$10</c:f>
              <c:strCache>
                <c:ptCount val="9"/>
                <c:pt idx="0">
                  <c:v>Attributable</c:v>
                </c:pt>
                <c:pt idx="1">
                  <c:v>Legible</c:v>
                </c:pt>
                <c:pt idx="2">
                  <c:v>Contemporaneous</c:v>
                </c:pt>
                <c:pt idx="3">
                  <c:v>Original</c:v>
                </c:pt>
                <c:pt idx="4">
                  <c:v>Accurate</c:v>
                </c:pt>
                <c:pt idx="5">
                  <c:v>Complete</c:v>
                </c:pt>
                <c:pt idx="6">
                  <c:v>Consistent</c:v>
                </c:pt>
                <c:pt idx="7">
                  <c:v>Enduring</c:v>
                </c:pt>
                <c:pt idx="8">
                  <c:v>Available</c:v>
                </c:pt>
              </c:strCache>
            </c:strRef>
          </c:cat>
          <c:val>
            <c:numRef>
              <c:f>Sheet1!$B$2:$B$10</c:f>
              <c:numCache>
                <c:formatCode>General</c:formatCode>
                <c:ptCount val="9"/>
                <c:pt idx="0">
                  <c:v>0.1111111111111111</c:v>
                </c:pt>
                <c:pt idx="1">
                  <c:v>0.1111111111111111</c:v>
                </c:pt>
                <c:pt idx="2">
                  <c:v>0.1111111111111111</c:v>
                </c:pt>
                <c:pt idx="3">
                  <c:v>0.1111111111111111</c:v>
                </c:pt>
                <c:pt idx="4">
                  <c:v>0.1111111111111111</c:v>
                </c:pt>
                <c:pt idx="5">
                  <c:v>0.1111111111111111</c:v>
                </c:pt>
                <c:pt idx="6">
                  <c:v>0.1111111111111111</c:v>
                </c:pt>
                <c:pt idx="7">
                  <c:v>0.1111111111111111</c:v>
                </c:pt>
                <c:pt idx="8">
                  <c:v>0.1111111111111111</c:v>
                </c:pt>
              </c:numCache>
            </c:numRef>
          </c:val>
          <c:extLst xmlns:c16r2="http://schemas.microsoft.com/office/drawing/2015/06/chart">
            <c:ext xmlns:c16="http://schemas.microsoft.com/office/drawing/2014/chart" uri="{C3380CC4-5D6E-409C-BE32-E72D297353CC}">
              <c16:uniqueId val="{00000012-20A8-4BA2-BBA1-E02F78B1C82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A1FB-4C16-BA94-1E36DBADF60C}"/>
              </c:ext>
            </c:extLst>
          </c:dPt>
          <c:dPt>
            <c:idx val="1"/>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1FB-4C16-BA94-1E36DBADF60C}"/>
              </c:ext>
            </c:extLst>
          </c:dPt>
          <c:dPt>
            <c:idx val="2"/>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5-A1FB-4C16-BA94-1E36DBADF60C}"/>
              </c:ext>
            </c:extLst>
          </c:dPt>
          <c:dPt>
            <c:idx val="3"/>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A1FB-4C16-BA94-1E36DBADF60C}"/>
              </c:ext>
            </c:extLst>
          </c:dPt>
          <c:dPt>
            <c:idx val="4"/>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A1FB-4C16-BA94-1E36DBADF60C}"/>
              </c:ext>
            </c:extLst>
          </c:dPt>
          <c:dPt>
            <c:idx val="5"/>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A1FB-4C16-BA94-1E36DBADF60C}"/>
              </c:ext>
            </c:extLst>
          </c:dPt>
          <c:dPt>
            <c:idx val="6"/>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A1FB-4C16-BA94-1E36DBADF60C}"/>
              </c:ext>
            </c:extLst>
          </c:dPt>
          <c:dPt>
            <c:idx val="7"/>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A1FB-4C16-BA94-1E36DBADF60C}"/>
              </c:ext>
            </c:extLst>
          </c:dPt>
          <c:dPt>
            <c:idx val="8"/>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A1FB-4C16-BA94-1E36DBADF60C}"/>
              </c:ext>
            </c:extLst>
          </c:dPt>
          <c:cat>
            <c:strRef>
              <c:f>Sheet1!$A$2:$A$10</c:f>
              <c:strCache>
                <c:ptCount val="9"/>
                <c:pt idx="0">
                  <c:v>Attributable</c:v>
                </c:pt>
                <c:pt idx="1">
                  <c:v>Legible</c:v>
                </c:pt>
                <c:pt idx="2">
                  <c:v>Contemporaneous</c:v>
                </c:pt>
                <c:pt idx="3">
                  <c:v>Original</c:v>
                </c:pt>
                <c:pt idx="4">
                  <c:v>Accurate</c:v>
                </c:pt>
                <c:pt idx="5">
                  <c:v>Complete</c:v>
                </c:pt>
                <c:pt idx="6">
                  <c:v>Consistent</c:v>
                </c:pt>
                <c:pt idx="7">
                  <c:v>Enduring</c:v>
                </c:pt>
                <c:pt idx="8">
                  <c:v>Available</c:v>
                </c:pt>
              </c:strCache>
            </c:strRef>
          </c:cat>
          <c:val>
            <c:numRef>
              <c:f>Sheet1!$B$2:$B$10</c:f>
              <c:numCache>
                <c:formatCode>General</c:formatCode>
                <c:ptCount val="9"/>
                <c:pt idx="0">
                  <c:v>0.1111111111111111</c:v>
                </c:pt>
                <c:pt idx="1">
                  <c:v>0.1111111111111111</c:v>
                </c:pt>
                <c:pt idx="2">
                  <c:v>0.1111111111111111</c:v>
                </c:pt>
                <c:pt idx="3">
                  <c:v>0.1111111111111111</c:v>
                </c:pt>
                <c:pt idx="4">
                  <c:v>0.1111111111111111</c:v>
                </c:pt>
                <c:pt idx="5">
                  <c:v>0.1111111111111111</c:v>
                </c:pt>
                <c:pt idx="6">
                  <c:v>0.1111111111111111</c:v>
                </c:pt>
                <c:pt idx="7">
                  <c:v>0.1111111111111111</c:v>
                </c:pt>
                <c:pt idx="8">
                  <c:v>0.1111111111111111</c:v>
                </c:pt>
              </c:numCache>
            </c:numRef>
          </c:val>
          <c:extLst xmlns:c16r2="http://schemas.microsoft.com/office/drawing/2015/06/chart">
            <c:ext xmlns:c16="http://schemas.microsoft.com/office/drawing/2014/chart" uri="{C3380CC4-5D6E-409C-BE32-E72D297353CC}">
              <c16:uniqueId val="{00000012-A1FB-4C16-BA94-1E36DBADF60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1A1-4CC8-8EAD-45B067FDC73A}"/>
              </c:ext>
            </c:extLst>
          </c:dPt>
          <c:dPt>
            <c:idx val="1"/>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1A1-4CC8-8EAD-45B067FDC73A}"/>
              </c:ext>
            </c:extLst>
          </c:dPt>
          <c:dPt>
            <c:idx val="2"/>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41A1-4CC8-8EAD-45B067FDC73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1A1-4CC8-8EAD-45B067FDC73A}"/>
              </c:ext>
            </c:extLst>
          </c:dPt>
          <c:dPt>
            <c:idx val="4"/>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41A1-4CC8-8EAD-45B067FDC73A}"/>
              </c:ext>
            </c:extLst>
          </c:dPt>
          <c:dPt>
            <c:idx val="5"/>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41A1-4CC8-8EAD-45B067FDC73A}"/>
              </c:ext>
            </c:extLst>
          </c:dPt>
          <c:dPt>
            <c:idx val="6"/>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41A1-4CC8-8EAD-45B067FDC73A}"/>
              </c:ext>
            </c:extLst>
          </c:dPt>
          <c:dPt>
            <c:idx val="7"/>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41A1-4CC8-8EAD-45B067FDC73A}"/>
              </c:ext>
            </c:extLst>
          </c:dPt>
          <c:dPt>
            <c:idx val="8"/>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41A1-4CC8-8EAD-45B067FDC73A}"/>
              </c:ext>
            </c:extLst>
          </c:dPt>
          <c:cat>
            <c:strRef>
              <c:f>Sheet1!$A$2:$A$10</c:f>
              <c:strCache>
                <c:ptCount val="9"/>
                <c:pt idx="0">
                  <c:v>Attributable</c:v>
                </c:pt>
                <c:pt idx="1">
                  <c:v>Legible</c:v>
                </c:pt>
                <c:pt idx="2">
                  <c:v>Contemporaneous</c:v>
                </c:pt>
                <c:pt idx="3">
                  <c:v>Original</c:v>
                </c:pt>
                <c:pt idx="4">
                  <c:v>Accurate</c:v>
                </c:pt>
                <c:pt idx="5">
                  <c:v>Complete</c:v>
                </c:pt>
                <c:pt idx="6">
                  <c:v>Consistent</c:v>
                </c:pt>
                <c:pt idx="7">
                  <c:v>Enduring</c:v>
                </c:pt>
                <c:pt idx="8">
                  <c:v>Available</c:v>
                </c:pt>
              </c:strCache>
            </c:strRef>
          </c:cat>
          <c:val>
            <c:numRef>
              <c:f>Sheet1!$B$2:$B$10</c:f>
              <c:numCache>
                <c:formatCode>General</c:formatCode>
                <c:ptCount val="9"/>
                <c:pt idx="0">
                  <c:v>0.1111111111111111</c:v>
                </c:pt>
                <c:pt idx="1">
                  <c:v>0.1111111111111111</c:v>
                </c:pt>
                <c:pt idx="2">
                  <c:v>0.1111111111111111</c:v>
                </c:pt>
                <c:pt idx="3">
                  <c:v>0.1111111111111111</c:v>
                </c:pt>
                <c:pt idx="4">
                  <c:v>0.1111111111111111</c:v>
                </c:pt>
                <c:pt idx="5">
                  <c:v>0.1111111111111111</c:v>
                </c:pt>
                <c:pt idx="6">
                  <c:v>0.1111111111111111</c:v>
                </c:pt>
                <c:pt idx="7">
                  <c:v>0.1111111111111111</c:v>
                </c:pt>
                <c:pt idx="8">
                  <c:v>0.1111111111111111</c:v>
                </c:pt>
              </c:numCache>
            </c:numRef>
          </c:val>
          <c:extLst xmlns:c16r2="http://schemas.microsoft.com/office/drawing/2015/06/chart">
            <c:ext xmlns:c16="http://schemas.microsoft.com/office/drawing/2014/chart" uri="{C3380CC4-5D6E-409C-BE32-E72D297353CC}">
              <c16:uniqueId val="{00000012-41A1-4CC8-8EAD-45B067FDC73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9B7-44BA-A9D9-38866F8FD36E}"/>
              </c:ext>
            </c:extLst>
          </c:dPt>
          <c:dPt>
            <c:idx val="1"/>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9B7-44BA-A9D9-38866F8FD36E}"/>
              </c:ext>
            </c:extLst>
          </c:dPt>
          <c:dPt>
            <c:idx val="2"/>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C9B7-44BA-A9D9-38866F8FD36E}"/>
              </c:ext>
            </c:extLst>
          </c:dPt>
          <c:dPt>
            <c:idx val="3"/>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C9B7-44BA-A9D9-38866F8FD36E}"/>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9B7-44BA-A9D9-38866F8FD36E}"/>
              </c:ext>
            </c:extLst>
          </c:dPt>
          <c:dPt>
            <c:idx val="5"/>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C9B7-44BA-A9D9-38866F8FD36E}"/>
              </c:ext>
            </c:extLst>
          </c:dPt>
          <c:dPt>
            <c:idx val="6"/>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9B7-44BA-A9D9-38866F8FD36E}"/>
              </c:ext>
            </c:extLst>
          </c:dPt>
          <c:dPt>
            <c:idx val="7"/>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C9B7-44BA-A9D9-38866F8FD36E}"/>
              </c:ext>
            </c:extLst>
          </c:dPt>
          <c:dPt>
            <c:idx val="8"/>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C9B7-44BA-A9D9-38866F8FD36E}"/>
              </c:ext>
            </c:extLst>
          </c:dPt>
          <c:cat>
            <c:strRef>
              <c:f>Sheet1!$A$2:$A$10</c:f>
              <c:strCache>
                <c:ptCount val="9"/>
                <c:pt idx="0">
                  <c:v>Attributable</c:v>
                </c:pt>
                <c:pt idx="1">
                  <c:v>Legible</c:v>
                </c:pt>
                <c:pt idx="2">
                  <c:v>Contemporaneous</c:v>
                </c:pt>
                <c:pt idx="3">
                  <c:v>Original</c:v>
                </c:pt>
                <c:pt idx="4">
                  <c:v>Accurate</c:v>
                </c:pt>
                <c:pt idx="5">
                  <c:v>Complete</c:v>
                </c:pt>
                <c:pt idx="6">
                  <c:v>Consistent</c:v>
                </c:pt>
                <c:pt idx="7">
                  <c:v>Enduring</c:v>
                </c:pt>
                <c:pt idx="8">
                  <c:v>Available</c:v>
                </c:pt>
              </c:strCache>
            </c:strRef>
          </c:cat>
          <c:val>
            <c:numRef>
              <c:f>Sheet1!$B$2:$B$10</c:f>
              <c:numCache>
                <c:formatCode>General</c:formatCode>
                <c:ptCount val="9"/>
                <c:pt idx="0">
                  <c:v>0.1111111111111111</c:v>
                </c:pt>
                <c:pt idx="1">
                  <c:v>0.1111111111111111</c:v>
                </c:pt>
                <c:pt idx="2">
                  <c:v>0.1111111111111111</c:v>
                </c:pt>
                <c:pt idx="3">
                  <c:v>0.1111111111111111</c:v>
                </c:pt>
                <c:pt idx="4">
                  <c:v>0.1111111111111111</c:v>
                </c:pt>
                <c:pt idx="5">
                  <c:v>0.1111111111111111</c:v>
                </c:pt>
                <c:pt idx="6">
                  <c:v>0.1111111111111111</c:v>
                </c:pt>
                <c:pt idx="7">
                  <c:v>0.1111111111111111</c:v>
                </c:pt>
                <c:pt idx="8">
                  <c:v>0.1111111111111111</c:v>
                </c:pt>
              </c:numCache>
            </c:numRef>
          </c:val>
          <c:extLst xmlns:c16r2="http://schemas.microsoft.com/office/drawing/2015/06/chart">
            <c:ext xmlns:c16="http://schemas.microsoft.com/office/drawing/2014/chart" uri="{C3380CC4-5D6E-409C-BE32-E72D297353CC}">
              <c16:uniqueId val="{00000012-C9B7-44BA-A9D9-38866F8FD36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6E1-4B8C-8A3F-8294FDB8DEA7}"/>
              </c:ext>
            </c:extLst>
          </c:dPt>
          <c:dPt>
            <c:idx val="1"/>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6E1-4B8C-8A3F-8294FDB8DEA7}"/>
              </c:ext>
            </c:extLst>
          </c:dPt>
          <c:dPt>
            <c:idx val="2"/>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96E1-4B8C-8A3F-8294FDB8DEA7}"/>
              </c:ext>
            </c:extLst>
          </c:dPt>
          <c:dPt>
            <c:idx val="3"/>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6E1-4B8C-8A3F-8294FDB8DEA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6E1-4B8C-8A3F-8294FDB8DEA7}"/>
              </c:ext>
            </c:extLst>
          </c:dPt>
          <c:dPt>
            <c:idx val="5"/>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96E1-4B8C-8A3F-8294FDB8DEA7}"/>
              </c:ext>
            </c:extLst>
          </c:dPt>
          <c:dPt>
            <c:idx val="6"/>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96E1-4B8C-8A3F-8294FDB8DEA7}"/>
              </c:ext>
            </c:extLst>
          </c:dPt>
          <c:dPt>
            <c:idx val="7"/>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96E1-4B8C-8A3F-8294FDB8DEA7}"/>
              </c:ext>
            </c:extLst>
          </c:dPt>
          <c:dPt>
            <c:idx val="8"/>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96E1-4B8C-8A3F-8294FDB8DEA7}"/>
              </c:ext>
            </c:extLst>
          </c:dPt>
          <c:cat>
            <c:strRef>
              <c:f>Sheet1!$A$2:$A$10</c:f>
              <c:strCache>
                <c:ptCount val="9"/>
                <c:pt idx="0">
                  <c:v>Attributable</c:v>
                </c:pt>
                <c:pt idx="1">
                  <c:v>Legible</c:v>
                </c:pt>
                <c:pt idx="2">
                  <c:v>Contemporaneous</c:v>
                </c:pt>
                <c:pt idx="3">
                  <c:v>Original</c:v>
                </c:pt>
                <c:pt idx="4">
                  <c:v>Accurate</c:v>
                </c:pt>
                <c:pt idx="5">
                  <c:v>Complete</c:v>
                </c:pt>
                <c:pt idx="6">
                  <c:v>Consistent</c:v>
                </c:pt>
                <c:pt idx="7">
                  <c:v>Enduring</c:v>
                </c:pt>
                <c:pt idx="8">
                  <c:v>Available</c:v>
                </c:pt>
              </c:strCache>
            </c:strRef>
          </c:cat>
          <c:val>
            <c:numRef>
              <c:f>Sheet1!$B$2:$B$10</c:f>
              <c:numCache>
                <c:formatCode>General</c:formatCode>
                <c:ptCount val="9"/>
                <c:pt idx="0">
                  <c:v>0.1111111111111111</c:v>
                </c:pt>
                <c:pt idx="1">
                  <c:v>0.1111111111111111</c:v>
                </c:pt>
                <c:pt idx="2">
                  <c:v>0.1111111111111111</c:v>
                </c:pt>
                <c:pt idx="3">
                  <c:v>0.1111111111111111</c:v>
                </c:pt>
                <c:pt idx="4">
                  <c:v>0.1111111111111111</c:v>
                </c:pt>
                <c:pt idx="5">
                  <c:v>0.1111111111111111</c:v>
                </c:pt>
                <c:pt idx="6">
                  <c:v>0.1111111111111111</c:v>
                </c:pt>
                <c:pt idx="7">
                  <c:v>0.1111111111111111</c:v>
                </c:pt>
                <c:pt idx="8">
                  <c:v>0.1111111111111111</c:v>
                </c:pt>
              </c:numCache>
            </c:numRef>
          </c:val>
          <c:extLst xmlns:c16r2="http://schemas.microsoft.com/office/drawing/2015/06/chart">
            <c:ext xmlns:c16="http://schemas.microsoft.com/office/drawing/2014/chart" uri="{C3380CC4-5D6E-409C-BE32-E72D297353CC}">
              <c16:uniqueId val="{00000012-96E1-4B8C-8A3F-8294FDB8DEA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E1A-4BC7-934E-6AC165D55A9C}"/>
              </c:ext>
            </c:extLst>
          </c:dPt>
          <c:dPt>
            <c:idx val="1"/>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E1A-4BC7-934E-6AC165D55A9C}"/>
              </c:ext>
            </c:extLst>
          </c:dPt>
          <c:dPt>
            <c:idx val="2"/>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0E1A-4BC7-934E-6AC165D55A9C}"/>
              </c:ext>
            </c:extLst>
          </c:dPt>
          <c:dPt>
            <c:idx val="3"/>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0E1A-4BC7-934E-6AC165D55A9C}"/>
              </c:ext>
            </c:extLst>
          </c:dPt>
          <c:dPt>
            <c:idx val="4"/>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0E1A-4BC7-934E-6AC165D55A9C}"/>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0E1A-4BC7-934E-6AC165D55A9C}"/>
              </c:ext>
            </c:extLst>
          </c:dPt>
          <c:dPt>
            <c:idx val="6"/>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0E1A-4BC7-934E-6AC165D55A9C}"/>
              </c:ext>
            </c:extLst>
          </c:dPt>
          <c:dPt>
            <c:idx val="7"/>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0E1A-4BC7-934E-6AC165D55A9C}"/>
              </c:ext>
            </c:extLst>
          </c:dPt>
          <c:dPt>
            <c:idx val="8"/>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0E1A-4BC7-934E-6AC165D55A9C}"/>
              </c:ext>
            </c:extLst>
          </c:dPt>
          <c:cat>
            <c:strRef>
              <c:f>Sheet1!$A$2:$A$10</c:f>
              <c:strCache>
                <c:ptCount val="9"/>
                <c:pt idx="0">
                  <c:v>Attributable</c:v>
                </c:pt>
                <c:pt idx="1">
                  <c:v>Legible</c:v>
                </c:pt>
                <c:pt idx="2">
                  <c:v>Contemporaneous</c:v>
                </c:pt>
                <c:pt idx="3">
                  <c:v>Original</c:v>
                </c:pt>
                <c:pt idx="4">
                  <c:v>Accurate</c:v>
                </c:pt>
                <c:pt idx="5">
                  <c:v>Complete</c:v>
                </c:pt>
                <c:pt idx="6">
                  <c:v>Consistent</c:v>
                </c:pt>
                <c:pt idx="7">
                  <c:v>Enduring</c:v>
                </c:pt>
                <c:pt idx="8">
                  <c:v>Available</c:v>
                </c:pt>
              </c:strCache>
            </c:strRef>
          </c:cat>
          <c:val>
            <c:numRef>
              <c:f>Sheet1!$B$2:$B$10</c:f>
              <c:numCache>
                <c:formatCode>General</c:formatCode>
                <c:ptCount val="9"/>
                <c:pt idx="0">
                  <c:v>0.1111111111111111</c:v>
                </c:pt>
                <c:pt idx="1">
                  <c:v>0.1111111111111111</c:v>
                </c:pt>
                <c:pt idx="2">
                  <c:v>0.1111111111111111</c:v>
                </c:pt>
                <c:pt idx="3">
                  <c:v>0.1111111111111111</c:v>
                </c:pt>
                <c:pt idx="4">
                  <c:v>0.1111111111111111</c:v>
                </c:pt>
                <c:pt idx="5">
                  <c:v>0.1111111111111111</c:v>
                </c:pt>
                <c:pt idx="6">
                  <c:v>0.1111111111111111</c:v>
                </c:pt>
                <c:pt idx="7">
                  <c:v>0.1111111111111111</c:v>
                </c:pt>
                <c:pt idx="8">
                  <c:v>0.1111111111111111</c:v>
                </c:pt>
              </c:numCache>
            </c:numRef>
          </c:val>
          <c:extLst xmlns:c16r2="http://schemas.microsoft.com/office/drawing/2015/06/chart">
            <c:ext xmlns:c16="http://schemas.microsoft.com/office/drawing/2014/chart" uri="{C3380CC4-5D6E-409C-BE32-E72D297353CC}">
              <c16:uniqueId val="{00000012-0E1A-4BC7-934E-6AC165D55A9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47B-435E-B7F3-3D37C54FE3A3}"/>
              </c:ext>
            </c:extLst>
          </c:dPt>
          <c:dPt>
            <c:idx val="1"/>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47B-435E-B7F3-3D37C54FE3A3}"/>
              </c:ext>
            </c:extLst>
          </c:dPt>
          <c:dPt>
            <c:idx val="2"/>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947B-435E-B7F3-3D37C54FE3A3}"/>
              </c:ext>
            </c:extLst>
          </c:dPt>
          <c:dPt>
            <c:idx val="3"/>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47B-435E-B7F3-3D37C54FE3A3}"/>
              </c:ext>
            </c:extLst>
          </c:dPt>
          <c:dPt>
            <c:idx val="4"/>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947B-435E-B7F3-3D37C54FE3A3}"/>
              </c:ext>
            </c:extLst>
          </c:dPt>
          <c:dPt>
            <c:idx val="5"/>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947B-435E-B7F3-3D37C54FE3A3}"/>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947B-435E-B7F3-3D37C54FE3A3}"/>
              </c:ext>
            </c:extLst>
          </c:dPt>
          <c:dPt>
            <c:idx val="7"/>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947B-435E-B7F3-3D37C54FE3A3}"/>
              </c:ext>
            </c:extLst>
          </c:dPt>
          <c:dPt>
            <c:idx val="8"/>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947B-435E-B7F3-3D37C54FE3A3}"/>
              </c:ext>
            </c:extLst>
          </c:dPt>
          <c:cat>
            <c:strRef>
              <c:f>Sheet1!$A$2:$A$10</c:f>
              <c:strCache>
                <c:ptCount val="9"/>
                <c:pt idx="0">
                  <c:v>Attributable</c:v>
                </c:pt>
                <c:pt idx="1">
                  <c:v>Legible</c:v>
                </c:pt>
                <c:pt idx="2">
                  <c:v>Contemporaneous</c:v>
                </c:pt>
                <c:pt idx="3">
                  <c:v>Original</c:v>
                </c:pt>
                <c:pt idx="4">
                  <c:v>Accurate</c:v>
                </c:pt>
                <c:pt idx="5">
                  <c:v>Complete</c:v>
                </c:pt>
                <c:pt idx="6">
                  <c:v>Consistent</c:v>
                </c:pt>
                <c:pt idx="7">
                  <c:v>Enduring</c:v>
                </c:pt>
                <c:pt idx="8">
                  <c:v>Available</c:v>
                </c:pt>
              </c:strCache>
            </c:strRef>
          </c:cat>
          <c:val>
            <c:numRef>
              <c:f>Sheet1!$B$2:$B$10</c:f>
              <c:numCache>
                <c:formatCode>General</c:formatCode>
                <c:ptCount val="9"/>
                <c:pt idx="0">
                  <c:v>0.1111111111111111</c:v>
                </c:pt>
                <c:pt idx="1">
                  <c:v>0.1111111111111111</c:v>
                </c:pt>
                <c:pt idx="2">
                  <c:v>0.1111111111111111</c:v>
                </c:pt>
                <c:pt idx="3">
                  <c:v>0.1111111111111111</c:v>
                </c:pt>
                <c:pt idx="4">
                  <c:v>0.1111111111111111</c:v>
                </c:pt>
                <c:pt idx="5">
                  <c:v>0.1111111111111111</c:v>
                </c:pt>
                <c:pt idx="6">
                  <c:v>0.1111111111111111</c:v>
                </c:pt>
                <c:pt idx="7">
                  <c:v>0.1111111111111111</c:v>
                </c:pt>
                <c:pt idx="8">
                  <c:v>0.1111111111111111</c:v>
                </c:pt>
              </c:numCache>
            </c:numRef>
          </c:val>
          <c:extLst xmlns:c16r2="http://schemas.microsoft.com/office/drawing/2015/06/chart">
            <c:ext xmlns:c16="http://schemas.microsoft.com/office/drawing/2014/chart" uri="{C3380CC4-5D6E-409C-BE32-E72D297353CC}">
              <c16:uniqueId val="{00000012-947B-435E-B7F3-3D37C54FE3A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BF448-5AF3-4F0A-BC21-8B090A7B17A7}"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352CB217-B199-4DCF-810E-BE0AED73472F}">
      <dgm:prSet phldrT="[テキスト]" custT="1"/>
      <dgm:spPr/>
      <dgm:t>
        <a:bodyPr/>
        <a:lstStyle/>
        <a:p>
          <a:r>
            <a:rPr kumimoji="1" lang="ja-JP" altLang="en-US" sz="2400" dirty="0">
              <a:ln>
                <a:solidFill>
                  <a:srgbClr val="7030A0"/>
                </a:solidFill>
              </a:ln>
              <a:latin typeface="HG丸ｺﾞｼｯｸM-PRO" panose="020F0600000000000000" pitchFamily="50" charset="-128"/>
              <a:ea typeface="HG丸ｺﾞｼｯｸM-PRO" panose="020F0600000000000000" pitchFamily="50" charset="-128"/>
            </a:rPr>
            <a:t>手順書に従って</a:t>
          </a:r>
        </a:p>
      </dgm:t>
    </dgm:pt>
    <dgm:pt modelId="{CB390928-6115-4857-AA00-15B037A3F029}" type="parTrans" cxnId="{2AD2BA4F-30C0-4F88-92EA-FB4111898BE6}">
      <dgm:prSet/>
      <dgm:spPr/>
      <dgm:t>
        <a:bodyPr/>
        <a:lstStyle/>
        <a:p>
          <a:endParaRPr kumimoji="1" lang="ja-JP" altLang="en-US"/>
        </a:p>
      </dgm:t>
    </dgm:pt>
    <dgm:pt modelId="{F6C33327-5FD8-4CEB-8AE8-9CE36F0926FB}" type="sibTrans" cxnId="{2AD2BA4F-30C0-4F88-92EA-FB4111898BE6}">
      <dgm:prSet/>
      <dgm:spPr/>
      <dgm:t>
        <a:bodyPr/>
        <a:lstStyle/>
        <a:p>
          <a:endParaRPr kumimoji="1" lang="ja-JP" altLang="en-US"/>
        </a:p>
      </dgm:t>
    </dgm:pt>
    <dgm:pt modelId="{DD4C5E11-125D-4E5B-830D-94E32308611D}">
      <dgm:prSet phldrT="[テキスト]" custT="1"/>
      <dgm:spPr/>
      <dgm:t>
        <a:bodyPr/>
        <a:lstStyle/>
        <a:p>
          <a:r>
            <a:rPr kumimoji="1" lang="ja-JP" altLang="en-US" sz="2400" dirty="0">
              <a:ln>
                <a:solidFill>
                  <a:srgbClr val="7030A0"/>
                </a:solidFill>
              </a:ln>
              <a:latin typeface="HG丸ｺﾞｼｯｸM-PRO" panose="020F0600000000000000" pitchFamily="50" charset="-128"/>
              <a:ea typeface="HG丸ｺﾞｼｯｸM-PRO" panose="020F0600000000000000" pitchFamily="50" charset="-128"/>
            </a:rPr>
            <a:t>作業を行い</a:t>
          </a:r>
        </a:p>
      </dgm:t>
    </dgm:pt>
    <dgm:pt modelId="{3A01AC21-3ED4-47BB-8FC0-DA5D9DB01B7C}" type="parTrans" cxnId="{BA608079-95AC-4257-A32C-0E16972FC8FA}">
      <dgm:prSet/>
      <dgm:spPr/>
      <dgm:t>
        <a:bodyPr/>
        <a:lstStyle/>
        <a:p>
          <a:endParaRPr kumimoji="1" lang="ja-JP" altLang="en-US"/>
        </a:p>
      </dgm:t>
    </dgm:pt>
    <dgm:pt modelId="{59EF9CEF-AAD9-45D2-9459-498F2305B576}" type="sibTrans" cxnId="{BA608079-95AC-4257-A32C-0E16972FC8FA}">
      <dgm:prSet/>
      <dgm:spPr/>
      <dgm:t>
        <a:bodyPr/>
        <a:lstStyle/>
        <a:p>
          <a:endParaRPr kumimoji="1" lang="ja-JP" altLang="en-US"/>
        </a:p>
      </dgm:t>
    </dgm:pt>
    <dgm:pt modelId="{756F0E81-1AF6-4689-B238-97CF2B0291CC}">
      <dgm:prSet phldrT="[テキスト]" custT="1"/>
      <dgm:spPr/>
      <dgm:t>
        <a:bodyPr/>
        <a:lstStyle/>
        <a:p>
          <a:r>
            <a:rPr kumimoji="1" lang="ja-JP" altLang="en-US" sz="2400" dirty="0">
              <a:ln>
                <a:solidFill>
                  <a:srgbClr val="7030A0"/>
                </a:solidFill>
              </a:ln>
              <a:latin typeface="HG丸ｺﾞｼｯｸM-PRO" panose="020F0600000000000000" pitchFamily="50" charset="-128"/>
              <a:ea typeface="HG丸ｺﾞｼｯｸM-PRO" panose="020F0600000000000000" pitchFamily="50" charset="-128"/>
            </a:rPr>
            <a:t>作業と同時に</a:t>
          </a:r>
        </a:p>
      </dgm:t>
    </dgm:pt>
    <dgm:pt modelId="{85C26599-8ACF-4A84-8307-03D212C45DC0}" type="parTrans" cxnId="{356C2C1C-CCF7-40C2-8A59-48453489380E}">
      <dgm:prSet/>
      <dgm:spPr/>
      <dgm:t>
        <a:bodyPr/>
        <a:lstStyle/>
        <a:p>
          <a:endParaRPr kumimoji="1" lang="ja-JP" altLang="en-US"/>
        </a:p>
      </dgm:t>
    </dgm:pt>
    <dgm:pt modelId="{85BBD86E-6900-4DAB-AE82-5B6671250683}" type="sibTrans" cxnId="{356C2C1C-CCF7-40C2-8A59-48453489380E}">
      <dgm:prSet/>
      <dgm:spPr/>
      <dgm:t>
        <a:bodyPr/>
        <a:lstStyle/>
        <a:p>
          <a:endParaRPr kumimoji="1" lang="ja-JP" altLang="en-US"/>
        </a:p>
      </dgm:t>
    </dgm:pt>
    <dgm:pt modelId="{F6CAC7D1-7BD1-49DD-895F-599E55340D6E}">
      <dgm:prSet phldrT="[テキスト]" custT="1"/>
      <dgm:spPr/>
      <dgm:t>
        <a:bodyPr/>
        <a:lstStyle/>
        <a:p>
          <a:r>
            <a:rPr kumimoji="1" lang="ja-JP" altLang="en-US" sz="2400" dirty="0">
              <a:ln>
                <a:solidFill>
                  <a:srgbClr val="7030A0"/>
                </a:solidFill>
              </a:ln>
              <a:latin typeface="HG丸ｺﾞｼｯｸM-PRO" panose="020F0600000000000000" pitchFamily="50" charset="-128"/>
              <a:ea typeface="HG丸ｺﾞｼｯｸM-PRO" panose="020F0600000000000000" pitchFamily="50" charset="-128"/>
            </a:rPr>
            <a:t>記録を残す</a:t>
          </a:r>
        </a:p>
      </dgm:t>
    </dgm:pt>
    <dgm:pt modelId="{4443CF0D-FB99-4FA2-B1A3-156CA03942F5}" type="parTrans" cxnId="{0C077392-E521-4A04-BD9D-62DBA07C8E8D}">
      <dgm:prSet/>
      <dgm:spPr/>
      <dgm:t>
        <a:bodyPr/>
        <a:lstStyle/>
        <a:p>
          <a:endParaRPr kumimoji="1" lang="ja-JP" altLang="en-US"/>
        </a:p>
      </dgm:t>
    </dgm:pt>
    <dgm:pt modelId="{581127F1-1E5B-404F-A298-202B8D01E915}" type="sibTrans" cxnId="{0C077392-E521-4A04-BD9D-62DBA07C8E8D}">
      <dgm:prSet/>
      <dgm:spPr/>
      <dgm:t>
        <a:bodyPr/>
        <a:lstStyle/>
        <a:p>
          <a:endParaRPr kumimoji="1" lang="ja-JP" altLang="en-US"/>
        </a:p>
      </dgm:t>
    </dgm:pt>
    <dgm:pt modelId="{A5724FAC-BA7D-44E6-BA79-69E52CF95181}">
      <dgm:prSet phldrT="[テキスト]" custT="1"/>
      <dgm:spPr/>
      <dgm:t>
        <a:bodyPr/>
        <a:lstStyle/>
        <a:p>
          <a:pPr>
            <a:lnSpc>
              <a:spcPct val="80000"/>
            </a:lnSpc>
            <a:spcAft>
              <a:spcPts val="0"/>
            </a:spcAft>
          </a:pP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記録</a:t>
          </a:r>
          <a:r>
            <a:rPr kumimoji="1" lang="en-US" altLang="ja-JP"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データ</a:t>
          </a:r>
          <a:r>
            <a:rPr kumimoji="1" lang="en-US" altLang="ja-JP"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sz="2800" dirty="0" err="1">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は･･</a:t>
          </a: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p>
        <a:p>
          <a:pPr>
            <a:lnSpc>
              <a:spcPct val="80000"/>
            </a:lnSpc>
            <a:spcAft>
              <a:spcPts val="0"/>
            </a:spcAft>
          </a:pP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手順通りに作業を</a:t>
          </a:r>
        </a:p>
        <a:p>
          <a:pPr>
            <a:lnSpc>
              <a:spcPct val="80000"/>
            </a:lnSpc>
            <a:spcAft>
              <a:spcPts val="0"/>
            </a:spcAft>
          </a:pP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実施した</a:t>
          </a:r>
          <a:r>
            <a:rPr kumimoji="1" lang="ja-JP" altLang="en-US" sz="2800" dirty="0">
              <a:ln>
                <a:solidFill>
                  <a:srgbClr val="FF0000"/>
                </a:solidFill>
              </a:ln>
              <a:solidFill>
                <a:schemeClr val="bg1"/>
              </a:solidFill>
              <a:latin typeface="HG丸ｺﾞｼｯｸM-PRO" panose="020F0600000000000000" pitchFamily="50" charset="-128"/>
              <a:ea typeface="HG丸ｺﾞｼｯｸM-PRO" panose="020F0600000000000000" pitchFamily="50" charset="-128"/>
            </a:rPr>
            <a:t>唯一</a:t>
          </a: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の証</a:t>
          </a:r>
          <a:endParaRPr kumimoji="1" lang="ja-JP" altLang="en-US" sz="2800" dirty="0"/>
        </a:p>
      </dgm:t>
    </dgm:pt>
    <dgm:pt modelId="{76E56233-296B-4D5D-BF70-E32C5DAF5F71}" type="parTrans" cxnId="{A4A928D7-772C-41A6-9387-65972D8D2407}">
      <dgm:prSet/>
      <dgm:spPr/>
      <dgm:t>
        <a:bodyPr/>
        <a:lstStyle/>
        <a:p>
          <a:endParaRPr kumimoji="1" lang="ja-JP" altLang="en-US"/>
        </a:p>
      </dgm:t>
    </dgm:pt>
    <dgm:pt modelId="{BA7F926D-D733-4E87-A458-05BCC3272881}" type="sibTrans" cxnId="{A4A928D7-772C-41A6-9387-65972D8D2407}">
      <dgm:prSet/>
      <dgm:spPr/>
      <dgm:t>
        <a:bodyPr/>
        <a:lstStyle/>
        <a:p>
          <a:endParaRPr kumimoji="1" lang="ja-JP" altLang="en-US"/>
        </a:p>
      </dgm:t>
    </dgm:pt>
    <dgm:pt modelId="{DF231BC8-DF59-4C64-BAEC-8787796E21DA}" type="pres">
      <dgm:prSet presAssocID="{919BF448-5AF3-4F0A-BC21-8B090A7B17A7}" presName="Name0" presStyleCnt="0">
        <dgm:presLayoutVars>
          <dgm:chMax val="7"/>
          <dgm:chPref val="5"/>
        </dgm:presLayoutVars>
      </dgm:prSet>
      <dgm:spPr/>
      <dgm:t>
        <a:bodyPr/>
        <a:lstStyle/>
        <a:p>
          <a:endParaRPr kumimoji="1" lang="ja-JP" altLang="en-US"/>
        </a:p>
      </dgm:t>
    </dgm:pt>
    <dgm:pt modelId="{AEF49F90-32B7-47EF-87A5-D72E5540ECE1}" type="pres">
      <dgm:prSet presAssocID="{919BF448-5AF3-4F0A-BC21-8B090A7B17A7}" presName="arrowNode" presStyleLbl="node1" presStyleIdx="0" presStyleCnt="1" custAng="20996648" custLinFactNeighborX="12204"/>
      <dgm:spPr/>
    </dgm:pt>
    <dgm:pt modelId="{A1C989E8-910A-48DB-8F95-DAC3E4BBD798}" type="pres">
      <dgm:prSet presAssocID="{352CB217-B199-4DCF-810E-BE0AED73472F}" presName="txNode1" presStyleLbl="revTx" presStyleIdx="0" presStyleCnt="5" custScaleY="48486" custLinFactNeighborX="-5614" custLinFactNeighborY="79857">
        <dgm:presLayoutVars>
          <dgm:bulletEnabled val="1"/>
        </dgm:presLayoutVars>
      </dgm:prSet>
      <dgm:spPr/>
      <dgm:t>
        <a:bodyPr/>
        <a:lstStyle/>
        <a:p>
          <a:endParaRPr kumimoji="1" lang="ja-JP" altLang="en-US"/>
        </a:p>
      </dgm:t>
    </dgm:pt>
    <dgm:pt modelId="{150587CB-63DC-4DAA-A8DE-425FE5D48AA6}" type="pres">
      <dgm:prSet presAssocID="{DD4C5E11-125D-4E5B-830D-94E32308611D}" presName="txNode2" presStyleLbl="revTx" presStyleIdx="1" presStyleCnt="5" custScaleX="56713" custScaleY="58064" custLinFactNeighborX="-86695" custLinFactNeighborY="30992">
        <dgm:presLayoutVars>
          <dgm:bulletEnabled val="1"/>
        </dgm:presLayoutVars>
      </dgm:prSet>
      <dgm:spPr/>
      <dgm:t>
        <a:bodyPr/>
        <a:lstStyle/>
        <a:p>
          <a:endParaRPr kumimoji="1" lang="ja-JP" altLang="en-US"/>
        </a:p>
      </dgm:t>
    </dgm:pt>
    <dgm:pt modelId="{62D40455-3CF6-45B7-9A9C-29DF352B7799}" type="pres">
      <dgm:prSet presAssocID="{59EF9CEF-AAD9-45D2-9459-498F2305B576}" presName="dotNode2" presStyleCnt="0"/>
      <dgm:spPr/>
    </dgm:pt>
    <dgm:pt modelId="{EB8D39C5-1E49-4B0B-83DE-632B7E1718E8}" type="pres">
      <dgm:prSet presAssocID="{59EF9CEF-AAD9-45D2-9459-498F2305B576}" presName="dotRepeatNode" presStyleLbl="fgShp" presStyleIdx="0" presStyleCnt="3" custScaleX="115471" custScaleY="122660" custLinFactX="206984" custLinFactY="82875" custLinFactNeighborX="300000" custLinFactNeighborY="100000"/>
      <dgm:spPr/>
      <dgm:t>
        <a:bodyPr/>
        <a:lstStyle/>
        <a:p>
          <a:endParaRPr kumimoji="1" lang="ja-JP" altLang="en-US"/>
        </a:p>
      </dgm:t>
    </dgm:pt>
    <dgm:pt modelId="{F9345CD3-C79D-4478-B621-6B90AB894C99}" type="pres">
      <dgm:prSet presAssocID="{756F0E81-1AF6-4689-B238-97CF2B0291CC}" presName="txNode3" presStyleLbl="revTx" presStyleIdx="2" presStyleCnt="5" custScaleX="76563" custScaleY="52899" custLinFactNeighborX="43566" custLinFactNeighborY="40922">
        <dgm:presLayoutVars>
          <dgm:bulletEnabled val="1"/>
        </dgm:presLayoutVars>
      </dgm:prSet>
      <dgm:spPr/>
      <dgm:t>
        <a:bodyPr/>
        <a:lstStyle/>
        <a:p>
          <a:endParaRPr kumimoji="1" lang="ja-JP" altLang="en-US"/>
        </a:p>
      </dgm:t>
    </dgm:pt>
    <dgm:pt modelId="{5A0BCD87-1F07-47D3-8C5A-6FAD7BB829A1}" type="pres">
      <dgm:prSet presAssocID="{85BBD86E-6900-4DAB-AE82-5B6671250683}" presName="dotNode3" presStyleCnt="0"/>
      <dgm:spPr/>
    </dgm:pt>
    <dgm:pt modelId="{968A99D2-C185-469A-8494-42F3CA0E65F6}" type="pres">
      <dgm:prSet presAssocID="{85BBD86E-6900-4DAB-AE82-5B6671250683}" presName="dotRepeatNode" presStyleLbl="fgShp" presStyleIdx="1" presStyleCnt="3" custFlipVert="1" custFlipHor="1" custScaleX="105063" custScaleY="111209" custLinFactX="325398" custLinFactY="100000" custLinFactNeighborX="400000" custLinFactNeighborY="166151"/>
      <dgm:spPr/>
      <dgm:t>
        <a:bodyPr/>
        <a:lstStyle/>
        <a:p>
          <a:endParaRPr kumimoji="1" lang="ja-JP" altLang="en-US"/>
        </a:p>
      </dgm:t>
    </dgm:pt>
    <dgm:pt modelId="{D3154989-58AA-4AA6-99FA-4B2B7B4B8EA3}" type="pres">
      <dgm:prSet presAssocID="{F6CAC7D1-7BD1-49DD-895F-599E55340D6E}" presName="txNode4" presStyleLbl="revTx" presStyleIdx="3" presStyleCnt="5" custScaleX="85999" custScaleY="64623" custLinFactNeighborX="-76348" custLinFactNeighborY="48573">
        <dgm:presLayoutVars>
          <dgm:bulletEnabled val="1"/>
        </dgm:presLayoutVars>
      </dgm:prSet>
      <dgm:spPr/>
      <dgm:t>
        <a:bodyPr/>
        <a:lstStyle/>
        <a:p>
          <a:endParaRPr kumimoji="1" lang="ja-JP" altLang="en-US"/>
        </a:p>
      </dgm:t>
    </dgm:pt>
    <dgm:pt modelId="{0C6046F1-BD3A-4414-95B0-2F95CF3967C6}" type="pres">
      <dgm:prSet presAssocID="{581127F1-1E5B-404F-A298-202B8D01E915}" presName="dotNode4" presStyleCnt="0"/>
      <dgm:spPr/>
    </dgm:pt>
    <dgm:pt modelId="{FC5239FB-5D59-4833-A54F-8A396FA16EAA}" type="pres">
      <dgm:prSet presAssocID="{581127F1-1E5B-404F-A298-202B8D01E915}" presName="dotRepeatNode" presStyleLbl="fgShp" presStyleIdx="2" presStyleCnt="3" custScaleX="114911" custScaleY="124935" custLinFactX="400000" custLinFactY="114994" custLinFactNeighborX="449798" custLinFactNeighborY="200000"/>
      <dgm:spPr/>
      <dgm:t>
        <a:bodyPr/>
        <a:lstStyle/>
        <a:p>
          <a:endParaRPr kumimoji="1" lang="ja-JP" altLang="en-US"/>
        </a:p>
      </dgm:t>
    </dgm:pt>
    <dgm:pt modelId="{4BBD5BC5-924D-425D-911C-17F12418B5D3}" type="pres">
      <dgm:prSet presAssocID="{A5724FAC-BA7D-44E6-BA79-69E52CF95181}" presName="txNode5" presStyleLbl="revTx" presStyleIdx="4" presStyleCnt="5" custScaleX="110005" custScaleY="139387" custLinFactNeighborX="44974" custLinFactNeighborY="-12317">
        <dgm:presLayoutVars>
          <dgm:bulletEnabled val="1"/>
        </dgm:presLayoutVars>
      </dgm:prSet>
      <dgm:spPr/>
      <dgm:t>
        <a:bodyPr/>
        <a:lstStyle/>
        <a:p>
          <a:endParaRPr kumimoji="1" lang="ja-JP" altLang="en-US"/>
        </a:p>
      </dgm:t>
    </dgm:pt>
  </dgm:ptLst>
  <dgm:cxnLst>
    <dgm:cxn modelId="{1C1C97F7-0152-49FC-A17E-EF6432C2DF5A}" type="presOf" srcId="{581127F1-1E5B-404F-A298-202B8D01E915}" destId="{FC5239FB-5D59-4833-A54F-8A396FA16EAA}" srcOrd="0" destOrd="0" presId="urn:microsoft.com/office/officeart/2009/3/layout/DescendingProcess"/>
    <dgm:cxn modelId="{BA608079-95AC-4257-A32C-0E16972FC8FA}" srcId="{919BF448-5AF3-4F0A-BC21-8B090A7B17A7}" destId="{DD4C5E11-125D-4E5B-830D-94E32308611D}" srcOrd="1" destOrd="0" parTransId="{3A01AC21-3ED4-47BB-8FC0-DA5D9DB01B7C}" sibTransId="{59EF9CEF-AAD9-45D2-9459-498F2305B576}"/>
    <dgm:cxn modelId="{044244AC-24EB-445C-9EE1-48DFFD133763}" type="presOf" srcId="{85BBD86E-6900-4DAB-AE82-5B6671250683}" destId="{968A99D2-C185-469A-8494-42F3CA0E65F6}" srcOrd="0" destOrd="0" presId="urn:microsoft.com/office/officeart/2009/3/layout/DescendingProcess"/>
    <dgm:cxn modelId="{06FCDADB-BE1F-4664-AFC9-20D770152632}" type="presOf" srcId="{A5724FAC-BA7D-44E6-BA79-69E52CF95181}" destId="{4BBD5BC5-924D-425D-911C-17F12418B5D3}" srcOrd="0" destOrd="0" presId="urn:microsoft.com/office/officeart/2009/3/layout/DescendingProcess"/>
    <dgm:cxn modelId="{2C62B4F8-4F7A-4F21-B857-7E3A59898C25}" type="presOf" srcId="{756F0E81-1AF6-4689-B238-97CF2B0291CC}" destId="{F9345CD3-C79D-4478-B621-6B90AB894C99}" srcOrd="0" destOrd="0" presId="urn:microsoft.com/office/officeart/2009/3/layout/DescendingProcess"/>
    <dgm:cxn modelId="{A4A928D7-772C-41A6-9387-65972D8D2407}" srcId="{919BF448-5AF3-4F0A-BC21-8B090A7B17A7}" destId="{A5724FAC-BA7D-44E6-BA79-69E52CF95181}" srcOrd="4" destOrd="0" parTransId="{76E56233-296B-4D5D-BF70-E32C5DAF5F71}" sibTransId="{BA7F926D-D733-4E87-A458-05BCC3272881}"/>
    <dgm:cxn modelId="{0C077392-E521-4A04-BD9D-62DBA07C8E8D}" srcId="{919BF448-5AF3-4F0A-BC21-8B090A7B17A7}" destId="{F6CAC7D1-7BD1-49DD-895F-599E55340D6E}" srcOrd="3" destOrd="0" parTransId="{4443CF0D-FB99-4FA2-B1A3-156CA03942F5}" sibTransId="{581127F1-1E5B-404F-A298-202B8D01E915}"/>
    <dgm:cxn modelId="{7135844E-35F0-4A5B-A092-07AB5746B5C4}" type="presOf" srcId="{59EF9CEF-AAD9-45D2-9459-498F2305B576}" destId="{EB8D39C5-1E49-4B0B-83DE-632B7E1718E8}" srcOrd="0" destOrd="0" presId="urn:microsoft.com/office/officeart/2009/3/layout/DescendingProcess"/>
    <dgm:cxn modelId="{E8C556C0-A689-4CBD-9D82-195B2B674646}" type="presOf" srcId="{919BF448-5AF3-4F0A-BC21-8B090A7B17A7}" destId="{DF231BC8-DF59-4C64-BAEC-8787796E21DA}" srcOrd="0" destOrd="0" presId="urn:microsoft.com/office/officeart/2009/3/layout/DescendingProcess"/>
    <dgm:cxn modelId="{8F5F9BC8-CE35-4A4E-BE17-E05AFD393B3C}" type="presOf" srcId="{DD4C5E11-125D-4E5B-830D-94E32308611D}" destId="{150587CB-63DC-4DAA-A8DE-425FE5D48AA6}" srcOrd="0" destOrd="0" presId="urn:microsoft.com/office/officeart/2009/3/layout/DescendingProcess"/>
    <dgm:cxn modelId="{356C2C1C-CCF7-40C2-8A59-48453489380E}" srcId="{919BF448-5AF3-4F0A-BC21-8B090A7B17A7}" destId="{756F0E81-1AF6-4689-B238-97CF2B0291CC}" srcOrd="2" destOrd="0" parTransId="{85C26599-8ACF-4A84-8307-03D212C45DC0}" sibTransId="{85BBD86E-6900-4DAB-AE82-5B6671250683}"/>
    <dgm:cxn modelId="{9D4DB73C-8866-4574-8DEF-C3E7B02DDE44}" type="presOf" srcId="{F6CAC7D1-7BD1-49DD-895F-599E55340D6E}" destId="{D3154989-58AA-4AA6-99FA-4B2B7B4B8EA3}" srcOrd="0" destOrd="0" presId="urn:microsoft.com/office/officeart/2009/3/layout/DescendingProcess"/>
    <dgm:cxn modelId="{671741A7-5B00-4BE5-B772-625FF61FE359}" type="presOf" srcId="{352CB217-B199-4DCF-810E-BE0AED73472F}" destId="{A1C989E8-910A-48DB-8F95-DAC3E4BBD798}" srcOrd="0" destOrd="0" presId="urn:microsoft.com/office/officeart/2009/3/layout/DescendingProcess"/>
    <dgm:cxn modelId="{2AD2BA4F-30C0-4F88-92EA-FB4111898BE6}" srcId="{919BF448-5AF3-4F0A-BC21-8B090A7B17A7}" destId="{352CB217-B199-4DCF-810E-BE0AED73472F}" srcOrd="0" destOrd="0" parTransId="{CB390928-6115-4857-AA00-15B037A3F029}" sibTransId="{F6C33327-5FD8-4CEB-8AE8-9CE36F0926FB}"/>
    <dgm:cxn modelId="{64A17A9D-F578-4C07-A191-22D52F9DEF9F}" type="presParOf" srcId="{DF231BC8-DF59-4C64-BAEC-8787796E21DA}" destId="{AEF49F90-32B7-47EF-87A5-D72E5540ECE1}" srcOrd="0" destOrd="0" presId="urn:microsoft.com/office/officeart/2009/3/layout/DescendingProcess"/>
    <dgm:cxn modelId="{39C4605C-03FF-42A1-BE75-048CE750BCFA}" type="presParOf" srcId="{DF231BC8-DF59-4C64-BAEC-8787796E21DA}" destId="{A1C989E8-910A-48DB-8F95-DAC3E4BBD798}" srcOrd="1" destOrd="0" presId="urn:microsoft.com/office/officeart/2009/3/layout/DescendingProcess"/>
    <dgm:cxn modelId="{8EC9BF94-12B1-4A59-BD01-362A94EBA60E}" type="presParOf" srcId="{DF231BC8-DF59-4C64-BAEC-8787796E21DA}" destId="{150587CB-63DC-4DAA-A8DE-425FE5D48AA6}" srcOrd="2" destOrd="0" presId="urn:microsoft.com/office/officeart/2009/3/layout/DescendingProcess"/>
    <dgm:cxn modelId="{059CD233-3EA3-4038-86C0-77CCD507FC01}" type="presParOf" srcId="{DF231BC8-DF59-4C64-BAEC-8787796E21DA}" destId="{62D40455-3CF6-45B7-9A9C-29DF352B7799}" srcOrd="3" destOrd="0" presId="urn:microsoft.com/office/officeart/2009/3/layout/DescendingProcess"/>
    <dgm:cxn modelId="{3BF395D7-2F69-4818-BAB0-6A4AF7C9EF9E}" type="presParOf" srcId="{62D40455-3CF6-45B7-9A9C-29DF352B7799}" destId="{EB8D39C5-1E49-4B0B-83DE-632B7E1718E8}" srcOrd="0" destOrd="0" presId="urn:microsoft.com/office/officeart/2009/3/layout/DescendingProcess"/>
    <dgm:cxn modelId="{F346E3FC-F0BE-4CAB-94F2-EEF1C7AFE198}" type="presParOf" srcId="{DF231BC8-DF59-4C64-BAEC-8787796E21DA}" destId="{F9345CD3-C79D-4478-B621-6B90AB894C99}" srcOrd="4" destOrd="0" presId="urn:microsoft.com/office/officeart/2009/3/layout/DescendingProcess"/>
    <dgm:cxn modelId="{FF4C93DC-FF8B-486C-891C-B1829A40DBA8}" type="presParOf" srcId="{DF231BC8-DF59-4C64-BAEC-8787796E21DA}" destId="{5A0BCD87-1F07-47D3-8C5A-6FAD7BB829A1}" srcOrd="5" destOrd="0" presId="urn:microsoft.com/office/officeart/2009/3/layout/DescendingProcess"/>
    <dgm:cxn modelId="{5D1754FA-19CE-4F79-BDF5-339C9D693412}" type="presParOf" srcId="{5A0BCD87-1F07-47D3-8C5A-6FAD7BB829A1}" destId="{968A99D2-C185-469A-8494-42F3CA0E65F6}" srcOrd="0" destOrd="0" presId="urn:microsoft.com/office/officeart/2009/3/layout/DescendingProcess"/>
    <dgm:cxn modelId="{C15AE32B-B9DA-49D1-90AA-3F70B6CCCDAD}" type="presParOf" srcId="{DF231BC8-DF59-4C64-BAEC-8787796E21DA}" destId="{D3154989-58AA-4AA6-99FA-4B2B7B4B8EA3}" srcOrd="6" destOrd="0" presId="urn:microsoft.com/office/officeart/2009/3/layout/DescendingProcess"/>
    <dgm:cxn modelId="{7329F227-EA88-44E1-B528-33520BE25947}" type="presParOf" srcId="{DF231BC8-DF59-4C64-BAEC-8787796E21DA}" destId="{0C6046F1-BD3A-4414-95B0-2F95CF3967C6}" srcOrd="7" destOrd="0" presId="urn:microsoft.com/office/officeart/2009/3/layout/DescendingProcess"/>
    <dgm:cxn modelId="{87888391-DD06-47B9-9B95-407A2C7ACB1D}" type="presParOf" srcId="{0C6046F1-BD3A-4414-95B0-2F95CF3967C6}" destId="{FC5239FB-5D59-4833-A54F-8A396FA16EAA}" srcOrd="0" destOrd="0" presId="urn:microsoft.com/office/officeart/2009/3/layout/DescendingProcess"/>
    <dgm:cxn modelId="{69BAEA70-96E0-498C-9699-859AD3A8A067}" type="presParOf" srcId="{DF231BC8-DF59-4C64-BAEC-8787796E21DA}" destId="{4BBD5BC5-924D-425D-911C-17F12418B5D3}" srcOrd="8" destOrd="0" presId="urn:microsoft.com/office/officeart/2009/3/layout/DescendingProcess"/>
  </dgm:cxnLst>
  <dgm:bg/>
  <dgm:whole>
    <a:ln cmpd="dbl">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A0FD0-DEE6-4A49-9FC6-25E51E922CD5}"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01180CD7-7A48-4C3A-B96F-E14DB5A72308}">
      <dgm:prSet phldrT="[テキスト]" custT="1"/>
      <dgm:spPr/>
      <dgm:t>
        <a:bodyPr/>
        <a:lstStyle/>
        <a:p>
          <a:endParaRPr kumimoji="1" lang="ja-JP" altLang="en-US" sz="2400" dirty="0">
            <a:ln>
              <a:solidFill>
                <a:srgbClr val="7030A0"/>
              </a:solidFill>
            </a:ln>
            <a:latin typeface="HG丸ｺﾞｼｯｸM-PRO" panose="020F0600000000000000" pitchFamily="50" charset="-128"/>
            <a:ea typeface="HG丸ｺﾞｼｯｸM-PRO" panose="020F0600000000000000" pitchFamily="50" charset="-128"/>
          </a:endParaRPr>
        </a:p>
      </dgm:t>
    </dgm:pt>
    <dgm:pt modelId="{3CA4CDEE-C879-42D1-9C30-383BAE0084C9}" type="sibTrans" cxnId="{84706264-BF2A-441F-9B43-8BCE49DD47D8}">
      <dgm:prSet/>
      <dgm:spPr/>
      <dgm:t>
        <a:bodyPr/>
        <a:lstStyle/>
        <a:p>
          <a:endParaRPr kumimoji="1" lang="ja-JP" altLang="en-US"/>
        </a:p>
      </dgm:t>
    </dgm:pt>
    <dgm:pt modelId="{C9444335-B49A-4A20-B647-226DEAEBB0B8}" type="parTrans" cxnId="{84706264-BF2A-441F-9B43-8BCE49DD47D8}">
      <dgm:prSet/>
      <dgm:spPr/>
      <dgm:t>
        <a:bodyPr/>
        <a:lstStyle/>
        <a:p>
          <a:endParaRPr kumimoji="1" lang="ja-JP" altLang="en-US"/>
        </a:p>
      </dgm:t>
    </dgm:pt>
    <dgm:pt modelId="{160F848F-CEB7-48EE-80DB-B72761FDC21D}" type="pres">
      <dgm:prSet presAssocID="{E6FA0FD0-DEE6-4A49-9FC6-25E51E922CD5}" presName="Name0" presStyleCnt="0">
        <dgm:presLayoutVars>
          <dgm:chMax val="7"/>
          <dgm:chPref val="5"/>
        </dgm:presLayoutVars>
      </dgm:prSet>
      <dgm:spPr/>
      <dgm:t>
        <a:bodyPr/>
        <a:lstStyle/>
        <a:p>
          <a:endParaRPr kumimoji="1" lang="ja-JP" altLang="en-US"/>
        </a:p>
      </dgm:t>
    </dgm:pt>
    <dgm:pt modelId="{4640CDC7-E49F-4994-BD0E-9FD2316E782A}" type="pres">
      <dgm:prSet presAssocID="{E6FA0FD0-DEE6-4A49-9FC6-25E51E922CD5}" presName="arrowNode" presStyleLbl="node1" presStyleIdx="0" presStyleCnt="1" custAng="11412461" custScaleX="133448" custScaleY="100000" custLinFactNeighborX="-38128"/>
      <dgm:spPr/>
    </dgm:pt>
    <dgm:pt modelId="{54D2A266-0F83-4BB7-897B-C14209491FFC}" type="pres">
      <dgm:prSet presAssocID="{01180CD7-7A48-4C3A-B96F-E14DB5A72308}" presName="txNode1" presStyleLbl="revTx" presStyleIdx="0" presStyleCnt="1" custScaleX="258182">
        <dgm:presLayoutVars>
          <dgm:bulletEnabled val="1"/>
        </dgm:presLayoutVars>
      </dgm:prSet>
      <dgm:spPr/>
      <dgm:t>
        <a:bodyPr/>
        <a:lstStyle/>
        <a:p>
          <a:endParaRPr kumimoji="1" lang="ja-JP" altLang="en-US"/>
        </a:p>
      </dgm:t>
    </dgm:pt>
  </dgm:ptLst>
  <dgm:cxnLst>
    <dgm:cxn modelId="{84706264-BF2A-441F-9B43-8BCE49DD47D8}" srcId="{E6FA0FD0-DEE6-4A49-9FC6-25E51E922CD5}" destId="{01180CD7-7A48-4C3A-B96F-E14DB5A72308}" srcOrd="0" destOrd="0" parTransId="{C9444335-B49A-4A20-B647-226DEAEBB0B8}" sibTransId="{3CA4CDEE-C879-42D1-9C30-383BAE0084C9}"/>
    <dgm:cxn modelId="{1E657413-3520-4DFD-96F4-8273EE87E305}" type="presOf" srcId="{01180CD7-7A48-4C3A-B96F-E14DB5A72308}" destId="{54D2A266-0F83-4BB7-897B-C14209491FFC}" srcOrd="0" destOrd="0" presId="urn:microsoft.com/office/officeart/2009/3/layout/DescendingProcess"/>
    <dgm:cxn modelId="{766E5822-7C10-4572-87A8-251AC2C82F35}" type="presOf" srcId="{E6FA0FD0-DEE6-4A49-9FC6-25E51E922CD5}" destId="{160F848F-CEB7-48EE-80DB-B72761FDC21D}" srcOrd="0" destOrd="0" presId="urn:microsoft.com/office/officeart/2009/3/layout/DescendingProcess"/>
    <dgm:cxn modelId="{5BB84F62-1E91-45C9-9406-DA1E1F3BAE18}" type="presParOf" srcId="{160F848F-CEB7-48EE-80DB-B72761FDC21D}" destId="{4640CDC7-E49F-4994-BD0E-9FD2316E782A}" srcOrd="0" destOrd="0" presId="urn:microsoft.com/office/officeart/2009/3/layout/DescendingProcess"/>
    <dgm:cxn modelId="{A0DA9193-B48A-4BA2-B7D3-F85671AFA941}" type="presParOf" srcId="{160F848F-CEB7-48EE-80DB-B72761FDC21D}" destId="{54D2A266-0F83-4BB7-897B-C14209491FFC}" srcOrd="1" destOrd="0" presId="urn:microsoft.com/office/officeart/2009/3/layout/DescendingProcess"/>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44864-60F8-483D-91ED-E1CB70F436C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1773DB30-4FA5-4DF3-91F6-802E72CB6075}">
      <dgm:prSet phldrT="[テキスト]" custT="1"/>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altLang="ja-JP" sz="2400" dirty="0">
              <a:latin typeface="HG丸ｺﾞｼｯｸM-PRO" panose="020F0600000000000000" pitchFamily="50" charset="-128"/>
              <a:ea typeface="HG丸ｺﾞｼｯｸM-PRO" panose="020F0600000000000000" pitchFamily="50" charset="-128"/>
            </a:rPr>
            <a:t>PMDA</a:t>
          </a:r>
          <a:r>
            <a:rPr lang="ja-JP" altLang="en-US" sz="2400" dirty="0">
              <a:latin typeface="HG丸ｺﾞｼｯｸM-PRO" panose="020F0600000000000000" pitchFamily="50" charset="-128"/>
              <a:ea typeface="HG丸ｺﾞｼｯｸM-PRO" panose="020F0600000000000000" pitchFamily="50" charset="-128"/>
            </a:rPr>
            <a:t>による</a:t>
          </a:r>
          <a:r>
            <a:rPr lang="en-US" altLang="ja-JP" sz="2400" dirty="0">
              <a:latin typeface="HG丸ｺﾞｼｯｸM-PRO" panose="020F0600000000000000" pitchFamily="50" charset="-128"/>
              <a:ea typeface="HG丸ｺﾞｼｯｸM-PRO" panose="020F0600000000000000" pitchFamily="50" charset="-128"/>
            </a:rPr>
            <a:t>GMP</a:t>
          </a:r>
          <a:r>
            <a:rPr lang="ja-JP" altLang="en-US" sz="2400" dirty="0">
              <a:latin typeface="HG丸ｺﾞｼｯｸM-PRO" panose="020F0600000000000000" pitchFamily="50" charset="-128"/>
              <a:ea typeface="HG丸ｺﾞｼｯｸM-PRO" panose="020F0600000000000000" pitchFamily="50" charset="-128"/>
            </a:rPr>
            <a:t>調査の指摘事項で文書管理や記録に関する不備が増加している．</a:t>
          </a:r>
          <a:endParaRPr kumimoji="1" lang="ja-JP" altLang="en-US" sz="2400" dirty="0">
            <a:latin typeface="HG丸ｺﾞｼｯｸM-PRO" panose="020F0600000000000000" pitchFamily="50" charset="-128"/>
            <a:ea typeface="HG丸ｺﾞｼｯｸM-PRO" panose="020F0600000000000000" pitchFamily="50" charset="-128"/>
          </a:endParaRPr>
        </a:p>
      </dgm:t>
    </dgm:pt>
    <dgm:pt modelId="{4B820C2B-A519-49FF-8CBE-58A9114C91CC}" type="parTrans" cxnId="{424C518E-368F-47E9-8E7A-33BCE4B8A70D}">
      <dgm:prSet/>
      <dgm:spPr/>
      <dgm:t>
        <a:bodyPr/>
        <a:lstStyle/>
        <a:p>
          <a:endParaRPr kumimoji="1" lang="ja-JP" altLang="en-US"/>
        </a:p>
      </dgm:t>
    </dgm:pt>
    <dgm:pt modelId="{79396F83-FB50-4851-9E17-1926AA2C1A7B}" type="sibTrans" cxnId="{424C518E-368F-47E9-8E7A-33BCE4B8A70D}">
      <dgm:prSet/>
      <dgm:spPr/>
      <dgm:t>
        <a:bodyPr/>
        <a:lstStyle/>
        <a:p>
          <a:endParaRPr kumimoji="1" lang="ja-JP" altLang="en-US"/>
        </a:p>
      </dgm:t>
    </dgm:pt>
    <dgm:pt modelId="{921C048E-25C7-46BA-9FA6-E8BBDAE0E322}">
      <dgm:prSet phldrT="[テキスト]" custT="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ja-JP" altLang="en-US" sz="2400" dirty="0" smtClean="0">
              <a:latin typeface="HG丸ｺﾞｼｯｸM-PRO" panose="020F0600000000000000" pitchFamily="50" charset="-128"/>
              <a:ea typeface="HG丸ｺﾞｼｯｸM-PRO" panose="020F0600000000000000" pitchFamily="50" charset="-128"/>
            </a:rPr>
            <a:t>データの完全性へ</a:t>
          </a:r>
          <a:r>
            <a:rPr lang="ja-JP" altLang="en-US" sz="2400" dirty="0">
              <a:latin typeface="HG丸ｺﾞｼｯｸM-PRO" panose="020F0600000000000000" pitchFamily="50" charset="-128"/>
              <a:ea typeface="HG丸ｺﾞｼｯｸM-PRO" panose="020F0600000000000000" pitchFamily="50" charset="-128"/>
            </a:rPr>
            <a:t>の対応は</a:t>
          </a:r>
          <a:r>
            <a:rPr lang="en-US" altLang="ja-JP" sz="2400" dirty="0">
              <a:latin typeface="HG丸ｺﾞｼｯｸM-PRO" panose="020F0600000000000000" pitchFamily="50" charset="-128"/>
              <a:ea typeface="HG丸ｺﾞｼｯｸM-PRO" panose="020F0600000000000000" pitchFamily="50" charset="-128"/>
            </a:rPr>
            <a:t>GMP</a:t>
          </a:r>
          <a:r>
            <a:rPr lang="ja-JP" altLang="en-US" sz="2400" dirty="0">
              <a:latin typeface="HG丸ｺﾞｼｯｸM-PRO" panose="020F0600000000000000" pitchFamily="50" charset="-128"/>
              <a:ea typeface="HG丸ｺﾞｼｯｸM-PRO" panose="020F0600000000000000" pitchFamily="50" charset="-128"/>
            </a:rPr>
            <a:t>活動として当たり前のこと････しかし未だに不備が発生している．</a:t>
          </a:r>
          <a:endParaRPr kumimoji="1" lang="ja-JP" altLang="en-US" sz="2400" dirty="0">
            <a:latin typeface="HG丸ｺﾞｼｯｸM-PRO" panose="020F0600000000000000" pitchFamily="50" charset="-128"/>
            <a:ea typeface="HG丸ｺﾞｼｯｸM-PRO" panose="020F0600000000000000" pitchFamily="50" charset="-128"/>
          </a:endParaRPr>
        </a:p>
      </dgm:t>
    </dgm:pt>
    <dgm:pt modelId="{AF4CCCF8-4119-4470-ABB1-0CE1BEA37A28}" type="parTrans" cxnId="{E228137A-DF17-4D07-9D20-187824507968}">
      <dgm:prSet/>
      <dgm:spPr/>
      <dgm:t>
        <a:bodyPr/>
        <a:lstStyle/>
        <a:p>
          <a:endParaRPr kumimoji="1" lang="ja-JP" altLang="en-US"/>
        </a:p>
      </dgm:t>
    </dgm:pt>
    <dgm:pt modelId="{370E2662-91E0-45BE-B883-3D06696FBD36}" type="sibTrans" cxnId="{E228137A-DF17-4D07-9D20-187824507968}">
      <dgm:prSet/>
      <dgm:spPr/>
      <dgm:t>
        <a:bodyPr/>
        <a:lstStyle/>
        <a:p>
          <a:endParaRPr kumimoji="1" lang="ja-JP" altLang="en-US"/>
        </a:p>
      </dgm:t>
    </dgm:pt>
    <dgm:pt modelId="{CCEB555A-9CC0-4C44-8080-BAA6473F4F80}">
      <dgm:prSet phldrT="[テキスト]"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ja-JP" altLang="en-US" sz="2400" dirty="0" smtClean="0">
              <a:latin typeface="HG丸ｺﾞｼｯｸM-PRO" panose="020F0600000000000000" pitchFamily="50" charset="-128"/>
              <a:ea typeface="HG丸ｺﾞｼｯｸM-PRO" panose="020F0600000000000000" pitchFamily="50" charset="-128"/>
            </a:rPr>
            <a:t>データの完全性に</a:t>
          </a:r>
          <a:r>
            <a:rPr lang="ja-JP" altLang="en-US" sz="2400" dirty="0">
              <a:latin typeface="HG丸ｺﾞｼｯｸM-PRO" panose="020F0600000000000000" pitchFamily="50" charset="-128"/>
              <a:ea typeface="HG丸ｺﾞｼｯｸM-PRO" panose="020F0600000000000000" pitchFamily="50" charset="-128"/>
            </a:rPr>
            <a:t>関する</a:t>
          </a:r>
          <a:r>
            <a:rPr lang="ja-JP" altLang="en-US" sz="2400"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企業側の対応が不十分 </a:t>
          </a:r>
          <a:r>
            <a:rPr lang="en-US" altLang="ja-JP" sz="4000" dirty="0">
              <a:latin typeface="HG丸ｺﾞｼｯｸM-PRO" panose="020F0600000000000000" pitchFamily="50" charset="-128"/>
              <a:ea typeface="HG丸ｺﾞｼｯｸM-PRO" panose="020F0600000000000000" pitchFamily="50" charset="-128"/>
            </a:rPr>
            <a:t>!!</a:t>
          </a:r>
          <a:endParaRPr kumimoji="1" lang="ja-JP" altLang="en-US" sz="4000" dirty="0">
            <a:latin typeface="HG丸ｺﾞｼｯｸM-PRO" panose="020F0600000000000000" pitchFamily="50" charset="-128"/>
            <a:ea typeface="HG丸ｺﾞｼｯｸM-PRO" panose="020F0600000000000000" pitchFamily="50" charset="-128"/>
          </a:endParaRPr>
        </a:p>
      </dgm:t>
    </dgm:pt>
    <dgm:pt modelId="{E4810B4B-3331-49DB-A4D6-6A8D9B610DBB}" type="parTrans" cxnId="{6DF7EC78-1E4C-4BFC-BA1D-91EE343BE5B1}">
      <dgm:prSet/>
      <dgm:spPr/>
      <dgm:t>
        <a:bodyPr/>
        <a:lstStyle/>
        <a:p>
          <a:endParaRPr kumimoji="1" lang="ja-JP" altLang="en-US"/>
        </a:p>
      </dgm:t>
    </dgm:pt>
    <dgm:pt modelId="{7249ABEC-0A48-4745-B41D-4771DE849AEC}" type="sibTrans" cxnId="{6DF7EC78-1E4C-4BFC-BA1D-91EE343BE5B1}">
      <dgm:prSet/>
      <dgm:spPr/>
      <dgm:t>
        <a:bodyPr/>
        <a:lstStyle/>
        <a:p>
          <a:endParaRPr kumimoji="1" lang="ja-JP" altLang="en-US"/>
        </a:p>
      </dgm:t>
    </dgm:pt>
    <dgm:pt modelId="{8DAF723E-A9EF-4EEE-A970-E156A0FC991A}">
      <dgm:prSet phldrT="[テキスト]" custT="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ja-JP" altLang="en-US" sz="2400" dirty="0">
              <a:latin typeface="HG丸ｺﾞｼｯｸM-PRO" panose="020F0600000000000000" pitchFamily="50" charset="-128"/>
              <a:ea typeface="HG丸ｺﾞｼｯｸM-PRO" panose="020F0600000000000000" pitchFamily="50" charset="-128"/>
            </a:rPr>
            <a:t>特に</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文書管理及び記録に関する不備</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は指摘内容としてはトップ．</a:t>
          </a:r>
          <a:r>
            <a:rPr lang="en-US" altLang="ja-JP"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2016</a:t>
          </a:r>
          <a:r>
            <a:rPr lang="ja-JP" altLang="en-US"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年</a:t>
          </a:r>
          <a:r>
            <a:rPr lang="en-US" altLang="ja-JP"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25</a:t>
          </a:r>
          <a:r>
            <a:rPr lang="ja-JP" altLang="en-US"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件から</a:t>
          </a:r>
          <a:r>
            <a:rPr lang="en-US" altLang="ja-JP"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2017</a:t>
          </a:r>
          <a:r>
            <a:rPr lang="ja-JP" altLang="en-US"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年</a:t>
          </a:r>
          <a:r>
            <a:rPr lang="en-US" altLang="ja-JP"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41</a:t>
          </a:r>
          <a:r>
            <a:rPr lang="ja-JP" altLang="en-US"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件に急増している．</a:t>
          </a:r>
          <a:endParaRPr kumimoji="1" lang="ja-JP" altLang="en-US"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dgm:t>
    </dgm:pt>
    <dgm:pt modelId="{156DCBA2-1158-4BCB-8F08-C49BD5963F34}" type="parTrans" cxnId="{345500DA-44C2-4688-BDFD-D43BBBDC27E5}">
      <dgm:prSet/>
      <dgm:spPr/>
      <dgm:t>
        <a:bodyPr/>
        <a:lstStyle/>
        <a:p>
          <a:endParaRPr kumimoji="1" lang="ja-JP" altLang="en-US"/>
        </a:p>
      </dgm:t>
    </dgm:pt>
    <dgm:pt modelId="{5D578EA5-A25E-4F93-8F01-991942D21EF0}" type="sibTrans" cxnId="{345500DA-44C2-4688-BDFD-D43BBBDC27E5}">
      <dgm:prSet/>
      <dgm:spPr/>
      <dgm:t>
        <a:bodyPr/>
        <a:lstStyle/>
        <a:p>
          <a:endParaRPr kumimoji="1" lang="ja-JP" altLang="en-US"/>
        </a:p>
      </dgm:t>
    </dgm:pt>
    <dgm:pt modelId="{B7E1712A-9DF2-4E2B-BEB3-0D84F898E025}" type="pres">
      <dgm:prSet presAssocID="{3CE44864-60F8-483D-91ED-E1CB70F436C8}" presName="Name0" presStyleCnt="0">
        <dgm:presLayoutVars>
          <dgm:chMax val="7"/>
          <dgm:chPref val="7"/>
          <dgm:dir/>
        </dgm:presLayoutVars>
      </dgm:prSet>
      <dgm:spPr/>
      <dgm:t>
        <a:bodyPr/>
        <a:lstStyle/>
        <a:p>
          <a:endParaRPr kumimoji="1" lang="ja-JP" altLang="en-US"/>
        </a:p>
      </dgm:t>
    </dgm:pt>
    <dgm:pt modelId="{567949AF-911E-4B40-9B58-A044FA32FA1F}" type="pres">
      <dgm:prSet presAssocID="{3CE44864-60F8-483D-91ED-E1CB70F436C8}" presName="Name1" presStyleCnt="0"/>
      <dgm:spPr/>
    </dgm:pt>
    <dgm:pt modelId="{2F910361-4BAC-4E69-9717-7BA67FF8C33E}" type="pres">
      <dgm:prSet presAssocID="{3CE44864-60F8-483D-91ED-E1CB70F436C8}" presName="cycle" presStyleCnt="0"/>
      <dgm:spPr/>
    </dgm:pt>
    <dgm:pt modelId="{24642995-14DE-4BCB-8F3E-951B69BC2EE6}" type="pres">
      <dgm:prSet presAssocID="{3CE44864-60F8-483D-91ED-E1CB70F436C8}" presName="srcNode" presStyleLbl="node1" presStyleIdx="0" presStyleCnt="4"/>
      <dgm:spPr/>
    </dgm:pt>
    <dgm:pt modelId="{B50F9831-AAE3-4820-AAF1-B8AEF5FC52F4}" type="pres">
      <dgm:prSet presAssocID="{3CE44864-60F8-483D-91ED-E1CB70F436C8}" presName="conn" presStyleLbl="parChTrans1D2" presStyleIdx="0" presStyleCnt="1"/>
      <dgm:spPr/>
      <dgm:t>
        <a:bodyPr/>
        <a:lstStyle/>
        <a:p>
          <a:endParaRPr kumimoji="1" lang="ja-JP" altLang="en-US"/>
        </a:p>
      </dgm:t>
    </dgm:pt>
    <dgm:pt modelId="{79F0B94F-42B6-4046-B75A-193D7BB3CF72}" type="pres">
      <dgm:prSet presAssocID="{3CE44864-60F8-483D-91ED-E1CB70F436C8}" presName="extraNode" presStyleLbl="node1" presStyleIdx="0" presStyleCnt="4"/>
      <dgm:spPr/>
    </dgm:pt>
    <dgm:pt modelId="{E39E80A3-0C1D-4AA8-BB17-176CFD7527A4}" type="pres">
      <dgm:prSet presAssocID="{3CE44864-60F8-483D-91ED-E1CB70F436C8}" presName="dstNode" presStyleLbl="node1" presStyleIdx="0" presStyleCnt="4"/>
      <dgm:spPr/>
    </dgm:pt>
    <dgm:pt modelId="{FB819212-0887-4593-9568-3484F41FFC07}" type="pres">
      <dgm:prSet presAssocID="{1773DB30-4FA5-4DF3-91F6-802E72CB6075}" presName="text_1" presStyleLbl="node1" presStyleIdx="0" presStyleCnt="4">
        <dgm:presLayoutVars>
          <dgm:bulletEnabled val="1"/>
        </dgm:presLayoutVars>
      </dgm:prSet>
      <dgm:spPr/>
      <dgm:t>
        <a:bodyPr/>
        <a:lstStyle/>
        <a:p>
          <a:endParaRPr kumimoji="1" lang="ja-JP" altLang="en-US"/>
        </a:p>
      </dgm:t>
    </dgm:pt>
    <dgm:pt modelId="{2E33472C-7E03-4A84-87FF-53FB97A98105}" type="pres">
      <dgm:prSet presAssocID="{1773DB30-4FA5-4DF3-91F6-802E72CB6075}" presName="accent_1" presStyleCnt="0"/>
      <dgm:spPr/>
    </dgm:pt>
    <dgm:pt modelId="{B87D0181-3C62-4ED1-A6A8-4B0C60FFF74F}" type="pres">
      <dgm:prSet presAssocID="{1773DB30-4FA5-4DF3-91F6-802E72CB6075}" presName="accentRepeatNode" presStyleLbl="solidFgAcc1" presStyleIdx="0" presStyleCnt="4" custScaleX="104274"/>
      <dgm:spPr>
        <a:prstGeom prst="flowChartMagneticTape">
          <a:avLst/>
        </a:prstGeom>
        <a:blipFill rotWithShape="0">
          <a:blip xmlns:r="http://schemas.openxmlformats.org/officeDocument/2006/relationships" r:embed="rId1"/>
          <a:stretch>
            <a:fillRect/>
          </a:stretch>
        </a:blipFill>
        <a:scene3d>
          <a:camera prst="orthographicFront"/>
          <a:lightRig rig="threePt" dir="t"/>
        </a:scene3d>
        <a:sp3d extrusionH="76200" contourW="63500">
          <a:extrusionClr>
            <a:schemeClr val="accent6">
              <a:lumMod val="40000"/>
              <a:lumOff val="60000"/>
            </a:schemeClr>
          </a:extrusionClr>
          <a:contourClr>
            <a:schemeClr val="accent6">
              <a:lumMod val="75000"/>
            </a:schemeClr>
          </a:contourClr>
        </a:sp3d>
      </dgm:spPr>
    </dgm:pt>
    <dgm:pt modelId="{6FCBBF30-9C8F-4A55-80DA-A9754BC508F5}" type="pres">
      <dgm:prSet presAssocID="{8DAF723E-A9EF-4EEE-A970-E156A0FC991A}" presName="text_2" presStyleLbl="node1" presStyleIdx="1" presStyleCnt="4">
        <dgm:presLayoutVars>
          <dgm:bulletEnabled val="1"/>
        </dgm:presLayoutVars>
      </dgm:prSet>
      <dgm:spPr/>
      <dgm:t>
        <a:bodyPr/>
        <a:lstStyle/>
        <a:p>
          <a:endParaRPr kumimoji="1" lang="ja-JP" altLang="en-US"/>
        </a:p>
      </dgm:t>
    </dgm:pt>
    <dgm:pt modelId="{41AA820B-F0EB-469C-A78E-A29101921B86}" type="pres">
      <dgm:prSet presAssocID="{8DAF723E-A9EF-4EEE-A970-E156A0FC991A}" presName="accent_2" presStyleCnt="0"/>
      <dgm:spPr/>
    </dgm:pt>
    <dgm:pt modelId="{53A5BD0C-FC13-46C6-9C65-D2FE086C5FBE}" type="pres">
      <dgm:prSet presAssocID="{8DAF723E-A9EF-4EEE-A970-E156A0FC991A}" presName="accentRepeatNode" presStyleLbl="solidFgAcc1" presStyleIdx="1" presStyleCnt="4"/>
      <dgm:spPr>
        <a:prstGeom prst="flowChartMagneticTape">
          <a:avLst/>
        </a:prstGeom>
        <a:blipFill rotWithShape="0">
          <a:blip xmlns:r="http://schemas.openxmlformats.org/officeDocument/2006/relationships" r:embed="rId2"/>
          <a:stretch>
            <a:fillRect/>
          </a:stretch>
        </a:blipFill>
        <a:scene3d>
          <a:camera prst="orthographicFront"/>
          <a:lightRig rig="threePt" dir="t"/>
        </a:scene3d>
        <a:sp3d contourW="63500">
          <a:contourClr>
            <a:schemeClr val="accent4">
              <a:lumMod val="75000"/>
            </a:schemeClr>
          </a:contourClr>
        </a:sp3d>
      </dgm:spPr>
    </dgm:pt>
    <dgm:pt modelId="{C3F7897E-D286-40D9-9117-3F92FD20F470}" type="pres">
      <dgm:prSet presAssocID="{921C048E-25C7-46BA-9FA6-E8BBDAE0E322}" presName="text_3" presStyleLbl="node1" presStyleIdx="2" presStyleCnt="4">
        <dgm:presLayoutVars>
          <dgm:bulletEnabled val="1"/>
        </dgm:presLayoutVars>
      </dgm:prSet>
      <dgm:spPr/>
      <dgm:t>
        <a:bodyPr/>
        <a:lstStyle/>
        <a:p>
          <a:endParaRPr kumimoji="1" lang="ja-JP" altLang="en-US"/>
        </a:p>
      </dgm:t>
    </dgm:pt>
    <dgm:pt modelId="{F8116204-0414-4134-95C8-070CF65D0326}" type="pres">
      <dgm:prSet presAssocID="{921C048E-25C7-46BA-9FA6-E8BBDAE0E322}" presName="accent_3" presStyleCnt="0"/>
      <dgm:spPr/>
    </dgm:pt>
    <dgm:pt modelId="{8BB34C8E-6138-4ACB-A55F-74571A344BFE}" type="pres">
      <dgm:prSet presAssocID="{921C048E-25C7-46BA-9FA6-E8BBDAE0E322}" presName="accentRepeatNode" presStyleLbl="solidFgAcc1" presStyleIdx="2" presStyleCnt="4"/>
      <dgm:spPr>
        <a:prstGeom prst="flowChartMagneticTape">
          <a:avLst/>
        </a:prstGeom>
        <a:blipFill rotWithShape="0">
          <a:blip xmlns:r="http://schemas.openxmlformats.org/officeDocument/2006/relationships" r:embed="rId3"/>
          <a:stretch>
            <a:fillRect/>
          </a:stretch>
        </a:blipFill>
        <a:scene3d>
          <a:camera prst="orthographicFront"/>
          <a:lightRig rig="threePt" dir="t"/>
        </a:scene3d>
        <a:sp3d contourW="63500">
          <a:contourClr>
            <a:schemeClr val="accent5">
              <a:lumMod val="75000"/>
            </a:schemeClr>
          </a:contourClr>
        </a:sp3d>
      </dgm:spPr>
    </dgm:pt>
    <dgm:pt modelId="{5C38A5CC-7257-4A87-932C-A0A907D25E8F}" type="pres">
      <dgm:prSet presAssocID="{CCEB555A-9CC0-4C44-8080-BAA6473F4F80}" presName="text_4" presStyleLbl="node1" presStyleIdx="3" presStyleCnt="4">
        <dgm:presLayoutVars>
          <dgm:bulletEnabled val="1"/>
        </dgm:presLayoutVars>
      </dgm:prSet>
      <dgm:spPr/>
      <dgm:t>
        <a:bodyPr/>
        <a:lstStyle/>
        <a:p>
          <a:endParaRPr kumimoji="1" lang="ja-JP" altLang="en-US"/>
        </a:p>
      </dgm:t>
    </dgm:pt>
    <dgm:pt modelId="{F72E9C37-0024-4913-AB91-9B887C53B2BB}" type="pres">
      <dgm:prSet presAssocID="{CCEB555A-9CC0-4C44-8080-BAA6473F4F80}" presName="accent_4" presStyleCnt="0"/>
      <dgm:spPr/>
    </dgm:pt>
    <dgm:pt modelId="{8B9A10A7-90FC-4125-BE69-D6908A60A0F2}" type="pres">
      <dgm:prSet presAssocID="{CCEB555A-9CC0-4C44-8080-BAA6473F4F80}" presName="accentRepeatNode" presStyleLbl="solidFgAcc1" presStyleIdx="3" presStyleCnt="4"/>
      <dgm:spPr>
        <a:prstGeom prst="flowChartMagneticTape">
          <a:avLst/>
        </a:prstGeom>
        <a:blipFill rotWithShape="0">
          <a:blip xmlns:r="http://schemas.openxmlformats.org/officeDocument/2006/relationships" r:embed="rId4"/>
          <a:stretch>
            <a:fillRect/>
          </a:stretch>
        </a:blipFill>
        <a:scene3d>
          <a:camera prst="orthographicFront"/>
          <a:lightRig rig="threePt" dir="t"/>
        </a:scene3d>
        <a:sp3d contourW="63500">
          <a:contourClr>
            <a:srgbClr val="C00000"/>
          </a:contourClr>
        </a:sp3d>
      </dgm:spPr>
    </dgm:pt>
  </dgm:ptLst>
  <dgm:cxnLst>
    <dgm:cxn modelId="{984A3455-66AF-40B0-998D-E6ADF61D7743}" type="presOf" srcId="{8DAF723E-A9EF-4EEE-A970-E156A0FC991A}" destId="{6FCBBF30-9C8F-4A55-80DA-A9754BC508F5}" srcOrd="0" destOrd="0" presId="urn:microsoft.com/office/officeart/2008/layout/VerticalCurvedList"/>
    <dgm:cxn modelId="{345500DA-44C2-4688-BDFD-D43BBBDC27E5}" srcId="{3CE44864-60F8-483D-91ED-E1CB70F436C8}" destId="{8DAF723E-A9EF-4EEE-A970-E156A0FC991A}" srcOrd="1" destOrd="0" parTransId="{156DCBA2-1158-4BCB-8F08-C49BD5963F34}" sibTransId="{5D578EA5-A25E-4F93-8F01-991942D21EF0}"/>
    <dgm:cxn modelId="{424C518E-368F-47E9-8E7A-33BCE4B8A70D}" srcId="{3CE44864-60F8-483D-91ED-E1CB70F436C8}" destId="{1773DB30-4FA5-4DF3-91F6-802E72CB6075}" srcOrd="0" destOrd="0" parTransId="{4B820C2B-A519-49FF-8CBE-58A9114C91CC}" sibTransId="{79396F83-FB50-4851-9E17-1926AA2C1A7B}"/>
    <dgm:cxn modelId="{6DF7EC78-1E4C-4BFC-BA1D-91EE343BE5B1}" srcId="{3CE44864-60F8-483D-91ED-E1CB70F436C8}" destId="{CCEB555A-9CC0-4C44-8080-BAA6473F4F80}" srcOrd="3" destOrd="0" parTransId="{E4810B4B-3331-49DB-A4D6-6A8D9B610DBB}" sibTransId="{7249ABEC-0A48-4745-B41D-4771DE849AEC}"/>
    <dgm:cxn modelId="{78E7A2A7-98AE-4D8D-98F1-146E80CF1A66}" type="presOf" srcId="{3CE44864-60F8-483D-91ED-E1CB70F436C8}" destId="{B7E1712A-9DF2-4E2B-BEB3-0D84F898E025}" srcOrd="0" destOrd="0" presId="urn:microsoft.com/office/officeart/2008/layout/VerticalCurvedList"/>
    <dgm:cxn modelId="{CAB95074-500A-47C2-BF83-E8B0A6BFBC2C}" type="presOf" srcId="{921C048E-25C7-46BA-9FA6-E8BBDAE0E322}" destId="{C3F7897E-D286-40D9-9117-3F92FD20F470}" srcOrd="0" destOrd="0" presId="urn:microsoft.com/office/officeart/2008/layout/VerticalCurvedList"/>
    <dgm:cxn modelId="{E228137A-DF17-4D07-9D20-187824507968}" srcId="{3CE44864-60F8-483D-91ED-E1CB70F436C8}" destId="{921C048E-25C7-46BA-9FA6-E8BBDAE0E322}" srcOrd="2" destOrd="0" parTransId="{AF4CCCF8-4119-4470-ABB1-0CE1BEA37A28}" sibTransId="{370E2662-91E0-45BE-B883-3D06696FBD36}"/>
    <dgm:cxn modelId="{F70C0071-F93F-46F7-993D-BA28F5B2E428}" type="presOf" srcId="{1773DB30-4FA5-4DF3-91F6-802E72CB6075}" destId="{FB819212-0887-4593-9568-3484F41FFC07}" srcOrd="0" destOrd="0" presId="urn:microsoft.com/office/officeart/2008/layout/VerticalCurvedList"/>
    <dgm:cxn modelId="{889BDA25-F77E-4009-A4FA-633E50481D08}" type="presOf" srcId="{CCEB555A-9CC0-4C44-8080-BAA6473F4F80}" destId="{5C38A5CC-7257-4A87-932C-A0A907D25E8F}" srcOrd="0" destOrd="0" presId="urn:microsoft.com/office/officeart/2008/layout/VerticalCurvedList"/>
    <dgm:cxn modelId="{079E2A6D-3281-4A84-B16C-2F4891B762A3}" type="presOf" srcId="{79396F83-FB50-4851-9E17-1926AA2C1A7B}" destId="{B50F9831-AAE3-4820-AAF1-B8AEF5FC52F4}" srcOrd="0" destOrd="0" presId="urn:microsoft.com/office/officeart/2008/layout/VerticalCurvedList"/>
    <dgm:cxn modelId="{E8AC9AF7-3445-4C5E-89F9-3ECE6632F865}" type="presParOf" srcId="{B7E1712A-9DF2-4E2B-BEB3-0D84F898E025}" destId="{567949AF-911E-4B40-9B58-A044FA32FA1F}" srcOrd="0" destOrd="0" presId="urn:microsoft.com/office/officeart/2008/layout/VerticalCurvedList"/>
    <dgm:cxn modelId="{56771A63-E53A-4D71-BA71-A6877CA05432}" type="presParOf" srcId="{567949AF-911E-4B40-9B58-A044FA32FA1F}" destId="{2F910361-4BAC-4E69-9717-7BA67FF8C33E}" srcOrd="0" destOrd="0" presId="urn:microsoft.com/office/officeart/2008/layout/VerticalCurvedList"/>
    <dgm:cxn modelId="{7011336A-463B-4E1E-8D3E-0F63D480B256}" type="presParOf" srcId="{2F910361-4BAC-4E69-9717-7BA67FF8C33E}" destId="{24642995-14DE-4BCB-8F3E-951B69BC2EE6}" srcOrd="0" destOrd="0" presId="urn:microsoft.com/office/officeart/2008/layout/VerticalCurvedList"/>
    <dgm:cxn modelId="{1E56B58B-CB90-47F2-9030-F321B33FA5DB}" type="presParOf" srcId="{2F910361-4BAC-4E69-9717-7BA67FF8C33E}" destId="{B50F9831-AAE3-4820-AAF1-B8AEF5FC52F4}" srcOrd="1" destOrd="0" presId="urn:microsoft.com/office/officeart/2008/layout/VerticalCurvedList"/>
    <dgm:cxn modelId="{3C893486-74D2-49C7-9762-7F5C20B01A41}" type="presParOf" srcId="{2F910361-4BAC-4E69-9717-7BA67FF8C33E}" destId="{79F0B94F-42B6-4046-B75A-193D7BB3CF72}" srcOrd="2" destOrd="0" presId="urn:microsoft.com/office/officeart/2008/layout/VerticalCurvedList"/>
    <dgm:cxn modelId="{CEE9A33F-E9EE-4BFC-B5CD-627A5A173684}" type="presParOf" srcId="{2F910361-4BAC-4E69-9717-7BA67FF8C33E}" destId="{E39E80A3-0C1D-4AA8-BB17-176CFD7527A4}" srcOrd="3" destOrd="0" presId="urn:microsoft.com/office/officeart/2008/layout/VerticalCurvedList"/>
    <dgm:cxn modelId="{F547212E-9B7D-4B30-A613-011EEF1BD540}" type="presParOf" srcId="{567949AF-911E-4B40-9B58-A044FA32FA1F}" destId="{FB819212-0887-4593-9568-3484F41FFC07}" srcOrd="1" destOrd="0" presId="urn:microsoft.com/office/officeart/2008/layout/VerticalCurvedList"/>
    <dgm:cxn modelId="{158925CF-316C-4DF7-9DF8-1EC4286BC7A7}" type="presParOf" srcId="{567949AF-911E-4B40-9B58-A044FA32FA1F}" destId="{2E33472C-7E03-4A84-87FF-53FB97A98105}" srcOrd="2" destOrd="0" presId="urn:microsoft.com/office/officeart/2008/layout/VerticalCurvedList"/>
    <dgm:cxn modelId="{01F3ABF2-833D-4EB1-B225-BEDD24850295}" type="presParOf" srcId="{2E33472C-7E03-4A84-87FF-53FB97A98105}" destId="{B87D0181-3C62-4ED1-A6A8-4B0C60FFF74F}" srcOrd="0" destOrd="0" presId="urn:microsoft.com/office/officeart/2008/layout/VerticalCurvedList"/>
    <dgm:cxn modelId="{76C1FBFB-1061-4587-B2AB-17D5B3845BB4}" type="presParOf" srcId="{567949AF-911E-4B40-9B58-A044FA32FA1F}" destId="{6FCBBF30-9C8F-4A55-80DA-A9754BC508F5}" srcOrd="3" destOrd="0" presId="urn:microsoft.com/office/officeart/2008/layout/VerticalCurvedList"/>
    <dgm:cxn modelId="{C93957B3-5F6C-4D93-90B8-04374A1917D5}" type="presParOf" srcId="{567949AF-911E-4B40-9B58-A044FA32FA1F}" destId="{41AA820B-F0EB-469C-A78E-A29101921B86}" srcOrd="4" destOrd="0" presId="urn:microsoft.com/office/officeart/2008/layout/VerticalCurvedList"/>
    <dgm:cxn modelId="{F8E7A825-AB54-499A-B17E-1E1D47E439D4}" type="presParOf" srcId="{41AA820B-F0EB-469C-A78E-A29101921B86}" destId="{53A5BD0C-FC13-46C6-9C65-D2FE086C5FBE}" srcOrd="0" destOrd="0" presId="urn:microsoft.com/office/officeart/2008/layout/VerticalCurvedList"/>
    <dgm:cxn modelId="{9BD6C77F-CBD9-4094-936B-232DD0439AC9}" type="presParOf" srcId="{567949AF-911E-4B40-9B58-A044FA32FA1F}" destId="{C3F7897E-D286-40D9-9117-3F92FD20F470}" srcOrd="5" destOrd="0" presId="urn:microsoft.com/office/officeart/2008/layout/VerticalCurvedList"/>
    <dgm:cxn modelId="{A2A5EA73-03A1-41EE-90C0-109DFDD5E3B9}" type="presParOf" srcId="{567949AF-911E-4B40-9B58-A044FA32FA1F}" destId="{F8116204-0414-4134-95C8-070CF65D0326}" srcOrd="6" destOrd="0" presId="urn:microsoft.com/office/officeart/2008/layout/VerticalCurvedList"/>
    <dgm:cxn modelId="{00C3E7DF-0D4A-4DB6-97C3-9423CB2F01D0}" type="presParOf" srcId="{F8116204-0414-4134-95C8-070CF65D0326}" destId="{8BB34C8E-6138-4ACB-A55F-74571A344BFE}" srcOrd="0" destOrd="0" presId="urn:microsoft.com/office/officeart/2008/layout/VerticalCurvedList"/>
    <dgm:cxn modelId="{06815E96-78D3-438B-8A26-CB2F771599CE}" type="presParOf" srcId="{567949AF-911E-4B40-9B58-A044FA32FA1F}" destId="{5C38A5CC-7257-4A87-932C-A0A907D25E8F}" srcOrd="7" destOrd="0" presId="urn:microsoft.com/office/officeart/2008/layout/VerticalCurvedList"/>
    <dgm:cxn modelId="{FEBA72F2-0F7D-4F8E-A005-C22A96E1569E}" type="presParOf" srcId="{567949AF-911E-4B40-9B58-A044FA32FA1F}" destId="{F72E9C37-0024-4913-AB91-9B887C53B2BB}" srcOrd="8" destOrd="0" presId="urn:microsoft.com/office/officeart/2008/layout/VerticalCurvedList"/>
    <dgm:cxn modelId="{0CE623B7-B5EC-4D41-9B74-A2F97B318F76}" type="presParOf" srcId="{F72E9C37-0024-4913-AB91-9B887C53B2BB}" destId="{8B9A10A7-90FC-4125-BE69-D6908A60A0F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49F90-32B7-47EF-87A5-D72E5540ECE1}">
      <dsp:nvSpPr>
        <dsp:cNvPr id="0" name=""/>
        <dsp:cNvSpPr/>
      </dsp:nvSpPr>
      <dsp:spPr>
        <a:xfrm rot="3793022">
          <a:off x="2831273" y="992902"/>
          <a:ext cx="4677714" cy="3262122"/>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D39C5-1E49-4B0B-83DE-632B7E1718E8}">
      <dsp:nvSpPr>
        <dsp:cNvPr id="0" name=""/>
        <dsp:cNvSpPr/>
      </dsp:nvSpPr>
      <dsp:spPr>
        <a:xfrm>
          <a:off x="4627739" y="1621492"/>
          <a:ext cx="136402" cy="14489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A99D2-C185-469A-8494-42F3CA0E65F6}">
      <dsp:nvSpPr>
        <dsp:cNvPr id="0" name=""/>
        <dsp:cNvSpPr/>
      </dsp:nvSpPr>
      <dsp:spPr>
        <a:xfrm flipH="1" flipV="1">
          <a:off x="5700737" y="2379035"/>
          <a:ext cx="124107" cy="13136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239FB-5D59-4833-A54F-8A396FA16EAA}">
      <dsp:nvSpPr>
        <dsp:cNvPr id="0" name=""/>
        <dsp:cNvSpPr/>
      </dsp:nvSpPr>
      <dsp:spPr>
        <a:xfrm>
          <a:off x="6448056" y="3191573"/>
          <a:ext cx="135740" cy="147581"/>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C989E8-910A-48DB-8F95-DAC3E4BBD798}">
      <dsp:nvSpPr>
        <dsp:cNvPr id="0" name=""/>
        <dsp:cNvSpPr/>
      </dsp:nvSpPr>
      <dsp:spPr>
        <a:xfrm>
          <a:off x="1848314" y="830289"/>
          <a:ext cx="2205397" cy="42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kumimoji="1" lang="ja-JP" altLang="en-US" sz="2400" kern="1200" dirty="0">
              <a:ln>
                <a:solidFill>
                  <a:srgbClr val="7030A0"/>
                </a:solidFill>
              </a:ln>
              <a:latin typeface="HG丸ｺﾞｼｯｸM-PRO" panose="020F0600000000000000" pitchFamily="50" charset="-128"/>
              <a:ea typeface="HG丸ｺﾞｼｯｸM-PRO" panose="020F0600000000000000" pitchFamily="50" charset="-128"/>
            </a:rPr>
            <a:t>手順書に従って</a:t>
          </a:r>
        </a:p>
      </dsp:txBody>
      <dsp:txXfrm>
        <a:off x="1848314" y="830289"/>
        <a:ext cx="2205397" cy="420367"/>
      </dsp:txXfrm>
    </dsp:sp>
    <dsp:sp modelId="{150587CB-63DC-4DAA-A8DE-425FE5D48AA6}">
      <dsp:nvSpPr>
        <dsp:cNvPr id="0" name=""/>
        <dsp:cNvSpPr/>
      </dsp:nvSpPr>
      <dsp:spPr>
        <a:xfrm>
          <a:off x="2620166" y="1494908"/>
          <a:ext cx="1825414" cy="50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kumimoji="1" lang="ja-JP" altLang="en-US" sz="2400" kern="1200" dirty="0">
              <a:ln>
                <a:solidFill>
                  <a:srgbClr val="7030A0"/>
                </a:solidFill>
              </a:ln>
              <a:latin typeface="HG丸ｺﾞｼｯｸM-PRO" panose="020F0600000000000000" pitchFamily="50" charset="-128"/>
              <a:ea typeface="HG丸ｺﾞｼｯｸM-PRO" panose="020F0600000000000000" pitchFamily="50" charset="-128"/>
            </a:rPr>
            <a:t>作業を行い</a:t>
          </a:r>
        </a:p>
      </dsp:txBody>
      <dsp:txXfrm>
        <a:off x="2620166" y="1494908"/>
        <a:ext cx="1825414" cy="503407"/>
      </dsp:txXfrm>
    </dsp:sp>
    <dsp:sp modelId="{F9345CD3-C79D-4478-B621-6B90AB894C99}">
      <dsp:nvSpPr>
        <dsp:cNvPr id="0" name=""/>
        <dsp:cNvSpPr/>
      </dsp:nvSpPr>
      <dsp:spPr>
        <a:xfrm>
          <a:off x="3389083" y="2255797"/>
          <a:ext cx="1962332" cy="45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1066800">
            <a:lnSpc>
              <a:spcPct val="90000"/>
            </a:lnSpc>
            <a:spcBef>
              <a:spcPct val="0"/>
            </a:spcBef>
            <a:spcAft>
              <a:spcPct val="35000"/>
            </a:spcAft>
          </a:pPr>
          <a:r>
            <a:rPr kumimoji="1" lang="ja-JP" altLang="en-US" sz="2400" kern="1200" dirty="0">
              <a:ln>
                <a:solidFill>
                  <a:srgbClr val="7030A0"/>
                </a:solidFill>
              </a:ln>
              <a:latin typeface="HG丸ｺﾞｼｯｸM-PRO" panose="020F0600000000000000" pitchFamily="50" charset="-128"/>
              <a:ea typeface="HG丸ｺﾞｼｯｸM-PRO" panose="020F0600000000000000" pitchFamily="50" charset="-128"/>
            </a:rPr>
            <a:t>作業と同時に</a:t>
          </a:r>
        </a:p>
      </dsp:txBody>
      <dsp:txXfrm>
        <a:off x="3389083" y="2255797"/>
        <a:ext cx="1962332" cy="458627"/>
      </dsp:txXfrm>
    </dsp:sp>
    <dsp:sp modelId="{D3154989-58AA-4AA6-99FA-4B2B7B4B8EA3}">
      <dsp:nvSpPr>
        <dsp:cNvPr id="0" name=""/>
        <dsp:cNvSpPr/>
      </dsp:nvSpPr>
      <dsp:spPr>
        <a:xfrm>
          <a:off x="4601634" y="3034256"/>
          <a:ext cx="1691579" cy="56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kumimoji="1" lang="ja-JP" altLang="en-US" sz="2400" kern="1200" dirty="0">
              <a:ln>
                <a:solidFill>
                  <a:srgbClr val="7030A0"/>
                </a:solidFill>
              </a:ln>
              <a:latin typeface="HG丸ｺﾞｼｯｸM-PRO" panose="020F0600000000000000" pitchFamily="50" charset="-128"/>
              <a:ea typeface="HG丸ｺﾞｼｯｸM-PRO" panose="020F0600000000000000" pitchFamily="50" charset="-128"/>
            </a:rPr>
            <a:t>記録を残す</a:t>
          </a:r>
        </a:p>
      </dsp:txBody>
      <dsp:txXfrm>
        <a:off x="4601634" y="3034256"/>
        <a:ext cx="1691579" cy="560272"/>
      </dsp:txXfrm>
    </dsp:sp>
    <dsp:sp modelId="{4BBD5BC5-924D-425D-911C-17F12418B5D3}">
      <dsp:nvSpPr>
        <dsp:cNvPr id="0" name=""/>
        <dsp:cNvSpPr/>
      </dsp:nvSpPr>
      <dsp:spPr>
        <a:xfrm>
          <a:off x="6143649" y="4188783"/>
          <a:ext cx="3278442" cy="1208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ctr" defTabSz="1244600">
            <a:lnSpc>
              <a:spcPct val="80000"/>
            </a:lnSpc>
            <a:spcBef>
              <a:spcPct val="0"/>
            </a:spcBef>
            <a:spcAft>
              <a:spcPts val="0"/>
            </a:spcAft>
          </a:pP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記録</a:t>
          </a:r>
          <a:r>
            <a:rPr kumimoji="1" lang="en-US" altLang="ja-JP"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データ</a:t>
          </a:r>
          <a:r>
            <a:rPr kumimoji="1" lang="en-US" altLang="ja-JP"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sz="2800" kern="1200" dirty="0" err="1">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は･･</a:t>
          </a: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p>
        <a:p>
          <a:pPr lvl="0" algn="ctr" defTabSz="1244600">
            <a:lnSpc>
              <a:spcPct val="80000"/>
            </a:lnSpc>
            <a:spcBef>
              <a:spcPct val="0"/>
            </a:spcBef>
            <a:spcAft>
              <a:spcPts val="0"/>
            </a:spcAft>
          </a:pP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手順通りに作業を</a:t>
          </a:r>
        </a:p>
        <a:p>
          <a:pPr lvl="0" algn="ctr" defTabSz="1244600">
            <a:lnSpc>
              <a:spcPct val="80000"/>
            </a:lnSpc>
            <a:spcBef>
              <a:spcPct val="0"/>
            </a:spcBef>
            <a:spcAft>
              <a:spcPts val="0"/>
            </a:spcAft>
          </a:pP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実施した</a:t>
          </a:r>
          <a:r>
            <a:rPr kumimoji="1" lang="ja-JP" altLang="en-US" sz="2800" kern="1200" dirty="0">
              <a:ln>
                <a:solidFill>
                  <a:srgbClr val="FF0000"/>
                </a:solidFill>
              </a:ln>
              <a:solidFill>
                <a:schemeClr val="bg1"/>
              </a:solidFill>
              <a:latin typeface="HG丸ｺﾞｼｯｸM-PRO" panose="020F0600000000000000" pitchFamily="50" charset="-128"/>
              <a:ea typeface="HG丸ｺﾞｼｯｸM-PRO" panose="020F0600000000000000" pitchFamily="50" charset="-128"/>
            </a:rPr>
            <a:t>唯一</a:t>
          </a: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の証</a:t>
          </a:r>
          <a:endParaRPr kumimoji="1" lang="ja-JP" altLang="en-US" sz="2800" kern="1200" dirty="0"/>
        </a:p>
      </dsp:txBody>
      <dsp:txXfrm>
        <a:off x="6143649" y="4188783"/>
        <a:ext cx="3278442" cy="1208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0CDC7-E49F-4994-BD0E-9FD2316E782A}">
      <dsp:nvSpPr>
        <dsp:cNvPr id="0" name=""/>
        <dsp:cNvSpPr/>
      </dsp:nvSpPr>
      <dsp:spPr>
        <a:xfrm rot="15808835">
          <a:off x="336002" y="197461"/>
          <a:ext cx="3733803" cy="4466372"/>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2A266-0F83-4BB7-897B-C14209491FFC}">
      <dsp:nvSpPr>
        <dsp:cNvPr id="0" name=""/>
        <dsp:cNvSpPr/>
      </dsp:nvSpPr>
      <dsp:spPr>
        <a:xfrm>
          <a:off x="-228435" y="0"/>
          <a:ext cx="5108252" cy="777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endParaRPr kumimoji="1" lang="ja-JP" altLang="en-US" sz="2400" kern="1200" dirty="0">
            <a:ln>
              <a:solidFill>
                <a:srgbClr val="7030A0"/>
              </a:solidFill>
            </a:ln>
            <a:latin typeface="HG丸ｺﾞｼｯｸM-PRO" panose="020F0600000000000000" pitchFamily="50" charset="-128"/>
            <a:ea typeface="HG丸ｺﾞｼｯｸM-PRO" panose="020F0600000000000000" pitchFamily="50" charset="-128"/>
          </a:endParaRPr>
        </a:p>
      </dsp:txBody>
      <dsp:txXfrm>
        <a:off x="-228435" y="0"/>
        <a:ext cx="5108252" cy="777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6" cy="270455"/>
          </a:xfrm>
          <a:prstGeom prst="rect">
            <a:avLst/>
          </a:prstGeom>
        </p:spPr>
        <p:txBody>
          <a:bodyPr vert="horz" lIns="196057" tIns="98028" rIns="196057" bIns="98028" rtlCol="0"/>
          <a:lstStyle>
            <a:lvl1pPr algn="l">
              <a:defRPr sz="1200"/>
            </a:lvl1pPr>
          </a:lstStyle>
          <a:p>
            <a:endParaRPr lang="ja-JP" altLang="en-US" dirty="0"/>
          </a:p>
        </p:txBody>
      </p:sp>
      <p:sp>
        <p:nvSpPr>
          <p:cNvPr id="3" name="日付プレースホルダー 2"/>
          <p:cNvSpPr>
            <a:spLocks noGrp="1"/>
          </p:cNvSpPr>
          <p:nvPr>
            <p:ph type="dt" idx="1"/>
          </p:nvPr>
        </p:nvSpPr>
        <p:spPr>
          <a:xfrm>
            <a:off x="3855841" y="1"/>
            <a:ext cx="2949786" cy="270455"/>
          </a:xfrm>
          <a:prstGeom prst="rect">
            <a:avLst/>
          </a:prstGeom>
        </p:spPr>
        <p:txBody>
          <a:bodyPr vert="horz" lIns="196057" tIns="98028" rIns="196057" bIns="98028" rtlCol="0"/>
          <a:lstStyle>
            <a:lvl1pPr algn="r">
              <a:defRPr sz="1200"/>
            </a:lvl1pPr>
          </a:lstStyle>
          <a:p>
            <a:fld id="{83D1C671-CFAA-493D-9FFE-7BFB45492F80}" type="datetimeFigureOut">
              <a:rPr lang="ja-JP" altLang="en-US" smtClean="0"/>
              <a:pPr/>
              <a:t>2019/5/20</a:t>
            </a:fld>
            <a:endParaRPr lang="ja-JP" altLang="en-US" dirty="0"/>
          </a:p>
        </p:txBody>
      </p:sp>
      <p:sp>
        <p:nvSpPr>
          <p:cNvPr id="4" name="スライド イメージ プレースホルダー 3"/>
          <p:cNvSpPr>
            <a:spLocks noGrp="1" noRot="1" noChangeAspect="1"/>
          </p:cNvSpPr>
          <p:nvPr>
            <p:ph type="sldImg" idx="2"/>
          </p:nvPr>
        </p:nvSpPr>
        <p:spPr>
          <a:xfrm>
            <a:off x="1026814" y="270456"/>
            <a:ext cx="4752000" cy="2673020"/>
          </a:xfrm>
          <a:prstGeom prst="rect">
            <a:avLst/>
          </a:prstGeom>
          <a:noFill/>
          <a:ln w="12700">
            <a:solidFill>
              <a:prstClr val="black"/>
            </a:solidFill>
          </a:ln>
        </p:spPr>
        <p:txBody>
          <a:bodyPr vert="horz" lIns="196057" tIns="98028" rIns="196057" bIns="98028" rtlCol="0" anchor="ctr"/>
          <a:lstStyle/>
          <a:p>
            <a:endParaRPr lang="ja-JP" altLang="en-US"/>
          </a:p>
        </p:txBody>
      </p:sp>
      <p:sp>
        <p:nvSpPr>
          <p:cNvPr id="5" name="ノート プレースホルダー 4"/>
          <p:cNvSpPr>
            <a:spLocks noGrp="1"/>
          </p:cNvSpPr>
          <p:nvPr>
            <p:ph type="body" sz="quarter" idx="3"/>
          </p:nvPr>
        </p:nvSpPr>
        <p:spPr>
          <a:xfrm>
            <a:off x="631302" y="2943476"/>
            <a:ext cx="5705104" cy="6677042"/>
          </a:xfrm>
          <a:prstGeom prst="rect">
            <a:avLst/>
          </a:prstGeom>
        </p:spPr>
        <p:txBody>
          <a:bodyPr vert="horz" lIns="196057" tIns="98028" rIns="196057" bIns="980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20518"/>
            <a:ext cx="2949786" cy="318820"/>
          </a:xfrm>
          <a:prstGeom prst="rect">
            <a:avLst/>
          </a:prstGeom>
        </p:spPr>
        <p:txBody>
          <a:bodyPr vert="horz" lIns="196057" tIns="98028" rIns="196057" bIns="98028" rtlCol="0" anchor="b"/>
          <a:lstStyle>
            <a:lvl1pPr algn="l">
              <a:defRPr sz="1200"/>
            </a:lvl1pPr>
          </a:lstStyle>
          <a:p>
            <a:endParaRPr lang="ja-JP" altLang="en-US" dirty="0"/>
          </a:p>
        </p:txBody>
      </p:sp>
      <p:sp>
        <p:nvSpPr>
          <p:cNvPr id="7" name="スライド番号プレースホルダー 6"/>
          <p:cNvSpPr>
            <a:spLocks noGrp="1"/>
          </p:cNvSpPr>
          <p:nvPr>
            <p:ph type="sldNum" sz="quarter" idx="5"/>
          </p:nvPr>
        </p:nvSpPr>
        <p:spPr>
          <a:xfrm>
            <a:off x="3855841" y="9620518"/>
            <a:ext cx="2949786" cy="318820"/>
          </a:xfrm>
          <a:prstGeom prst="rect">
            <a:avLst/>
          </a:prstGeom>
        </p:spPr>
        <p:txBody>
          <a:bodyPr vert="horz" lIns="196057" tIns="98028" rIns="196057" bIns="98028" rtlCol="0" anchor="b"/>
          <a:lstStyle>
            <a:lvl1pPr algn="r">
              <a:defRPr sz="1200"/>
            </a:lvl1pPr>
          </a:lstStyle>
          <a:p>
            <a:fld id="{B1263FFF-8737-4441-AB20-974B54C47BD1}" type="slidenum">
              <a:rPr lang="ja-JP" altLang="en-US" smtClean="0"/>
              <a:pPr/>
              <a:t>‹#›</a:t>
            </a:fld>
            <a:endParaRPr lang="ja-JP" altLang="en-US" dirty="0"/>
          </a:p>
        </p:txBody>
      </p:sp>
    </p:spTree>
    <p:extLst>
      <p:ext uri="{BB962C8B-B14F-4D97-AF65-F5344CB8AC3E}">
        <p14:creationId xmlns:p14="http://schemas.microsoft.com/office/powerpoint/2010/main" val="546582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ytimes.com/1989/10/02/opinion/the-generic-drug-scandal.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fda.gov/ICECI/EnforcementActions/ApplicationIntegrityPolicy/default.htm" TargetMode="External"/><Relationship Id="rId4" Type="http://schemas.openxmlformats.org/officeDocument/2006/relationships/hyperlink" Target="https://www.slideshare.net/mswit/a-fda-crisis-history-the-generic-drug-scanda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269875"/>
            <a:ext cx="4751387" cy="26733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1</a:t>
            </a:fld>
            <a:endParaRPr kumimoji="1" lang="ja-JP" altLang="en-US"/>
          </a:p>
        </p:txBody>
      </p:sp>
    </p:spTree>
    <p:extLst>
      <p:ext uri="{BB962C8B-B14F-4D97-AF65-F5344CB8AC3E}">
        <p14:creationId xmlns:p14="http://schemas.microsoft.com/office/powerpoint/2010/main" val="150067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また</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dirty="0" smtClean="0"/>
              <a:t>医薬品、医療機器等の品質、有効性及び安全性の確保等に関する法律等の一部を改正する法律案（平成</a:t>
            </a:r>
            <a:r>
              <a:rPr lang="en-US" altLang="ja-JP" dirty="0" smtClean="0"/>
              <a:t>31</a:t>
            </a:r>
            <a:r>
              <a:rPr lang="ja-JP" altLang="en-US" dirty="0" smtClean="0"/>
              <a:t>年</a:t>
            </a:r>
            <a:r>
              <a:rPr lang="en-US" altLang="ja-JP" dirty="0" smtClean="0"/>
              <a:t>3</a:t>
            </a:r>
            <a:r>
              <a:rPr lang="ja-JP" altLang="en-US" dirty="0" smtClean="0"/>
              <a:t>月</a:t>
            </a:r>
            <a:r>
              <a:rPr lang="en-US" altLang="ja-JP" dirty="0" smtClean="0"/>
              <a:t>19</a:t>
            </a:r>
            <a:r>
              <a:rPr lang="ja-JP" altLang="en-US" dirty="0" smtClean="0"/>
              <a:t>日第</a:t>
            </a:r>
            <a:r>
              <a:rPr lang="en-US" altLang="ja-JP" dirty="0" smtClean="0"/>
              <a:t>198</a:t>
            </a:r>
            <a:r>
              <a:rPr lang="ja-JP" altLang="en-US" dirty="0" smtClean="0"/>
              <a:t>回国会（常会）提出）においては、信頼確保のための法令遵守体制等の整備に関する事項が新設されており、許可等業者に対する法令遵守体制の整備（業務監督体制の整備、経営陣と現場責任者の責任の明確化等）を義務付ける条文が示されています。法制化された場合、</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経営陣</a:t>
            </a:r>
            <a:r>
              <a:rPr lang="ja-JP" altLang="en-US" sz="1200" dirty="0">
                <a:solidFill>
                  <a:schemeClr val="tx1"/>
                </a:solidFill>
                <a:latin typeface="ＭＳ Ｐゴシック" panose="020B0600070205080204" pitchFamily="50" charset="-128"/>
                <a:ea typeface="ＭＳ Ｐゴシック" panose="020B0600070205080204" pitchFamily="50" charset="-128"/>
              </a:rPr>
              <a:t>に対して法令遵守にかかる責任が</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問われることとなると考えられます。</a:t>
            </a:r>
            <a:endParaRPr lang="ja-JP" altLang="en-US" sz="1200" dirty="0">
              <a:ln>
                <a:solidFill>
                  <a:schemeClr val="tx1"/>
                </a:solidFill>
              </a:ln>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10</a:t>
            </a:fld>
            <a:endParaRPr kumimoji="1" lang="ja-JP" altLang="en-US"/>
          </a:p>
        </p:txBody>
      </p:sp>
    </p:spTree>
    <p:extLst>
      <p:ext uri="{BB962C8B-B14F-4D97-AF65-F5344CB8AC3E}">
        <p14:creationId xmlns:p14="http://schemas.microsoft.com/office/powerpoint/2010/main" val="122301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pPr algn="just"/>
            <a:r>
              <a:rPr lang="ja-JP" altLang="en-US" sz="1200" dirty="0">
                <a:latin typeface="ＭＳ Ｐゴシック" panose="020B0600070205080204" pitchFamily="50" charset="-128"/>
                <a:ea typeface="ＭＳ Ｐゴシック" panose="020B0600070205080204" pitchFamily="50" charset="-128"/>
              </a:rPr>
              <a:t>こちらは、日本で最近</a:t>
            </a:r>
            <a:r>
              <a:rPr lang="en-US" altLang="ja-JP" sz="1200" dirty="0">
                <a:latin typeface="ＭＳ Ｐゴシック" panose="020B0600070205080204" pitchFamily="50" charset="-128"/>
                <a:ea typeface="ＭＳ Ｐゴシック" panose="020B0600070205080204" pitchFamily="50" charset="-128"/>
              </a:rPr>
              <a:t>10</a:t>
            </a:r>
            <a:r>
              <a:rPr lang="ja-JP" altLang="en-US" sz="1200" dirty="0">
                <a:latin typeface="ＭＳ Ｐゴシック" panose="020B0600070205080204" pitchFamily="50" charset="-128"/>
                <a:ea typeface="ＭＳ Ｐゴシック" panose="020B0600070205080204" pitchFamily="50" charset="-128"/>
              </a:rPr>
              <a:t>年間に明らかとなった大手企業の</a:t>
            </a:r>
            <a:r>
              <a:rPr lang="en-US" altLang="ja-JP" sz="1200" dirty="0">
                <a:latin typeface="ＭＳ Ｐゴシック" panose="020B0600070205080204" pitchFamily="50" charset="-128"/>
                <a:ea typeface="ＭＳ Ｐゴシック" panose="020B0600070205080204" pitchFamily="50" charset="-128"/>
              </a:rPr>
              <a:t>DI</a:t>
            </a:r>
            <a:r>
              <a:rPr lang="ja-JP" altLang="en-US" sz="1200" dirty="0">
                <a:latin typeface="ＭＳ Ｐゴシック" panose="020B0600070205080204" pitchFamily="50" charset="-128"/>
                <a:ea typeface="ＭＳ Ｐゴシック" panose="020B0600070205080204" pitchFamily="50" charset="-128"/>
              </a:rPr>
              <a:t>関連の不祥事をまとめたものです。有名大手企業も少なくありません。</a:t>
            </a:r>
          </a:p>
          <a:p>
            <a:pPr algn="just"/>
            <a:r>
              <a:rPr lang="ja-JP" altLang="en-US" sz="1200" dirty="0">
                <a:latin typeface="ＭＳ Ｐゴシック" panose="020B0600070205080204" pitchFamily="50" charset="-128"/>
                <a:ea typeface="ＭＳ Ｐゴシック" panose="020B0600070205080204" pitchFamily="50" charset="-128"/>
              </a:rPr>
              <a:t>果たして、このような不祥事に至った背景は何なのでしょうか？</a:t>
            </a:r>
            <a:endParaRPr lang="en-US" altLang="ja-JP" sz="1200" dirty="0">
              <a:latin typeface="ＭＳ Ｐゴシック" panose="020B0600070205080204" pitchFamily="50" charset="-128"/>
              <a:ea typeface="ＭＳ Ｐゴシック" panose="020B0600070205080204" pitchFamily="50" charset="-128"/>
            </a:endParaRPr>
          </a:p>
          <a:p>
            <a:pPr algn="just" defTabSz="3583128">
              <a:defRPr/>
            </a:pPr>
            <a:r>
              <a:rPr lang="ja-JP" altLang="en-US" sz="1200" dirty="0">
                <a:latin typeface="ＭＳ Ｐゴシック" panose="020B0600070205080204" pitchFamily="50" charset="-128"/>
                <a:ea typeface="ＭＳ Ｐゴシック" panose="020B0600070205080204" pitchFamily="50" charset="-128"/>
              </a:rPr>
              <a:t>報道によれば、背景には、</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納期厳守やコスト低減などの現場の負担増」、</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人手不足による作業軽視</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err="1">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内部監査機能の弱体化に代表されるガバナンス</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企業統治</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欠如</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err="1">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経営陣または管理者の役割と責任範囲の不明確さ</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があった････とされています。まさに、これらの不正の裏には、</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不正をしても使用者等には分からないだろうという思考</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err="1">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長年の慣習で麻痺して問題が分からない環境</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err="1">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問題として提起できない職場の雰囲気</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err="1">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保身･組織防衛</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････と言った暗い影があったと言わざるを得ません。</a:t>
            </a:r>
            <a:endParaRPr lang="en-US" altLang="ja-JP" sz="1200" dirty="0">
              <a:latin typeface="ＭＳ Ｐゴシック" panose="020B0600070205080204" pitchFamily="50" charset="-128"/>
              <a:ea typeface="ＭＳ Ｐゴシック" panose="020B0600070205080204" pitchFamily="50" charset="-128"/>
            </a:endParaRPr>
          </a:p>
          <a:p>
            <a:pPr algn="just" defTabSz="3583128">
              <a:defRPr/>
            </a:pPr>
            <a:r>
              <a:rPr lang="ja-JP" altLang="en-US" sz="1200" dirty="0">
                <a:latin typeface="ＭＳ Ｐゴシック" panose="020B0600070205080204" pitchFamily="50" charset="-128"/>
                <a:ea typeface="ＭＳ Ｐゴシック" panose="020B0600070205080204" pitchFamily="50" charset="-128"/>
              </a:rPr>
              <a:t>我々の会社は大丈夫でしょうか？ 我々の会社では次のような事例はありませんか？</a:t>
            </a:r>
            <a:endParaRPr lang="en-US" altLang="ja-JP" sz="1200" dirty="0">
              <a:latin typeface="ＭＳ Ｐゴシック" panose="020B0600070205080204" pitchFamily="50" charset="-128"/>
              <a:ea typeface="ＭＳ Ｐゴシック" panose="020B0600070205080204" pitchFamily="50" charset="-128"/>
            </a:endParaRPr>
          </a:p>
          <a:p>
            <a:pPr algn="just" defTabSz="3583128">
              <a:defRPr/>
            </a:pPr>
            <a:endParaRPr lang="en-US" altLang="ja-JP" sz="1200" dirty="0">
              <a:latin typeface="ＭＳ Ｐゴシック" panose="020B0600070205080204" pitchFamily="50" charset="-128"/>
              <a:ea typeface="ＭＳ Ｐゴシック" panose="020B0600070205080204" pitchFamily="50" charset="-128"/>
            </a:endParaRPr>
          </a:p>
          <a:p>
            <a:pPr algn="just" defTabSz="3583128">
              <a:defRPr/>
            </a:pPr>
            <a:r>
              <a:rPr lang="ja-JP" altLang="en-US" sz="1200" dirty="0">
                <a:latin typeface="ＭＳ Ｐゴシック" panose="020B0600070205080204" pitchFamily="50" charset="-128"/>
                <a:ea typeface="ＭＳ Ｐゴシック" panose="020B0600070205080204" pitchFamily="50" charset="-128"/>
              </a:rPr>
              <a:t>工場で製造された製品が、ある作業担当者のミスで廃棄となった場合、経営者であるあなたは工場長を叱責していないでしょうか。また、工場長は作業ミスをした担当者とその上司を叱責していないでしょうか。製造現場の担当者は、経営陣から褒められる機会は非常に少ないのに、製造現場のミスで製品廃棄となった場合には、必ずと言って良いほど叱責を受けているのではないでしょうか。極端に言えば、製造現場の担当者は、頑張っても褒められることは少なく、失敗した場合は責められる環境にあるとも言えます。その様な環境の中で、ある製品の試験検査結果が不適となり廃棄せざるを得なくなったとしましょう。作業担当者は、どう考えるでしょうか？納期厳守や再製造にかかる人手不足であることを考え、</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この結果を書き換えれば、製品廃棄が回避でき、自分も自分の上司も責められることもなく、会社に損害を与えることもない・・・</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と思い込んで、</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目の前にある記録を書き換えるだけで、誰も責めを受けることはなくなる・・・」と考えるかも知れません。</a:t>
            </a:r>
          </a:p>
          <a:p>
            <a:pPr algn="just"/>
            <a:endParaRPr lang="en-US" altLang="ja-JP" sz="1200" dirty="0">
              <a:latin typeface="ＭＳ Ｐゴシック" panose="020B0600070205080204" pitchFamily="50" charset="-128"/>
              <a:ea typeface="ＭＳ Ｐゴシック" panose="020B0600070205080204" pitchFamily="50" charset="-128"/>
            </a:endParaRPr>
          </a:p>
          <a:p>
            <a:pPr algn="just"/>
            <a:r>
              <a:rPr lang="ja-JP" altLang="en-US" sz="1200" dirty="0">
                <a:latin typeface="ＭＳ Ｐゴシック" panose="020B0600070205080204" pitchFamily="50" charset="-128"/>
                <a:ea typeface="ＭＳ Ｐゴシック" panose="020B0600070205080204" pitchFamily="50" charset="-128"/>
              </a:rPr>
              <a:t>しかし、本来私たちが製造･販売する医薬品等は患者さんや医療機関の方々との信頼関係のもとで市場へ送り出すものであり、先に述べたように、データ</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記録</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の改ざん等のデータの完全性を疎かにする行為は、</a:t>
            </a:r>
            <a:r>
              <a:rPr lang="ja-JP" altLang="en-US" sz="1200" dirty="0">
                <a:latin typeface="ＭＳ Ｐゴシック" panose="020B0600070205080204" pitchFamily="50" charset="-128"/>
                <a:ea typeface="ＭＳ Ｐゴシック" panose="020B0600070205080204" pitchFamily="50" charset="-128"/>
                <a:cs typeface="Arial" panose="020B0604020202020204" pitchFamily="34" charset="0"/>
              </a:rPr>
              <a:t>患者さんや医療機関の方々に対する裏切り行為なのです。絶対にしてはならないことなのです。</a:t>
            </a:r>
            <a:endParaRPr lang="ja-JP" altLang="en-US" sz="1200" dirty="0">
              <a:latin typeface="ＭＳ Ｐゴシック" panose="020B0600070205080204" pitchFamily="50" charset="-128"/>
              <a:ea typeface="ＭＳ Ｐゴシック" panose="020B0600070205080204" pitchFamily="50" charset="-128"/>
            </a:endParaRPr>
          </a:p>
          <a:p>
            <a:pPr algn="just"/>
            <a:r>
              <a:rPr lang="ja-JP" altLang="en-US" sz="1200" dirty="0">
                <a:latin typeface="ＭＳ Ｐゴシック" panose="020B0600070205080204" pitchFamily="50" charset="-128"/>
                <a:ea typeface="ＭＳ Ｐゴシック" panose="020B0600070205080204" pitchFamily="50" charset="-128"/>
              </a:rPr>
              <a:t>この表に示した各企業の</a:t>
            </a:r>
            <a:r>
              <a:rPr lang="en-US" altLang="ja-JP" sz="1200" dirty="0">
                <a:latin typeface="ＭＳ Ｐゴシック" panose="020B0600070205080204" pitchFamily="50" charset="-128"/>
                <a:ea typeface="ＭＳ Ｐゴシック" panose="020B0600070205080204" pitchFamily="50" charset="-128"/>
              </a:rPr>
              <a:t>DI</a:t>
            </a:r>
            <a:r>
              <a:rPr lang="ja-JP" altLang="en-US" sz="1200" dirty="0">
                <a:latin typeface="ＭＳ Ｐゴシック" panose="020B0600070205080204" pitchFamily="50" charset="-128"/>
                <a:ea typeface="ＭＳ Ｐゴシック" panose="020B0600070205080204" pitchFamily="50" charset="-128"/>
              </a:rPr>
              <a:t>を軽視した企業体制は、その企業の製品を使用した</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サービスを受けた</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ユーザーに大きなダメージを持たらしたことは言うまでもありません。また、これら企業が社会的な責任を問われ、その企業の経営状態や人事に暗い影を落とし、果ては存亡の危機に至った企業が出たことは記憶に新しいところです。</a:t>
            </a: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11</a:t>
            </a:fld>
            <a:endParaRPr kumimoji="1" lang="ja-JP" altLang="en-US"/>
          </a:p>
        </p:txBody>
      </p:sp>
    </p:spTree>
    <p:extLst>
      <p:ext uri="{BB962C8B-B14F-4D97-AF65-F5344CB8AC3E}">
        <p14:creationId xmlns:p14="http://schemas.microsoft.com/office/powerpoint/2010/main" val="194642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pPr algn="just"/>
            <a:r>
              <a:rPr lang="ja-JP" altLang="en-US" sz="1200" dirty="0">
                <a:latin typeface="+mn-ea"/>
              </a:rPr>
              <a:t>一度高度な品質マネジメントシステムや時勢に合ったコンプライアンス体制を構築すると、我々の会社の従業員はその手順に従って日々の業務を遂行することでしょう。ただし、</a:t>
            </a:r>
            <a:r>
              <a:rPr lang="ja-JP" altLang="en-US" sz="1200" kern="0" dirty="0">
                <a:solidFill>
                  <a:srgbClr val="333333"/>
                </a:solidFill>
                <a:latin typeface="+mn-ea"/>
                <a:cs typeface="Meiryo UI" panose="020B0604030504040204" pitchFamily="50" charset="-128"/>
              </a:rPr>
              <a:t>より高度な域に向かおうとする</a:t>
            </a:r>
            <a:r>
              <a:rPr lang="ja-JP" altLang="en-US" sz="1200" dirty="0">
                <a:latin typeface="+mn-ea"/>
              </a:rPr>
              <a:t>動機づけにはなりません。ですから、やがて品質マネジメントシステム維持のためのリソース</a:t>
            </a:r>
            <a:r>
              <a:rPr lang="en-US" altLang="ja-JP" sz="1200" kern="0" dirty="0">
                <a:solidFill>
                  <a:srgbClr val="333333"/>
                </a:solidFill>
                <a:latin typeface="+mn-ea"/>
                <a:cs typeface="Meiryo UI" panose="020B0604030504040204" pitchFamily="50" charset="-128"/>
              </a:rPr>
              <a:t>(=</a:t>
            </a:r>
            <a:r>
              <a:rPr lang="ja-JP" altLang="en-US" sz="1200" kern="0" dirty="0">
                <a:solidFill>
                  <a:srgbClr val="333333"/>
                </a:solidFill>
                <a:latin typeface="+mn-ea"/>
                <a:cs typeface="Meiryo UI" panose="020B0604030504040204" pitchFamily="50" charset="-128"/>
              </a:rPr>
              <a:t>人、物、金</a:t>
            </a:r>
            <a:r>
              <a:rPr lang="en-US" altLang="ja-JP" sz="1200" kern="0" dirty="0">
                <a:solidFill>
                  <a:srgbClr val="333333"/>
                </a:solidFill>
                <a:latin typeface="+mn-ea"/>
                <a:cs typeface="Meiryo UI" panose="020B0604030504040204" pitchFamily="50" charset="-128"/>
              </a:rPr>
              <a:t>)</a:t>
            </a:r>
            <a:r>
              <a:rPr lang="ja-JP" altLang="en-US" sz="1200" dirty="0">
                <a:latin typeface="+mn-ea"/>
              </a:rPr>
              <a:t>が削られたり、過度なノルマを課されたとき、従業員は期待される生産性</a:t>
            </a:r>
            <a:r>
              <a:rPr lang="en-US" altLang="ja-JP" sz="1200" kern="0" dirty="0">
                <a:solidFill>
                  <a:srgbClr val="333333"/>
                </a:solidFill>
                <a:latin typeface="+mn-ea"/>
                <a:cs typeface="Meiryo UI" panose="020B0604030504040204" pitchFamily="50" charset="-128"/>
              </a:rPr>
              <a:t>(=</a:t>
            </a:r>
            <a:r>
              <a:rPr lang="ja-JP" altLang="en-US" sz="1200" kern="0" dirty="0">
                <a:solidFill>
                  <a:srgbClr val="333333"/>
                </a:solidFill>
                <a:latin typeface="+mn-ea"/>
                <a:cs typeface="Meiryo UI" panose="020B0604030504040204" pitchFamily="50" charset="-128"/>
              </a:rPr>
              <a:t>製品在庫</a:t>
            </a:r>
            <a:r>
              <a:rPr lang="en-US" altLang="ja-JP" sz="1200" kern="0" dirty="0">
                <a:solidFill>
                  <a:srgbClr val="333333"/>
                </a:solidFill>
                <a:latin typeface="+mn-ea"/>
                <a:cs typeface="Meiryo UI" panose="020B0604030504040204" pitchFamily="50" charset="-128"/>
              </a:rPr>
              <a:t>)</a:t>
            </a:r>
            <a:r>
              <a:rPr lang="ja-JP" altLang="en-US" sz="1200" dirty="0">
                <a:latin typeface="+mn-ea"/>
              </a:rPr>
              <a:t>を満たすために品質を犠牲にする････という流れが発生する可能性があります。</a:t>
            </a:r>
          </a:p>
          <a:p>
            <a:pPr algn="just" defTabSz="3583128">
              <a:defRPr/>
            </a:pPr>
            <a:r>
              <a:rPr lang="ja-JP" altLang="en-US" sz="1200" dirty="0">
                <a:latin typeface="+mn-ea"/>
              </a:rPr>
              <a:t>このとき、仮に急勾配の斜面を辿って構築した</a:t>
            </a:r>
            <a:r>
              <a:rPr lang="en-US" altLang="ja-JP" sz="1200" dirty="0">
                <a:latin typeface="+mn-ea"/>
              </a:rPr>
              <a:t>｢</a:t>
            </a:r>
            <a:r>
              <a:rPr lang="ja-JP" altLang="en-US" sz="1200" dirty="0">
                <a:latin typeface="+mn-ea"/>
              </a:rPr>
              <a:t>品質マネジメントシステム</a:t>
            </a:r>
            <a:r>
              <a:rPr lang="en-US" altLang="ja-JP" sz="1200" dirty="0">
                <a:latin typeface="+mn-ea"/>
              </a:rPr>
              <a:t>｣</a:t>
            </a:r>
            <a:r>
              <a:rPr lang="ja-JP" altLang="en-US" sz="1200" dirty="0">
                <a:latin typeface="+mn-ea"/>
              </a:rPr>
              <a:t>や</a:t>
            </a:r>
            <a:r>
              <a:rPr lang="en-US" altLang="ja-JP" sz="1200" dirty="0">
                <a:latin typeface="+mn-ea"/>
              </a:rPr>
              <a:t>｢</a:t>
            </a:r>
            <a:r>
              <a:rPr lang="ja-JP" altLang="en-US" sz="1200" dirty="0">
                <a:latin typeface="+mn-ea"/>
              </a:rPr>
              <a:t>コンプライアンス体制</a:t>
            </a:r>
            <a:r>
              <a:rPr lang="en-US" altLang="ja-JP" sz="1200" dirty="0">
                <a:latin typeface="+mn-ea"/>
              </a:rPr>
              <a:t>｣</a:t>
            </a:r>
            <a:r>
              <a:rPr lang="ja-JP" altLang="en-US" sz="1200" dirty="0">
                <a:latin typeface="+mn-ea"/>
              </a:rPr>
              <a:t>であっても、ルートの</a:t>
            </a:r>
            <a:r>
              <a:rPr lang="ja-JP" altLang="en-US" sz="1200" dirty="0" err="1">
                <a:latin typeface="+mn-ea"/>
              </a:rPr>
              <a:t>要所要所</a:t>
            </a:r>
            <a:r>
              <a:rPr lang="ja-JP" altLang="en-US" sz="1200" dirty="0">
                <a:latin typeface="+mn-ea"/>
              </a:rPr>
              <a:t>でデータの完全性というハーケンを打ち込んでいれば、滑り落ちそうになった斜面での保険になります。一方、たとえ緩やかな勾配を選択した場合でも、データの完全性への対応を疎かにしていると、ツルツル滑べる山肌を麓</a:t>
            </a:r>
            <a:r>
              <a:rPr lang="en-US" altLang="ja-JP" sz="1200" dirty="0">
                <a:latin typeface="+mn-ea"/>
              </a:rPr>
              <a:t>(</a:t>
            </a:r>
            <a:r>
              <a:rPr lang="ja-JP" altLang="en-US" sz="1200" dirty="0">
                <a:latin typeface="+mn-ea"/>
              </a:rPr>
              <a:t>ふもと</a:t>
            </a:r>
            <a:r>
              <a:rPr lang="en-US" altLang="ja-JP" sz="1200" dirty="0">
                <a:latin typeface="+mn-ea"/>
              </a:rPr>
              <a:t>)</a:t>
            </a:r>
            <a:r>
              <a:rPr lang="ja-JP" altLang="en-US" sz="1200" dirty="0" err="1">
                <a:latin typeface="+mn-ea"/>
              </a:rPr>
              <a:t>まで</a:t>
            </a:r>
            <a:r>
              <a:rPr lang="ja-JP" altLang="en-US" sz="1200" dirty="0">
                <a:latin typeface="+mn-ea"/>
              </a:rPr>
              <a:t>滑り落ち</a:t>
            </a:r>
            <a:r>
              <a:rPr lang="ja-JP" altLang="ja-JP" sz="1200" dirty="0"/>
              <a:t>、企業は、回収及び賠償にかかる費用</a:t>
            </a:r>
            <a:r>
              <a:rPr lang="en-US" altLang="ja-JP" sz="1200" dirty="0"/>
              <a:t> (</a:t>
            </a:r>
            <a:r>
              <a:rPr lang="ja-JP" altLang="ja-JP" sz="1200" dirty="0"/>
              <a:t>経済的損失</a:t>
            </a:r>
            <a:r>
              <a:rPr lang="en-US" altLang="ja-JP" sz="1200" dirty="0"/>
              <a:t>)</a:t>
            </a:r>
            <a:r>
              <a:rPr lang="ja-JP" altLang="ja-JP" sz="1200" dirty="0" err="1"/>
              <a:t>、</a:t>
            </a:r>
            <a:r>
              <a:rPr lang="ja-JP" altLang="ja-JP" sz="1200" dirty="0"/>
              <a:t>企業の信頼</a:t>
            </a:r>
            <a:r>
              <a:rPr lang="en-US" altLang="ja-JP" sz="1200" dirty="0"/>
              <a:t> (</a:t>
            </a:r>
            <a:r>
              <a:rPr lang="ja-JP" altLang="ja-JP" sz="1200" dirty="0"/>
              <a:t>社会的信用の失墜、株価の下落</a:t>
            </a:r>
            <a:r>
              <a:rPr lang="en-US" altLang="ja-JP" sz="1200" dirty="0"/>
              <a:t>)</a:t>
            </a:r>
            <a:r>
              <a:rPr lang="ja-JP" altLang="ja-JP" sz="1200" dirty="0" err="1"/>
              <a:t>、</a:t>
            </a:r>
            <a:r>
              <a:rPr lang="ja-JP" altLang="ja-JP" sz="1200" dirty="0"/>
              <a:t>製品</a:t>
            </a:r>
            <a:r>
              <a:rPr lang="en-US" altLang="ja-JP" sz="1200" dirty="0"/>
              <a:t>(</a:t>
            </a:r>
            <a:r>
              <a:rPr lang="ja-JP" altLang="ja-JP" sz="1200" dirty="0"/>
              <a:t>同社の他製品を含む</a:t>
            </a:r>
            <a:r>
              <a:rPr lang="en-US" altLang="ja-JP" sz="1200" dirty="0"/>
              <a:t>)</a:t>
            </a:r>
            <a:r>
              <a:rPr lang="ja-JP" altLang="ja-JP" sz="1200" dirty="0"/>
              <a:t>の販路</a:t>
            </a:r>
            <a:r>
              <a:rPr lang="en-US" altLang="ja-JP" sz="1200" dirty="0"/>
              <a:t> (</a:t>
            </a:r>
            <a:r>
              <a:rPr lang="ja-JP" altLang="ja-JP" sz="1200" dirty="0"/>
              <a:t>シェア縮小･消失</a:t>
            </a:r>
            <a:r>
              <a:rPr lang="en-US" altLang="ja-JP" sz="1200" dirty="0"/>
              <a:t>) </a:t>
            </a:r>
            <a:r>
              <a:rPr lang="ja-JP" altLang="ja-JP" sz="1200" dirty="0"/>
              <a:t>等々を全て失うことになるのです。</a:t>
            </a:r>
          </a:p>
          <a:p>
            <a:pPr algn="just"/>
            <a:r>
              <a:rPr lang="ja-JP" altLang="en-US" sz="1200" dirty="0">
                <a:latin typeface="+mn-ea"/>
              </a:rPr>
              <a:t>山から滑り落ちるキッカケは些細なことです。しかし、もし日頃からデータの完全性に対応してルートを整備しておけば、山を麓</a:t>
            </a:r>
            <a:r>
              <a:rPr lang="en-US" altLang="ja-JP" sz="1200" dirty="0">
                <a:latin typeface="+mn-ea"/>
              </a:rPr>
              <a:t>(</a:t>
            </a:r>
            <a:r>
              <a:rPr lang="ja-JP" altLang="en-US" sz="1200" dirty="0">
                <a:latin typeface="+mn-ea"/>
              </a:rPr>
              <a:t>ふもと</a:t>
            </a:r>
            <a:r>
              <a:rPr lang="en-US" altLang="ja-JP" sz="1200" dirty="0">
                <a:latin typeface="+mn-ea"/>
              </a:rPr>
              <a:t>)</a:t>
            </a:r>
            <a:r>
              <a:rPr lang="ja-JP" altLang="en-US" sz="1200" dirty="0" err="1">
                <a:latin typeface="+mn-ea"/>
              </a:rPr>
              <a:t>まで</a:t>
            </a:r>
            <a:r>
              <a:rPr lang="ja-JP" altLang="en-US" sz="1200" dirty="0">
                <a:latin typeface="+mn-ea"/>
              </a:rPr>
              <a:t>滑り落ちることなく踏み留まることができ、そこから新たに高みを目指すことができるのです。</a:t>
            </a:r>
          </a:p>
          <a:p>
            <a:pPr algn="just"/>
            <a:r>
              <a:rPr lang="ja-JP" altLang="en-US" sz="1200" dirty="0">
                <a:latin typeface="+mn-ea"/>
              </a:rPr>
              <a:t>先のページの事例でお示しした大手企業数社は、データの完全性への対応を疎かにしていた企業の一例です。氷山の一角かも知れません。しかし、一旦、品質を犠牲にすると、転げ落ちた先で待っているのは、ユーザーを被害者にしてしまう現実と社会的信用の失墜なのです。</a:t>
            </a:r>
          </a:p>
          <a:p>
            <a:pPr algn="just"/>
            <a:r>
              <a:rPr lang="ja-JP" altLang="en-US" sz="1200" dirty="0">
                <a:latin typeface="+mn-ea"/>
              </a:rPr>
              <a:t>この品質の犠牲を阻止するために、データの完全性の確保が重要となって来ます。</a:t>
            </a: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12</a:t>
            </a:fld>
            <a:endParaRPr kumimoji="1" lang="ja-JP" altLang="en-US"/>
          </a:p>
        </p:txBody>
      </p:sp>
    </p:spTree>
    <p:extLst>
      <p:ext uri="{BB962C8B-B14F-4D97-AF65-F5344CB8AC3E}">
        <p14:creationId xmlns:p14="http://schemas.microsoft.com/office/powerpoint/2010/main" val="287443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13</a:t>
            </a:fld>
            <a:endParaRPr kumimoji="1" lang="ja-JP" altLang="en-US"/>
          </a:p>
        </p:txBody>
      </p:sp>
    </p:spTree>
    <p:extLst>
      <p:ext uri="{BB962C8B-B14F-4D97-AF65-F5344CB8AC3E}">
        <p14:creationId xmlns:p14="http://schemas.microsoft.com/office/powerpoint/2010/main" val="153128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14</a:t>
            </a:fld>
            <a:endParaRPr kumimoji="1" lang="ja-JP" altLang="en-US"/>
          </a:p>
        </p:txBody>
      </p:sp>
    </p:spTree>
    <p:extLst>
      <p:ext uri="{BB962C8B-B14F-4D97-AF65-F5344CB8AC3E}">
        <p14:creationId xmlns:p14="http://schemas.microsoft.com/office/powerpoint/2010/main" val="89093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pPr defTabSz="1960565">
              <a:defRPr/>
            </a:pPr>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15</a:t>
            </a:fld>
            <a:endParaRPr kumimoji="1" lang="ja-JP" altLang="en-US"/>
          </a:p>
        </p:txBody>
      </p:sp>
    </p:spTree>
    <p:extLst>
      <p:ext uri="{BB962C8B-B14F-4D97-AF65-F5344CB8AC3E}">
        <p14:creationId xmlns:p14="http://schemas.microsoft.com/office/powerpoint/2010/main" val="3112183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pPr defTabSz="1960565">
              <a:defRPr/>
            </a:pPr>
            <a:endParaRPr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16</a:t>
            </a:fld>
            <a:endParaRPr kumimoji="1" lang="ja-JP" altLang="en-US"/>
          </a:p>
        </p:txBody>
      </p:sp>
    </p:spTree>
    <p:extLst>
      <p:ext uri="{BB962C8B-B14F-4D97-AF65-F5344CB8AC3E}">
        <p14:creationId xmlns:p14="http://schemas.microsoft.com/office/powerpoint/2010/main" val="3732509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17</a:t>
            </a:fld>
            <a:endParaRPr kumimoji="1" lang="ja-JP" altLang="en-US"/>
          </a:p>
        </p:txBody>
      </p:sp>
    </p:spTree>
    <p:extLst>
      <p:ext uri="{BB962C8B-B14F-4D97-AF65-F5344CB8AC3E}">
        <p14:creationId xmlns:p14="http://schemas.microsoft.com/office/powerpoint/2010/main" val="830528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18</a:t>
            </a:fld>
            <a:endParaRPr kumimoji="1" lang="ja-JP" altLang="en-US"/>
          </a:p>
        </p:txBody>
      </p:sp>
    </p:spTree>
    <p:extLst>
      <p:ext uri="{BB962C8B-B14F-4D97-AF65-F5344CB8AC3E}">
        <p14:creationId xmlns:p14="http://schemas.microsoft.com/office/powerpoint/2010/main" val="1484306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19</a:t>
            </a:fld>
            <a:endParaRPr kumimoji="1" lang="ja-JP" altLang="en-US"/>
          </a:p>
        </p:txBody>
      </p:sp>
    </p:spTree>
    <p:extLst>
      <p:ext uri="{BB962C8B-B14F-4D97-AF65-F5344CB8AC3E}">
        <p14:creationId xmlns:p14="http://schemas.microsoft.com/office/powerpoint/2010/main" val="305382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2</a:t>
            </a:fld>
            <a:endParaRPr kumimoji="1" lang="ja-JP" altLang="en-US"/>
          </a:p>
        </p:txBody>
      </p:sp>
    </p:spTree>
    <p:extLst>
      <p:ext uri="{BB962C8B-B14F-4D97-AF65-F5344CB8AC3E}">
        <p14:creationId xmlns:p14="http://schemas.microsoft.com/office/powerpoint/2010/main" val="3949060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pPr defTabSz="1960565">
              <a:defRPr/>
            </a:pPr>
            <a:endParaRPr lang="en-US" altLang="ja-JP" dirty="0">
              <a:solidFill>
                <a:srgbClr val="0070C0"/>
              </a:solidFill>
            </a:endParaRPr>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20</a:t>
            </a:fld>
            <a:endParaRPr kumimoji="1" lang="ja-JP" altLang="en-US"/>
          </a:p>
        </p:txBody>
      </p:sp>
    </p:spTree>
    <p:extLst>
      <p:ext uri="{BB962C8B-B14F-4D97-AF65-F5344CB8AC3E}">
        <p14:creationId xmlns:p14="http://schemas.microsoft.com/office/powerpoint/2010/main" val="2505305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21</a:t>
            </a:fld>
            <a:endParaRPr kumimoji="1" lang="ja-JP" altLang="en-US"/>
          </a:p>
        </p:txBody>
      </p:sp>
    </p:spTree>
    <p:extLst>
      <p:ext uri="{BB962C8B-B14F-4D97-AF65-F5344CB8AC3E}">
        <p14:creationId xmlns:p14="http://schemas.microsoft.com/office/powerpoint/2010/main" val="61845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22</a:t>
            </a:fld>
            <a:endParaRPr kumimoji="1" lang="ja-JP" altLang="en-US"/>
          </a:p>
        </p:txBody>
      </p:sp>
    </p:spTree>
    <p:extLst>
      <p:ext uri="{BB962C8B-B14F-4D97-AF65-F5344CB8AC3E}">
        <p14:creationId xmlns:p14="http://schemas.microsoft.com/office/powerpoint/2010/main" val="3447323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pPr defTabSz="1960565">
              <a:defRPr/>
            </a:pPr>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23</a:t>
            </a:fld>
            <a:endParaRPr kumimoji="1" lang="ja-JP" altLang="en-US"/>
          </a:p>
        </p:txBody>
      </p:sp>
    </p:spTree>
    <p:extLst>
      <p:ext uri="{BB962C8B-B14F-4D97-AF65-F5344CB8AC3E}">
        <p14:creationId xmlns:p14="http://schemas.microsoft.com/office/powerpoint/2010/main" val="136274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24</a:t>
            </a:fld>
            <a:endParaRPr kumimoji="1" lang="ja-JP" altLang="en-US"/>
          </a:p>
        </p:txBody>
      </p:sp>
    </p:spTree>
    <p:extLst>
      <p:ext uri="{BB962C8B-B14F-4D97-AF65-F5344CB8AC3E}">
        <p14:creationId xmlns:p14="http://schemas.microsoft.com/office/powerpoint/2010/main" val="2545771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25</a:t>
            </a:fld>
            <a:endParaRPr kumimoji="1" lang="ja-JP" altLang="en-US"/>
          </a:p>
        </p:txBody>
      </p:sp>
    </p:spTree>
    <p:extLst>
      <p:ext uri="{BB962C8B-B14F-4D97-AF65-F5344CB8AC3E}">
        <p14:creationId xmlns:p14="http://schemas.microsoft.com/office/powerpoint/2010/main" val="1623402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r>
              <a:rPr kumimoji="1" lang="ja-JP" altLang="en-US" dirty="0"/>
              <a:t>＜推奨される行動＞</a:t>
            </a:r>
            <a:endParaRPr kumimoji="1" lang="en-US" altLang="ja-JP" dirty="0"/>
          </a:p>
          <a:p>
            <a:r>
              <a:rPr kumimoji="1" lang="ja-JP" altLang="en-US" dirty="0"/>
              <a:t>（手順書に記入すべき具体的な内容について）</a:t>
            </a:r>
            <a:endParaRPr kumimoji="1" lang="en-US" altLang="ja-JP" dirty="0"/>
          </a:p>
          <a:p>
            <a:endParaRPr kumimoji="1" lang="en-US" altLang="ja-JP" dirty="0"/>
          </a:p>
          <a:p>
            <a:r>
              <a:rPr kumimoji="1" lang="ja-JP" altLang="en-US" dirty="0"/>
              <a:t>－記録用紙原本の発行管理</a:t>
            </a:r>
            <a:endParaRPr kumimoji="1" lang="en-US" altLang="ja-JP" dirty="0"/>
          </a:p>
          <a:p>
            <a:r>
              <a:rPr kumimoji="1" lang="ja-JP" altLang="en-US" dirty="0"/>
              <a:t>・番号を付与した一連の記録用紙原本を必要に応じて発行し、発行された全ての記録用紙原本は全て使用された時に数量（収支）確認する。</a:t>
            </a:r>
            <a:endParaRPr kumimoji="1" lang="en-US" altLang="ja-JP" dirty="0"/>
          </a:p>
          <a:p>
            <a:r>
              <a:rPr kumimoji="1" lang="ja-JP" altLang="en-US" dirty="0"/>
              <a:t>・未完成または間違いのある記録用紙原本は、差し替えの妥当性を記載し永久保管記録の一部として保管する。</a:t>
            </a:r>
            <a:endParaRPr kumimoji="1" lang="en-US" altLang="ja-JP" dirty="0"/>
          </a:p>
          <a:p>
            <a:endParaRPr kumimoji="1" lang="en-US" altLang="ja-JP" dirty="0"/>
          </a:p>
          <a:p>
            <a:r>
              <a:rPr kumimoji="1" lang="ja-JP" altLang="en-US" dirty="0"/>
              <a:t>－記録用紙原本の作成時の注意事項</a:t>
            </a:r>
            <a:endParaRPr kumimoji="1" lang="en-US" altLang="ja-JP" dirty="0"/>
          </a:p>
          <a:p>
            <a:r>
              <a:rPr kumimoji="1" lang="ja-JP" altLang="en-US" dirty="0"/>
              <a:t>・データの記入スペースは十分なスペースを置く。</a:t>
            </a:r>
            <a:endParaRPr kumimoji="1" lang="en-US" altLang="ja-JP" dirty="0"/>
          </a:p>
          <a:p>
            <a:r>
              <a:rPr kumimoji="1" lang="ja-JP" altLang="en-US" dirty="0"/>
              <a:t>・重要なデータが全て記録できる様式にする。</a:t>
            </a:r>
            <a:endParaRPr kumimoji="1" lang="en-US" altLang="ja-JP" dirty="0"/>
          </a:p>
          <a:p>
            <a:r>
              <a:rPr kumimoji="1" lang="ja-JP" altLang="en-US" dirty="0"/>
              <a:t>・記録用紙原本のデザインは、不注意により重要データが削除されるリスクを抑えるため、作業工程および関連手順書と同じ順序で記録できる様式にする。</a:t>
            </a:r>
            <a:endParaRPr kumimoji="1" lang="en-US" altLang="ja-JP" dirty="0"/>
          </a:p>
          <a:p>
            <a:endParaRPr kumimoji="1" lang="en-US" altLang="ja-JP" dirty="0"/>
          </a:p>
          <a:p>
            <a:r>
              <a:rPr kumimoji="1" lang="ja-JP" altLang="en-US" dirty="0"/>
              <a:t>－データ・記録作成時の注意事項</a:t>
            </a:r>
            <a:endParaRPr kumimoji="1" lang="en-US" altLang="ja-JP" dirty="0"/>
          </a:p>
          <a:p>
            <a:r>
              <a:rPr kumimoji="1" lang="ja-JP" altLang="en-US" dirty="0"/>
              <a:t>・手書きの入力は、わかりやすく、判読しやすいように行う。</a:t>
            </a:r>
            <a:endParaRPr kumimoji="1" lang="en-US" altLang="ja-JP" dirty="0"/>
          </a:p>
          <a:p>
            <a:r>
              <a:rPr kumimoji="1" lang="ja-JP" altLang="en-US" dirty="0"/>
              <a:t>・作業に関する記録は同時的に完了させる。</a:t>
            </a:r>
            <a:endParaRPr kumimoji="1" lang="en-US" altLang="ja-JP" dirty="0"/>
          </a:p>
          <a:p>
            <a:r>
              <a:rPr kumimoji="1" lang="ja-JP" altLang="en-US" dirty="0"/>
              <a:t>・記録は消えないもの（ボールペン等）で行う。</a:t>
            </a:r>
            <a:endParaRPr kumimoji="1" lang="en-US" altLang="ja-JP" dirty="0"/>
          </a:p>
          <a:p>
            <a:r>
              <a:rPr kumimoji="1" lang="ja-JP" altLang="en-US" dirty="0" smtClean="0"/>
              <a:t>・記録者を</a:t>
            </a:r>
            <a:r>
              <a:rPr kumimoji="1" lang="ja-JP" altLang="en-US" dirty="0"/>
              <a:t>示す固有の識別記号を用いて記録に署名と日付を記入する。</a:t>
            </a:r>
            <a:endParaRPr kumimoji="1" lang="en-US" altLang="ja-JP" dirty="0"/>
          </a:p>
          <a:p>
            <a:r>
              <a:rPr kumimoji="1" lang="ja-JP" altLang="en-US" dirty="0"/>
              <a:t>・記録の修正は、完全なトレーサビリティを維持するように行う。</a:t>
            </a:r>
            <a:endParaRPr kumimoji="1" lang="en-US" altLang="ja-JP" dirty="0"/>
          </a:p>
          <a:p>
            <a:endParaRPr kumimoji="1" lang="en-US" altLang="ja-JP" dirty="0"/>
          </a:p>
          <a:p>
            <a:r>
              <a:rPr kumimoji="1" lang="ja-JP" altLang="en-US" dirty="0"/>
              <a:t>－文書の保管管理</a:t>
            </a:r>
            <a:endParaRPr kumimoji="1" lang="en-US" altLang="ja-JP" dirty="0"/>
          </a:p>
          <a:p>
            <a:r>
              <a:rPr kumimoji="1" lang="ja-JP" altLang="en-US" dirty="0"/>
              <a:t>・版数が適切に管理できる方法で手順書・記録用紙原本を保管する。</a:t>
            </a:r>
            <a:endParaRPr kumimoji="1" lang="en-US" altLang="ja-JP" dirty="0"/>
          </a:p>
          <a:p>
            <a:r>
              <a:rPr kumimoji="1" lang="ja-JP" altLang="en-US" dirty="0"/>
              <a:t>・文書は、不正な変更・有効期限切れ文書及び／又は草案文書の使用・マスター文書の紛失をおこさないように適切に管理する。</a:t>
            </a:r>
            <a:endParaRPr kumimoji="1" lang="en-US" altLang="ja-JP" dirty="0"/>
          </a:p>
          <a:p>
            <a:r>
              <a:rPr kumimoji="1" lang="ja-JP" altLang="en-US" dirty="0"/>
              <a:t>・必要な場合は、（濡れる、原料で汚れる等）記録が汚れないような対策を講じデータ完全性を確保する</a:t>
            </a:r>
            <a:r>
              <a:rPr kumimoji="1" lang="ja-JP" altLang="en-US" dirty="0" smtClean="0"/>
              <a:t>。</a:t>
            </a:r>
            <a:endParaRPr kumimoji="1" lang="en-US" altLang="ja-JP"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26</a:t>
            </a:fld>
            <a:endParaRPr kumimoji="1" lang="ja-JP" altLang="en-US"/>
          </a:p>
        </p:txBody>
      </p:sp>
    </p:spTree>
    <p:extLst>
      <p:ext uri="{BB962C8B-B14F-4D97-AF65-F5344CB8AC3E}">
        <p14:creationId xmlns:p14="http://schemas.microsoft.com/office/powerpoint/2010/main" val="1260676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r>
              <a:rPr kumimoji="1" lang="ja-JP" altLang="en-US" dirty="0"/>
              <a:t>＜推奨される行動＞</a:t>
            </a:r>
            <a:endParaRPr kumimoji="1" lang="en-US" altLang="ja-JP" dirty="0"/>
          </a:p>
          <a:p>
            <a:pPr defTabSz="1960565">
              <a:defRPr/>
            </a:pPr>
            <a:endParaRPr kumimoji="1" lang="en-US" altLang="ja-JP" dirty="0"/>
          </a:p>
          <a:p>
            <a:pPr defTabSz="1960565">
              <a:defRPr/>
            </a:pPr>
            <a:r>
              <a:rPr kumimoji="1" lang="ja-JP" altLang="en-US" dirty="0"/>
              <a:t>－記録の確認方法</a:t>
            </a:r>
            <a:endParaRPr kumimoji="1" lang="en-US" altLang="ja-JP" dirty="0"/>
          </a:p>
          <a:p>
            <a:pPr defTabSz="1960565">
              <a:defRPr/>
            </a:pPr>
            <a:r>
              <a:rPr kumimoji="1" lang="ja-JP" altLang="en-US" dirty="0"/>
              <a:t>・重要なプロセスステップの記録は、以下の手順で記録の確認を行う。</a:t>
            </a:r>
            <a:endParaRPr kumimoji="1" lang="en-US" altLang="ja-JP" dirty="0"/>
          </a:p>
          <a:p>
            <a:pPr defTabSz="1960565">
              <a:defRPr/>
            </a:pPr>
            <a:r>
              <a:rPr kumimoji="1" lang="ja-JP" altLang="en-US" dirty="0"/>
              <a:t>　①作業開始時に指名された担当者（例えば製造監督者）がレビュー／立ち合いを行う。</a:t>
            </a:r>
            <a:endParaRPr kumimoji="1" lang="en-US" altLang="ja-JP" dirty="0"/>
          </a:p>
          <a:p>
            <a:pPr defTabSz="1960565">
              <a:defRPr/>
            </a:pPr>
            <a:r>
              <a:rPr kumimoji="1" lang="ja-JP" altLang="en-US" dirty="0"/>
              <a:t>　②記録を</a:t>
            </a:r>
            <a:r>
              <a:rPr kumimoji="1" lang="en-US" altLang="ja-JP" dirty="0"/>
              <a:t>QA</a:t>
            </a:r>
            <a:r>
              <a:rPr kumimoji="1" lang="ja-JP" altLang="en-US" dirty="0"/>
              <a:t>部門に送る前に製造部門内の権限を有する人がﾚﾋﾞｭｰを行う。</a:t>
            </a:r>
            <a:endParaRPr kumimoji="1" lang="en-US" altLang="ja-JP" dirty="0"/>
          </a:p>
          <a:p>
            <a:pPr defTabSz="1960565">
              <a:defRPr/>
            </a:pPr>
            <a:r>
              <a:rPr kumimoji="1" lang="ja-JP" altLang="en-US" dirty="0"/>
              <a:t>　③製造されたバッチが出荷／配送される前に</a:t>
            </a:r>
            <a:r>
              <a:rPr kumimoji="1" lang="en-US" altLang="ja-JP" dirty="0"/>
              <a:t>QA</a:t>
            </a:r>
            <a:r>
              <a:rPr kumimoji="1" lang="ja-JP" altLang="en-US" dirty="0"/>
              <a:t>部門（権限を有する人）がﾚﾋﾞｭｰ、承認する。</a:t>
            </a:r>
            <a:endParaRPr kumimoji="1" lang="en-US" altLang="ja-JP" dirty="0"/>
          </a:p>
          <a:p>
            <a:pPr defTabSz="1960565">
              <a:defRPr/>
            </a:pPr>
            <a:r>
              <a:rPr kumimoji="1" lang="ja-JP" altLang="en-US" dirty="0"/>
              <a:t>・試験に関する試験室の記録は、試験終了時に指定した職員（例えば、二人目の分析担当者）が、</a:t>
            </a:r>
            <a:endParaRPr kumimoji="1" lang="en-US" altLang="ja-JP" dirty="0"/>
          </a:p>
          <a:p>
            <a:pPr defTabSz="1960565">
              <a:defRPr/>
            </a:pPr>
            <a:r>
              <a:rPr kumimoji="1" lang="ja-JP" altLang="en-US" dirty="0"/>
              <a:t>　データ完全性の原則に従い、全ての入力内容と重要な計算を確認し、試験結果を評価する。</a:t>
            </a:r>
            <a:endParaRPr kumimoji="1" lang="en-US" altLang="ja-JP" dirty="0"/>
          </a:p>
          <a:p>
            <a:pPr defTabSz="1960565">
              <a:defRPr/>
            </a:pPr>
            <a:r>
              <a:rPr kumimoji="1" lang="ja-JP" altLang="en-US" dirty="0"/>
              <a:t>・最新の記録用紙原本を用いてすべての欄に正しく記入されたこと、データが許容基準と厳正に比較されたことを確認する。</a:t>
            </a:r>
            <a:endParaRPr kumimoji="1" lang="en-US" altLang="ja-JP" dirty="0"/>
          </a:p>
          <a:p>
            <a:pPr defTabSz="1960565">
              <a:defRPr/>
            </a:pPr>
            <a:endParaRPr kumimoji="1" lang="en-US" altLang="ja-JP" dirty="0"/>
          </a:p>
          <a:p>
            <a:pPr defTabSz="1960565">
              <a:defRPr/>
            </a:pPr>
            <a:r>
              <a:rPr kumimoji="1" lang="ja-JP" altLang="en-US" dirty="0"/>
              <a:t>－電子システムからの直接印刷物、真正コピーの取扱方法</a:t>
            </a:r>
            <a:endParaRPr kumimoji="1" lang="en-US" altLang="ja-JP" dirty="0"/>
          </a:p>
          <a:p>
            <a:pPr defTabSz="1960565">
              <a:defRPr/>
            </a:pPr>
            <a:r>
              <a:rPr kumimoji="1" lang="ja-JP" altLang="en-US" dirty="0"/>
              <a:t>・天秤</a:t>
            </a:r>
            <a:r>
              <a:rPr kumimoji="1" lang="ja-JP" altLang="en-US" dirty="0" smtClean="0"/>
              <a:t>や</a:t>
            </a:r>
            <a:r>
              <a:rPr kumimoji="1" lang="en-US" altLang="ja-JP" dirty="0" smtClean="0"/>
              <a:t>pH</a:t>
            </a:r>
            <a:r>
              <a:rPr kumimoji="1" lang="ja-JP" altLang="en-US" dirty="0" smtClean="0"/>
              <a:t>メータ</a:t>
            </a:r>
            <a:r>
              <a:rPr kumimoji="1" lang="ja-JP" altLang="en-US" dirty="0"/>
              <a:t>のようなシステムと記録は、記録を作成した人がオリジナル記録に署名と日付を入れ、サンプル</a:t>
            </a:r>
            <a:r>
              <a:rPr kumimoji="1" lang="en-US" altLang="ja-JP" dirty="0"/>
              <a:t>ID</a:t>
            </a:r>
            <a:r>
              <a:rPr kumimoji="1" lang="ja-JP" altLang="en-US" dirty="0"/>
              <a:t>やバッチ番号等の</a:t>
            </a:r>
            <a:endParaRPr kumimoji="1" lang="en-US" altLang="ja-JP" dirty="0"/>
          </a:p>
          <a:p>
            <a:pPr defTabSz="1960565">
              <a:defRPr/>
            </a:pPr>
            <a:r>
              <a:rPr kumimoji="1" lang="ja-JP" altLang="en-US" dirty="0"/>
              <a:t>　トレーサビリティを確保する情報を記録書に記録し、当該記録書のオリジナルをバッチ処理記録に添付する。</a:t>
            </a:r>
            <a:endParaRPr kumimoji="1" lang="en-US" altLang="ja-JP" dirty="0"/>
          </a:p>
          <a:p>
            <a:pPr defTabSz="1960565">
              <a:defRPr/>
            </a:pPr>
            <a:r>
              <a:rPr kumimoji="1" lang="ja-JP" altLang="en-US" dirty="0"/>
              <a:t>・紙文書の「真正コピー」は以下の手順で発行と管理を行う。</a:t>
            </a:r>
            <a:endParaRPr kumimoji="1" lang="en-US" altLang="ja-JP" dirty="0"/>
          </a:p>
          <a:p>
            <a:pPr defTabSz="1960565">
              <a:defRPr/>
            </a:pPr>
            <a:r>
              <a:rPr kumimoji="1" lang="ja-JP" altLang="en-US" dirty="0"/>
              <a:t>　①コピーする文書のオリジナルを取得する。</a:t>
            </a:r>
            <a:endParaRPr kumimoji="1" lang="en-US" altLang="ja-JP" dirty="0"/>
          </a:p>
          <a:p>
            <a:pPr defTabSz="1960565">
              <a:defRPr/>
            </a:pPr>
            <a:r>
              <a:rPr kumimoji="1" lang="ja-JP" altLang="en-US" dirty="0"/>
              <a:t>　②</a:t>
            </a:r>
            <a:r>
              <a:rPr kumimoji="1" lang="ja-JP" altLang="en-US" dirty="0" smtClean="0"/>
              <a:t>オリジナル文書から</a:t>
            </a:r>
            <a:r>
              <a:rPr kumimoji="1" lang="ja-JP" altLang="en-US" dirty="0"/>
              <a:t>情報が失われないように</a:t>
            </a:r>
            <a:r>
              <a:rPr kumimoji="1" lang="ja-JP" altLang="en-US" dirty="0" smtClean="0"/>
              <a:t>、フォトコピー</a:t>
            </a:r>
            <a:r>
              <a:rPr kumimoji="1" lang="ja-JP" altLang="en-US" dirty="0"/>
              <a:t>をとる。</a:t>
            </a:r>
            <a:endParaRPr kumimoji="1" lang="en-US" altLang="ja-JP" dirty="0"/>
          </a:p>
          <a:p>
            <a:pPr defTabSz="1960565">
              <a:defRPr/>
            </a:pPr>
            <a:r>
              <a:rPr kumimoji="1" lang="ja-JP" altLang="en-US" dirty="0"/>
              <a:t>　</a:t>
            </a:r>
            <a:r>
              <a:rPr kumimoji="1" lang="ja-JP" altLang="en-US" dirty="0" smtClean="0"/>
              <a:t>③フォトコピーが</a:t>
            </a:r>
            <a:r>
              <a:rPr kumimoji="1" lang="ja-JP" altLang="en-US" dirty="0"/>
              <a:t>真正であることを確認し</a:t>
            </a:r>
            <a:r>
              <a:rPr kumimoji="1" lang="ja-JP" altLang="en-US" dirty="0" smtClean="0"/>
              <a:t>、当該フォトコピーを</a:t>
            </a:r>
            <a:r>
              <a:rPr kumimoji="1" lang="ja-JP" altLang="en-US" dirty="0"/>
              <a:t>真正コピーとする署名と日付を記入する。</a:t>
            </a:r>
            <a:endParaRPr kumimoji="1" lang="en-US" altLang="ja-JP" dirty="0"/>
          </a:p>
          <a:p>
            <a:pPr defTabSz="1960565">
              <a:defRPr/>
            </a:pPr>
            <a:endParaRPr kumimoji="1" lang="en-US" altLang="ja-JP" dirty="0"/>
          </a:p>
          <a:p>
            <a:pPr defTabSz="1960565">
              <a:defRPr/>
            </a:pPr>
            <a:r>
              <a:rPr kumimoji="1" lang="ja-JP" altLang="en-US" dirty="0"/>
              <a:t>－記録の保管方法</a:t>
            </a:r>
            <a:endParaRPr kumimoji="1" lang="en-US" altLang="ja-JP" dirty="0"/>
          </a:p>
          <a:p>
            <a:pPr defTabSz="1960565">
              <a:defRPr/>
            </a:pPr>
            <a:r>
              <a:rPr kumimoji="1" lang="ja-JP" altLang="en-US" dirty="0"/>
              <a:t>・各種記録は、最低でも</a:t>
            </a:r>
            <a:r>
              <a:rPr kumimoji="1" lang="en-US" altLang="ja-JP" dirty="0"/>
              <a:t>GMP</a:t>
            </a:r>
            <a:r>
              <a:rPr kumimoji="1" lang="ja-JP" altLang="en-US" dirty="0"/>
              <a:t>の要求事項で規定された期間保管する。</a:t>
            </a:r>
            <a:endParaRPr kumimoji="1" lang="en-US" altLang="ja-JP" dirty="0"/>
          </a:p>
          <a:p>
            <a:pPr defTabSz="1960565">
              <a:defRPr/>
            </a:pPr>
            <a:r>
              <a:rPr kumimoji="1" lang="ja-JP" altLang="en-US" dirty="0"/>
              <a:t>・各種記録は、適切にセキュリティがかかった指定された場所で且つ追跡可能な状態で保管する。</a:t>
            </a:r>
            <a:endParaRPr kumimoji="1" lang="en-US" altLang="ja-JP" dirty="0"/>
          </a:p>
          <a:p>
            <a:pPr defTabSz="1960565">
              <a:defRPr/>
            </a:pPr>
            <a:r>
              <a:rPr kumimoji="1" lang="ja-JP" altLang="en-US" dirty="0"/>
              <a:t>・保管記録の完全性を確保するために、保管記録へのアクセスを制限し、記録のアクセスと返却記録を作成する。</a:t>
            </a:r>
            <a:endParaRPr kumimoji="1" lang="en-US" altLang="ja-JP" dirty="0"/>
          </a:p>
          <a:p>
            <a:pPr defTabSz="1960565">
              <a:defRPr/>
            </a:pPr>
            <a:r>
              <a:rPr kumimoji="1" lang="ja-JP" altLang="en-US" dirty="0"/>
              <a:t>・記録を破損・焼失から保護できる場所で保管する。　</a:t>
            </a:r>
            <a:endParaRPr kumimoji="1" lang="en-US" altLang="ja-JP"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27</a:t>
            </a:fld>
            <a:endParaRPr kumimoji="1" lang="ja-JP" altLang="en-US"/>
          </a:p>
        </p:txBody>
      </p:sp>
    </p:spTree>
    <p:extLst>
      <p:ext uri="{BB962C8B-B14F-4D97-AF65-F5344CB8AC3E}">
        <p14:creationId xmlns:p14="http://schemas.microsoft.com/office/powerpoint/2010/main" val="2565277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r>
              <a:rPr kumimoji="1" lang="ja-JP" altLang="en-US" dirty="0"/>
              <a:t>＜推奨される行動＞</a:t>
            </a:r>
            <a:endParaRPr kumimoji="1" lang="en-US" altLang="ja-JP" dirty="0"/>
          </a:p>
          <a:p>
            <a:r>
              <a:rPr kumimoji="1" lang="ja-JP" altLang="en-US" dirty="0"/>
              <a:t>（コンピュータ化システムのデータ完全性を保証するために実施すべき確認作業について）</a:t>
            </a:r>
            <a:endParaRPr kumimoji="1" lang="en-US" altLang="ja-JP" dirty="0"/>
          </a:p>
          <a:p>
            <a:endParaRPr kumimoji="1" lang="en-US" altLang="ja-JP" dirty="0"/>
          </a:p>
          <a:p>
            <a:r>
              <a:rPr kumimoji="1" lang="ja-JP" altLang="en-US" dirty="0"/>
              <a:t>－適格性確認とバリデーション</a:t>
            </a:r>
            <a:endParaRPr kumimoji="1" lang="en-US" altLang="ja-JP" dirty="0"/>
          </a:p>
          <a:p>
            <a:r>
              <a:rPr kumimoji="1" lang="ja-JP" altLang="en-US" dirty="0"/>
              <a:t>・以下の手順でコンピュータ化システムのバリデーションを行う。</a:t>
            </a:r>
            <a:endParaRPr kumimoji="1" lang="en-US" altLang="ja-JP" dirty="0"/>
          </a:p>
          <a:p>
            <a:r>
              <a:rPr kumimoji="1" lang="ja-JP" altLang="en-US" dirty="0"/>
              <a:t>①使用中のコンピュータ化システムの在庫目録を作成する。（システムの名称、設置場所、機能、システムと関連データの機能とクリティカリティの評価等を含む）</a:t>
            </a:r>
            <a:endParaRPr kumimoji="1" lang="en-US" altLang="ja-JP" dirty="0"/>
          </a:p>
          <a:p>
            <a:r>
              <a:rPr kumimoji="1" lang="ja-JP" altLang="en-US" dirty="0"/>
              <a:t>②各システムに対してリスクアセスメントを行う。特にデータ完全性を確保するために</a:t>
            </a:r>
            <a:r>
              <a:rPr kumimoji="1" lang="en-US" altLang="ja-JP" dirty="0" smtClean="0"/>
              <a:t>ALCOA+</a:t>
            </a:r>
            <a:r>
              <a:rPr kumimoji="1" lang="ja-JP" altLang="en-US" dirty="0" smtClean="0"/>
              <a:t>の</a:t>
            </a:r>
            <a:r>
              <a:rPr kumimoji="1" lang="ja-JP" altLang="en-US" dirty="0"/>
              <a:t>原則を考慮して、必要な管理方法を定める。</a:t>
            </a:r>
            <a:endParaRPr kumimoji="1" lang="en-US" altLang="ja-JP" dirty="0"/>
          </a:p>
          <a:p>
            <a:r>
              <a:rPr kumimoji="1" lang="ja-JP" altLang="en-US" dirty="0" smtClean="0"/>
              <a:t>③各システムの少なくとも以下の項目を含んだバリデーション報告書を作成する。</a:t>
            </a:r>
            <a:endParaRPr kumimoji="1" lang="en-US" altLang="ja-JP" dirty="0" smtClean="0"/>
          </a:p>
          <a:p>
            <a:r>
              <a:rPr kumimoji="1" lang="ja-JP" altLang="en-US" dirty="0" smtClean="0"/>
              <a:t>　－重要なシステムの環境設定と環境設定及び変更へのアクセス制限の管理方法の確認</a:t>
            </a:r>
            <a:endParaRPr kumimoji="1" lang="en-US" altLang="ja-JP" dirty="0" smtClean="0"/>
          </a:p>
          <a:p>
            <a:r>
              <a:rPr kumimoji="1" lang="ja-JP" altLang="en-US" dirty="0" smtClean="0"/>
              <a:t>　－現在承認されている一般ユーザー及び管理者権限を持つユーザー全ての氏名と役割を記載したリスト</a:t>
            </a:r>
            <a:endParaRPr kumimoji="1" lang="en-US" altLang="ja-JP" dirty="0" smtClean="0"/>
          </a:p>
          <a:p>
            <a:r>
              <a:rPr kumimoji="1" lang="ja-JP" altLang="en-US" dirty="0"/>
              <a:t>　－監査証跡とシステムログのﾚﾋﾞｭｰ頻度</a:t>
            </a:r>
            <a:endParaRPr kumimoji="1" lang="en-US" altLang="ja-JP" dirty="0"/>
          </a:p>
          <a:p>
            <a:r>
              <a:rPr kumimoji="1" lang="ja-JP" altLang="en-US" dirty="0"/>
              <a:t>④システムをルーチンに使用する前には、適格性確認を行う。適格性確認には、</a:t>
            </a:r>
            <a:r>
              <a:rPr kumimoji="1" lang="en-US" altLang="ja-JP" dirty="0"/>
              <a:t>URS</a:t>
            </a:r>
            <a:r>
              <a:rPr kumimoji="1" lang="ja-JP" altLang="en-US" dirty="0" err="1"/>
              <a:t>、</a:t>
            </a:r>
            <a:r>
              <a:rPr kumimoji="1" lang="en-US" altLang="ja-JP" dirty="0"/>
              <a:t>FAT</a:t>
            </a:r>
            <a:r>
              <a:rPr kumimoji="1" lang="ja-JP" altLang="en-US" dirty="0" err="1"/>
              <a:t>、</a:t>
            </a:r>
            <a:r>
              <a:rPr kumimoji="1" lang="en-US" altLang="ja-JP" dirty="0"/>
              <a:t>SAT</a:t>
            </a:r>
            <a:r>
              <a:rPr kumimoji="1" lang="ja-JP" altLang="en-US" dirty="0" err="1"/>
              <a:t>、</a:t>
            </a:r>
            <a:r>
              <a:rPr kumimoji="1" lang="en-US" altLang="ja-JP" dirty="0"/>
              <a:t>IQ</a:t>
            </a:r>
            <a:r>
              <a:rPr kumimoji="1" lang="ja-JP" altLang="en-US" dirty="0" err="1"/>
              <a:t>、</a:t>
            </a:r>
            <a:r>
              <a:rPr kumimoji="1" lang="en-US" altLang="ja-JP" dirty="0"/>
              <a:t>OQ</a:t>
            </a:r>
            <a:r>
              <a:rPr kumimoji="1" lang="ja-JP" altLang="en-US" dirty="0" err="1"/>
              <a:t>、</a:t>
            </a:r>
            <a:r>
              <a:rPr kumimoji="1" lang="en-US" altLang="ja-JP" dirty="0"/>
              <a:t>PQ</a:t>
            </a:r>
            <a:r>
              <a:rPr kumimoji="1" lang="ja-JP" altLang="en-US" dirty="0"/>
              <a:t>が含まれる。</a:t>
            </a:r>
            <a:endParaRPr kumimoji="1" lang="en-US" altLang="ja-JP" dirty="0"/>
          </a:p>
          <a:p>
            <a:endParaRPr kumimoji="1" lang="en-US" altLang="ja-JP" dirty="0"/>
          </a:p>
          <a:p>
            <a:r>
              <a:rPr kumimoji="1" lang="ja-JP" altLang="en-US" dirty="0"/>
              <a:t>－定期的なシステム評価</a:t>
            </a:r>
            <a:endParaRPr kumimoji="1" lang="en-US" altLang="ja-JP" dirty="0"/>
          </a:p>
          <a:p>
            <a:r>
              <a:rPr kumimoji="1" lang="ja-JP" altLang="en-US" dirty="0"/>
              <a:t>・データ完全性の管理に関して、アップグレード履歴・性能・保守点検を定期的に評価する。変更のデータマネジメントやデータ完全性の管理に対する影響評価を含む。</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28</a:t>
            </a:fld>
            <a:endParaRPr kumimoji="1" lang="ja-JP" altLang="en-US"/>
          </a:p>
        </p:txBody>
      </p:sp>
    </p:spTree>
    <p:extLst>
      <p:ext uri="{BB962C8B-B14F-4D97-AF65-F5344CB8AC3E}">
        <p14:creationId xmlns:p14="http://schemas.microsoft.com/office/powerpoint/2010/main" val="291853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r>
              <a:rPr kumimoji="1" lang="ja-JP" altLang="en-US" dirty="0"/>
              <a:t>＜推奨される行動＞</a:t>
            </a:r>
            <a:endParaRPr kumimoji="1" lang="en-US" altLang="ja-JP" dirty="0"/>
          </a:p>
          <a:p>
            <a:r>
              <a:rPr kumimoji="1" lang="ja-JP" altLang="en-US" dirty="0"/>
              <a:t>（コンピュータ化システムのデータ完全性を保証するために実施すべき作業について）</a:t>
            </a:r>
            <a:endParaRPr kumimoji="1" lang="en-US" altLang="ja-JP" dirty="0"/>
          </a:p>
          <a:p>
            <a:endParaRPr kumimoji="1" lang="en-US" altLang="ja-JP" dirty="0"/>
          </a:p>
          <a:p>
            <a:r>
              <a:rPr kumimoji="1" lang="ja-JP" altLang="en-US" dirty="0"/>
              <a:t>－システム間のデータ転送に関する評価</a:t>
            </a:r>
            <a:endParaRPr kumimoji="1" lang="en-US" altLang="ja-JP" dirty="0"/>
          </a:p>
          <a:p>
            <a:r>
              <a:rPr kumimoji="1" lang="ja-JP" altLang="en-US" dirty="0"/>
              <a:t>・データの正しく完全な転送を確保するために、バリデーションの際にインターフェースを評価する。</a:t>
            </a:r>
            <a:endParaRPr kumimoji="1" lang="en-US" altLang="ja-JP" dirty="0"/>
          </a:p>
          <a:p>
            <a:r>
              <a:rPr kumimoji="1" lang="ja-JP" altLang="en-US" dirty="0"/>
              <a:t>　インターフェースには、適正で安全なデータの入力と加工のための適切な組み込み式のチェック機能を有する事。</a:t>
            </a:r>
            <a:endParaRPr kumimoji="1" lang="en-US" altLang="ja-JP" dirty="0"/>
          </a:p>
          <a:p>
            <a:r>
              <a:rPr kumimoji="1" lang="ja-JP" altLang="en-US" dirty="0"/>
              <a:t>・データ（既存の保管データも含む）がライフサイクルを通じて可読性を維持できていることを確認する。</a:t>
            </a:r>
            <a:endParaRPr kumimoji="1" lang="en-US" altLang="ja-JP" dirty="0"/>
          </a:p>
          <a:p>
            <a:endParaRPr kumimoji="1" lang="en-US" altLang="ja-JP" dirty="0"/>
          </a:p>
          <a:p>
            <a:r>
              <a:rPr kumimoji="1" lang="ja-JP" altLang="en-US" dirty="0"/>
              <a:t>－システムセキュリティ</a:t>
            </a:r>
            <a:endParaRPr kumimoji="1" lang="en-US" altLang="ja-JP" dirty="0"/>
          </a:p>
          <a:p>
            <a:r>
              <a:rPr kumimoji="1" lang="ja-JP" altLang="en-US" dirty="0"/>
              <a:t>・データへの不正アクセス、変更、削除を防ぐためにユーザーアクセスの管理方法を設定し実行する。例えば、</a:t>
            </a:r>
            <a:endParaRPr kumimoji="1" lang="en-US" altLang="ja-JP" dirty="0"/>
          </a:p>
          <a:p>
            <a:r>
              <a:rPr kumimoji="1" lang="ja-JP" altLang="en-US" dirty="0"/>
              <a:t>①各システムにアクセスし使用する必要がある使用者全員には、個々の</a:t>
            </a:r>
            <a:r>
              <a:rPr kumimoji="1" lang="ja-JP" altLang="en-US" dirty="0" smtClean="0"/>
              <a:t>ログイン</a:t>
            </a:r>
            <a:r>
              <a:rPr kumimoji="1" lang="en-US" altLang="ja-JP" dirty="0" smtClean="0"/>
              <a:t>ID</a:t>
            </a:r>
            <a:r>
              <a:rPr kumimoji="1" lang="ja-JP" altLang="en-US" dirty="0" smtClean="0"/>
              <a:t>と</a:t>
            </a:r>
            <a:r>
              <a:rPr kumimoji="1" lang="ja-JP" altLang="en-US" dirty="0"/>
              <a:t>パスワードを設定する。</a:t>
            </a:r>
            <a:endParaRPr kumimoji="1" lang="en-US" altLang="ja-JP" dirty="0"/>
          </a:p>
          <a:p>
            <a:pPr defTabSz="1960565">
              <a:defRPr/>
            </a:pPr>
            <a:r>
              <a:rPr kumimoji="1" lang="ja-JP" altLang="en-US" dirty="0"/>
              <a:t>最初にシステムアクセスを許可するに当たり、使用者は通常のパスワード規則に従い新しいパスワードを作成する。</a:t>
            </a:r>
            <a:endParaRPr kumimoji="1" lang="en-US" altLang="ja-JP" dirty="0"/>
          </a:p>
          <a:p>
            <a:r>
              <a:rPr kumimoji="1" lang="ja-JP" altLang="en-US" dirty="0"/>
              <a:t>②各システムへのデータのインプットや記録の変更は、権限所有者のみが行う。会社は、各システムに対しての権限所有者とアクセス権のリストを維持管理する。</a:t>
            </a:r>
            <a:endParaRPr kumimoji="1" lang="en-US" altLang="ja-JP" dirty="0"/>
          </a:p>
          <a:p>
            <a:r>
              <a:rPr kumimoji="1" lang="ja-JP" altLang="en-US" dirty="0"/>
              <a:t>・バリデートされたシステムの不正な変更を防止するための以下のような策を講じる。</a:t>
            </a:r>
            <a:endParaRPr kumimoji="1" lang="en-US" altLang="ja-JP" dirty="0"/>
          </a:p>
          <a:p>
            <a:r>
              <a:rPr kumimoji="1" lang="ja-JP" altLang="en-US" dirty="0"/>
              <a:t>①システムのハードウェアの物理的セキュリティの強化</a:t>
            </a:r>
            <a:endParaRPr kumimoji="1" lang="en-US" altLang="ja-JP" dirty="0"/>
          </a:p>
          <a:p>
            <a:r>
              <a:rPr kumimoji="1" lang="ja-JP" altLang="en-US" dirty="0"/>
              <a:t>②重要なデータと操作を保護するためのファイアウォールの設定</a:t>
            </a:r>
            <a:endParaRPr kumimoji="1" lang="en-US" altLang="ja-JP" dirty="0"/>
          </a:p>
          <a:p>
            <a:r>
              <a:rPr kumimoji="1" lang="ja-JP" altLang="en-US" dirty="0"/>
              <a:t>・記録に電子署名した人の真正性とトレーサビリティーを確保するために、使用される電子署名を適切に管理する。</a:t>
            </a:r>
            <a:endParaRPr kumimoji="1" lang="en-US" altLang="ja-JP" dirty="0"/>
          </a:p>
          <a:p>
            <a:r>
              <a:rPr kumimoji="1" lang="ja-JP" altLang="en-US" dirty="0"/>
              <a:t>・システムセキュリティの観点から</a:t>
            </a:r>
            <a:r>
              <a:rPr kumimoji="1" lang="ja-JP" altLang="en-US" dirty="0" smtClean="0"/>
              <a:t>、</a:t>
            </a:r>
            <a:r>
              <a:rPr kumimoji="1" lang="en-US" altLang="ja-JP" dirty="0" smtClean="0"/>
              <a:t>GMP</a:t>
            </a:r>
            <a:r>
              <a:rPr kumimoji="1" lang="ja-JP" altLang="en-US" dirty="0" smtClean="0"/>
              <a:t>上重要</a:t>
            </a:r>
            <a:r>
              <a:rPr kumimoji="1" lang="ja-JP" altLang="en-US" dirty="0"/>
              <a:t>データをホストするクライアント側およびサーバー側のコンピュータでは</a:t>
            </a:r>
            <a:r>
              <a:rPr kumimoji="1" lang="ja-JP" altLang="en-US" dirty="0" smtClean="0"/>
              <a:t>、</a:t>
            </a:r>
            <a:r>
              <a:rPr kumimoji="1" lang="en-US" altLang="ja-JP" dirty="0" smtClean="0"/>
              <a:t>USB</a:t>
            </a:r>
            <a:r>
              <a:rPr kumimoji="1" lang="ja-JP" altLang="en-US" dirty="0" smtClean="0"/>
              <a:t>ポート</a:t>
            </a:r>
            <a:r>
              <a:rPr kumimoji="1" lang="ja-JP" altLang="en-US" dirty="0"/>
              <a:t>をデフォルトで無効にする必要がある</a:t>
            </a:r>
            <a:r>
              <a:rPr kumimoji="1" lang="ja-JP" altLang="en-US" dirty="0" smtClean="0"/>
              <a:t>。</a:t>
            </a:r>
            <a:endParaRPr kumimoji="1" lang="en-US" altLang="ja-JP"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29</a:t>
            </a:fld>
            <a:endParaRPr kumimoji="1" lang="ja-JP" altLang="en-US"/>
          </a:p>
        </p:txBody>
      </p:sp>
    </p:spTree>
    <p:extLst>
      <p:ext uri="{BB962C8B-B14F-4D97-AF65-F5344CB8AC3E}">
        <p14:creationId xmlns:p14="http://schemas.microsoft.com/office/powerpoint/2010/main" val="786522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dirty="0">
                <a:latin typeface="ＭＳ Ｐゴシック" panose="020B0600070205080204" pitchFamily="50" charset="-128"/>
                <a:ea typeface="ＭＳ Ｐゴシック" panose="020B0600070205080204" pitchFamily="50" charset="-128"/>
              </a:rPr>
              <a:t>医薬品個々の真の品質は誰も把握することはできません。手にした医薬品の品質はその外観からはなかなか判断し辛いものです。しかし、患者さんや医療機関の方々は、私たちが製造･販売する製品を信用して使用してくださっています。まさか、正しい手順で製造されていないものだとか、有効成分がきちんと含まれていないものだとは思ってもいません。つまり、患者さんや医療機関の方々は、医薬品を製造･販売している私たちを信頼してくれているのです。</a:t>
            </a:r>
          </a:p>
          <a:p>
            <a:pPr algn="just"/>
            <a:r>
              <a:rPr lang="ja-JP" altLang="en-US" sz="1200" dirty="0">
                <a:latin typeface="ＭＳ Ｐゴシック" panose="020B0600070205080204" pitchFamily="50" charset="-128"/>
                <a:ea typeface="ＭＳ Ｐゴシック" panose="020B0600070205080204" pitchFamily="50" charset="-128"/>
              </a:rPr>
              <a:t>医薬品を製造･販売している私たちは、この信頼にいかに応えるべきでしょうか････。</a:t>
            </a: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3</a:t>
            </a:fld>
            <a:endParaRPr kumimoji="1" lang="ja-JP" altLang="en-US"/>
          </a:p>
        </p:txBody>
      </p:sp>
    </p:spTree>
    <p:extLst>
      <p:ext uri="{BB962C8B-B14F-4D97-AF65-F5344CB8AC3E}">
        <p14:creationId xmlns:p14="http://schemas.microsoft.com/office/powerpoint/2010/main" val="3923246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r>
              <a:rPr kumimoji="1" lang="ja-JP" altLang="en-US" dirty="0">
                <a:solidFill>
                  <a:schemeClr val="tx1"/>
                </a:solidFill>
              </a:rPr>
              <a:t>＜推奨される行動＞</a:t>
            </a:r>
            <a:endParaRPr kumimoji="1" lang="en-US" altLang="ja-JP" dirty="0">
              <a:solidFill>
                <a:schemeClr val="tx1"/>
              </a:solidFill>
            </a:endParaRPr>
          </a:p>
          <a:p>
            <a:r>
              <a:rPr kumimoji="1" lang="ja-JP" altLang="en-US" dirty="0">
                <a:solidFill>
                  <a:schemeClr val="tx1"/>
                </a:solidFill>
              </a:rPr>
              <a:t>（コンピュータ化システムのデータ完全性を保証するために実施すべき作業について）</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－システムの監査証跡</a:t>
            </a:r>
            <a:endParaRPr kumimoji="1" lang="en-US" altLang="ja-JP" dirty="0">
              <a:solidFill>
                <a:schemeClr val="tx1"/>
              </a:solidFill>
            </a:endParaRPr>
          </a:p>
          <a:p>
            <a:r>
              <a:rPr kumimoji="1" lang="ja-JP" altLang="en-US" dirty="0">
                <a:solidFill>
                  <a:schemeClr val="tx1"/>
                </a:solidFill>
                <a:ea typeface="ＭＳ Ｐゴシック"/>
              </a:rPr>
              <a:t>・監査証跡は、電子記録の</a:t>
            </a:r>
            <a:r>
              <a:rPr lang="ja-JP" altLang="en-US" dirty="0">
                <a:solidFill>
                  <a:schemeClr val="tx1"/>
                </a:solidFill>
                <a:ea typeface="ＭＳ Ｐゴシック"/>
              </a:rPr>
              <a:t>生成</a:t>
            </a:r>
            <a:r>
              <a:rPr kumimoji="1" lang="ja-JP" altLang="en-US" dirty="0">
                <a:solidFill>
                  <a:schemeClr val="tx1"/>
                </a:solidFill>
                <a:ea typeface="ＭＳ Ｐゴシック"/>
              </a:rPr>
              <a:t>、変更又は削除に関する事象の経過を再構築できるものでなければならない。</a:t>
            </a:r>
            <a:endParaRPr kumimoji="1" lang="en-US" altLang="ja-JP" dirty="0">
              <a:solidFill>
                <a:schemeClr val="tx1"/>
              </a:solidFill>
              <a:ea typeface="ＭＳ Ｐゴシック"/>
            </a:endParaRPr>
          </a:p>
          <a:p>
            <a:r>
              <a:rPr kumimoji="1" lang="ja-JP" altLang="en-US" dirty="0">
                <a:solidFill>
                  <a:schemeClr val="tx1"/>
                </a:solidFill>
              </a:rPr>
              <a:t>電子監査証跡システムがない場合、管理手順・二次的なチェックと管理・データの正確さを検証する別の方法（例えば、データの変更を紙媒体に記録）を実行しなければならない。</a:t>
            </a:r>
            <a:endParaRPr kumimoji="1" lang="en-US" altLang="ja-JP" dirty="0">
              <a:solidFill>
                <a:schemeClr val="tx1"/>
              </a:solidFill>
            </a:endParaRPr>
          </a:p>
          <a:p>
            <a:r>
              <a:rPr kumimoji="1" lang="ja-JP" altLang="en-US" dirty="0">
                <a:solidFill>
                  <a:schemeClr val="tx1"/>
                </a:solidFill>
              </a:rPr>
              <a:t>・監査証跡機能は、常に有効であり機能を無効にすることは不可能でなければならない。</a:t>
            </a:r>
            <a:endParaRPr kumimoji="1" lang="en-US" altLang="ja-JP" dirty="0">
              <a:solidFill>
                <a:schemeClr val="tx1"/>
              </a:solidFill>
            </a:endParaRPr>
          </a:p>
          <a:p>
            <a:r>
              <a:rPr kumimoji="1" lang="ja-JP" altLang="en-US" dirty="0">
                <a:solidFill>
                  <a:schemeClr val="tx1"/>
                </a:solidFill>
              </a:rPr>
              <a:t>管理ユーザーが監査証跡の機能を無効化できる場合は、機能が無効化されたことを監査証跡に自動で入力が必要である。</a:t>
            </a:r>
            <a:endParaRPr kumimoji="1" lang="en-US" altLang="ja-JP" dirty="0">
              <a:solidFill>
                <a:schemeClr val="tx1"/>
              </a:solidFill>
            </a:endParaRPr>
          </a:p>
          <a:p>
            <a:r>
              <a:rPr kumimoji="1" lang="ja-JP" altLang="en-US" dirty="0">
                <a:solidFill>
                  <a:schemeClr val="tx1"/>
                </a:solidFill>
              </a:rPr>
              <a:t>・リスクマネジメントの方針に従い、監査証跡のレビューのための方針とプロセスを記載した手順を作成し実施する。</a:t>
            </a:r>
            <a:endParaRPr kumimoji="1" lang="en-US" altLang="ja-JP" dirty="0">
              <a:solidFill>
                <a:schemeClr val="tx1"/>
              </a:solidFill>
            </a:endParaRPr>
          </a:p>
          <a:p>
            <a:r>
              <a:rPr kumimoji="1" lang="ja-JP" altLang="en-US" dirty="0">
                <a:solidFill>
                  <a:schemeClr val="tx1"/>
                </a:solidFill>
              </a:rPr>
              <a:t>・重要なデータは、各記録とともに、その記録の最終承認前に照査する必要がある。</a:t>
            </a:r>
            <a:endParaRPr kumimoji="1" lang="en-US" altLang="ja-JP" dirty="0">
              <a:solidFill>
                <a:schemeClr val="tx1"/>
              </a:solidFill>
            </a:endParaRPr>
          </a:p>
          <a:p>
            <a:r>
              <a:rPr kumimoji="1" lang="ja-JP" altLang="en-US" dirty="0">
                <a:solidFill>
                  <a:schemeClr val="tx1"/>
                </a:solidFill>
              </a:rPr>
              <a:t>・監査証跡の継続的なレビューを自己点検プログラムに組み込む。</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－データ収集／入力（手動・自動の収集手段にかかわりなく、データの正しい収集ができるシステムである事）</a:t>
            </a:r>
            <a:endParaRPr kumimoji="1" lang="en-US" altLang="ja-JP" dirty="0">
              <a:solidFill>
                <a:schemeClr val="tx1"/>
              </a:solidFill>
            </a:endParaRPr>
          </a:p>
          <a:p>
            <a:r>
              <a:rPr kumimoji="1" lang="ja-JP" altLang="en-US" dirty="0">
                <a:solidFill>
                  <a:schemeClr val="tx1"/>
                </a:solidFill>
              </a:rPr>
              <a:t>・手動入力の場合の必須事項</a:t>
            </a:r>
            <a:endParaRPr kumimoji="1" lang="en-US" altLang="ja-JP" dirty="0">
              <a:solidFill>
                <a:schemeClr val="tx1"/>
              </a:solidFill>
            </a:endParaRPr>
          </a:p>
          <a:p>
            <a:r>
              <a:rPr kumimoji="1" lang="ja-JP" altLang="en-US" dirty="0">
                <a:solidFill>
                  <a:schemeClr val="tx1"/>
                </a:solidFill>
              </a:rPr>
              <a:t>①重要データ入力は、権限を有する者だけが行い、入力内容・入力者・入力日時をシステムに記録する。</a:t>
            </a:r>
            <a:endParaRPr kumimoji="1" lang="en-US" altLang="ja-JP" dirty="0">
              <a:solidFill>
                <a:schemeClr val="tx1"/>
              </a:solidFill>
            </a:endParaRPr>
          </a:p>
          <a:p>
            <a:r>
              <a:rPr kumimoji="1" lang="ja-JP" altLang="en-US" dirty="0">
                <a:solidFill>
                  <a:schemeClr val="tx1"/>
                </a:solidFill>
              </a:rPr>
              <a:t>②重要データ入力は、二次オペレーター又はバリデートされたコンピュータで検証する。</a:t>
            </a:r>
            <a:endParaRPr kumimoji="1" lang="en-US" altLang="ja-JP" dirty="0">
              <a:solidFill>
                <a:schemeClr val="tx1"/>
              </a:solidFill>
            </a:endParaRPr>
          </a:p>
          <a:p>
            <a:r>
              <a:rPr kumimoji="1" lang="ja-JP" altLang="en-US" dirty="0">
                <a:solidFill>
                  <a:schemeClr val="tx1"/>
                </a:solidFill>
              </a:rPr>
              <a:t>③入力情報の変更を監査証跡で把握し、権限を有する独立した人がレビューする</a:t>
            </a:r>
            <a:r>
              <a:rPr kumimoji="1" lang="ja-JP" altLang="en-US" dirty="0" smtClean="0">
                <a:solidFill>
                  <a:schemeClr val="tx1"/>
                </a:solidFill>
              </a:rPr>
              <a:t>。</a:t>
            </a:r>
            <a:endParaRPr kumimoji="1" lang="en-US" altLang="ja-JP" dirty="0" smtClean="0">
              <a:solidFill>
                <a:schemeClr val="tx1"/>
              </a:solidFill>
            </a:endParaRPr>
          </a:p>
          <a:p>
            <a:r>
              <a:rPr kumimoji="1" lang="ja-JP" altLang="en-US" dirty="0" smtClean="0">
                <a:solidFill>
                  <a:schemeClr val="tx1"/>
                </a:solidFill>
              </a:rPr>
              <a:t>④</a:t>
            </a:r>
            <a:r>
              <a:rPr kumimoji="1" lang="ja-JP" altLang="en-US" dirty="0">
                <a:solidFill>
                  <a:schemeClr val="tx1"/>
                </a:solidFill>
              </a:rPr>
              <a:t>無効なデータ様式がシステムに受け入れられないことを検証する。</a:t>
            </a:r>
            <a:endParaRPr kumimoji="1" lang="en-US" altLang="ja-JP" dirty="0">
              <a:solidFill>
                <a:schemeClr val="tx1"/>
              </a:solidFill>
            </a:endParaRPr>
          </a:p>
          <a:p>
            <a:r>
              <a:rPr kumimoji="1" lang="ja-JP" altLang="en-US" dirty="0">
                <a:solidFill>
                  <a:schemeClr val="tx1"/>
                </a:solidFill>
              </a:rPr>
              <a:t>・自動入力の場合の必須事項</a:t>
            </a:r>
            <a:endParaRPr kumimoji="1" lang="en-US" altLang="ja-JP" dirty="0">
              <a:solidFill>
                <a:schemeClr val="tx1"/>
              </a:solidFill>
            </a:endParaRPr>
          </a:p>
          <a:p>
            <a:r>
              <a:rPr kumimoji="1" lang="ja-JP" altLang="en-US" dirty="0">
                <a:solidFill>
                  <a:schemeClr val="tx1"/>
                </a:solidFill>
              </a:rPr>
              <a:t>①発信元のシステム、データ収集システム、記録システムの間のインターフェースをバリデートし、データの正確性を確保する。</a:t>
            </a:r>
            <a:endParaRPr kumimoji="1" lang="en-US" altLang="ja-JP" dirty="0">
              <a:solidFill>
                <a:schemeClr val="tx1"/>
              </a:solidFill>
            </a:endParaRPr>
          </a:p>
          <a:p>
            <a:r>
              <a:rPr kumimoji="1" lang="ja-JP" altLang="en-US" dirty="0">
                <a:solidFill>
                  <a:schemeClr val="tx1"/>
                </a:solidFill>
              </a:rPr>
              <a:t>②システムが収集したデータを操作、紛失、変更されにくいメモリに保存する。</a:t>
            </a:r>
            <a:endParaRPr kumimoji="1" lang="en-US" altLang="ja-JP" dirty="0">
              <a:solidFill>
                <a:schemeClr val="tx1"/>
              </a:solidFill>
            </a:endParaRPr>
          </a:p>
          <a:p>
            <a:r>
              <a:rPr kumimoji="1" lang="ja-JP" altLang="en-US" dirty="0">
                <a:solidFill>
                  <a:schemeClr val="tx1"/>
                </a:solidFill>
              </a:rPr>
              <a:t>③取得したデータとデータに関連するメタデータの完全性を確保するために、システムのソフトウェアにバリデートされたチェック方法を組み入れる。</a:t>
            </a:r>
            <a:endParaRPr kumimoji="1" lang="en-US" altLang="ja-JP" dirty="0">
              <a:solidFill>
                <a:schemeClr val="tx1"/>
              </a:solidFill>
            </a:endParaRPr>
          </a:p>
          <a:p>
            <a:r>
              <a:rPr kumimoji="1" lang="ja-JP" altLang="en-US" dirty="0">
                <a:solidFill>
                  <a:schemeClr val="tx1"/>
                </a:solidFill>
              </a:rPr>
              <a:t>必要な変更は、承認された手順に従って許可・管理する。</a:t>
            </a:r>
            <a:endParaRPr kumimoji="1" lang="en-US" altLang="ja-JP" dirty="0">
              <a:solidFill>
                <a:schemeClr val="tx1"/>
              </a:solidFill>
            </a:endParaRPr>
          </a:p>
          <a:p>
            <a:r>
              <a:rPr kumimoji="1" lang="ja-JP" altLang="en-US" dirty="0">
                <a:solidFill>
                  <a:schemeClr val="tx1"/>
                </a:solidFill>
                <a:ea typeface="ＭＳ Ｐゴシック"/>
              </a:rPr>
              <a:t>例えば、クロマトグラフィーを再解析する場合、手順書を作成してそれに従って実施し、また、各結果は照査</a:t>
            </a:r>
            <a:r>
              <a:rPr lang="ja-JP" altLang="en-US" dirty="0">
                <a:solidFill>
                  <a:schemeClr val="tx1"/>
                </a:solidFill>
                <a:ea typeface="ＭＳ Ｐゴシック"/>
              </a:rPr>
              <a:t>対象</a:t>
            </a:r>
            <a:r>
              <a:rPr kumimoji="1" lang="ja-JP" altLang="en-US" dirty="0">
                <a:solidFill>
                  <a:schemeClr val="tx1"/>
                </a:solidFill>
                <a:ea typeface="ＭＳ Ｐゴシック"/>
              </a:rPr>
              <a:t>として保管する。</a:t>
            </a:r>
            <a:endParaRPr kumimoji="1" lang="en-US" altLang="ja-JP" dirty="0">
              <a:solidFill>
                <a:schemeClr val="tx1"/>
              </a:solidFill>
              <a:ea typeface="ＭＳ Ｐゴシック"/>
            </a:endParaRPr>
          </a:p>
          <a:p>
            <a:r>
              <a:rPr kumimoji="1" lang="ja-JP" altLang="en-US" dirty="0">
                <a:solidFill>
                  <a:schemeClr val="tx1"/>
                </a:solidFill>
              </a:rPr>
              <a:t>・データの変更は、必要な場合にのみ指名された人によって実施されるように措置を講じる。</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－データレビュー</a:t>
            </a:r>
            <a:endParaRPr kumimoji="1" lang="en-US" altLang="ja-JP" dirty="0">
              <a:solidFill>
                <a:schemeClr val="tx1"/>
              </a:solidFill>
            </a:endParaRPr>
          </a:p>
          <a:p>
            <a:r>
              <a:rPr kumimoji="1" lang="ja-JP" altLang="en-US" dirty="0">
                <a:solidFill>
                  <a:schemeClr val="tx1"/>
                </a:solidFill>
              </a:rPr>
              <a:t>・データレビューの頻度は、データの価値に従い、リスクアセスメントに従い決定する。</a:t>
            </a:r>
            <a:endParaRPr kumimoji="1" lang="en-US" altLang="ja-JP" dirty="0">
              <a:solidFill>
                <a:schemeClr val="tx1"/>
              </a:solidFill>
            </a:endParaRPr>
          </a:p>
          <a:p>
            <a:r>
              <a:rPr kumimoji="1" lang="ja-JP" altLang="en-US" dirty="0">
                <a:solidFill>
                  <a:schemeClr val="tx1"/>
                </a:solidFill>
                <a:ea typeface="ＭＳ Ｐゴシック"/>
              </a:rPr>
              <a:t>・データレビューの方法、検査項目、検索方法、照査の過程で問題を発見した場合の講じるべき措置手順等を詳述した手順書を作成する。</a:t>
            </a:r>
            <a:endParaRPr kumimoji="1" lang="en-US" altLang="ja-JP" dirty="0">
              <a:solidFill>
                <a:schemeClr val="tx1"/>
              </a:solidFill>
              <a:ea typeface="ＭＳ Ｐゴシック"/>
            </a:endParaRPr>
          </a:p>
          <a:p>
            <a:r>
              <a:rPr kumimoji="1" lang="ja-JP" altLang="en-US" dirty="0">
                <a:solidFill>
                  <a:schemeClr val="tx1"/>
                </a:solidFill>
              </a:rPr>
              <a:t>例えば、重要データは操作が正しく実行され、電子記録のオリジナル情報に変更（修正、削除、上書き）がない事、ある場合は正式な許可がある事を確認する。</a:t>
            </a:r>
            <a:endParaRPr kumimoji="1" lang="en-US" altLang="ja-JP" dirty="0">
              <a:solidFill>
                <a:schemeClr val="tx1"/>
              </a:solidFill>
            </a:endParaRPr>
          </a:p>
          <a:p>
            <a:r>
              <a:rPr kumimoji="1" lang="ja-JP" altLang="en-US" dirty="0">
                <a:solidFill>
                  <a:schemeClr val="tx1"/>
                </a:solidFill>
              </a:rPr>
              <a:t>・データレビューは、適切な訓練を受けた有資格者がレビュー・承認する。</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－電子データの保存、保管、処分</a:t>
            </a:r>
            <a:endParaRPr kumimoji="1" lang="en-US" altLang="ja-JP" dirty="0">
              <a:solidFill>
                <a:schemeClr val="tx1"/>
              </a:solidFill>
            </a:endParaRPr>
          </a:p>
          <a:p>
            <a:r>
              <a:rPr kumimoji="1" lang="ja-JP" altLang="en-US" dirty="0">
                <a:solidFill>
                  <a:schemeClr val="tx1"/>
                </a:solidFill>
              </a:rPr>
              <a:t>・データの保存は、監査証跡を含めたオリジナルデータとメタデータ全体を安全かつバリデートされたプロセスを用いて行う。</a:t>
            </a:r>
            <a:endParaRPr kumimoji="1" lang="en-US" altLang="ja-JP" dirty="0">
              <a:solidFill>
                <a:schemeClr val="tx1"/>
              </a:solidFill>
            </a:endParaRPr>
          </a:p>
          <a:p>
            <a:r>
              <a:rPr kumimoji="1" lang="ja-JP" altLang="en-US" dirty="0">
                <a:solidFill>
                  <a:schemeClr val="tx1"/>
                </a:solidFill>
              </a:rPr>
              <a:t>・手順書に従いデータを定期的に保管する。保管用コピーは、バックアップデータとオリジナルデータが保存されている場所とは別の離れた場所に安全に保管する。</a:t>
            </a:r>
            <a:endParaRPr kumimoji="1" lang="en-US" altLang="ja-JP" dirty="0">
              <a:solidFill>
                <a:schemeClr val="tx1"/>
              </a:solidFill>
            </a:endParaRPr>
          </a:p>
          <a:p>
            <a:r>
              <a:rPr kumimoji="1" lang="ja-JP" altLang="en-US" dirty="0">
                <a:solidFill>
                  <a:schemeClr val="tx1"/>
                </a:solidFill>
              </a:rPr>
              <a:t>・データのバックアップやコピーを作成する場合も不正なアクセス、データの変更や削除、改竄防止など同様の管理を行う。</a:t>
            </a:r>
            <a:endParaRPr kumimoji="1" lang="en-US" altLang="ja-JP" dirty="0">
              <a:solidFill>
                <a:schemeClr val="tx1"/>
              </a:solidFill>
            </a:endParaRPr>
          </a:p>
          <a:p>
            <a:r>
              <a:rPr kumimoji="1" lang="ja-JP" altLang="en-US" dirty="0">
                <a:solidFill>
                  <a:schemeClr val="tx1"/>
                </a:solidFill>
              </a:rPr>
              <a:t>・保管データの復元手順を定期的に試験する。具体的には、保管データにアクセスでき、レビューできる環境の維持・確認を行う。</a:t>
            </a:r>
            <a:endParaRPr kumimoji="1" lang="en-US" altLang="ja-JP" dirty="0">
              <a:solidFill>
                <a:schemeClr val="tx1"/>
              </a:solidFill>
            </a:endParaRPr>
          </a:p>
          <a:p>
            <a:r>
              <a:rPr kumimoji="1" lang="ja-JP" altLang="en-US" dirty="0">
                <a:solidFill>
                  <a:schemeClr val="tx1"/>
                </a:solidFill>
              </a:rPr>
              <a:t>・データの処分条件を明記した手順書を作成し、ライフサイクルの間に必要なデータが誤って処分されないようにする。</a:t>
            </a:r>
            <a:endParaRPr kumimoji="1" lang="en-US" altLang="ja-JP" dirty="0">
              <a:solidFill>
                <a:schemeClr val="tx1"/>
              </a:solidFill>
            </a:endParaRPr>
          </a:p>
          <a:p>
            <a:r>
              <a:rPr kumimoji="1" lang="ja-JP" altLang="en-US" dirty="0">
                <a:solidFill>
                  <a:schemeClr val="tx1"/>
                </a:solidFill>
              </a:rPr>
              <a:t>・（紙または電子）の電子コピーは、原本データの内容及び意味を維持し、関連するメタデータおよび原本の記録を含む場合には、真正コピーとして使用できる。</a:t>
            </a:r>
            <a:endParaRPr kumimoji="1" lang="en-US"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30</a:t>
            </a:fld>
            <a:endParaRPr kumimoji="1" lang="ja-JP" altLang="en-US"/>
          </a:p>
        </p:txBody>
      </p:sp>
    </p:spTree>
    <p:extLst>
      <p:ext uri="{BB962C8B-B14F-4D97-AF65-F5344CB8AC3E}">
        <p14:creationId xmlns:p14="http://schemas.microsoft.com/office/powerpoint/2010/main" val="4017348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r>
              <a:rPr kumimoji="1" lang="ja-JP" altLang="en-US" dirty="0"/>
              <a:t>＜推奨される行動＞</a:t>
            </a:r>
            <a:endParaRPr kumimoji="1" lang="en-US" altLang="ja-JP" dirty="0"/>
          </a:p>
          <a:p>
            <a:r>
              <a:rPr kumimoji="1" lang="ja-JP" altLang="en-US" dirty="0"/>
              <a:t>（データ完全性を保証するために実施すべき作業について）</a:t>
            </a:r>
            <a:endParaRPr kumimoji="1" lang="en-US" altLang="ja-JP" dirty="0"/>
          </a:p>
          <a:p>
            <a:endParaRPr kumimoji="1" lang="en-US" altLang="ja-JP" dirty="0"/>
          </a:p>
          <a:p>
            <a:r>
              <a:rPr kumimoji="1" lang="ja-JP" altLang="en-US" dirty="0"/>
              <a:t>－システム適合性試験の注意事項</a:t>
            </a:r>
            <a:endParaRPr kumimoji="1" lang="en-US" altLang="ja-JP" dirty="0"/>
          </a:p>
          <a:p>
            <a:r>
              <a:rPr kumimoji="1" lang="ja-JP" altLang="en-US" dirty="0"/>
              <a:t>・試験に実サンプルを使用する場合には、以下を保証する必要がある。</a:t>
            </a:r>
            <a:endParaRPr kumimoji="1" lang="en-US" altLang="ja-JP" dirty="0"/>
          </a:p>
          <a:p>
            <a:r>
              <a:rPr kumimoji="1" lang="ja-JP" altLang="en-US" dirty="0"/>
              <a:t>①当該サンプルが適切に特定された二次標準である事。</a:t>
            </a:r>
            <a:endParaRPr kumimoji="1" lang="en-US" altLang="ja-JP" dirty="0"/>
          </a:p>
          <a:p>
            <a:r>
              <a:rPr kumimoji="1" lang="ja-JP" altLang="en-US" dirty="0"/>
              <a:t>②作成された手順書に従い分析する事。</a:t>
            </a:r>
            <a:endParaRPr kumimoji="1" lang="en-US" altLang="ja-JP" dirty="0"/>
          </a:p>
          <a:p>
            <a:r>
              <a:rPr kumimoji="1" lang="ja-JP" altLang="en-US" dirty="0"/>
              <a:t>③試験するサンプルと異なるバッチのサンプルである事を保証する事。</a:t>
            </a:r>
            <a:endParaRPr kumimoji="1" lang="en-US" altLang="ja-JP" dirty="0"/>
          </a:p>
          <a:p>
            <a:r>
              <a:rPr kumimoji="1" lang="ja-JP" altLang="en-US" dirty="0"/>
              <a:t>④全てのデータは、保管され、照査対象の記録である事。</a:t>
            </a:r>
            <a:endParaRPr kumimoji="1" lang="en-US" altLang="ja-JP" dirty="0"/>
          </a:p>
          <a:p>
            <a:endParaRPr kumimoji="1" lang="en-US" altLang="ja-JP" dirty="0"/>
          </a:p>
          <a:p>
            <a:r>
              <a:rPr kumimoji="1" lang="ja-JP" altLang="en-US" dirty="0"/>
              <a:t>－職員の要件</a:t>
            </a:r>
            <a:endParaRPr kumimoji="1" lang="en-US" altLang="ja-JP" dirty="0"/>
          </a:p>
          <a:p>
            <a:r>
              <a:rPr kumimoji="1" lang="ja-JP" altLang="en-US" dirty="0"/>
              <a:t>・日常的</a:t>
            </a:r>
            <a:r>
              <a:rPr kumimoji="1" lang="ja-JP" altLang="en-US" dirty="0" smtClean="0"/>
              <a:t>な</a:t>
            </a:r>
            <a:r>
              <a:rPr kumimoji="1" lang="en-US" altLang="ja-JP" dirty="0" smtClean="0"/>
              <a:t>GMP</a:t>
            </a:r>
            <a:r>
              <a:rPr kumimoji="1" lang="ja-JP" altLang="en-US" dirty="0"/>
              <a:t>訓練ﾌﾟﾛｸﾞﾗﾑの一部として、担当者にはデータ完全性を照査できるように教育を実施する</a:t>
            </a:r>
            <a:r>
              <a:rPr kumimoji="1" lang="ja-JP" altLang="en-US" dirty="0" smtClean="0"/>
              <a:t>。</a:t>
            </a:r>
            <a:endParaRPr kumimoji="1" lang="en-US" altLang="ja-JP"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31</a:t>
            </a:fld>
            <a:endParaRPr kumimoji="1" lang="ja-JP" altLang="en-US"/>
          </a:p>
        </p:txBody>
      </p:sp>
    </p:spTree>
    <p:extLst>
      <p:ext uri="{BB962C8B-B14F-4D97-AF65-F5344CB8AC3E}">
        <p14:creationId xmlns:p14="http://schemas.microsoft.com/office/powerpoint/2010/main" val="1030040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r>
              <a:rPr kumimoji="1" lang="ja-JP" altLang="en-US" dirty="0"/>
              <a:t>＜推奨される行動＞</a:t>
            </a:r>
            <a:endParaRPr kumimoji="1" lang="en-US" altLang="ja-JP" dirty="0"/>
          </a:p>
          <a:p>
            <a:r>
              <a:rPr kumimoji="1" lang="ja-JP" altLang="en-US" dirty="0"/>
              <a:t>（データ完全性を保証するために実施すべき作業について）</a:t>
            </a:r>
            <a:endParaRPr kumimoji="1" lang="en-US" altLang="ja-JP" dirty="0"/>
          </a:p>
          <a:p>
            <a:endParaRPr kumimoji="1" lang="en-US" altLang="ja-JP" dirty="0"/>
          </a:p>
          <a:p>
            <a:r>
              <a:rPr kumimoji="1" lang="ja-JP" altLang="en-US" dirty="0"/>
              <a:t>－一般的なサプライチェーンのデータ管理</a:t>
            </a:r>
            <a:endParaRPr kumimoji="1" lang="en-US" altLang="ja-JP" dirty="0"/>
          </a:p>
          <a:p>
            <a:r>
              <a:rPr kumimoji="1" lang="ja-JP" altLang="en-US" dirty="0"/>
              <a:t>・サプライチェーンや外注業務の定期的なリスクレビューを実施して、必要なデータ完全性の管理対策を評価する。</a:t>
            </a:r>
            <a:endParaRPr kumimoji="1" lang="en-US" altLang="ja-JP" dirty="0"/>
          </a:p>
          <a:p>
            <a:r>
              <a:rPr kumimoji="1" lang="ja-JP" altLang="en-US" dirty="0"/>
              <a:t>リスクレビューの際には、現地監査結果や分析データのレビューが含まれる。</a:t>
            </a:r>
            <a:endParaRPr kumimoji="1" lang="en-US" altLang="ja-JP" dirty="0"/>
          </a:p>
          <a:p>
            <a:r>
              <a:rPr kumimoji="1" lang="ja-JP" altLang="en-US" dirty="0" smtClean="0"/>
              <a:t>・</a:t>
            </a:r>
            <a:r>
              <a:rPr kumimoji="1" lang="en-US" altLang="ja-JP" dirty="0" smtClean="0"/>
              <a:t>CMO</a:t>
            </a:r>
            <a:r>
              <a:rPr kumimoji="1" lang="ja-JP" altLang="en-US" dirty="0" smtClean="0"/>
              <a:t>と</a:t>
            </a:r>
            <a:r>
              <a:rPr kumimoji="1" lang="ja-JP" altLang="en-US" dirty="0"/>
              <a:t>品質に関する取決めを行い、データ完全性を確保するための取決めを行う。</a:t>
            </a:r>
            <a:endParaRPr kumimoji="1" lang="en-US" altLang="ja-JP" dirty="0"/>
          </a:p>
          <a:p>
            <a:endParaRPr kumimoji="1" lang="en-US" altLang="ja-JP" dirty="0"/>
          </a:p>
          <a:p>
            <a:r>
              <a:rPr kumimoji="1" lang="ja-JP" altLang="en-US" dirty="0"/>
              <a:t>－データ完全性の不具合への対応</a:t>
            </a:r>
            <a:endParaRPr kumimoji="1" lang="en-US" altLang="ja-JP" dirty="0"/>
          </a:p>
          <a:p>
            <a:r>
              <a:rPr kumimoji="1" lang="ja-JP" altLang="en-US" dirty="0"/>
              <a:t>・データの記録と報告の誤りの範囲を包括的に調査する。</a:t>
            </a:r>
            <a:endParaRPr kumimoji="1" lang="en-US" altLang="ja-JP" dirty="0"/>
          </a:p>
          <a:p>
            <a:r>
              <a:rPr kumimoji="1" lang="ja-JP" altLang="en-US" dirty="0"/>
              <a:t>①データの誤りの性質、範囲、根本原因を見つけるための関係者への聞き取り調査を行う。</a:t>
            </a:r>
            <a:endParaRPr kumimoji="1" lang="en-US" altLang="ja-JP" dirty="0"/>
          </a:p>
          <a:p>
            <a:r>
              <a:rPr kumimoji="1" lang="ja-JP" altLang="en-US" dirty="0">
                <a:ea typeface="ＭＳ Ｐゴシック"/>
              </a:rPr>
              <a:t>②施設におけるデータ完全性の欠陥の範囲の評価怠慢、改竄、削除、記録の廃棄、同時</a:t>
            </a:r>
            <a:r>
              <a:rPr lang="ja-JP" altLang="en-US" dirty="0">
                <a:ea typeface="ＭＳ Ｐゴシック"/>
              </a:rPr>
              <a:t>性の</a:t>
            </a:r>
            <a:r>
              <a:rPr kumimoji="1" lang="ja-JP" altLang="en-US" dirty="0">
                <a:ea typeface="ＭＳ Ｐゴシック"/>
              </a:rPr>
              <a:t>ない記録の記入、その他の欠陥を発見する。</a:t>
            </a:r>
            <a:endParaRPr kumimoji="1" lang="en-US" altLang="ja-JP" dirty="0">
              <a:ea typeface="ＭＳ Ｐゴシック"/>
            </a:endParaRPr>
          </a:p>
          <a:p>
            <a:r>
              <a:rPr kumimoji="1" lang="ja-JP" altLang="en-US" dirty="0"/>
              <a:t>③試験や製造に関するデータ完全性の欠陥の性質、さらにその根本原因の包括的な回顧的評価違反の可能性が確認された場合には、</a:t>
            </a:r>
            <a:endParaRPr kumimoji="1" lang="en-US" altLang="ja-JP" dirty="0"/>
          </a:p>
          <a:p>
            <a:r>
              <a:rPr kumimoji="1" lang="ja-JP" altLang="en-US" dirty="0"/>
              <a:t>第三者のコンサルタントの雇用を推奨する。又、問題の責任を負う全ての段階の個々人</a:t>
            </a:r>
            <a:r>
              <a:rPr kumimoji="1" lang="ja-JP" altLang="en-US" dirty="0" smtClean="0"/>
              <a:t>を</a:t>
            </a:r>
            <a:r>
              <a:rPr kumimoji="1" lang="en-US" altLang="ja-JP" dirty="0" smtClean="0"/>
              <a:t>GMP</a:t>
            </a:r>
            <a:r>
              <a:rPr kumimoji="1" lang="ja-JP" altLang="en-US" dirty="0" smtClean="0"/>
              <a:t>の</a:t>
            </a:r>
            <a:r>
              <a:rPr kumimoji="1" lang="ja-JP" altLang="en-US" dirty="0"/>
              <a:t>職務から解任する事を推奨する。</a:t>
            </a:r>
            <a:endParaRPr kumimoji="1" lang="en-US" altLang="ja-JP" dirty="0"/>
          </a:p>
          <a:p>
            <a:r>
              <a:rPr kumimoji="1" lang="ja-JP" altLang="en-US" dirty="0"/>
              <a:t>④データ完全性の脆弱さに対してとるべき是正措置、予防措置、更にその実施スケジュールを作成し対応する。</a:t>
            </a:r>
            <a:endParaRPr kumimoji="1" lang="en-US" altLang="ja-JP" dirty="0"/>
          </a:p>
          <a:p>
            <a:r>
              <a:rPr kumimoji="1" lang="ja-JP" altLang="en-US" dirty="0">
                <a:ea typeface="ＭＳ Ｐゴシック"/>
              </a:rPr>
              <a:t>・品質問題に関する社内の情報は、文書化</a:t>
            </a:r>
            <a:r>
              <a:rPr kumimoji="1" lang="ja-JP" altLang="en-US" dirty="0" smtClean="0">
                <a:ea typeface="ＭＳ Ｐゴシック"/>
              </a:rPr>
              <a:t>された</a:t>
            </a:r>
            <a:r>
              <a:rPr kumimoji="1" lang="en-US" altLang="ja-JP" dirty="0" smtClean="0">
                <a:ea typeface="ＭＳ Ｐゴシック"/>
              </a:rPr>
              <a:t>GMP</a:t>
            </a:r>
            <a:r>
              <a:rPr kumimoji="1" lang="ja-JP" altLang="en-US" dirty="0">
                <a:ea typeface="ＭＳ Ｐゴシック"/>
              </a:rPr>
              <a:t>品質システムに従い適切に処理を行う</a:t>
            </a:r>
            <a:r>
              <a:rPr kumimoji="1" lang="ja-JP" altLang="en-US" dirty="0" smtClean="0">
                <a:ea typeface="ＭＳ Ｐゴシック"/>
              </a:rPr>
              <a:t>。</a:t>
            </a:r>
            <a:endParaRPr kumimoji="1" lang="en-US" altLang="ja-JP" dirty="0">
              <a:ea typeface="ＭＳ Ｐゴシック"/>
            </a:endParaRPr>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32</a:t>
            </a:fld>
            <a:endParaRPr kumimoji="1" lang="ja-JP" altLang="en-US"/>
          </a:p>
        </p:txBody>
      </p:sp>
    </p:spTree>
    <p:extLst>
      <p:ext uri="{BB962C8B-B14F-4D97-AF65-F5344CB8AC3E}">
        <p14:creationId xmlns:p14="http://schemas.microsoft.com/office/powerpoint/2010/main" val="3821117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r>
              <a:rPr kumimoji="1" lang="ja-JP" altLang="en-US" dirty="0"/>
              <a:t>＜推奨される行動＞</a:t>
            </a:r>
            <a:endParaRPr kumimoji="1" lang="en-US" altLang="ja-JP" dirty="0"/>
          </a:p>
          <a:p>
            <a:r>
              <a:rPr kumimoji="1" lang="ja-JP" altLang="en-US" dirty="0"/>
              <a:t>（データ完全性を保証するために実施すべき作業について）</a:t>
            </a:r>
            <a:endParaRPr kumimoji="1" lang="en-US" altLang="ja-JP" dirty="0"/>
          </a:p>
          <a:p>
            <a:endParaRPr kumimoji="1" lang="en-US" altLang="ja-JP" dirty="0"/>
          </a:p>
          <a:p>
            <a:r>
              <a:rPr kumimoji="1" lang="ja-JP" altLang="en-US" dirty="0"/>
              <a:t>データを変更する場合には、以下の点に留意する。</a:t>
            </a:r>
            <a:endParaRPr kumimoji="1" lang="en-US" altLang="ja-JP" dirty="0"/>
          </a:p>
          <a:p>
            <a:pPr marL="367606" indent="-367606">
              <a:buFontTx/>
              <a:buChar char="-"/>
            </a:pPr>
            <a:r>
              <a:rPr kumimoji="1" lang="ja-JP" altLang="en-US" dirty="0"/>
              <a:t>データに必要な変更を、承認された手順に従って許可、管理する。</a:t>
            </a:r>
          </a:p>
          <a:p>
            <a:pPr marL="367606" indent="-367606">
              <a:buFontTx/>
              <a:buChar char="-"/>
            </a:pPr>
            <a:r>
              <a:rPr kumimoji="1" lang="ja-JP" altLang="en-US" dirty="0"/>
              <a:t>データの変更は、必要な場合にのみ指名された人によって実施されるように、措置を講じる。</a:t>
            </a:r>
          </a:p>
          <a:p>
            <a:pPr marL="367606" indent="-367606">
              <a:buFontTx/>
              <a:buChar char="-"/>
            </a:pPr>
            <a:r>
              <a:rPr kumimoji="1" lang="ja-JP" altLang="en-US" dirty="0"/>
              <a:t>オリジナル（変更前）のデータを、オリジナルの形式で保持する。</a:t>
            </a:r>
          </a:p>
          <a:p>
            <a:pPr marL="367606" indent="-367606">
              <a:buFontTx/>
              <a:buChar char="-"/>
            </a:pPr>
            <a:r>
              <a:rPr kumimoji="1" lang="ja-JP" altLang="en-US" dirty="0"/>
              <a:t>オリジナルデータの変更や修正をすべて文書化し、適切な訓練を受けた有資格者がレビュー、承認する。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33</a:t>
            </a:fld>
            <a:endParaRPr kumimoji="1" lang="ja-JP" altLang="en-US"/>
          </a:p>
        </p:txBody>
      </p:sp>
    </p:spTree>
    <p:extLst>
      <p:ext uri="{BB962C8B-B14F-4D97-AF65-F5344CB8AC3E}">
        <p14:creationId xmlns:p14="http://schemas.microsoft.com/office/powerpoint/2010/main" val="16463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34</a:t>
            </a:fld>
            <a:endParaRPr kumimoji="1" lang="ja-JP" altLang="en-US"/>
          </a:p>
        </p:txBody>
      </p:sp>
    </p:spTree>
    <p:extLst>
      <p:ext uri="{BB962C8B-B14F-4D97-AF65-F5344CB8AC3E}">
        <p14:creationId xmlns:p14="http://schemas.microsoft.com/office/powerpoint/2010/main" val="1572353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r>
              <a:rPr kumimoji="1" lang="en-US" altLang="ja-JP" dirty="0" smtClean="0"/>
              <a:t>GMP</a:t>
            </a:r>
            <a:r>
              <a:rPr kumimoji="1" lang="ja-JP" altLang="en-US" dirty="0" smtClean="0"/>
              <a:t>の基本は行ったことを記録として残すことです。</a:t>
            </a:r>
            <a:endParaRPr kumimoji="1" lang="en-US" altLang="ja-JP" dirty="0" smtClean="0"/>
          </a:p>
          <a:p>
            <a:endParaRPr kumimoji="1" lang="en-US" altLang="ja-JP" dirty="0" smtClean="0"/>
          </a:p>
          <a:p>
            <a:r>
              <a:rPr kumimoji="1" lang="ja-JP" altLang="en-US" dirty="0" smtClean="0"/>
              <a:t>実施した教育は、記録として残し、原本を保管しておく必要があります。</a:t>
            </a:r>
            <a:endParaRPr kumimoji="1" lang="en-US" altLang="ja-JP" dirty="0" smtClean="0"/>
          </a:p>
          <a:p>
            <a:r>
              <a:rPr kumimoji="1" lang="ja-JP" altLang="en-US" dirty="0" smtClean="0"/>
              <a:t>また、製品の品質を保証するために必要な「中間工程管理における検査装置が正しく稼動することをどのようにして確認したのか」がわかるように記録を残す必要があり、記録として残すための手順を作成しておく必要があります。</a:t>
            </a:r>
            <a:endParaRPr kumimoji="1" lang="en-US" altLang="ja-JP" dirty="0" smtClean="0"/>
          </a:p>
          <a:p>
            <a:endParaRPr kumimoji="1" lang="en-US" altLang="ja-JP" dirty="0" smtClean="0"/>
          </a:p>
          <a:p>
            <a:r>
              <a:rPr kumimoji="1" lang="ja-JP" altLang="en-US" dirty="0" smtClean="0"/>
              <a:t>製品のロット全体の品質を保証するためには、都合の良い一部のデータだけを選んで使用することは許されません。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35</a:t>
            </a:fld>
            <a:endParaRPr kumimoji="1" lang="ja-JP" altLang="en-US"/>
          </a:p>
        </p:txBody>
      </p:sp>
    </p:spTree>
    <p:extLst>
      <p:ext uri="{BB962C8B-B14F-4D97-AF65-F5344CB8AC3E}">
        <p14:creationId xmlns:p14="http://schemas.microsoft.com/office/powerpoint/2010/main" val="1400918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r>
              <a:rPr lang="ja-JP" altLang="en-US" dirty="0" smtClean="0"/>
              <a:t>データ完全性の指摘で最も多く見られるのが試験室の</a:t>
            </a:r>
            <a:r>
              <a:rPr lang="en-US" altLang="ja-JP" dirty="0" smtClean="0"/>
              <a:t>HPLC</a:t>
            </a:r>
            <a:r>
              <a:rPr lang="ja-JP" altLang="en-US" dirty="0" smtClean="0"/>
              <a:t>や</a:t>
            </a:r>
            <a:r>
              <a:rPr lang="en-US" altLang="ja-JP" dirty="0" smtClean="0"/>
              <a:t>GC</a:t>
            </a:r>
            <a:r>
              <a:rPr lang="ja-JP" altLang="en-US" dirty="0" smtClean="0"/>
              <a:t>に関するものです。</a:t>
            </a:r>
            <a:endParaRPr lang="en-US" altLang="ja-JP" dirty="0" smtClean="0"/>
          </a:p>
          <a:p>
            <a:endParaRPr lang="en-US" altLang="ja-JP" dirty="0" smtClean="0"/>
          </a:p>
          <a:p>
            <a:pPr defTabSz="1960565">
              <a:defRPr/>
            </a:pPr>
            <a:r>
              <a:rPr lang="en-US" altLang="ja-JP" dirty="0" smtClean="0"/>
              <a:t>HPLC</a:t>
            </a:r>
            <a:r>
              <a:rPr lang="ja-JP" altLang="en-US" dirty="0" smtClean="0"/>
              <a:t>や</a:t>
            </a:r>
            <a:r>
              <a:rPr lang="en-US" altLang="ja-JP" dirty="0" smtClean="0"/>
              <a:t>GC</a:t>
            </a:r>
            <a:r>
              <a:rPr lang="ja-JP" altLang="en-US" dirty="0" smtClean="0"/>
              <a:t>のデータは動的な電子記録であり、電子生データとして原本性、帰属性、完全性、可用性を保証して保管する必要があります。</a:t>
            </a:r>
            <a:endParaRPr kumimoji="1" lang="ja-JP" altLang="en-US" dirty="0" smtClean="0"/>
          </a:p>
          <a:p>
            <a:r>
              <a:rPr lang="ja-JP" altLang="en-US" dirty="0" smtClean="0"/>
              <a:t>また、これらの分析機器へのアクセスは、個々人に</a:t>
            </a:r>
            <a:r>
              <a:rPr lang="en-US" altLang="ja-JP" dirty="0" smtClean="0"/>
              <a:t>ID</a:t>
            </a:r>
            <a:r>
              <a:rPr lang="ja-JP" altLang="en-US" dirty="0" smtClean="0"/>
              <a:t>とパスワードが付与されるべきであり、共用することは許されません。そして、分析者、マネージャー、システム管理者などのようにユーザーを階層分けし、設定変更、再解析や削除などの各種機能へのアクセス権限を制限する必要があります。</a:t>
            </a:r>
            <a:endParaRPr lang="en-US" altLang="ja-JP" dirty="0" smtClean="0"/>
          </a:p>
          <a:p>
            <a:endParaRPr lang="en-US" altLang="ja-JP" dirty="0" smtClean="0"/>
          </a:p>
          <a:p>
            <a:r>
              <a:rPr lang="ja-JP" altLang="en-US" dirty="0" smtClean="0"/>
              <a:t>さらに、行った試験のデータは結果の如何にかかわらずすべて保存しておき、不正な削除、上書きが行われていないこと</a:t>
            </a:r>
            <a:r>
              <a:rPr lang="en-US" altLang="ja-JP" dirty="0" smtClean="0"/>
              <a:t>(</a:t>
            </a:r>
            <a:r>
              <a:rPr lang="ja-JP" altLang="en-US" dirty="0" smtClean="0"/>
              <a:t>監査証跡</a:t>
            </a:r>
            <a:r>
              <a:rPr lang="en-US" altLang="ja-JP" dirty="0" smtClean="0"/>
              <a:t>)</a:t>
            </a:r>
            <a:r>
              <a:rPr lang="ja-JP" altLang="en-US" dirty="0" smtClean="0"/>
              <a:t>を定期的に確認しなければなりません。</a:t>
            </a:r>
            <a:endParaRPr lang="en-US" altLang="ja-JP" dirty="0" smtClean="0"/>
          </a:p>
          <a:p>
            <a:endParaRPr lang="en-US" altLang="ja-JP" dirty="0" smtClean="0"/>
          </a:p>
          <a:p>
            <a:r>
              <a:rPr lang="ja-JP" altLang="en-US" dirty="0" smtClean="0"/>
              <a:t>これらの電子データは定期的にバックアップを取り、安全なところにアーカイブし、必要があれば結果が再現できる状態</a:t>
            </a:r>
            <a:r>
              <a:rPr lang="en-US" altLang="ja-JP" dirty="0" smtClean="0"/>
              <a:t>(</a:t>
            </a:r>
            <a:r>
              <a:rPr lang="ja-JP" altLang="en-US" dirty="0" smtClean="0"/>
              <a:t>可用性</a:t>
            </a:r>
            <a:r>
              <a:rPr lang="en-US" altLang="ja-JP" dirty="0" smtClean="0"/>
              <a:t>)</a:t>
            </a:r>
            <a:r>
              <a:rPr lang="ja-JP" altLang="en-US" dirty="0" smtClean="0"/>
              <a:t>にしておく必要があります。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36</a:t>
            </a:fld>
            <a:endParaRPr kumimoji="1" lang="ja-JP" altLang="en-US"/>
          </a:p>
        </p:txBody>
      </p:sp>
    </p:spTree>
    <p:extLst>
      <p:ext uri="{BB962C8B-B14F-4D97-AF65-F5344CB8AC3E}">
        <p14:creationId xmlns:p14="http://schemas.microsoft.com/office/powerpoint/2010/main" val="2940478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r>
              <a:rPr kumimoji="1" lang="ja-JP" altLang="en-US" dirty="0" smtClean="0"/>
              <a:t>試験室の記録の同時性と正確性が疑われる事例です。</a:t>
            </a:r>
            <a:endParaRPr kumimoji="1" lang="en-US" altLang="ja-JP" dirty="0" smtClean="0"/>
          </a:p>
          <a:p>
            <a:r>
              <a:rPr kumimoji="1" lang="ja-JP" altLang="en-US" dirty="0" smtClean="0"/>
              <a:t>試験記録用紙の発行管理に加え、落下菌プレートのコロニー数など、目視にたより電子データとして残らない記録は、ダブルチェックや写真など正確性を保証出来るシステムが求められます。</a:t>
            </a:r>
            <a:endParaRPr kumimoji="1" lang="en-US" altLang="ja-JP" dirty="0" smtClean="0"/>
          </a:p>
          <a:p>
            <a:endParaRPr kumimoji="1" lang="en-US" altLang="ja-JP" dirty="0" smtClean="0"/>
          </a:p>
          <a:p>
            <a:r>
              <a:rPr kumimoji="1" lang="en-US" altLang="ja-JP" dirty="0" smtClean="0"/>
              <a:t>HPLC</a:t>
            </a:r>
            <a:r>
              <a:rPr kumimoji="1" lang="ja-JP" altLang="en-US" dirty="0" smtClean="0"/>
              <a:t>などのコンピュータを使用した分析機器はユーザーごとに操作権限を階層分けしなければなりません。</a:t>
            </a:r>
            <a:endParaRPr kumimoji="1" lang="en-US" altLang="ja-JP" dirty="0" smtClean="0"/>
          </a:p>
          <a:p>
            <a:r>
              <a:rPr kumimoji="1" lang="ja-JP" altLang="en-US" dirty="0" smtClean="0"/>
              <a:t>電子天秤など</a:t>
            </a:r>
            <a:r>
              <a:rPr kumimoji="1" lang="en-US" altLang="ja-JP" dirty="0" smtClean="0"/>
              <a:t>QC</a:t>
            </a:r>
            <a:r>
              <a:rPr kumimoji="1" lang="ja-JP" altLang="en-US" dirty="0" smtClean="0"/>
              <a:t>機器に時間や日付の設定機能がついており、それらを誰でも変更できる場合は、バックデートなどのデータ操作が疑われます。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37</a:t>
            </a:fld>
            <a:endParaRPr kumimoji="1" lang="ja-JP" altLang="en-US"/>
          </a:p>
        </p:txBody>
      </p:sp>
    </p:spTree>
    <p:extLst>
      <p:ext uri="{BB962C8B-B14F-4D97-AF65-F5344CB8AC3E}">
        <p14:creationId xmlns:p14="http://schemas.microsoft.com/office/powerpoint/2010/main" val="2804001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38</a:t>
            </a:fld>
            <a:endParaRPr kumimoji="1" lang="ja-JP" altLang="en-US"/>
          </a:p>
        </p:txBody>
      </p:sp>
    </p:spTree>
    <p:extLst>
      <p:ext uri="{BB962C8B-B14F-4D97-AF65-F5344CB8AC3E}">
        <p14:creationId xmlns:p14="http://schemas.microsoft.com/office/powerpoint/2010/main" val="750547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39</a:t>
            </a:fld>
            <a:endParaRPr kumimoji="1" lang="ja-JP" altLang="en-US"/>
          </a:p>
        </p:txBody>
      </p:sp>
    </p:spTree>
    <p:extLst>
      <p:ext uri="{BB962C8B-B14F-4D97-AF65-F5344CB8AC3E}">
        <p14:creationId xmlns:p14="http://schemas.microsoft.com/office/powerpoint/2010/main" val="221547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dirty="0">
                <a:latin typeface="ＭＳ Ｐゴシック" panose="020B0600070205080204" pitchFamily="50" charset="-128"/>
                <a:ea typeface="ＭＳ Ｐゴシック" panose="020B0600070205080204" pitchFamily="50" charset="-128"/>
              </a:rPr>
              <a:t>端的に言えば、私たちはこれまで、製造･販売する医薬品、つまり、患者さんや医療機関の方々に届けられる医薬品を、母集団から採取された検体</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試験サンプル</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で試験検査し、そのデータを以て保証してきました。ただ、試験検体は試験で破壊されてしまうため、試験結果が適合であった検体そのものを患者さんや医療機関の方々にはお届けできません。</a:t>
            </a:r>
          </a:p>
          <a:p>
            <a:pPr algn="just"/>
            <a:r>
              <a:rPr lang="ja-JP" altLang="en-US" sz="1200" dirty="0">
                <a:latin typeface="ＭＳ Ｐゴシック" panose="020B0600070205080204" pitchFamily="50" charset="-128"/>
                <a:ea typeface="ＭＳ Ｐゴシック" panose="020B0600070205080204" pitchFamily="50" charset="-128"/>
              </a:rPr>
              <a:t>もし、外観検査だけで良いのであれば、医薬品の場合も全数検査はできますが、機能検査に相当する理化学試験は採取された検体</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試験サンプル</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err="1">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すなわち、そのロットの代表となる製剤のみについて実施しているのです。</a:t>
            </a:r>
          </a:p>
          <a:p>
            <a:pPr algn="just"/>
            <a:r>
              <a:rPr lang="ja-JP" altLang="en-US" sz="1200" dirty="0">
                <a:latin typeface="ＭＳ Ｐゴシック" panose="020B0600070205080204" pitchFamily="50" charset="-128"/>
                <a:ea typeface="ＭＳ Ｐゴシック" panose="020B0600070205080204" pitchFamily="50" charset="-128"/>
              </a:rPr>
              <a:t>つまり、ある意味、患者さんや医療機関の方々にお届けできる個々の医薬品そのものは</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無試験検査品</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なのです。そして更に言えば、患者さんや医療機関の方々にお届けできる医薬品の品質は、その特性から、製造や試験等の種々の記録</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データ</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によって担保されていると言っても過言ではないのです。</a:t>
            </a:r>
            <a:endParaRPr lang="en-US" altLang="ja-JP" sz="1200" dirty="0">
              <a:latin typeface="ＭＳ Ｐゴシック" panose="020B0600070205080204" pitchFamily="50" charset="-128"/>
              <a:ea typeface="ＭＳ Ｐゴシック" panose="020B0600070205080204" pitchFamily="50" charset="-128"/>
            </a:endParaRPr>
          </a:p>
          <a:p>
            <a:pPr algn="just">
              <a:lnSpc>
                <a:spcPct val="120000"/>
              </a:lnSpc>
            </a:pPr>
            <a:r>
              <a:rPr lang="ja-JP" altLang="en-US" sz="1200" dirty="0">
                <a:latin typeface="ＭＳ Ｐゴシック" panose="020B0600070205080204" pitchFamily="50" charset="-128"/>
                <a:ea typeface="ＭＳ Ｐゴシック" panose="020B0600070205080204" pitchFamily="50" charset="-128"/>
              </a:rPr>
              <a:t>こういう意味で、医薬品に関する記録</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データ</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の完全性･一貫性･正確性を確保することは、患者さんや医療機関の方々に対するコミットメントであると言えるでしょう。</a:t>
            </a:r>
            <a:endParaRPr lang="en-US" altLang="ja-JP"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4</a:t>
            </a:fld>
            <a:endParaRPr kumimoji="1" lang="ja-JP" altLang="en-US"/>
          </a:p>
        </p:txBody>
      </p:sp>
    </p:spTree>
    <p:extLst>
      <p:ext uri="{BB962C8B-B14F-4D97-AF65-F5344CB8AC3E}">
        <p14:creationId xmlns:p14="http://schemas.microsoft.com/office/powerpoint/2010/main" val="924564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40</a:t>
            </a:fld>
            <a:endParaRPr kumimoji="1" lang="ja-JP" altLang="en-US"/>
          </a:p>
        </p:txBody>
      </p:sp>
    </p:spTree>
    <p:extLst>
      <p:ext uri="{BB962C8B-B14F-4D97-AF65-F5344CB8AC3E}">
        <p14:creationId xmlns:p14="http://schemas.microsoft.com/office/powerpoint/2010/main" val="2364797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41</a:t>
            </a:fld>
            <a:endParaRPr kumimoji="1" lang="ja-JP" altLang="en-US"/>
          </a:p>
        </p:txBody>
      </p:sp>
    </p:spTree>
    <p:extLst>
      <p:ext uri="{BB962C8B-B14F-4D97-AF65-F5344CB8AC3E}">
        <p14:creationId xmlns:p14="http://schemas.microsoft.com/office/powerpoint/2010/main" val="2930782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42</a:t>
            </a:fld>
            <a:endParaRPr kumimoji="1" lang="ja-JP" altLang="en-US"/>
          </a:p>
        </p:txBody>
      </p:sp>
    </p:spTree>
    <p:extLst>
      <p:ext uri="{BB962C8B-B14F-4D97-AF65-F5344CB8AC3E}">
        <p14:creationId xmlns:p14="http://schemas.microsoft.com/office/powerpoint/2010/main" val="438372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43</a:t>
            </a:fld>
            <a:endParaRPr kumimoji="1" lang="ja-JP" altLang="en-US"/>
          </a:p>
        </p:txBody>
      </p:sp>
    </p:spTree>
    <p:extLst>
      <p:ext uri="{BB962C8B-B14F-4D97-AF65-F5344CB8AC3E}">
        <p14:creationId xmlns:p14="http://schemas.microsoft.com/office/powerpoint/2010/main" val="3160741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44</a:t>
            </a:fld>
            <a:endParaRPr kumimoji="1" lang="ja-JP" altLang="en-US"/>
          </a:p>
        </p:txBody>
      </p:sp>
    </p:spTree>
    <p:extLst>
      <p:ext uri="{BB962C8B-B14F-4D97-AF65-F5344CB8AC3E}">
        <p14:creationId xmlns:p14="http://schemas.microsoft.com/office/powerpoint/2010/main" val="1613577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45</a:t>
            </a:fld>
            <a:endParaRPr kumimoji="1" lang="ja-JP" altLang="en-US"/>
          </a:p>
        </p:txBody>
      </p:sp>
    </p:spTree>
    <p:extLst>
      <p:ext uri="{BB962C8B-B14F-4D97-AF65-F5344CB8AC3E}">
        <p14:creationId xmlns:p14="http://schemas.microsoft.com/office/powerpoint/2010/main" val="2683938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263FFF-8737-4441-AB20-974B54C47BD1}" type="slidenum">
              <a:rPr kumimoji="1" lang="ja-JP" altLang="en-US" smtClean="0"/>
              <a:t>46</a:t>
            </a:fld>
            <a:endParaRPr kumimoji="1" lang="ja-JP" altLang="en-US"/>
          </a:p>
        </p:txBody>
      </p:sp>
    </p:spTree>
    <p:extLst>
      <p:ext uri="{BB962C8B-B14F-4D97-AF65-F5344CB8AC3E}">
        <p14:creationId xmlns:p14="http://schemas.microsoft.com/office/powerpoint/2010/main" val="218511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pPr algn="just"/>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なぜ、データの完全性は必要なのか？なぜ、データが完全で一貫性があり正確であるよう対応しなければならないか？</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それは、先に述べた患者さんや医療機関の方々に対するコミットメントを着実に履行するために必要なのです。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皆様ご存じのように、医薬品の製造･販売にかかる意思決定は、すべてデータに基づいて実行されています。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これは･･･</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baseline="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① </a:t>
            </a:r>
            <a:r>
              <a:rPr lang="ja-JP" altLang="en-US" sz="1200" dirty="0">
                <a:solidFill>
                  <a:schemeClr val="tx1"/>
                </a:solidFill>
                <a:latin typeface="ＭＳ Ｐゴシック" panose="020B0600070205080204" pitchFamily="50" charset="-128"/>
                <a:ea typeface="ＭＳ Ｐゴシック" panose="020B0600070205080204" pitchFamily="50" charset="-128"/>
              </a:rPr>
              <a:t>データ</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記録</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は医薬品の審査</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査察</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のエビデンスである</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just"/>
            <a:r>
              <a:rPr lang="ja-JP" altLang="en-US" sz="1200" dirty="0" smtClean="0">
                <a:solidFill>
                  <a:schemeClr val="tx1"/>
                </a:solidFill>
                <a:latin typeface="ＭＳ Ｐゴシック" panose="020B0600070205080204" pitchFamily="50" charset="-128"/>
                <a:ea typeface="ＭＳ Ｐゴシック" panose="020B0600070205080204" pitchFamily="50" charset="-128"/>
              </a:rPr>
              <a:t>　　　　　　　　　② </a:t>
            </a:r>
            <a:r>
              <a:rPr lang="ja-JP" altLang="en-US" sz="1200" dirty="0">
                <a:solidFill>
                  <a:schemeClr val="tx1"/>
                </a:solidFill>
                <a:latin typeface="ＭＳ Ｐゴシック" panose="020B0600070205080204" pitchFamily="50" charset="-128"/>
                <a:ea typeface="ＭＳ Ｐゴシック" panose="020B0600070205080204" pitchFamily="50" charset="-128"/>
              </a:rPr>
              <a:t>データ</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記録</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は医薬品の品質のエビデンスである。</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････という、基本的な考え方の上に成り立っています。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記録</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データ</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こそが、私たちが手順書通りに作業を実施したとの唯一の証</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あかし</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であり、</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いつ、誰が、どこで、何を、どのようにしたか</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を証明するものであり、もし記録</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データ</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が無ければ、あるいは、正しくなければ、</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実施していない</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ことと同じになるのです。結果をリアルタイムで紙に手書きしたり、コンピュータ等に入力したもの････これが、患者さんや医療機関の方々に対するコミットメントを着実に履行するために、そして信頼に応えるために必要なものなので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もしも、申請</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査察</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等で提出したデータが間違っていたり、あるいは、品質試験のデータが不正に作成されたりしたものであると、有効性及び安全性に問題がある医薬品が承認され市場に流通するという状況が発生し、製薬企業はもちろん、規制当局、ひいては患者さんや医療機関の方々にとって大問題となることは必定で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だからこそ、私たちは、</a:t>
            </a:r>
            <a:r>
              <a:rPr lang="en-US" altLang="ja-JP" sz="1200" dirty="0">
                <a:solidFill>
                  <a:schemeClr val="tx1"/>
                </a:solidFill>
                <a:latin typeface="ＭＳ Ｐゴシック" panose="020B0600070205080204" pitchFamily="50" charset="-128"/>
                <a:ea typeface="ＭＳ Ｐゴシック" panose="020B0600070205080204" pitchFamily="50" charset="-128"/>
              </a:rPr>
              <a:t>GMP</a:t>
            </a:r>
            <a:r>
              <a:rPr lang="ja-JP" altLang="en-US" sz="1200" dirty="0">
                <a:solidFill>
                  <a:schemeClr val="tx1"/>
                </a:solidFill>
                <a:latin typeface="ＭＳ Ｐゴシック" panose="020B0600070205080204" pitchFamily="50" charset="-128"/>
                <a:ea typeface="ＭＳ Ｐゴシック" panose="020B0600070205080204" pitchFamily="50" charset="-128"/>
              </a:rPr>
              <a:t>組織を作り、正しく記録を残すために会社側</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経営陣</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と従業員が協力してデータの完全性の確保を推進し、製品品質を保証していかなければならないのです。</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5</a:t>
            </a:fld>
            <a:endParaRPr kumimoji="1" lang="ja-JP" altLang="en-US"/>
          </a:p>
        </p:txBody>
      </p:sp>
    </p:spTree>
    <p:extLst>
      <p:ext uri="{BB962C8B-B14F-4D97-AF65-F5344CB8AC3E}">
        <p14:creationId xmlns:p14="http://schemas.microsoft.com/office/powerpoint/2010/main" val="242638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pPr algn="just"/>
            <a:r>
              <a:rPr lang="en-US" altLang="ja-JP" sz="1200" dirty="0">
                <a:latin typeface="ＭＳ Ｐゴシック" panose="020B0600070205080204" pitchFamily="50" charset="-128"/>
                <a:ea typeface="ＭＳ Ｐゴシック" panose="020B0600070205080204" pitchFamily="50" charset="-128"/>
              </a:rPr>
              <a:t>1980</a:t>
            </a:r>
            <a:r>
              <a:rPr lang="ja-JP" altLang="en-US" sz="1200" dirty="0">
                <a:latin typeface="ＭＳ Ｐゴシック" panose="020B0600070205080204" pitchFamily="50" charset="-128"/>
                <a:ea typeface="ＭＳ Ｐゴシック" panose="020B0600070205080204" pitchFamily="50" charset="-128"/>
              </a:rPr>
              <a:t>年代後半、まさにこのようなデータの信頼性が損なわれる状況</a:t>
            </a:r>
            <a:r>
              <a:rPr lang="en-US" altLang="ja-JP" sz="1200" dirty="0">
                <a:latin typeface="ＭＳ Ｐゴシック" panose="020B0600070205080204" pitchFamily="50" charset="-128"/>
                <a:ea typeface="ＭＳ Ｐゴシック" panose="020B0600070205080204" pitchFamily="50" charset="-128"/>
              </a:rPr>
              <a:t>(Generic Drug Scandal)</a:t>
            </a:r>
            <a:r>
              <a:rPr lang="ja-JP" altLang="en-US" sz="1200" dirty="0">
                <a:latin typeface="ＭＳ Ｐゴシック" panose="020B0600070205080204" pitchFamily="50" charset="-128"/>
                <a:ea typeface="ＭＳ Ｐゴシック" panose="020B0600070205080204" pitchFamily="50" charset="-128"/>
              </a:rPr>
              <a:t>がアメリカ合衆国で発覚しました。</a:t>
            </a:r>
            <a:endParaRPr lang="en-US" altLang="ja-JP" sz="1200" dirty="0">
              <a:latin typeface="ＭＳ Ｐゴシック" panose="020B0600070205080204" pitchFamily="50" charset="-128"/>
              <a:ea typeface="ＭＳ Ｐゴシック" panose="020B0600070205080204" pitchFamily="50" charset="-128"/>
            </a:endParaRPr>
          </a:p>
          <a:p>
            <a:pPr algn="just"/>
            <a:r>
              <a:rPr lang="en-US" altLang="ja-JP" sz="1200" dirty="0">
                <a:ln>
                  <a:solidFill>
                    <a:schemeClr val="tx1"/>
                  </a:solidFill>
                </a:ln>
                <a:latin typeface="ＭＳ Ｐゴシック" panose="020B0600070205080204" pitchFamily="50" charset="-128"/>
                <a:ea typeface="ＭＳ Ｐゴシック" panose="020B0600070205080204" pitchFamily="50" charset="-128"/>
                <a:cs typeface="メイリオ"/>
                <a:hlinkClick r:id="rId3"/>
              </a:rPr>
              <a:t>https://www.nytimes.com/1989/10/02/opinion/the-generic-drug-scandal.html</a:t>
            </a:r>
            <a:endParaRPr lang="en-US" altLang="ja-JP" sz="1200" dirty="0">
              <a:ln>
                <a:solidFill>
                  <a:schemeClr val="tx1"/>
                </a:solidFill>
              </a:ln>
              <a:latin typeface="ＭＳ Ｐゴシック" panose="020B0600070205080204" pitchFamily="50" charset="-128"/>
              <a:ea typeface="ＭＳ Ｐゴシック" panose="020B0600070205080204" pitchFamily="50" charset="-128"/>
              <a:cs typeface="メイリオ"/>
            </a:endParaRPr>
          </a:p>
          <a:p>
            <a:pPr algn="just"/>
            <a:r>
              <a:rPr lang="en-US" altLang="ja-JP" sz="1200" dirty="0">
                <a:ln>
                  <a:solidFill>
                    <a:schemeClr val="tx1"/>
                  </a:solidFill>
                </a:ln>
                <a:latin typeface="ＭＳ Ｐゴシック" panose="020B0600070205080204" pitchFamily="50" charset="-128"/>
                <a:ea typeface="ＭＳ Ｐゴシック" panose="020B0600070205080204" pitchFamily="50" charset="-128"/>
                <a:cs typeface="メイリオ"/>
                <a:hlinkClick r:id="rId4"/>
              </a:rPr>
              <a:t>https://www.slideshare.net/mswit/a-fda-crisis-history-the-generic-drug-scandal</a:t>
            </a:r>
            <a:endParaRPr lang="en-US" altLang="ja-JP" sz="1200" dirty="0">
              <a:ln>
                <a:solidFill>
                  <a:schemeClr val="tx1"/>
                </a:solidFill>
              </a:ln>
              <a:latin typeface="ＭＳ Ｐゴシック" panose="020B0600070205080204" pitchFamily="50" charset="-128"/>
              <a:ea typeface="ＭＳ Ｐゴシック" panose="020B0600070205080204" pitchFamily="50" charset="-128"/>
              <a:cs typeface="メイリオ"/>
            </a:endParaRPr>
          </a:p>
          <a:p>
            <a:pPr algn="just" defTabSz="3583128">
              <a:defRPr/>
            </a:pPr>
            <a:r>
              <a:rPr lang="ja-JP" altLang="en-US" sz="1200" dirty="0">
                <a:latin typeface="ＭＳ Ｐゴシック" panose="020B0600070205080204" pitchFamily="50" charset="-128"/>
                <a:ea typeface="ＭＳ Ｐゴシック" panose="020B0600070205080204" pitchFamily="50" charset="-128"/>
              </a:rPr>
              <a:t>ここでは････次のような事例</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データの信頼性が損なわれた結果費やされた経費</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当時価</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等</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が示されています。</a:t>
            </a:r>
            <a:endParaRPr lang="en-US" altLang="ja-JP" sz="1200" dirty="0">
              <a:latin typeface="ＭＳ Ｐゴシック" panose="020B0600070205080204" pitchFamily="50" charset="-128"/>
              <a:ea typeface="ＭＳ Ｐゴシック" panose="020B0600070205080204" pitchFamily="50" charset="-128"/>
            </a:endParaRPr>
          </a:p>
          <a:p>
            <a:pPr algn="just" defTabSz="3583128">
              <a:defRPr/>
            </a:pPr>
            <a:endParaRPr lang="en-US" altLang="ja-JP" sz="1200" dirty="0">
              <a:latin typeface="ＭＳ Ｐゴシック" panose="020B0600070205080204" pitchFamily="50" charset="-128"/>
              <a:ea typeface="ＭＳ Ｐゴシック" panose="020B0600070205080204" pitchFamily="50" charset="-128"/>
            </a:endParaRPr>
          </a:p>
          <a:p>
            <a:pPr algn="just" defTabSz="3583128">
              <a:defRPr/>
            </a:pPr>
            <a:r>
              <a:rPr lang="ja-JP" altLang="en-US" sz="1200" dirty="0">
                <a:latin typeface="ＭＳ Ｐゴシック" panose="020B0600070205080204" pitchFamily="50" charset="-128"/>
                <a:ea typeface="ＭＳ Ｐゴシック" panose="020B0600070205080204" pitchFamily="50" charset="-128"/>
              </a:rPr>
              <a:t>売上損失</a:t>
            </a:r>
            <a:r>
              <a:rPr lang="en-US"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$102,000,000</a:t>
            </a:r>
            <a:r>
              <a:rPr lang="ja-JP" altLang="en-US" sz="1200" dirty="0">
                <a:latin typeface="ＭＳ Ｐゴシック" panose="020B0600070205080204" pitchFamily="50" charset="-128"/>
                <a:ea typeface="ＭＳ Ｐゴシック" panose="020B0600070205080204" pitchFamily="50" charset="-128"/>
              </a:rPr>
              <a:t> </a:t>
            </a:r>
            <a:r>
              <a:rPr lang="en-US" altLang="ja-JP" sz="1200" dirty="0">
                <a:latin typeface="ＭＳ Ｐゴシック" panose="020B0600070205080204" pitchFamily="50" charset="-128"/>
                <a:ea typeface="ＭＳ Ｐゴシック" panose="020B0600070205080204" pitchFamily="50" charset="-128"/>
              </a:rPr>
              <a:t>(1989),  $55,000,000 (1990)</a:t>
            </a:r>
          </a:p>
          <a:p>
            <a:pPr algn="just" defTabSz="3583128">
              <a:defRPr/>
            </a:pPr>
            <a:r>
              <a:rPr lang="ja-JP" altLang="en-US" sz="1200" dirty="0">
                <a:latin typeface="ＭＳ Ｐゴシック" panose="020B0600070205080204" pitchFamily="50" charset="-128"/>
                <a:ea typeface="ＭＳ Ｐゴシック" panose="020B0600070205080204" pitchFamily="50" charset="-128"/>
              </a:rPr>
              <a:t>従業員解雇	：</a:t>
            </a:r>
            <a:r>
              <a:rPr lang="en-US" altLang="ja-JP" sz="1200" dirty="0">
                <a:latin typeface="ＭＳ Ｐゴシック" panose="020B0600070205080204" pitchFamily="50" charset="-128"/>
                <a:ea typeface="ＭＳ Ｐゴシック" panose="020B0600070205080204" pitchFamily="50" charset="-128"/>
              </a:rPr>
              <a:t>900</a:t>
            </a:r>
            <a:r>
              <a:rPr lang="ja-JP" altLang="en-US" sz="1200" dirty="0">
                <a:latin typeface="ＭＳ Ｐゴシック" panose="020B0600070205080204" pitchFamily="50" charset="-128"/>
                <a:ea typeface="ＭＳ Ｐゴシック" panose="020B0600070205080204" pitchFamily="50" charset="-128"/>
              </a:rPr>
              <a:t>人⇒</a:t>
            </a:r>
            <a:r>
              <a:rPr lang="en-US" altLang="ja-JP" sz="1200" dirty="0">
                <a:latin typeface="ＭＳ Ｐゴシック" panose="020B0600070205080204" pitchFamily="50" charset="-128"/>
                <a:ea typeface="ＭＳ Ｐゴシック" panose="020B0600070205080204" pitchFamily="50" charset="-128"/>
              </a:rPr>
              <a:t>450</a:t>
            </a:r>
            <a:r>
              <a:rPr lang="ja-JP" altLang="en-US" sz="1200" dirty="0">
                <a:latin typeface="ＭＳ Ｐゴシック" panose="020B0600070205080204" pitchFamily="50" charset="-128"/>
                <a:ea typeface="ＭＳ Ｐゴシック" panose="020B0600070205080204" pitchFamily="50" charset="-128"/>
              </a:rPr>
              <a:t>人</a:t>
            </a:r>
            <a:endParaRPr lang="en-US" altLang="ja-JP" sz="1200" dirty="0">
              <a:latin typeface="ＭＳ Ｐゴシック" panose="020B0600070205080204" pitchFamily="50" charset="-128"/>
              <a:ea typeface="ＭＳ Ｐゴシック" panose="020B0600070205080204" pitchFamily="50" charset="-128"/>
            </a:endParaRPr>
          </a:p>
          <a:p>
            <a:pPr algn="just" defTabSz="3583128">
              <a:defRPr/>
            </a:pPr>
            <a:r>
              <a:rPr lang="ja-JP" altLang="en-US" sz="1200" dirty="0">
                <a:latin typeface="ＭＳ Ｐゴシック" panose="020B0600070205080204" pitchFamily="50" charset="-128"/>
                <a:ea typeface="ＭＳ Ｐゴシック" panose="020B0600070205080204" pitchFamily="50" charset="-128"/>
              </a:rPr>
              <a:t>刑事及び民事上の罰金	：</a:t>
            </a:r>
            <a:r>
              <a:rPr lang="en-US" altLang="ja-JP" sz="1200" dirty="0">
                <a:latin typeface="ＭＳ Ｐゴシック" panose="020B0600070205080204" pitchFamily="50" charset="-128"/>
                <a:ea typeface="ＭＳ Ｐゴシック" panose="020B0600070205080204" pitchFamily="50" charset="-128"/>
              </a:rPr>
              <a:t>$2,750,000</a:t>
            </a:r>
          </a:p>
          <a:p>
            <a:pPr algn="just" defTabSz="3583128">
              <a:defRPr/>
            </a:pPr>
            <a:r>
              <a:rPr lang="ja-JP" altLang="en-US" sz="1200" dirty="0">
                <a:latin typeface="ＭＳ Ｐゴシック" panose="020B0600070205080204" pitchFamily="50" charset="-128"/>
                <a:ea typeface="ＭＳ Ｐゴシック" panose="020B0600070205080204" pitchFamily="50" charset="-128"/>
              </a:rPr>
              <a:t>株主訴訟の和解金	：</a:t>
            </a:r>
            <a:r>
              <a:rPr lang="en-US" altLang="ja-JP" sz="1200" dirty="0">
                <a:latin typeface="ＭＳ Ｐゴシック" panose="020B0600070205080204" pitchFamily="50" charset="-128"/>
                <a:ea typeface="ＭＳ Ｐゴシック" panose="020B0600070205080204" pitchFamily="50" charset="-128"/>
              </a:rPr>
              <a:t>$2,250,000</a:t>
            </a:r>
          </a:p>
          <a:p>
            <a:pPr algn="just" defTabSz="3583128">
              <a:defRPr/>
            </a:pPr>
            <a:r>
              <a:rPr lang="ja-JP" altLang="en-US" sz="1200" dirty="0">
                <a:latin typeface="ＭＳ Ｐゴシック" panose="020B0600070205080204" pitchFamily="50" charset="-128"/>
                <a:ea typeface="ＭＳ Ｐゴシック" panose="020B0600070205080204" pitchFamily="50" charset="-128"/>
              </a:rPr>
              <a:t>社外監査役及び弁護士</a:t>
            </a:r>
            <a:r>
              <a:rPr lang="ja-JP" altLang="en-US" sz="1200" dirty="0" smtClean="0">
                <a:latin typeface="ＭＳ Ｐゴシック" panose="020B0600070205080204" pitchFamily="50" charset="-128"/>
                <a:ea typeface="ＭＳ Ｐゴシック" panose="020B0600070205080204" pitchFamily="50" charset="-128"/>
              </a:rPr>
              <a:t>費用</a:t>
            </a:r>
            <a:r>
              <a:rPr lang="en-US" altLang="ja-JP" sz="1200" dirty="0" smtClean="0">
                <a:latin typeface="ＭＳ Ｐゴシック" panose="020B0600070205080204" pitchFamily="50" charset="-128"/>
                <a:ea typeface="ＭＳ Ｐゴシック" panose="020B0600070205080204" pitchFamily="50" charset="-128"/>
              </a:rPr>
              <a:t>	</a:t>
            </a:r>
            <a:r>
              <a:rPr lang="ja-JP" altLang="en-US" sz="1200" dirty="0" smtClean="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$5,000,000</a:t>
            </a:r>
          </a:p>
          <a:p>
            <a:pPr algn="just" defTabSz="3583128">
              <a:defRPr/>
            </a:pPr>
            <a:r>
              <a:rPr lang="ja-JP" altLang="en-US" sz="1200" dirty="0">
                <a:latin typeface="ＭＳ Ｐゴシック" panose="020B0600070205080204" pitchFamily="50" charset="-128"/>
                <a:ea typeface="ＭＳ Ｐゴシック" panose="020B0600070205080204" pitchFamily="50" charset="-128"/>
              </a:rPr>
              <a:t>事業運営への障害</a:t>
            </a:r>
            <a:r>
              <a:rPr lang="en-US" altLang="ja-JP" sz="1200" dirty="0">
                <a:latin typeface="ＭＳ Ｐゴシック" panose="020B0600070205080204" pitchFamily="50" charset="-128"/>
                <a:ea typeface="ＭＳ Ｐゴシック" panose="020B0600070205080204" pitchFamily="50" charset="-128"/>
              </a:rPr>
              <a:t>(4</a:t>
            </a:r>
            <a:r>
              <a:rPr lang="ja-JP" altLang="en-US" sz="1200" dirty="0">
                <a:latin typeface="ＭＳ Ｐゴシック" panose="020B0600070205080204" pitchFamily="50" charset="-128"/>
                <a:ea typeface="ＭＳ Ｐゴシック" panose="020B0600070205080204" pitchFamily="50" charset="-128"/>
              </a:rPr>
              <a:t>年間の研究開発費</a:t>
            </a:r>
            <a:r>
              <a:rPr lang="en-US" altLang="ja-JP" sz="1200" dirty="0" smtClean="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	</a:t>
            </a:r>
            <a:r>
              <a:rPr lang="ja-JP" altLang="en-US" sz="1200" dirty="0" smtClean="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算出不可能</a:t>
            </a:r>
            <a:endParaRPr lang="en-US" altLang="ja-JP" sz="1200" dirty="0">
              <a:latin typeface="ＭＳ Ｐゴシック" panose="020B0600070205080204" pitchFamily="50" charset="-128"/>
              <a:ea typeface="ＭＳ Ｐゴシック" panose="020B0600070205080204" pitchFamily="50" charset="-128"/>
            </a:endParaRPr>
          </a:p>
          <a:p>
            <a:pPr algn="just" defTabSz="3583128">
              <a:defRPr/>
            </a:pPr>
            <a:r>
              <a:rPr lang="ja-JP" altLang="en-US" sz="1200" dirty="0">
                <a:latin typeface="ＭＳ Ｐゴシック" panose="020B0600070205080204" pitchFamily="50" charset="-128"/>
                <a:ea typeface="ＭＳ Ｐゴシック" panose="020B0600070205080204" pitchFamily="50" charset="-128"/>
              </a:rPr>
              <a:t>民事訴訟費</a:t>
            </a:r>
            <a:r>
              <a:rPr lang="en-US"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$13,000,000</a:t>
            </a:r>
            <a:endParaRPr lang="ja-JP" altLang="en-US" sz="1200" dirty="0">
              <a:latin typeface="ＭＳ Ｐゴシック" panose="020B0600070205080204" pitchFamily="50" charset="-128"/>
              <a:ea typeface="ＭＳ Ｐゴシック" panose="020B0600070205080204" pitchFamily="50" charset="-128"/>
            </a:endParaRPr>
          </a:p>
          <a:p>
            <a:pPr algn="just" defTabSz="3583128">
              <a:defRPr/>
            </a:pPr>
            <a:endParaRPr lang="en-US" altLang="ja-JP" sz="1200" dirty="0">
              <a:latin typeface="ＭＳ Ｐゴシック" panose="020B0600070205080204" pitchFamily="50" charset="-128"/>
              <a:ea typeface="ＭＳ Ｐゴシック" panose="020B0600070205080204" pitchFamily="50" charset="-128"/>
            </a:endParaRPr>
          </a:p>
          <a:p>
            <a:pPr algn="just" defTabSz="3583128">
              <a:defRPr/>
            </a:pPr>
            <a:r>
              <a:rPr lang="ja-JP" altLang="en-US" sz="1200" dirty="0">
                <a:latin typeface="ＭＳ Ｐゴシック" panose="020B0600070205080204" pitchFamily="50" charset="-128"/>
                <a:ea typeface="ＭＳ Ｐゴシック" panose="020B0600070205080204" pitchFamily="50" charset="-128"/>
              </a:rPr>
              <a:t>そして、</a:t>
            </a:r>
            <a:r>
              <a:rPr lang="en-US" altLang="ja-JP" sz="1200" dirty="0">
                <a:latin typeface="ＭＳ Ｐゴシック" panose="020B0600070205080204" pitchFamily="50" charset="-128"/>
                <a:ea typeface="ＭＳ Ｐゴシック" panose="020B0600070205080204" pitchFamily="50" charset="-128"/>
              </a:rPr>
              <a:t>1990</a:t>
            </a:r>
            <a:r>
              <a:rPr lang="ja-JP" altLang="en-US" sz="1200" dirty="0">
                <a:latin typeface="ＭＳ Ｐゴシック" panose="020B0600070205080204" pitchFamily="50" charset="-128"/>
                <a:ea typeface="ＭＳ Ｐゴシック" panose="020B0600070205080204" pitchFamily="50" charset="-128"/>
              </a:rPr>
              <a:t>年代後半には、上述のスキャンダルを受けて「申請データの完全性に関するガイドライン」が発出されました。</a:t>
            </a:r>
            <a:endParaRPr lang="en-US" altLang="ja-JP" sz="1200" dirty="0">
              <a:latin typeface="ＭＳ Ｐゴシック" panose="020B0600070205080204" pitchFamily="50" charset="-128"/>
              <a:ea typeface="ＭＳ Ｐゴシック" panose="020B0600070205080204" pitchFamily="50" charset="-128"/>
            </a:endParaRPr>
          </a:p>
          <a:p>
            <a:pPr algn="just" defTabSz="3583128">
              <a:defRPr/>
            </a:pPr>
            <a:r>
              <a:rPr lang="en-US" altLang="ja-JP" sz="1200" dirty="0">
                <a:ln>
                  <a:solidFill>
                    <a:schemeClr val="tx1"/>
                  </a:solidFill>
                </a:ln>
                <a:latin typeface="ＭＳ Ｐゴシック" panose="020B0600070205080204" pitchFamily="50" charset="-128"/>
                <a:ea typeface="ＭＳ Ｐゴシック" panose="020B0600070205080204" pitchFamily="50" charset="-128"/>
                <a:cs typeface="メイリオ"/>
                <a:hlinkClick r:id="rId5"/>
              </a:rPr>
              <a:t>https://www.fda.gov/ICECI/EnforcementActions/ApplicationIntegrityPolicy/default.htm</a:t>
            </a:r>
            <a:endParaRPr lang="en-US" altLang="ja-JP" sz="1200" dirty="0">
              <a:ln>
                <a:solidFill>
                  <a:schemeClr val="tx1"/>
                </a:solidFill>
              </a:ln>
              <a:latin typeface="ＭＳ Ｐゴシック" panose="020B0600070205080204" pitchFamily="50" charset="-128"/>
              <a:ea typeface="ＭＳ Ｐゴシック" panose="020B0600070205080204" pitchFamily="50" charset="-128"/>
              <a:cs typeface="メイリオ"/>
            </a:endParaRPr>
          </a:p>
          <a:p>
            <a:pPr algn="just" defTabSz="3583128">
              <a:defRPr/>
            </a:pPr>
            <a:r>
              <a:rPr lang="ja-JP" altLang="en-US" sz="1200" dirty="0">
                <a:latin typeface="ＭＳ Ｐゴシック" panose="020B0600070205080204" pitchFamily="50" charset="-128"/>
                <a:ea typeface="ＭＳ Ｐゴシック" panose="020B0600070205080204" pitchFamily="50" charset="-128"/>
              </a:rPr>
              <a:t>更に、</a:t>
            </a:r>
            <a:r>
              <a:rPr lang="en-US" altLang="ja-JP" sz="1200" dirty="0">
                <a:latin typeface="ＭＳ Ｐゴシック" panose="020B0600070205080204" pitchFamily="50" charset="-128"/>
                <a:ea typeface="ＭＳ Ｐゴシック" panose="020B0600070205080204" pitchFamily="50" charset="-128"/>
              </a:rPr>
              <a:t>2010</a:t>
            </a:r>
            <a:r>
              <a:rPr lang="ja-JP" altLang="en-US" sz="1200" dirty="0">
                <a:latin typeface="ＭＳ Ｐゴシック" panose="020B0600070205080204" pitchFamily="50" charset="-128"/>
                <a:ea typeface="ＭＳ Ｐゴシック" panose="020B0600070205080204" pitchFamily="50" charset="-128"/>
              </a:rPr>
              <a:t>年以降、</a:t>
            </a:r>
            <a:r>
              <a:rPr lang="en-US" altLang="ja-JP" sz="1200" dirty="0">
                <a:latin typeface="ＭＳ Ｐゴシック" panose="020B0600070205080204" pitchFamily="50" charset="-128"/>
                <a:ea typeface="ＭＳ Ｐゴシック" panose="020B0600070205080204" pitchFamily="50" charset="-128"/>
              </a:rPr>
              <a:t>FDA</a:t>
            </a:r>
            <a:r>
              <a:rPr lang="ja-JP" altLang="en-US" sz="1200" dirty="0">
                <a:latin typeface="ＭＳ Ｐゴシック" panose="020B0600070205080204" pitchFamily="50" charset="-128"/>
                <a:ea typeface="ＭＳ Ｐゴシック" panose="020B0600070205080204" pitchFamily="50" charset="-128"/>
              </a:rPr>
              <a:t>は特に</a:t>
            </a:r>
            <a:r>
              <a:rPr lang="en-US" altLang="ja-JP" sz="1200" dirty="0">
                <a:latin typeface="ＭＳ Ｐゴシック" panose="020B0600070205080204" pitchFamily="50" charset="-128"/>
                <a:ea typeface="ＭＳ Ｐゴシック" panose="020B0600070205080204" pitchFamily="50" charset="-128"/>
              </a:rPr>
              <a:t>DI</a:t>
            </a:r>
            <a:r>
              <a:rPr lang="ja-JP" altLang="en-US" sz="1200" dirty="0">
                <a:latin typeface="ＭＳ Ｐゴシック" panose="020B0600070205080204" pitchFamily="50" charset="-128"/>
                <a:ea typeface="ＭＳ Ｐゴシック" panose="020B0600070205080204" pitchFamily="50" charset="-128"/>
              </a:rPr>
              <a:t>対応が不十分な大口の供給元であるインドや中国を中心に、</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正しいデータが出せない会社の品質は保証出来ない</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err="1">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供給元での不具合は製品の欠品に直結する</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との考え方を基に査察を強化していきました。</a:t>
            </a: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6</a:t>
            </a:fld>
            <a:endParaRPr kumimoji="1" lang="ja-JP" altLang="en-US"/>
          </a:p>
        </p:txBody>
      </p:sp>
    </p:spTree>
    <p:extLst>
      <p:ext uri="{BB962C8B-B14F-4D97-AF65-F5344CB8AC3E}">
        <p14:creationId xmlns:p14="http://schemas.microsoft.com/office/powerpoint/2010/main" val="81839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pPr algn="just"/>
            <a:r>
              <a:rPr lang="ja-JP" altLang="en-US" sz="1200" dirty="0">
                <a:latin typeface="+mn-ea"/>
              </a:rPr>
              <a:t>こちらは、</a:t>
            </a:r>
            <a:r>
              <a:rPr lang="zh-TW" altLang="en-US" sz="1200" dirty="0">
                <a:latin typeface="+mn-ea"/>
              </a:rPr>
              <a:t>製剤</a:t>
            </a:r>
            <a:r>
              <a:rPr lang="ja-JP" altLang="en-US" sz="1200" dirty="0">
                <a:latin typeface="+mn-ea"/>
              </a:rPr>
              <a:t>製造所及び</a:t>
            </a:r>
            <a:r>
              <a:rPr lang="zh-TW" altLang="en-US" sz="1200" dirty="0">
                <a:latin typeface="+mn-ea"/>
              </a:rPr>
              <a:t>原薬製造所</a:t>
            </a:r>
            <a:r>
              <a:rPr lang="ja-JP" altLang="en-US" sz="1200" dirty="0">
                <a:latin typeface="+mn-ea"/>
              </a:rPr>
              <a:t>の査察において、</a:t>
            </a:r>
            <a:r>
              <a:rPr lang="en-US" altLang="ja-JP" sz="1200" dirty="0">
                <a:latin typeface="+mn-ea"/>
              </a:rPr>
              <a:t>FDA</a:t>
            </a:r>
            <a:r>
              <a:rPr lang="ja-JP" altLang="en-US" sz="1200" dirty="0">
                <a:latin typeface="+mn-ea"/>
              </a:rPr>
              <a:t>が発出した</a:t>
            </a:r>
            <a:r>
              <a:rPr lang="en-US" altLang="ja-JP" sz="1200" dirty="0">
                <a:latin typeface="+mn-ea"/>
              </a:rPr>
              <a:t>Warning letter</a:t>
            </a:r>
            <a:r>
              <a:rPr lang="ja-JP" altLang="en-US" sz="1200" dirty="0">
                <a:latin typeface="+mn-ea"/>
              </a:rPr>
              <a:t>における</a:t>
            </a:r>
            <a:r>
              <a:rPr lang="en-US" altLang="ja-JP" sz="1200" dirty="0">
                <a:latin typeface="+mn-ea"/>
              </a:rPr>
              <a:t>DI</a:t>
            </a:r>
            <a:r>
              <a:rPr lang="ja-JP" altLang="en-US" sz="1200" dirty="0">
                <a:latin typeface="+mn-ea"/>
              </a:rPr>
              <a:t>関連の指摘の比率の推移を示しています。</a:t>
            </a:r>
          </a:p>
          <a:p>
            <a:pPr algn="just"/>
            <a:r>
              <a:rPr lang="en-US" altLang="ja-JP" sz="1200" dirty="0">
                <a:latin typeface="+mn-ea"/>
              </a:rPr>
              <a:t>2015</a:t>
            </a:r>
            <a:r>
              <a:rPr lang="ja-JP" altLang="en-US" sz="1200" dirty="0">
                <a:latin typeface="+mn-ea"/>
              </a:rPr>
              <a:t>年から</a:t>
            </a:r>
            <a:r>
              <a:rPr lang="en-US" altLang="ja-JP" sz="1200" dirty="0">
                <a:latin typeface="+mn-ea"/>
              </a:rPr>
              <a:t>Warning letter</a:t>
            </a:r>
            <a:r>
              <a:rPr lang="ja-JP" altLang="en-US" sz="1200" dirty="0">
                <a:latin typeface="+mn-ea"/>
              </a:rPr>
              <a:t>のうち</a:t>
            </a:r>
            <a:r>
              <a:rPr lang="en-US" altLang="ja-JP" sz="1200" dirty="0">
                <a:latin typeface="+mn-ea"/>
              </a:rPr>
              <a:t>DI</a:t>
            </a:r>
            <a:r>
              <a:rPr lang="ja-JP" altLang="ja-JP" sz="1200" dirty="0">
                <a:latin typeface="+mn-ea"/>
              </a:rPr>
              <a:t>関連の指摘</a:t>
            </a:r>
            <a:r>
              <a:rPr lang="ja-JP" altLang="en-US" sz="1200" dirty="0">
                <a:latin typeface="+mn-ea"/>
              </a:rPr>
              <a:t>は</a:t>
            </a:r>
            <a:r>
              <a:rPr lang="ja-JP" altLang="ja-JP" sz="1200" dirty="0">
                <a:latin typeface="+mn-ea"/>
              </a:rPr>
              <a:t>減少傾向で</a:t>
            </a:r>
            <a:r>
              <a:rPr lang="ja-JP" altLang="en-US" sz="1200" dirty="0">
                <a:latin typeface="+mn-ea"/>
              </a:rPr>
              <a:t>は</a:t>
            </a:r>
            <a:r>
              <a:rPr lang="ja-JP" altLang="ja-JP" sz="1200" dirty="0">
                <a:latin typeface="+mn-ea"/>
              </a:rPr>
              <a:t>あ</a:t>
            </a:r>
            <a:r>
              <a:rPr lang="ja-JP" altLang="en-US" sz="1200" dirty="0">
                <a:latin typeface="+mn-ea"/>
              </a:rPr>
              <a:t>りますが，</a:t>
            </a:r>
            <a:r>
              <a:rPr lang="en-US" altLang="ja-JP" sz="1200" dirty="0">
                <a:latin typeface="+mn-ea"/>
              </a:rPr>
              <a:t>2018</a:t>
            </a:r>
            <a:r>
              <a:rPr lang="ja-JP" altLang="en-US" sz="1200" dirty="0">
                <a:latin typeface="+mn-ea"/>
              </a:rPr>
              <a:t>年</a:t>
            </a:r>
            <a:r>
              <a:rPr lang="ja-JP" altLang="ja-JP" sz="1200" dirty="0">
                <a:latin typeface="+mn-ea"/>
              </a:rPr>
              <a:t>現在もなお、「</a:t>
            </a:r>
            <a:r>
              <a:rPr lang="en-US" altLang="ja-JP" sz="1200" dirty="0">
                <a:latin typeface="+mn-ea"/>
              </a:rPr>
              <a:t>DI</a:t>
            </a:r>
            <a:r>
              <a:rPr lang="ja-JP" altLang="ja-JP" sz="1200" dirty="0">
                <a:latin typeface="+mn-ea"/>
              </a:rPr>
              <a:t>関連の指摘</a:t>
            </a:r>
            <a:r>
              <a:rPr lang="ja-JP" altLang="en-US" sz="1200" dirty="0">
                <a:latin typeface="+mn-ea"/>
              </a:rPr>
              <a:t>」は</a:t>
            </a:r>
            <a:r>
              <a:rPr lang="en-US" altLang="ja-JP" sz="1200" dirty="0">
                <a:latin typeface="+mn-ea"/>
              </a:rPr>
              <a:t>4</a:t>
            </a:r>
            <a:r>
              <a:rPr lang="ja-JP" altLang="ja-JP" sz="1200" dirty="0">
                <a:latin typeface="+mn-ea"/>
              </a:rPr>
              <a:t>割を超え</a:t>
            </a:r>
            <a:r>
              <a:rPr lang="ja-JP" altLang="en-US" sz="1200" dirty="0">
                <a:latin typeface="+mn-ea"/>
              </a:rPr>
              <a:t>てい</a:t>
            </a:r>
            <a:r>
              <a:rPr lang="ja-JP" altLang="ja-JP" sz="1200" dirty="0">
                <a:latin typeface="+mn-ea"/>
              </a:rPr>
              <a:t>る</a:t>
            </a:r>
            <a:r>
              <a:rPr lang="ja-JP" altLang="en-US" sz="1200" dirty="0">
                <a:latin typeface="+mn-ea"/>
              </a:rPr>
              <a:t>状況が続いています。</a:t>
            </a:r>
          </a:p>
          <a:p>
            <a:pPr algn="just"/>
            <a:r>
              <a:rPr lang="ja-JP" altLang="en-US" sz="1200" dirty="0">
                <a:latin typeface="+mn-ea"/>
              </a:rPr>
              <a:t>当初の指摘はデータ改ざんや削除等の文書管理に関する内容が多数であったのに対し、近年の指摘はコンピュータ管理・監査証跡・記録の同時性等、文書管理関係以外の領域まで拡大しているのが特徴と言えます。</a:t>
            </a:r>
            <a:endParaRPr lang="en-US" altLang="ja-JP" sz="1200" dirty="0">
              <a:latin typeface="+mn-ea"/>
            </a:endParaRPr>
          </a:p>
          <a:p>
            <a:pPr algn="just"/>
            <a:r>
              <a:rPr lang="ja-JP" altLang="en-US" sz="1200" dirty="0">
                <a:latin typeface="+mn-ea"/>
              </a:rPr>
              <a:t>では、国内の状況はどうでしょうか･･････。</a:t>
            </a: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7</a:t>
            </a:fld>
            <a:endParaRPr kumimoji="1" lang="ja-JP" altLang="en-US"/>
          </a:p>
        </p:txBody>
      </p:sp>
    </p:spTree>
    <p:extLst>
      <p:ext uri="{BB962C8B-B14F-4D97-AF65-F5344CB8AC3E}">
        <p14:creationId xmlns:p14="http://schemas.microsoft.com/office/powerpoint/2010/main" val="2167141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pPr algn="just" defTabSz="1671157">
              <a:defRPr/>
            </a:pPr>
            <a:r>
              <a:rPr lang="ja-JP" altLang="en-US" sz="1200" dirty="0">
                <a:latin typeface="ＭＳ Ｐゴシック" panose="020B0600070205080204" pitchFamily="50" charset="-128"/>
                <a:ea typeface="ＭＳ Ｐゴシック" panose="020B0600070205080204" pitchFamily="50" charset="-128"/>
              </a:rPr>
              <a:t>日本では、</a:t>
            </a:r>
            <a:r>
              <a:rPr lang="en-US" altLang="ja-JP" sz="1200" dirty="0">
                <a:latin typeface="ＭＳ Ｐゴシック" panose="020B0600070205080204" pitchFamily="50" charset="-128"/>
                <a:ea typeface="ＭＳ Ｐゴシック" panose="020B0600070205080204" pitchFamily="50" charset="-128"/>
              </a:rPr>
              <a:t>2017</a:t>
            </a:r>
            <a:r>
              <a:rPr lang="ja-JP" altLang="en-US" sz="1200" dirty="0">
                <a:latin typeface="ＭＳ Ｐゴシック" panose="020B0600070205080204" pitchFamily="50" charset="-128"/>
                <a:ea typeface="ＭＳ Ｐゴシック" panose="020B0600070205080204" pitchFamily="50" charset="-128"/>
              </a:rPr>
              <a:t>年の</a:t>
            </a:r>
            <a:r>
              <a:rPr lang="en-US" altLang="ja-JP" sz="1200" dirty="0">
                <a:latin typeface="ＭＳ Ｐゴシック" panose="020B0600070205080204" pitchFamily="50" charset="-128"/>
                <a:ea typeface="ＭＳ Ｐゴシック" panose="020B0600070205080204" pitchFamily="50" charset="-128"/>
              </a:rPr>
              <a:t>『GMP</a:t>
            </a:r>
            <a:r>
              <a:rPr lang="ja-JP" altLang="en-US" sz="1200" dirty="0">
                <a:latin typeface="ＭＳ Ｐゴシック" panose="020B0600070205080204" pitchFamily="50" charset="-128"/>
                <a:ea typeface="ＭＳ Ｐゴシック" panose="020B0600070205080204" pitchFamily="50" charset="-128"/>
              </a:rPr>
              <a:t>事例研究会</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で</a:t>
            </a:r>
            <a:r>
              <a:rPr lang="en-US" altLang="ja-JP" sz="1200" dirty="0">
                <a:latin typeface="ＭＳ Ｐゴシック" panose="020B0600070205080204" pitchFamily="50" charset="-128"/>
                <a:ea typeface="ＭＳ Ｐゴシック" panose="020B0600070205080204" pitchFamily="50" charset="-128"/>
              </a:rPr>
              <a:t>PMDA</a:t>
            </a:r>
            <a:r>
              <a:rPr lang="ja-JP" altLang="en-US" sz="1200" dirty="0">
                <a:latin typeface="ＭＳ Ｐゴシック" panose="020B0600070205080204" pitchFamily="50" charset="-128"/>
                <a:ea typeface="ＭＳ Ｐゴシック" panose="020B0600070205080204" pitchFamily="50" charset="-128"/>
              </a:rPr>
              <a:t>より、</a:t>
            </a:r>
            <a:r>
              <a:rPr lang="en-US" altLang="ja-JP" sz="1200" dirty="0">
                <a:latin typeface="ＭＳ Ｐゴシック" panose="020B0600070205080204" pitchFamily="50" charset="-128"/>
                <a:ea typeface="ＭＳ Ｐゴシック" panose="020B0600070205080204" pitchFamily="50" charset="-128"/>
              </a:rPr>
              <a:t>PMDA</a:t>
            </a:r>
            <a:r>
              <a:rPr lang="ja-JP" altLang="en-US" sz="1200" dirty="0">
                <a:latin typeface="ＭＳ Ｐゴシック" panose="020B0600070205080204" pitchFamily="50" charset="-128"/>
                <a:ea typeface="ＭＳ Ｐゴシック" panose="020B0600070205080204" pitchFamily="50" charset="-128"/>
              </a:rPr>
              <a:t>による</a:t>
            </a:r>
            <a:r>
              <a:rPr lang="en-US" altLang="ja-JP" sz="1200" dirty="0">
                <a:latin typeface="ＭＳ Ｐゴシック" panose="020B0600070205080204" pitchFamily="50" charset="-128"/>
                <a:ea typeface="ＭＳ Ｐゴシック" panose="020B0600070205080204" pitchFamily="50" charset="-128"/>
              </a:rPr>
              <a:t>GMP</a:t>
            </a:r>
            <a:r>
              <a:rPr lang="ja-JP" altLang="en-US" sz="1200" dirty="0">
                <a:latin typeface="ＭＳ Ｐゴシック" panose="020B0600070205080204" pitchFamily="50" charset="-128"/>
                <a:ea typeface="ＭＳ Ｐゴシック" panose="020B0600070205080204" pitchFamily="50" charset="-128"/>
              </a:rPr>
              <a:t>調査の指摘事項で文書管理や記録に関する不備が増加している旨の報告がありました。そして、文書管理や記録に関する不備が、</a:t>
            </a:r>
            <a:r>
              <a:rPr lang="en-US" altLang="ja-JP"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2016</a:t>
            </a:r>
            <a:r>
              <a:rPr lang="ja-JP" altLang="en-US"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年の</a:t>
            </a:r>
            <a:r>
              <a:rPr lang="en-US" altLang="ja-JP"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25</a:t>
            </a:r>
            <a:r>
              <a:rPr lang="ja-JP" altLang="en-US"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件から</a:t>
            </a:r>
            <a:r>
              <a:rPr lang="en-US" altLang="ja-JP"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2017</a:t>
            </a:r>
            <a:r>
              <a:rPr lang="ja-JP" altLang="en-US"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年では</a:t>
            </a:r>
            <a:r>
              <a:rPr lang="en-US" altLang="ja-JP"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41</a:t>
            </a:r>
            <a:r>
              <a:rPr lang="ja-JP" altLang="en-US"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件に急増しているとの報告がありました。</a:t>
            </a:r>
          </a:p>
          <a:p>
            <a:pPr algn="just" defTabSz="1671157">
              <a:defRPr/>
            </a:pPr>
            <a:r>
              <a:rPr lang="ja-JP" altLang="en-US" sz="1200" dirty="0">
                <a:latin typeface="ＭＳ Ｐゴシック" panose="020B0600070205080204" pitchFamily="50" charset="-128"/>
                <a:ea typeface="ＭＳ Ｐゴシック" panose="020B0600070205080204" pitchFamily="50" charset="-128"/>
              </a:rPr>
              <a:t>この報告では、</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データの完全性への対応は</a:t>
            </a:r>
            <a:r>
              <a:rPr lang="en-US" altLang="ja-JP" sz="1200" dirty="0">
                <a:latin typeface="ＭＳ Ｐゴシック" panose="020B0600070205080204" pitchFamily="50" charset="-128"/>
                <a:ea typeface="ＭＳ Ｐゴシック" panose="020B0600070205080204" pitchFamily="50" charset="-128"/>
              </a:rPr>
              <a:t>GMP</a:t>
            </a:r>
            <a:r>
              <a:rPr lang="ja-JP" altLang="en-US" sz="1200" dirty="0">
                <a:latin typeface="ＭＳ Ｐゴシック" panose="020B0600070205080204" pitchFamily="50" charset="-128"/>
                <a:ea typeface="ＭＳ Ｐゴシック" panose="020B0600070205080204" pitchFamily="50" charset="-128"/>
              </a:rPr>
              <a:t>活動として当たり前のことであり、データの</a:t>
            </a:r>
            <a:r>
              <a:rPr lang="ja-JP" altLang="en-US" sz="1200" dirty="0" smtClean="0">
                <a:latin typeface="ＭＳ Ｐゴシック" panose="020B0600070205080204" pitchFamily="50" charset="-128"/>
                <a:ea typeface="ＭＳ Ｐゴシック" panose="020B0600070205080204" pitchFamily="50" charset="-128"/>
              </a:rPr>
              <a:t>完全性に関する企業側の対応が不十分である」との見解が示されています！</a:t>
            </a:r>
            <a:endParaRPr lang="ja-JP" altLang="en-US"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8</a:t>
            </a:fld>
            <a:endParaRPr kumimoji="1" lang="ja-JP" altLang="en-US"/>
          </a:p>
        </p:txBody>
      </p:sp>
    </p:spTree>
    <p:extLst>
      <p:ext uri="{BB962C8B-B14F-4D97-AF65-F5344CB8AC3E}">
        <p14:creationId xmlns:p14="http://schemas.microsoft.com/office/powerpoint/2010/main" val="86282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384175"/>
            <a:ext cx="4751387" cy="2671763"/>
          </a:xfrm>
        </p:spPr>
      </p:sp>
      <p:sp>
        <p:nvSpPr>
          <p:cNvPr id="3" name="ノート プレースホルダー 2"/>
          <p:cNvSpPr>
            <a:spLocks noGrp="1"/>
          </p:cNvSpPr>
          <p:nvPr>
            <p:ph type="body" idx="1"/>
          </p:nvPr>
        </p:nvSpPr>
        <p:spPr/>
        <p:txBody>
          <a:bodyPr/>
          <a:lstStyle/>
          <a:p>
            <a:pPr algn="just"/>
            <a:r>
              <a:rPr lang="ja-JP" altLang="en-US" sz="1200" dirty="0">
                <a:latin typeface="ＭＳ Ｐゴシック" panose="020B0600070205080204" pitchFamily="50" charset="-128"/>
                <a:ea typeface="ＭＳ Ｐゴシック" panose="020B0600070205080204" pitchFamily="50" charset="-128"/>
              </a:rPr>
              <a:t>もし、データの完全性への対応を疎かにするとどうなるでしょうか？</a:t>
            </a:r>
            <a:endParaRPr lang="en-US" altLang="ja-JP" sz="1200" dirty="0">
              <a:latin typeface="ＭＳ Ｐゴシック" panose="020B0600070205080204" pitchFamily="50" charset="-128"/>
              <a:ea typeface="ＭＳ Ｐゴシック" panose="020B0600070205080204" pitchFamily="50" charset="-128"/>
            </a:endParaRPr>
          </a:p>
          <a:p>
            <a:pPr algn="just">
              <a:defRPr/>
            </a:pPr>
            <a:r>
              <a:rPr lang="ja-JP" altLang="en-US" sz="1200" dirty="0">
                <a:latin typeface="ＭＳ Ｐゴシック" panose="020B0600070205080204" pitchFamily="50" charset="-128"/>
                <a:ea typeface="ＭＳ Ｐゴシック" panose="020B0600070205080204" pitchFamily="50" charset="-128"/>
              </a:rPr>
              <a:t>前述のように、データの完全性への対応を疎かにすると、その企業が製造･販売している製品の品質が保証できず、場合によっては製品の回収が発生し、企業は多くのものを失います。</a:t>
            </a:r>
            <a:endParaRPr lang="en-US" altLang="ja-JP" sz="1200" dirty="0">
              <a:latin typeface="ＭＳ Ｐゴシック" panose="020B0600070205080204" pitchFamily="50" charset="-128"/>
              <a:ea typeface="ＭＳ Ｐゴシック" panose="020B0600070205080204" pitchFamily="50" charset="-128"/>
            </a:endParaRPr>
          </a:p>
          <a:p>
            <a:pPr algn="just" defTabSz="1960565">
              <a:defRPr/>
            </a:pPr>
            <a:r>
              <a:rPr lang="ja-JP" altLang="en-US" sz="1200" dirty="0">
                <a:latin typeface="ＭＳ Ｐゴシック" panose="020B0600070205080204" pitchFamily="50" charset="-128"/>
                <a:ea typeface="ＭＳ Ｐゴシック" panose="020B0600070205080204" pitchFamily="50" charset="-128"/>
              </a:rPr>
              <a:t>例えば・・・・、</a:t>
            </a:r>
            <a:r>
              <a:rPr lang="ja-JP" altLang="ja-JP" sz="1200" dirty="0"/>
              <a:t>回収及び賠償にかかる費用</a:t>
            </a:r>
            <a:r>
              <a:rPr lang="en-US" altLang="ja-JP" sz="1200" dirty="0"/>
              <a:t> (</a:t>
            </a:r>
            <a:r>
              <a:rPr lang="ja-JP" altLang="ja-JP" sz="1200" dirty="0"/>
              <a:t>経済的損失</a:t>
            </a:r>
            <a:r>
              <a:rPr lang="en-US" altLang="ja-JP" sz="1200" dirty="0"/>
              <a:t>)</a:t>
            </a:r>
            <a:r>
              <a:rPr lang="ja-JP" altLang="ja-JP" sz="1200" dirty="0" err="1"/>
              <a:t>、</a:t>
            </a:r>
            <a:r>
              <a:rPr lang="ja-JP" altLang="ja-JP" sz="1200" dirty="0"/>
              <a:t>企業の信頼</a:t>
            </a:r>
            <a:r>
              <a:rPr lang="en-US" altLang="ja-JP" sz="1200" dirty="0"/>
              <a:t> (</a:t>
            </a:r>
            <a:r>
              <a:rPr lang="ja-JP" altLang="ja-JP" sz="1200" dirty="0"/>
              <a:t>社会的信用の失墜、株価の下落</a:t>
            </a:r>
            <a:r>
              <a:rPr lang="en-US" altLang="ja-JP" sz="1200" dirty="0"/>
              <a:t>)</a:t>
            </a:r>
            <a:r>
              <a:rPr lang="ja-JP" altLang="ja-JP" sz="1200" dirty="0" err="1"/>
              <a:t>、</a:t>
            </a:r>
            <a:r>
              <a:rPr lang="ja-JP" altLang="ja-JP" sz="1200" dirty="0"/>
              <a:t>製品</a:t>
            </a:r>
            <a:r>
              <a:rPr lang="en-US" altLang="ja-JP" sz="1200" dirty="0"/>
              <a:t>(</a:t>
            </a:r>
            <a:r>
              <a:rPr lang="ja-JP" altLang="ja-JP" sz="1200" dirty="0"/>
              <a:t>同社の他製品を含む</a:t>
            </a:r>
            <a:r>
              <a:rPr lang="en-US" altLang="ja-JP" sz="1200" dirty="0"/>
              <a:t>)</a:t>
            </a:r>
            <a:r>
              <a:rPr lang="ja-JP" altLang="ja-JP" sz="1200" dirty="0"/>
              <a:t>の販路</a:t>
            </a:r>
            <a:r>
              <a:rPr lang="en-US" altLang="ja-JP" sz="1200" dirty="0"/>
              <a:t> (</a:t>
            </a:r>
            <a:r>
              <a:rPr lang="ja-JP" altLang="ja-JP" sz="1200" dirty="0"/>
              <a:t>シェア縮小･消失</a:t>
            </a:r>
            <a:r>
              <a:rPr lang="en-US" altLang="ja-JP" sz="1200" dirty="0"/>
              <a:t>) </a:t>
            </a:r>
            <a:r>
              <a:rPr lang="ja-JP" altLang="ja-JP" sz="1200" dirty="0"/>
              <a:t>等々を失い、医薬品の場合、回収の原因によっては患者さんの命を危険にさらすことになるかも知れないので</a:t>
            </a:r>
            <a:r>
              <a:rPr lang="ja-JP" altLang="en-US" sz="1200" dirty="0"/>
              <a:t>す。</a:t>
            </a:r>
            <a:endParaRPr lang="ja-JP" altLang="en-US" sz="1200" dirty="0">
              <a:ln>
                <a:solidFill>
                  <a:schemeClr val="tx1"/>
                </a:solidFill>
              </a:ln>
              <a:latin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9</a:t>
            </a:fld>
            <a:endParaRPr kumimoji="1" lang="ja-JP" altLang="en-US"/>
          </a:p>
        </p:txBody>
      </p:sp>
    </p:spTree>
    <p:extLst>
      <p:ext uri="{BB962C8B-B14F-4D97-AF65-F5344CB8AC3E}">
        <p14:creationId xmlns:p14="http://schemas.microsoft.com/office/powerpoint/2010/main" val="194614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2F181A8-7EC4-4027-A6C6-79A83506F069}" type="datetime1">
              <a:rPr kumimoji="1" lang="ja-JP" altLang="en-US" smtClean="0"/>
              <a:t>2019/5/20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2905691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BAB03B-50B4-45DF-8D20-5229DFDE1BBC}" type="datetime1">
              <a:rPr kumimoji="1" lang="ja-JP" altLang="en-US" smtClean="0"/>
              <a:t>2019/5/20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397863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27B562-94FF-4AF9-BC6E-88D31CB98A31}" type="datetime1">
              <a:rPr kumimoji="1" lang="ja-JP" altLang="en-US" smtClean="0"/>
              <a:t>2019/5/20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380563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C45136-E2ED-48E6-B645-35ECDEC0B4E1}" type="datetime1">
              <a:rPr kumimoji="1" lang="ja-JP" altLang="en-US" smtClean="0"/>
              <a:t>2019/5/20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333584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2D77CFE-29A1-454B-A9F6-81760D432B6F}" type="datetime1">
              <a:rPr kumimoji="1" lang="ja-JP" altLang="en-US" smtClean="0"/>
              <a:t>2019/5/20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345646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2683B5D-07D2-449F-B933-1D866E82EBC4}" type="datetime1">
              <a:rPr kumimoji="1" lang="ja-JP" altLang="en-US" smtClean="0"/>
              <a:t>2019/5/20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25243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F445713-ABFE-43E2-8034-7ED9849D8A0D}" type="datetime1">
              <a:rPr kumimoji="1" lang="ja-JP" altLang="en-US" smtClean="0"/>
              <a:t>2019/5/20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235860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AE7D935-9EEE-4326-88EF-8573D3D4C176}" type="datetime1">
              <a:rPr kumimoji="1" lang="ja-JP" altLang="en-US" smtClean="0"/>
              <a:t>2019/5/20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261805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B5BD95-605C-4F68-A291-7A1C637F73DA}" type="datetime1">
              <a:rPr kumimoji="1" lang="ja-JP" altLang="en-US" smtClean="0"/>
              <a:t>2019/5/20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190986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4A66FFC-AC28-48C2-A7C1-F010E072B8F1}" type="datetime1">
              <a:rPr kumimoji="1" lang="ja-JP" altLang="en-US" smtClean="0"/>
              <a:t>2019/5/20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301370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08BF3E-538A-47A0-97C1-E4856DE25CE3}" type="datetime1">
              <a:rPr kumimoji="1" lang="ja-JP" altLang="en-US" smtClean="0"/>
              <a:t>2019/5/20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21519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22388-F337-47D5-9BF8-EFB4D5BB03F4}" type="datetime1">
              <a:rPr kumimoji="1" lang="ja-JP" altLang="en-US" smtClean="0"/>
              <a:t>2019/5/20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446DB-90D4-4F05-8050-421225B112E1}" type="slidenum">
              <a:rPr kumimoji="1" lang="ja-JP" altLang="en-US" smtClean="0"/>
              <a:t>‹#›</a:t>
            </a:fld>
            <a:endParaRPr kumimoji="1" lang="ja-JP" altLang="en-US"/>
          </a:p>
        </p:txBody>
      </p:sp>
    </p:spTree>
    <p:extLst>
      <p:ext uri="{BB962C8B-B14F-4D97-AF65-F5344CB8AC3E}">
        <p14:creationId xmlns:p14="http://schemas.microsoft.com/office/powerpoint/2010/main" val="1148267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hyperlink" Target="http://www.google.co.jp/url?url=http://free-business-illustration.com/04-free/066-brokerage.html&amp;rct=j&amp;frm=1&amp;q=&amp;esrc=s&amp;sa=U&amp;ei=gM_6U5H3HMui8AXPyoKIBg&amp;ved=0CBwQ9QEwAw&amp;usg=AFQjCNEhSqKYbUIVyIA0qqWLg1kC1AftE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7.jpg"/><Relationship Id="rId4" Type="http://schemas.openxmlformats.org/officeDocument/2006/relationships/image" Target="../media/image2.jpe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Layout" Target="../diagrams/layout2.xml"/><Relationship Id="rId3" Type="http://schemas.openxmlformats.org/officeDocument/2006/relationships/image" Target="../media/image1.gif"/><Relationship Id="rId7" Type="http://schemas.openxmlformats.org/officeDocument/2006/relationships/diagramColors" Target="../diagrams/colors1.xml"/><Relationship Id="rId12" Type="http://schemas.openxmlformats.org/officeDocument/2006/relationships/diagramData" Target="../diagrams/data2.xml"/><Relationship Id="rId2" Type="http://schemas.openxmlformats.org/officeDocument/2006/relationships/notesSlide" Target="../notesSlides/notesSlide5.xml"/><Relationship Id="rId16" Type="http://schemas.microsoft.com/office/2007/relationships/diagramDrawing" Target="../diagrams/drawing2.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14.png"/><Relationship Id="rId5" Type="http://schemas.openxmlformats.org/officeDocument/2006/relationships/diagramLayout" Target="../diagrams/layout1.xml"/><Relationship Id="rId15" Type="http://schemas.openxmlformats.org/officeDocument/2006/relationships/diagramColors" Target="../diagrams/colors2.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 Id="rId1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gif"/><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4.png"/><Relationship Id="rId4" Type="http://schemas.openxmlformats.org/officeDocument/2006/relationships/image" Target="../media/image19.jp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3782" y="1122363"/>
            <a:ext cx="9864436" cy="2387600"/>
          </a:xfrm>
        </p:spPr>
        <p:txBody>
          <a:bodyPr>
            <a:normAutofit/>
          </a:bodyPr>
          <a:lstStyle/>
          <a:p>
            <a:r>
              <a:rPr kumimoji="1" lang="ja-JP" altLang="en-US" dirty="0"/>
              <a:t>データの完全性</a:t>
            </a:r>
            <a:r>
              <a:rPr kumimoji="1" lang="en-US" altLang="ja-JP" dirty="0"/>
              <a:t/>
            </a:r>
            <a:br>
              <a:rPr kumimoji="1" lang="en-US" altLang="ja-JP" dirty="0"/>
            </a:br>
            <a:r>
              <a:rPr lang="ja-JP" altLang="en-US" dirty="0"/>
              <a:t>（実務者向け</a:t>
            </a:r>
            <a:r>
              <a:rPr lang="ja-JP" altLang="en-US" dirty="0" smtClean="0"/>
              <a:t>）</a:t>
            </a:r>
            <a:endParaRPr kumimoji="1" lang="ja-JP" altLang="en-US" dirty="0"/>
          </a:p>
        </p:txBody>
      </p:sp>
      <p:sp>
        <p:nvSpPr>
          <p:cNvPr id="3" name="サブタイトル 2"/>
          <p:cNvSpPr>
            <a:spLocks noGrp="1"/>
          </p:cNvSpPr>
          <p:nvPr>
            <p:ph type="subTitle" idx="1"/>
          </p:nvPr>
        </p:nvSpPr>
        <p:spPr/>
        <p:txBody>
          <a:bodyPr/>
          <a:lstStyle/>
          <a:p>
            <a:r>
              <a:rPr lang="ja-JP" altLang="en-US" dirty="0" smtClean="0"/>
              <a:t>日本製薬工業協会　品質委員会　</a:t>
            </a:r>
            <a:r>
              <a:rPr lang="en-US" altLang="ja-JP" dirty="0" smtClean="0"/>
              <a:t>GMP </a:t>
            </a:r>
            <a:r>
              <a:rPr lang="ja-JP" altLang="en-US" dirty="0" smtClean="0"/>
              <a:t>部会</a:t>
            </a:r>
            <a:endParaRPr lang="en-US" altLang="ja-JP" dirty="0" smtClean="0"/>
          </a:p>
          <a:p>
            <a:r>
              <a:rPr lang="en-US" altLang="ja-JP" dirty="0" smtClean="0"/>
              <a:t>DI </a:t>
            </a:r>
            <a:r>
              <a:rPr lang="ja-JP" altLang="en-US" dirty="0"/>
              <a:t>プロジェクト　</a:t>
            </a:r>
            <a:r>
              <a:rPr lang="en-US" altLang="ja-JP" dirty="0" smtClean="0"/>
              <a:t>2019</a:t>
            </a:r>
            <a:r>
              <a:rPr lang="ja-JP" altLang="en-US" dirty="0" smtClean="0"/>
              <a:t>年</a:t>
            </a:r>
            <a:r>
              <a:rPr lang="en-US" altLang="ja-JP" dirty="0" smtClean="0"/>
              <a:t>5</a:t>
            </a:r>
            <a:r>
              <a:rPr lang="ja-JP" altLang="en-US" dirty="0" smtClean="0"/>
              <a:t>月</a:t>
            </a:r>
            <a:r>
              <a:rPr lang="ja-JP" altLang="en-US" dirty="0"/>
              <a:t>作成</a:t>
            </a:r>
          </a:p>
        </p:txBody>
      </p:sp>
      <p:sp>
        <p:nvSpPr>
          <p:cNvPr id="4" name="スライド番号プレースホルダー 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1</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55213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4" name="台形 3"/>
          <p:cNvSpPr/>
          <p:nvPr/>
        </p:nvSpPr>
        <p:spPr>
          <a:xfrm rot="5400000">
            <a:off x="5573910" y="-3986997"/>
            <a:ext cx="1031123" cy="12178947"/>
          </a:xfrm>
          <a:prstGeom prst="trapezoid">
            <a:avLst>
              <a:gd name="adj" fmla="val 26198"/>
            </a:avLst>
          </a:prstGeom>
          <a:gradFill>
            <a:gsLst>
              <a:gs pos="0">
                <a:schemeClr val="accent6">
                  <a:lumMod val="5000"/>
                  <a:lumOff val="95000"/>
                </a:schemeClr>
              </a:gs>
              <a:gs pos="74000">
                <a:schemeClr val="accent6">
                  <a:lumMod val="20000"/>
                  <a:lumOff val="80000"/>
                </a:schemeClr>
              </a:gs>
              <a:gs pos="89000">
                <a:schemeClr val="accent6">
                  <a:lumMod val="20000"/>
                  <a:lumOff val="80000"/>
                </a:schemeClr>
              </a:gs>
              <a:gs pos="100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21" name="タイトル 1"/>
          <p:cNvSpPr txBox="1">
            <a:spLocks/>
          </p:cNvSpPr>
          <p:nvPr/>
        </p:nvSpPr>
        <p:spPr>
          <a:xfrm>
            <a:off x="17539" y="1780580"/>
            <a:ext cx="12161405" cy="72008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ln>
                  <a:solidFill>
                    <a:srgbClr val="0000FF"/>
                  </a:solidFill>
                </a:ln>
                <a:latin typeface="HG丸ｺﾞｼｯｸM-PRO" panose="020F0600000000000000" pitchFamily="50" charset="-128"/>
                <a:ea typeface="HG丸ｺﾞｼｯｸM-PRO" panose="020F0600000000000000" pitchFamily="50" charset="-128"/>
              </a:rPr>
              <a:t>も</a:t>
            </a:r>
            <a:r>
              <a:rPr lang="ja-JP" altLang="en-US" sz="5400" dirty="0">
                <a:ln>
                  <a:solidFill>
                    <a:srgbClr val="0000FF"/>
                  </a:solidFill>
                </a:ln>
                <a:latin typeface="HG丸ｺﾞｼｯｸM-PRO" panose="020F0600000000000000" pitchFamily="50" charset="-128"/>
                <a:ea typeface="HG丸ｺﾞｼｯｸM-PRO" panose="020F0600000000000000" pitchFamily="50" charset="-128"/>
              </a:rPr>
              <a:t>し</a:t>
            </a:r>
            <a:r>
              <a:rPr lang="ja-JP" altLang="en-US" sz="4000" dirty="0">
                <a:ln>
                  <a:solidFill>
                    <a:srgbClr val="0000FF"/>
                  </a:solidFill>
                </a:ln>
                <a:latin typeface="HG丸ｺﾞｼｯｸM-PRO" panose="020F0600000000000000" pitchFamily="50" charset="-128"/>
                <a:ea typeface="HG丸ｺﾞｼｯｸM-PRO" panose="020F0600000000000000" pitchFamily="50" charset="-128"/>
              </a:rPr>
              <a:t>･･･</a:t>
            </a:r>
            <a:r>
              <a:rPr lang="ja-JP" altLang="en-US" sz="4800" dirty="0" smtClean="0">
                <a:ln>
                  <a:solidFill>
                    <a:srgbClr val="0000FF"/>
                  </a:solidFill>
                </a:ln>
                <a:latin typeface="HG丸ｺﾞｼｯｸM-PRO" panose="020F0600000000000000" pitchFamily="50" charset="-128"/>
                <a:ea typeface="HG丸ｺﾞｼｯｸM-PRO" panose="020F0600000000000000" pitchFamily="50" charset="-128"/>
              </a:rPr>
              <a:t>データ</a:t>
            </a:r>
            <a:r>
              <a:rPr lang="ja-JP" altLang="en-US" sz="4000" dirty="0" smtClean="0">
                <a:ln>
                  <a:solidFill>
                    <a:srgbClr val="0000FF"/>
                  </a:solidFill>
                </a:ln>
                <a:latin typeface="HG丸ｺﾞｼｯｸM-PRO" panose="020F0600000000000000" pitchFamily="50" charset="-128"/>
                <a:ea typeface="HG丸ｺﾞｼｯｸM-PRO" panose="020F0600000000000000" pitchFamily="50" charset="-128"/>
              </a:rPr>
              <a:t>の完全性</a:t>
            </a:r>
            <a:r>
              <a:rPr lang="ja-JP" altLang="en-US" sz="3200" dirty="0" smtClean="0">
                <a:ln>
                  <a:solidFill>
                    <a:srgbClr val="0000FF"/>
                  </a:solidFill>
                </a:ln>
                <a:latin typeface="HG丸ｺﾞｼｯｸM-PRO" panose="020F0600000000000000" pitchFamily="50" charset="-128"/>
                <a:ea typeface="HG丸ｺﾞｼｯｸM-PRO" panose="020F0600000000000000" pitchFamily="50" charset="-128"/>
              </a:rPr>
              <a:t>へ</a:t>
            </a:r>
            <a:r>
              <a:rPr lang="ja-JP" altLang="en-US" sz="3200" dirty="0">
                <a:ln>
                  <a:solidFill>
                    <a:srgbClr val="0000FF"/>
                  </a:solidFill>
                </a:ln>
                <a:latin typeface="HG丸ｺﾞｼｯｸM-PRO" panose="020F0600000000000000" pitchFamily="50" charset="-128"/>
                <a:ea typeface="HG丸ｺﾞｼｯｸM-PRO" panose="020F0600000000000000" pitchFamily="50" charset="-128"/>
              </a:rPr>
              <a:t>の対応</a:t>
            </a:r>
            <a:r>
              <a:rPr lang="ja-JP" altLang="en-US" sz="2800" dirty="0">
                <a:ln>
                  <a:solidFill>
                    <a:srgbClr val="0000FF"/>
                  </a:solidFill>
                </a:ln>
                <a:latin typeface="HG丸ｺﾞｼｯｸM-PRO" panose="020F0600000000000000" pitchFamily="50" charset="-128"/>
                <a:ea typeface="HG丸ｺﾞｼｯｸM-PRO" panose="020F0600000000000000" pitchFamily="50" charset="-128"/>
              </a:rPr>
              <a:t>を疎かに</a:t>
            </a:r>
            <a:r>
              <a:rPr lang="ja-JP" altLang="en-US" sz="2400" dirty="0">
                <a:ln>
                  <a:solidFill>
                    <a:srgbClr val="0000FF"/>
                  </a:solidFill>
                </a:ln>
                <a:latin typeface="HG丸ｺﾞｼｯｸM-PRO" panose="020F0600000000000000" pitchFamily="50" charset="-128"/>
                <a:ea typeface="HG丸ｺﾞｼｯｸM-PRO" panose="020F0600000000000000" pitchFamily="50" charset="-128"/>
              </a:rPr>
              <a:t>すると････</a:t>
            </a:r>
          </a:p>
        </p:txBody>
      </p:sp>
      <p:sp>
        <p:nvSpPr>
          <p:cNvPr id="22" name="コンテンツ プレースホルダー 2"/>
          <p:cNvSpPr txBox="1">
            <a:spLocks/>
          </p:cNvSpPr>
          <p:nvPr/>
        </p:nvSpPr>
        <p:spPr>
          <a:xfrm>
            <a:off x="254518" y="2646744"/>
            <a:ext cx="11603506" cy="4137678"/>
          </a:xfrm>
          <a:prstGeom prst="rect">
            <a:avLst/>
          </a:prstGeom>
          <a:solidFill>
            <a:schemeClr val="bg1">
              <a:alpha val="75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20000"/>
              </a:lnSpc>
              <a:spcBef>
                <a:spcPts val="0"/>
              </a:spcBef>
              <a:defRPr/>
            </a:pP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医薬品、医療機器等の品質、有効性及び安全性の確保等に関する法律等の一部を改正する法律案</a:t>
            </a: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平成</a:t>
            </a: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31</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年</a:t>
            </a:r>
            <a:r>
              <a:rPr lang="en-US" altLang="ja-JP" sz="3000" dirty="0">
                <a:ln>
                  <a:solidFill>
                    <a:srgbClr val="00B050"/>
                  </a:solidFill>
                </a:ln>
                <a:latin typeface="HG丸ｺﾞｼｯｸM-PRO" panose="020F0600000000000000" pitchFamily="50" charset="-128"/>
                <a:ea typeface="HG丸ｺﾞｼｯｸM-PRO" panose="020F0600000000000000" pitchFamily="50" charset="-128"/>
              </a:rPr>
              <a:t>3</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月</a:t>
            </a: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19</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日 第</a:t>
            </a: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198</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回国会（常会）提出</a:t>
            </a: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a:t>
            </a:r>
            <a:endParaRPr lang="ja-JP" altLang="en-US" sz="3000" dirty="0">
              <a:ln>
                <a:solidFill>
                  <a:srgbClr val="00B050"/>
                </a:solidFill>
              </a:ln>
              <a:latin typeface="HG丸ｺﾞｼｯｸM-PRO" panose="020F0600000000000000" pitchFamily="50" charset="-128"/>
              <a:ea typeface="HG丸ｺﾞｼｯｸM-PRO" panose="020F0600000000000000" pitchFamily="50" charset="-128"/>
            </a:endParaRPr>
          </a:p>
          <a:p>
            <a:pPr marL="1028700" lvl="1" indent="-571500" algn="just">
              <a:lnSpc>
                <a:spcPct val="120000"/>
              </a:lnSpc>
              <a:spcBef>
                <a:spcPts val="0"/>
              </a:spcBef>
              <a:buFont typeface="HG丸ｺﾞｼｯｸM-PRO" panose="020F0600000000000000" pitchFamily="50" charset="-128"/>
              <a:buChar char="❖"/>
              <a:defRPr/>
            </a:pPr>
            <a:r>
              <a:rPr lang="ja-JP" altLang="en-US" sz="3500" dirty="0" smtClean="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許可等業者の業務監督体制を整備すること．</a:t>
            </a:r>
            <a:endParaRPr lang="en-US" altLang="ja-JP" sz="3500" dirty="0" smtClean="0">
              <a:ln>
                <a:solidFill>
                  <a:srgbClr val="C00000"/>
                </a:solidFill>
              </a:ln>
              <a:solidFill>
                <a:srgbClr val="C00000"/>
              </a:solidFill>
              <a:latin typeface="HG丸ｺﾞｼｯｸM-PRO" panose="020F0600000000000000" pitchFamily="50" charset="-128"/>
              <a:ea typeface="HG丸ｺﾞｼｯｸM-PRO" panose="020F0600000000000000" pitchFamily="50" charset="-128"/>
            </a:endParaRPr>
          </a:p>
          <a:p>
            <a:pPr marL="1028700" lvl="1" indent="-571500" algn="just">
              <a:lnSpc>
                <a:spcPct val="120000"/>
              </a:lnSpc>
              <a:spcBef>
                <a:spcPts val="0"/>
              </a:spcBef>
              <a:buFont typeface="HG丸ｺﾞｼｯｸM-PRO" panose="020F0600000000000000" pitchFamily="50" charset="-128"/>
              <a:buChar char="❖"/>
              <a:defRPr/>
            </a:pPr>
            <a:r>
              <a:rPr lang="ja-JP" altLang="en-US" sz="3500" dirty="0" smtClean="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許可</a:t>
            </a:r>
            <a:r>
              <a:rPr lang="ja-JP" altLang="en-US" sz="35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等業者の薬事に関する業務に責任を有する役員</a:t>
            </a:r>
            <a:r>
              <a:rPr lang="en-US" altLang="ja-JP" sz="35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5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責任役員</a:t>
            </a:r>
            <a:r>
              <a:rPr lang="en-US" altLang="ja-JP" sz="3500" dirty="0" smtClean="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500" dirty="0" smtClean="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の明確化．</a:t>
            </a:r>
            <a:endParaRPr lang="en-US" altLang="ja-JP" sz="3500" dirty="0">
              <a:ln>
                <a:solidFill>
                  <a:schemeClr val="tx1"/>
                </a:solidFill>
              </a:ln>
            </a:endParaRPr>
          </a:p>
          <a:p>
            <a:pPr algn="just">
              <a:lnSpc>
                <a:spcPct val="120000"/>
              </a:lnSpc>
              <a:spcBef>
                <a:spcPts val="0"/>
              </a:spcBef>
              <a:defRPr/>
            </a:pPr>
            <a:r>
              <a:rPr lang="ja-JP" altLang="en-US" sz="3500" dirty="0" smtClean="0">
                <a:ln>
                  <a:solidFill>
                    <a:schemeClr val="tx1"/>
                  </a:solidFill>
                </a:ln>
                <a:solidFill>
                  <a:srgbClr val="FF0000"/>
                </a:solidFill>
                <a:latin typeface="HG丸ｺﾞｼｯｸM-PRO" panose="020F0600000000000000" pitchFamily="50" charset="-128"/>
                <a:ea typeface="HG丸ｺﾞｼｯｸM-PRO" panose="020F0600000000000000" pitchFamily="50" charset="-128"/>
              </a:rPr>
              <a:t>⇒経営陣</a:t>
            </a:r>
            <a:r>
              <a:rPr lang="ja-JP" altLang="en-US" sz="3500" dirty="0">
                <a:ln>
                  <a:solidFill>
                    <a:schemeClr val="tx1"/>
                  </a:solidFill>
                </a:ln>
                <a:solidFill>
                  <a:srgbClr val="FF0000"/>
                </a:solidFill>
                <a:latin typeface="HG丸ｺﾞｼｯｸM-PRO" panose="020F0600000000000000" pitchFamily="50" charset="-128"/>
                <a:ea typeface="HG丸ｺﾞｼｯｸM-PRO" panose="020F0600000000000000" pitchFamily="50" charset="-128"/>
              </a:rPr>
              <a:t>の法令遵守にかかる責任が</a:t>
            </a:r>
            <a:r>
              <a:rPr lang="ja-JP" altLang="en-US" sz="3500" dirty="0" smtClean="0">
                <a:ln>
                  <a:solidFill>
                    <a:schemeClr val="tx1"/>
                  </a:solidFill>
                </a:ln>
                <a:solidFill>
                  <a:srgbClr val="FF0000"/>
                </a:solidFill>
                <a:latin typeface="HG丸ｺﾞｼｯｸM-PRO" panose="020F0600000000000000" pitchFamily="50" charset="-128"/>
                <a:ea typeface="HG丸ｺﾞｼｯｸM-PRO" panose="020F0600000000000000" pitchFamily="50" charset="-128"/>
              </a:rPr>
              <a:t>問われることとなります．</a:t>
            </a:r>
            <a:endParaRPr lang="ja-JP" altLang="en-US" sz="3500" dirty="0">
              <a:ln>
                <a:solidFill>
                  <a:schemeClr val="tx1"/>
                </a:solidFill>
              </a:ln>
              <a:solidFill>
                <a:srgbClr val="FF0000"/>
              </a:solidFill>
              <a:latin typeface="HG丸ｺﾞｼｯｸM-PRO" panose="020F0600000000000000" pitchFamily="50" charset="-128"/>
              <a:ea typeface="HG丸ｺﾞｼｯｸM-PRO" panose="020F0600000000000000" pitchFamily="50" charset="-128"/>
            </a:endParaRPr>
          </a:p>
        </p:txBody>
      </p:sp>
      <p:sp>
        <p:nvSpPr>
          <p:cNvPr id="6" name="星 32 5"/>
          <p:cNvSpPr/>
          <p:nvPr/>
        </p:nvSpPr>
        <p:spPr>
          <a:xfrm>
            <a:off x="98343" y="2488254"/>
            <a:ext cx="11915857" cy="4230339"/>
          </a:xfrm>
          <a:prstGeom prst="star32">
            <a:avLst/>
          </a:prstGeom>
          <a:solidFill>
            <a:srgbClr val="FFFF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Rectangle 12"/>
          <p:cNvSpPr txBox="1">
            <a:spLocks noChangeArrowheads="1"/>
          </p:cNvSpPr>
          <p:nvPr/>
        </p:nvSpPr>
        <p:spPr bwMode="auto">
          <a:xfrm>
            <a:off x="10435728" y="6486525"/>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10</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1137720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20" name="Rectangle 12"/>
          <p:cNvSpPr txBox="1">
            <a:spLocks noChangeArrowheads="1"/>
          </p:cNvSpPr>
          <p:nvPr/>
        </p:nvSpPr>
        <p:spPr bwMode="auto">
          <a:xfrm>
            <a:off x="11034713" y="6486524"/>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11</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17540" y="2363079"/>
            <a:ext cx="2330805" cy="1384995"/>
          </a:xfrm>
          <a:prstGeom prst="rect">
            <a:avLst/>
          </a:prstGeom>
          <a:solidFill>
            <a:schemeClr val="bg1">
              <a:alpha val="75000"/>
            </a:schemeClr>
          </a:solidFill>
        </p:spPr>
        <p:txBody>
          <a:bodyPr wrap="square" lIns="91440" tIns="45720" rIns="91440" bIns="45720">
            <a:spAutoFit/>
            <a:scene3d>
              <a:camera prst="perspectiveContrastingRightFacing"/>
              <a:lightRig rig="soft" dir="t">
                <a:rot lat="0" lon="0" rev="15600000"/>
              </a:lightRig>
            </a:scene3d>
            <a:sp3d extrusionH="57150" prstMaterial="softEdge">
              <a:bevelT w="25400" h="38100"/>
            </a:sp3d>
          </a:bodyPr>
          <a:lstStyle/>
          <a:p>
            <a:pPr algn="ctr"/>
            <a:r>
              <a:rPr lang="en-US" altLang="ja-JP"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D</a:t>
            </a:r>
            <a:r>
              <a:rPr lang="ja-JP" altLang="en-US"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 </a:t>
            </a:r>
            <a:r>
              <a:rPr lang="en-US" altLang="ja-JP"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I</a:t>
            </a:r>
            <a:r>
              <a:rPr lang="ja-JP" altLang="en-US"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 関連の</a:t>
            </a:r>
            <a:endParaRPr lang="en-US" altLang="ja-JP"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endParaRPr>
          </a:p>
          <a:p>
            <a:pPr algn="ctr"/>
            <a:r>
              <a:rPr lang="ja-JP" altLang="en-US"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最近</a:t>
            </a:r>
            <a:r>
              <a:rPr lang="en-US" altLang="ja-JP"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10</a:t>
            </a:r>
            <a:r>
              <a:rPr lang="ja-JP" altLang="en-US"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年の</a:t>
            </a:r>
          </a:p>
          <a:p>
            <a:pPr algn="ctr"/>
            <a:r>
              <a:rPr lang="ja-JP" altLang="en-US"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不祥事事例</a:t>
            </a:r>
          </a:p>
        </p:txBody>
      </p:sp>
      <p:graphicFrame>
        <p:nvGraphicFramePr>
          <p:cNvPr id="4" name="表 3"/>
          <p:cNvGraphicFramePr>
            <a:graphicFrameLocks noGrp="1"/>
          </p:cNvGraphicFramePr>
          <p:nvPr>
            <p:extLst/>
          </p:nvPr>
        </p:nvGraphicFramePr>
        <p:xfrm>
          <a:off x="1895888" y="1531756"/>
          <a:ext cx="9369272" cy="5297670"/>
        </p:xfrm>
        <a:graphic>
          <a:graphicData uri="http://schemas.openxmlformats.org/drawingml/2006/table">
            <a:tbl>
              <a:tblPr/>
              <a:tblGrid>
                <a:gridCol w="592437">
                  <a:extLst>
                    <a:ext uri="{9D8B030D-6E8A-4147-A177-3AD203B41FA5}">
                      <a16:colId xmlns="" xmlns:a16="http://schemas.microsoft.com/office/drawing/2014/main" val="20000"/>
                    </a:ext>
                  </a:extLst>
                </a:gridCol>
                <a:gridCol w="1162931">
                  <a:extLst>
                    <a:ext uri="{9D8B030D-6E8A-4147-A177-3AD203B41FA5}">
                      <a16:colId xmlns="" xmlns:a16="http://schemas.microsoft.com/office/drawing/2014/main" val="20001"/>
                    </a:ext>
                  </a:extLst>
                </a:gridCol>
                <a:gridCol w="1568859">
                  <a:extLst>
                    <a:ext uri="{9D8B030D-6E8A-4147-A177-3AD203B41FA5}">
                      <a16:colId xmlns="" xmlns:a16="http://schemas.microsoft.com/office/drawing/2014/main" val="20002"/>
                    </a:ext>
                  </a:extLst>
                </a:gridCol>
                <a:gridCol w="1832165">
                  <a:extLst>
                    <a:ext uri="{9D8B030D-6E8A-4147-A177-3AD203B41FA5}">
                      <a16:colId xmlns="" xmlns:a16="http://schemas.microsoft.com/office/drawing/2014/main" val="20003"/>
                    </a:ext>
                  </a:extLst>
                </a:gridCol>
                <a:gridCol w="4212880">
                  <a:extLst>
                    <a:ext uri="{9D8B030D-6E8A-4147-A177-3AD203B41FA5}">
                      <a16:colId xmlns="" xmlns:a16="http://schemas.microsoft.com/office/drawing/2014/main" val="20004"/>
                    </a:ext>
                  </a:extLst>
                </a:gridCol>
              </a:tblGrid>
              <a:tr h="163207">
                <a:tc>
                  <a:txBody>
                    <a:bodyPr/>
                    <a:lstStyle/>
                    <a:p>
                      <a:pPr algn="ctr"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企業名</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発覚年月</a:t>
                      </a:r>
                    </a:p>
                  </a:txBody>
                  <a:tcPr marL="4892"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対　象</a:t>
                      </a:r>
                    </a:p>
                  </a:txBody>
                  <a:tcPr marL="4892"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不正時期</a:t>
                      </a:r>
                    </a:p>
                  </a:txBody>
                  <a:tcPr marL="4892"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概　要</a:t>
                      </a:r>
                    </a:p>
                  </a:txBody>
                  <a:tcPr marL="4892"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A</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医薬品 </a:t>
                      </a:r>
                      <a:r>
                        <a:rPr lang="en-US" altLang="ja-JP"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錠剤</a:t>
                      </a:r>
                      <a:r>
                        <a:rPr lang="en-US" altLang="ja-JP"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原料を取り違えて製造．</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主成分と添加剤の混合ミス</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b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出荷判定試験の際にサンプルを意図的にすり替え．</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B</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dirty="0">
                          <a:solidFill>
                            <a:srgbClr val="FF0000"/>
                          </a:solidFill>
                          <a:effectLst/>
                          <a:latin typeface="HG丸ｺﾞｼｯｸM-PRO" panose="020F0600000000000000" pitchFamily="50" charset="-128"/>
                          <a:ea typeface="HG丸ｺﾞｼｯｸM-PRO" panose="020F0600000000000000" pitchFamily="50" charset="-128"/>
                        </a:rPr>
                        <a:t>医薬品</a:t>
                      </a:r>
                      <a:br>
                        <a:rPr lang="ja-JP" altLang="en-US" sz="1000" b="1" i="0" u="none" strike="noStrike" dirty="0">
                          <a:solidFill>
                            <a:srgbClr val="FF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dirty="0">
                          <a:solidFill>
                            <a:srgbClr val="FF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dirty="0">
                          <a:solidFill>
                            <a:srgbClr val="FF0000"/>
                          </a:solidFill>
                          <a:effectLst/>
                          <a:latin typeface="HG丸ｺﾞｼｯｸM-PRO" panose="020F0600000000000000" pitchFamily="50" charset="-128"/>
                          <a:ea typeface="HG丸ｺﾞｼｯｸM-PRO" panose="020F0600000000000000" pitchFamily="50" charset="-128"/>
                        </a:rPr>
                        <a:t>人血清アルブミン製剤</a:t>
                      </a:r>
                      <a:r>
                        <a:rPr lang="en-US" altLang="ja-JP" sz="1000" b="1" i="0" u="none" strike="noStrike" dirty="0">
                          <a:solidFill>
                            <a:srgbClr val="FF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承認申請資料及び製造</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(PV)</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時のデータ改ざん．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データ差し換え</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15692">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Ｃ</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医薬品 </a:t>
                      </a:r>
                      <a:r>
                        <a:rPr lang="en-US" altLang="zh-CN"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r>
                        <a:rPr lang="zh-CN"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注射剤</a:t>
                      </a:r>
                      <a:r>
                        <a:rPr lang="en-US" altLang="zh-CN"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製品出荷にかかる品質試験の一部を意図的に実施せず出荷．</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未検査</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D</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エアバッグ</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インフレーター</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インフレーター</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ガス発生装置</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の性能試験データ改ざん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部品破裂につながる兆候を隠蔽</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634958">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E</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免震ゴム 他</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 ３月</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  </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断熱パネルの耐火性能データ改ざん</a:t>
                      </a:r>
                      <a:b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免震ゴムの性能データ改ざん</a:t>
                      </a:r>
                      <a:b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防振ゴム</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鉄道車両用</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dirty="0" err="1">
                          <a:solidFill>
                            <a:srgbClr val="000000"/>
                          </a:solidFill>
                          <a:effectLst/>
                          <a:latin typeface="HG丸ｺﾞｼｯｸM-PRO" panose="020F0600000000000000" pitchFamily="50" charset="-128"/>
                          <a:ea typeface="HG丸ｺﾞｼｯｸM-PRO" panose="020F0600000000000000" pitchFamily="50" charset="-128"/>
                        </a:rPr>
                        <a:t>での</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不正行為</a:t>
                      </a:r>
                      <a:b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船舶用バルブのシートリング未検査</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F</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医薬品 </a:t>
                      </a:r>
                      <a:r>
                        <a:rPr lang="en-US" altLang="ja-JP"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血液製剤</a:t>
                      </a:r>
                      <a:r>
                        <a:rPr lang="en-US" altLang="ja-JP"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1980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年代～</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承認書とは異なる方法で血液製剤を製造し，虚偽の製造記録を作成して隠蔽</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477708">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G</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杭打ち工事</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3052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件中</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360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件の杭打ちデータ改ざん．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　データ改ざん対象となった杭は計</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2382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本．</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　関与従業員</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196</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人</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現場管理者</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61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人を含む</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H</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2016</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燃費</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1991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2016</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軽自動車</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車種の燃費データ改ざん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再測定データにおいても不正データを提出</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I </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無資格検査</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過去</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年間</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無資格検査員による検査</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J</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無資格検査</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過去</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年間</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無資格検査員による検査</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K</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アルミ製品</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1970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年代～</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製品の検査証明書のデータ改ざん及び 検査工程の省略</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L</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半導体部品</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6</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検査データの改ざん，未検査，隠蔽</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M</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タイヤコード</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自動車用ホース</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2016</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製品検査データの改ざん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　</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149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件</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3"/>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N</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燃費･排気ガス</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燃費及び排気ガス測定データ改ざん</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4"/>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O</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排気ガス</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自動車</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車種の排気ガス測定データ改ざん</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5"/>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P</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燃費･排気ガス</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出荷前検査で排気ガス測定データと燃費データを改ざん</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6"/>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Q</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免震装置･制震装置</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油圧ダンパー</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製品検査データの改ざん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　免震装置</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995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件</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制震装置</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件</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7"/>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R</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b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産業用鉛蓄電池</a:t>
                      </a:r>
                      <a:br>
                        <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半導体材料 他 </a:t>
                      </a:r>
                      <a:r>
                        <a:rPr lang="en-US" altLang="zh-TW" sz="1000" b="1" i="0" u="none" strike="noStrike">
                          <a:solidFill>
                            <a:srgbClr val="000000"/>
                          </a:solidFill>
                          <a:effectLst/>
                          <a:latin typeface="HG丸ｺﾞｼｯｸM-PRO" panose="020F0600000000000000" pitchFamily="50" charset="-128"/>
                          <a:ea typeface="HG丸ｺﾞｼｯｸM-PRO" panose="020F0600000000000000" pitchFamily="50" charset="-128"/>
                        </a:rPr>
                        <a:t>29</a:t>
                      </a:r>
                      <a:r>
                        <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製品</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1970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年代～</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製品検査データ改ざん</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8"/>
                  </a:ext>
                </a:extLst>
              </a:tr>
            </a:tbl>
          </a:graphicData>
        </a:graphic>
      </p:graphicFrame>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62" y="1449238"/>
            <a:ext cx="1253112" cy="835408"/>
          </a:xfrm>
          <a:prstGeom prst="rect">
            <a:avLst/>
          </a:prstGeom>
        </p:spPr>
      </p:pic>
    </p:spTree>
    <p:extLst>
      <p:ext uri="{BB962C8B-B14F-4D97-AF65-F5344CB8AC3E}">
        <p14:creationId xmlns:p14="http://schemas.microsoft.com/office/powerpoint/2010/main" val="3990956523"/>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grpSp>
        <p:nvGrpSpPr>
          <p:cNvPr id="30" name="グループ化 29"/>
          <p:cNvGrpSpPr/>
          <p:nvPr/>
        </p:nvGrpSpPr>
        <p:grpSpPr>
          <a:xfrm>
            <a:off x="12356" y="2387942"/>
            <a:ext cx="12176163" cy="4519485"/>
            <a:chOff x="37070" y="2338514"/>
            <a:chExt cx="12176163" cy="4519485"/>
          </a:xfrm>
        </p:grpSpPr>
        <p:pic>
          <p:nvPicPr>
            <p:cNvPr id="4" name="図 3"/>
            <p:cNvPicPr>
              <a:picLocks noChangeAspect="1"/>
            </p:cNvPicPr>
            <p:nvPr/>
          </p:nvPicPr>
          <p:blipFill>
            <a:blip r:embed="rId4"/>
            <a:stretch>
              <a:fillRect/>
            </a:stretch>
          </p:blipFill>
          <p:spPr>
            <a:xfrm>
              <a:off x="37070" y="2338515"/>
              <a:ext cx="12176163" cy="4519484"/>
            </a:xfrm>
            <a:prstGeom prst="rect">
              <a:avLst/>
            </a:prstGeom>
          </p:spPr>
        </p:pic>
        <p:sp>
          <p:nvSpPr>
            <p:cNvPr id="7" name="フリーフォーム 6"/>
            <p:cNvSpPr/>
            <p:nvPr/>
          </p:nvSpPr>
          <p:spPr>
            <a:xfrm>
              <a:off x="37070" y="3495233"/>
              <a:ext cx="4785132" cy="2791511"/>
            </a:xfrm>
            <a:custGeom>
              <a:avLst/>
              <a:gdLst>
                <a:gd name="connsiteX0" fmla="*/ 0 w 4785132"/>
                <a:gd name="connsiteY0" fmla="*/ 2781999 h 2791511"/>
                <a:gd name="connsiteX1" fmla="*/ 172995 w 4785132"/>
                <a:gd name="connsiteY1" fmla="*/ 2781999 h 2791511"/>
                <a:gd name="connsiteX2" fmla="*/ 395416 w 4785132"/>
                <a:gd name="connsiteY2" fmla="*/ 2683145 h 2791511"/>
                <a:gd name="connsiteX3" fmla="*/ 494271 w 4785132"/>
                <a:gd name="connsiteY3" fmla="*/ 2633718 h 2791511"/>
                <a:gd name="connsiteX4" fmla="*/ 642552 w 4785132"/>
                <a:gd name="connsiteY4" fmla="*/ 2658432 h 2791511"/>
                <a:gd name="connsiteX5" fmla="*/ 926757 w 4785132"/>
                <a:gd name="connsiteY5" fmla="*/ 2559578 h 2791511"/>
                <a:gd name="connsiteX6" fmla="*/ 1173892 w 4785132"/>
                <a:gd name="connsiteY6" fmla="*/ 2497794 h 2791511"/>
                <a:gd name="connsiteX7" fmla="*/ 1173892 w 4785132"/>
                <a:gd name="connsiteY7" fmla="*/ 2559578 h 2791511"/>
                <a:gd name="connsiteX8" fmla="*/ 1655806 w 4785132"/>
                <a:gd name="connsiteY8" fmla="*/ 2176518 h 2791511"/>
                <a:gd name="connsiteX9" fmla="*/ 1754660 w 4785132"/>
                <a:gd name="connsiteY9" fmla="*/ 2213589 h 2791511"/>
                <a:gd name="connsiteX10" fmla="*/ 1952368 w 4785132"/>
                <a:gd name="connsiteY10" fmla="*/ 1966453 h 2791511"/>
                <a:gd name="connsiteX11" fmla="*/ 2125362 w 4785132"/>
                <a:gd name="connsiteY11" fmla="*/ 2102378 h 2791511"/>
                <a:gd name="connsiteX12" fmla="*/ 2323071 w 4785132"/>
                <a:gd name="connsiteY12" fmla="*/ 1842886 h 2791511"/>
                <a:gd name="connsiteX13" fmla="*/ 2372498 w 4785132"/>
                <a:gd name="connsiteY13" fmla="*/ 1830529 h 2791511"/>
                <a:gd name="connsiteX14" fmla="*/ 2446638 w 4785132"/>
                <a:gd name="connsiteY14" fmla="*/ 1941740 h 2791511"/>
                <a:gd name="connsiteX15" fmla="*/ 2496065 w 4785132"/>
                <a:gd name="connsiteY15" fmla="*/ 2077664 h 2791511"/>
                <a:gd name="connsiteX16" fmla="*/ 2631989 w 4785132"/>
                <a:gd name="connsiteY16" fmla="*/ 1966453 h 2791511"/>
                <a:gd name="connsiteX17" fmla="*/ 2730844 w 4785132"/>
                <a:gd name="connsiteY17" fmla="*/ 2065308 h 2791511"/>
                <a:gd name="connsiteX18" fmla="*/ 2928552 w 4785132"/>
                <a:gd name="connsiteY18" fmla="*/ 1657535 h 2791511"/>
                <a:gd name="connsiteX19" fmla="*/ 3138616 w 4785132"/>
                <a:gd name="connsiteY19" fmla="*/ 1447470 h 2791511"/>
                <a:gd name="connsiteX20" fmla="*/ 3422822 w 4785132"/>
                <a:gd name="connsiteY20" fmla="*/ 1138551 h 2791511"/>
                <a:gd name="connsiteX21" fmla="*/ 3781168 w 4785132"/>
                <a:gd name="connsiteY21" fmla="*/ 891416 h 2791511"/>
                <a:gd name="connsiteX22" fmla="*/ 4040660 w 4785132"/>
                <a:gd name="connsiteY22" fmla="*/ 631924 h 2791511"/>
                <a:gd name="connsiteX23" fmla="*/ 4337222 w 4785132"/>
                <a:gd name="connsiteY23" fmla="*/ 335362 h 2791511"/>
                <a:gd name="connsiteX24" fmla="*/ 4695568 w 4785132"/>
                <a:gd name="connsiteY24" fmla="*/ 88226 h 2791511"/>
                <a:gd name="connsiteX25" fmla="*/ 4782065 w 4785132"/>
                <a:gd name="connsiteY25" fmla="*/ 1729 h 2791511"/>
                <a:gd name="connsiteX26" fmla="*/ 4757352 w 4785132"/>
                <a:gd name="connsiteY26" fmla="*/ 38799 h 279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85132" h="2791511">
                  <a:moveTo>
                    <a:pt x="0" y="2781999"/>
                  </a:moveTo>
                  <a:cubicBezTo>
                    <a:pt x="53546" y="2790237"/>
                    <a:pt x="107092" y="2798475"/>
                    <a:pt x="172995" y="2781999"/>
                  </a:cubicBezTo>
                  <a:cubicBezTo>
                    <a:pt x="238898" y="2765523"/>
                    <a:pt x="341870" y="2707859"/>
                    <a:pt x="395416" y="2683145"/>
                  </a:cubicBezTo>
                  <a:cubicBezTo>
                    <a:pt x="448962" y="2658431"/>
                    <a:pt x="453082" y="2637837"/>
                    <a:pt x="494271" y="2633718"/>
                  </a:cubicBezTo>
                  <a:cubicBezTo>
                    <a:pt x="535460" y="2629599"/>
                    <a:pt x="570471" y="2670789"/>
                    <a:pt x="642552" y="2658432"/>
                  </a:cubicBezTo>
                  <a:cubicBezTo>
                    <a:pt x="714633" y="2646075"/>
                    <a:pt x="838200" y="2586351"/>
                    <a:pt x="926757" y="2559578"/>
                  </a:cubicBezTo>
                  <a:cubicBezTo>
                    <a:pt x="1015314" y="2532805"/>
                    <a:pt x="1132703" y="2497794"/>
                    <a:pt x="1173892" y="2497794"/>
                  </a:cubicBezTo>
                  <a:cubicBezTo>
                    <a:pt x="1215081" y="2497794"/>
                    <a:pt x="1093573" y="2613124"/>
                    <a:pt x="1173892" y="2559578"/>
                  </a:cubicBezTo>
                  <a:cubicBezTo>
                    <a:pt x="1254211" y="2506032"/>
                    <a:pt x="1559011" y="2234183"/>
                    <a:pt x="1655806" y="2176518"/>
                  </a:cubicBezTo>
                  <a:cubicBezTo>
                    <a:pt x="1752601" y="2118853"/>
                    <a:pt x="1705233" y="2248600"/>
                    <a:pt x="1754660" y="2213589"/>
                  </a:cubicBezTo>
                  <a:cubicBezTo>
                    <a:pt x="1804087" y="2178578"/>
                    <a:pt x="1890584" y="1984988"/>
                    <a:pt x="1952368" y="1966453"/>
                  </a:cubicBezTo>
                  <a:cubicBezTo>
                    <a:pt x="2014152" y="1947918"/>
                    <a:pt x="2063578" y="2122972"/>
                    <a:pt x="2125362" y="2102378"/>
                  </a:cubicBezTo>
                  <a:cubicBezTo>
                    <a:pt x="2187146" y="2081783"/>
                    <a:pt x="2281882" y="1888194"/>
                    <a:pt x="2323071" y="1842886"/>
                  </a:cubicBezTo>
                  <a:cubicBezTo>
                    <a:pt x="2364260" y="1797578"/>
                    <a:pt x="2351903" y="1814053"/>
                    <a:pt x="2372498" y="1830529"/>
                  </a:cubicBezTo>
                  <a:cubicBezTo>
                    <a:pt x="2393093" y="1847005"/>
                    <a:pt x="2426044" y="1900551"/>
                    <a:pt x="2446638" y="1941740"/>
                  </a:cubicBezTo>
                  <a:cubicBezTo>
                    <a:pt x="2467232" y="1982929"/>
                    <a:pt x="2465173" y="2073545"/>
                    <a:pt x="2496065" y="2077664"/>
                  </a:cubicBezTo>
                  <a:cubicBezTo>
                    <a:pt x="2526957" y="2081783"/>
                    <a:pt x="2592859" y="1968512"/>
                    <a:pt x="2631989" y="1966453"/>
                  </a:cubicBezTo>
                  <a:cubicBezTo>
                    <a:pt x="2671119" y="1964394"/>
                    <a:pt x="2681417" y="2116794"/>
                    <a:pt x="2730844" y="2065308"/>
                  </a:cubicBezTo>
                  <a:cubicBezTo>
                    <a:pt x="2780271" y="2013822"/>
                    <a:pt x="2860590" y="1760508"/>
                    <a:pt x="2928552" y="1657535"/>
                  </a:cubicBezTo>
                  <a:cubicBezTo>
                    <a:pt x="2996514" y="1554562"/>
                    <a:pt x="3056238" y="1533967"/>
                    <a:pt x="3138616" y="1447470"/>
                  </a:cubicBezTo>
                  <a:cubicBezTo>
                    <a:pt x="3220994" y="1360973"/>
                    <a:pt x="3315730" y="1231227"/>
                    <a:pt x="3422822" y="1138551"/>
                  </a:cubicBezTo>
                  <a:cubicBezTo>
                    <a:pt x="3529914" y="1045875"/>
                    <a:pt x="3678195" y="975854"/>
                    <a:pt x="3781168" y="891416"/>
                  </a:cubicBezTo>
                  <a:cubicBezTo>
                    <a:pt x="3884141" y="806978"/>
                    <a:pt x="4040660" y="631924"/>
                    <a:pt x="4040660" y="631924"/>
                  </a:cubicBezTo>
                  <a:cubicBezTo>
                    <a:pt x="4133336" y="539248"/>
                    <a:pt x="4228071" y="425978"/>
                    <a:pt x="4337222" y="335362"/>
                  </a:cubicBezTo>
                  <a:cubicBezTo>
                    <a:pt x="4446373" y="244746"/>
                    <a:pt x="4621428" y="143831"/>
                    <a:pt x="4695568" y="88226"/>
                  </a:cubicBezTo>
                  <a:cubicBezTo>
                    <a:pt x="4769709" y="32620"/>
                    <a:pt x="4771768" y="9967"/>
                    <a:pt x="4782065" y="1729"/>
                  </a:cubicBezTo>
                  <a:cubicBezTo>
                    <a:pt x="4792362" y="-6509"/>
                    <a:pt x="4774857" y="16145"/>
                    <a:pt x="4757352" y="38799"/>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3644259" y="3546389"/>
              <a:ext cx="1840312" cy="3215824"/>
            </a:xfrm>
            <a:custGeom>
              <a:avLst/>
              <a:gdLst>
                <a:gd name="connsiteX0" fmla="*/ 1187233 w 1840312"/>
                <a:gd name="connsiteY0" fmla="*/ 0 h 3215824"/>
                <a:gd name="connsiteX1" fmla="*/ 1125449 w 1840312"/>
                <a:gd name="connsiteY1" fmla="*/ 518984 h 3215824"/>
                <a:gd name="connsiteX2" fmla="*/ 927741 w 1840312"/>
                <a:gd name="connsiteY2" fmla="*/ 778476 h 3215824"/>
                <a:gd name="connsiteX3" fmla="*/ 692963 w 1840312"/>
                <a:gd name="connsiteY3" fmla="*/ 827903 h 3215824"/>
                <a:gd name="connsiteX4" fmla="*/ 519968 w 1840312"/>
                <a:gd name="connsiteY4" fmla="*/ 1186249 h 3215824"/>
                <a:gd name="connsiteX5" fmla="*/ 322260 w 1840312"/>
                <a:gd name="connsiteY5" fmla="*/ 1618735 h 3215824"/>
                <a:gd name="connsiteX6" fmla="*/ 149265 w 1840312"/>
                <a:gd name="connsiteY6" fmla="*/ 1865870 h 3215824"/>
                <a:gd name="connsiteX7" fmla="*/ 984 w 1840312"/>
                <a:gd name="connsiteY7" fmla="*/ 1940011 h 3215824"/>
                <a:gd name="connsiteX8" fmla="*/ 223406 w 1840312"/>
                <a:gd name="connsiteY8" fmla="*/ 2261287 h 3215824"/>
                <a:gd name="connsiteX9" fmla="*/ 730033 w 1840312"/>
                <a:gd name="connsiteY9" fmla="*/ 2397211 h 3215824"/>
                <a:gd name="connsiteX10" fmla="*/ 767103 w 1840312"/>
                <a:gd name="connsiteY10" fmla="*/ 2644346 h 3215824"/>
                <a:gd name="connsiteX11" fmla="*/ 989525 w 1840312"/>
                <a:gd name="connsiteY11" fmla="*/ 2879125 h 3215824"/>
                <a:gd name="connsiteX12" fmla="*/ 1483795 w 1840312"/>
                <a:gd name="connsiteY12" fmla="*/ 3126260 h 3215824"/>
                <a:gd name="connsiteX13" fmla="*/ 1805071 w 1840312"/>
                <a:gd name="connsiteY13" fmla="*/ 3212757 h 3215824"/>
                <a:gd name="connsiteX14" fmla="*/ 1817427 w 1840312"/>
                <a:gd name="connsiteY14" fmla="*/ 3188043 h 32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312" h="3215824">
                  <a:moveTo>
                    <a:pt x="1187233" y="0"/>
                  </a:moveTo>
                  <a:cubicBezTo>
                    <a:pt x="1177965" y="194619"/>
                    <a:pt x="1168698" y="389238"/>
                    <a:pt x="1125449" y="518984"/>
                  </a:cubicBezTo>
                  <a:cubicBezTo>
                    <a:pt x="1082200" y="648730"/>
                    <a:pt x="999822" y="726990"/>
                    <a:pt x="927741" y="778476"/>
                  </a:cubicBezTo>
                  <a:cubicBezTo>
                    <a:pt x="855660" y="829963"/>
                    <a:pt x="760925" y="759941"/>
                    <a:pt x="692963" y="827903"/>
                  </a:cubicBezTo>
                  <a:cubicBezTo>
                    <a:pt x="625001" y="895865"/>
                    <a:pt x="581752" y="1054444"/>
                    <a:pt x="519968" y="1186249"/>
                  </a:cubicBezTo>
                  <a:cubicBezTo>
                    <a:pt x="458184" y="1318054"/>
                    <a:pt x="384044" y="1505465"/>
                    <a:pt x="322260" y="1618735"/>
                  </a:cubicBezTo>
                  <a:cubicBezTo>
                    <a:pt x="260476" y="1732005"/>
                    <a:pt x="202811" y="1812324"/>
                    <a:pt x="149265" y="1865870"/>
                  </a:cubicBezTo>
                  <a:cubicBezTo>
                    <a:pt x="95719" y="1919416"/>
                    <a:pt x="-11373" y="1874108"/>
                    <a:pt x="984" y="1940011"/>
                  </a:cubicBezTo>
                  <a:cubicBezTo>
                    <a:pt x="13341" y="2005914"/>
                    <a:pt x="101898" y="2185087"/>
                    <a:pt x="223406" y="2261287"/>
                  </a:cubicBezTo>
                  <a:cubicBezTo>
                    <a:pt x="344914" y="2337487"/>
                    <a:pt x="639417" y="2333368"/>
                    <a:pt x="730033" y="2397211"/>
                  </a:cubicBezTo>
                  <a:cubicBezTo>
                    <a:pt x="820649" y="2461054"/>
                    <a:pt x="723854" y="2564027"/>
                    <a:pt x="767103" y="2644346"/>
                  </a:cubicBezTo>
                  <a:cubicBezTo>
                    <a:pt x="810352" y="2724665"/>
                    <a:pt x="870076" y="2798806"/>
                    <a:pt x="989525" y="2879125"/>
                  </a:cubicBezTo>
                  <a:cubicBezTo>
                    <a:pt x="1108974" y="2959444"/>
                    <a:pt x="1347871" y="3070655"/>
                    <a:pt x="1483795" y="3126260"/>
                  </a:cubicBezTo>
                  <a:cubicBezTo>
                    <a:pt x="1619719" y="3181865"/>
                    <a:pt x="1749466" y="3202460"/>
                    <a:pt x="1805071" y="3212757"/>
                  </a:cubicBezTo>
                  <a:cubicBezTo>
                    <a:pt x="1860676" y="3223054"/>
                    <a:pt x="1839051" y="3205548"/>
                    <a:pt x="1817427" y="3188043"/>
                  </a:cubicBezTo>
                </a:path>
              </a:pathLst>
            </a:cu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4769708" y="3571103"/>
              <a:ext cx="4127157" cy="3039762"/>
            </a:xfrm>
            <a:custGeom>
              <a:avLst/>
              <a:gdLst>
                <a:gd name="connsiteX0" fmla="*/ 4127157 w 4127157"/>
                <a:gd name="connsiteY0" fmla="*/ 3039762 h 3039762"/>
                <a:gd name="connsiteX1" fmla="*/ 2940908 w 4127157"/>
                <a:gd name="connsiteY1" fmla="*/ 2323070 h 3039762"/>
                <a:gd name="connsiteX2" fmla="*/ 2335427 w 4127157"/>
                <a:gd name="connsiteY2" fmla="*/ 2063578 h 3039762"/>
                <a:gd name="connsiteX3" fmla="*/ 1804087 w 4127157"/>
                <a:gd name="connsiteY3" fmla="*/ 1915297 h 3039762"/>
                <a:gd name="connsiteX4" fmla="*/ 1334530 w 4127157"/>
                <a:gd name="connsiteY4" fmla="*/ 1853513 h 3039762"/>
                <a:gd name="connsiteX5" fmla="*/ 827903 w 4127157"/>
                <a:gd name="connsiteY5" fmla="*/ 2026508 h 3039762"/>
                <a:gd name="connsiteX6" fmla="*/ 556054 w 4127157"/>
                <a:gd name="connsiteY6" fmla="*/ 1915297 h 3039762"/>
                <a:gd name="connsiteX7" fmla="*/ 358346 w 4127157"/>
                <a:gd name="connsiteY7" fmla="*/ 1853513 h 3039762"/>
                <a:gd name="connsiteX8" fmla="*/ 172995 w 4127157"/>
                <a:gd name="connsiteY8" fmla="*/ 1729946 h 3039762"/>
                <a:gd name="connsiteX9" fmla="*/ 247135 w 4127157"/>
                <a:gd name="connsiteY9" fmla="*/ 1495167 h 3039762"/>
                <a:gd name="connsiteX10" fmla="*/ 556054 w 4127157"/>
                <a:gd name="connsiteY10" fmla="*/ 1445740 h 3039762"/>
                <a:gd name="connsiteX11" fmla="*/ 593124 w 4127157"/>
                <a:gd name="connsiteY11" fmla="*/ 1260389 h 3039762"/>
                <a:gd name="connsiteX12" fmla="*/ 556054 w 4127157"/>
                <a:gd name="connsiteY12" fmla="*/ 803189 h 3039762"/>
                <a:gd name="connsiteX13" fmla="*/ 469557 w 4127157"/>
                <a:gd name="connsiteY13" fmla="*/ 457200 h 3039762"/>
                <a:gd name="connsiteX14" fmla="*/ 333633 w 4127157"/>
                <a:gd name="connsiteY14" fmla="*/ 172994 h 3039762"/>
                <a:gd name="connsiteX15" fmla="*/ 0 w 4127157"/>
                <a:gd name="connsiteY15" fmla="*/ 0 h 3039762"/>
                <a:gd name="connsiteX16" fmla="*/ 0 w 4127157"/>
                <a:gd name="connsiteY16" fmla="*/ 0 h 303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7157" h="3039762">
                  <a:moveTo>
                    <a:pt x="4127157" y="3039762"/>
                  </a:moveTo>
                  <a:cubicBezTo>
                    <a:pt x="3683343" y="2762764"/>
                    <a:pt x="3239530" y="2485767"/>
                    <a:pt x="2940908" y="2323070"/>
                  </a:cubicBezTo>
                  <a:cubicBezTo>
                    <a:pt x="2642286" y="2160373"/>
                    <a:pt x="2524897" y="2131540"/>
                    <a:pt x="2335427" y="2063578"/>
                  </a:cubicBezTo>
                  <a:cubicBezTo>
                    <a:pt x="2145957" y="1995616"/>
                    <a:pt x="1970903" y="1950308"/>
                    <a:pt x="1804087" y="1915297"/>
                  </a:cubicBezTo>
                  <a:cubicBezTo>
                    <a:pt x="1637271" y="1880286"/>
                    <a:pt x="1497227" y="1834978"/>
                    <a:pt x="1334530" y="1853513"/>
                  </a:cubicBezTo>
                  <a:cubicBezTo>
                    <a:pt x="1171833" y="1872048"/>
                    <a:pt x="957649" y="2016211"/>
                    <a:pt x="827903" y="2026508"/>
                  </a:cubicBezTo>
                  <a:cubicBezTo>
                    <a:pt x="698157" y="2036805"/>
                    <a:pt x="634313" y="1944129"/>
                    <a:pt x="556054" y="1915297"/>
                  </a:cubicBezTo>
                  <a:cubicBezTo>
                    <a:pt x="477795" y="1886465"/>
                    <a:pt x="422189" y="1884405"/>
                    <a:pt x="358346" y="1853513"/>
                  </a:cubicBezTo>
                  <a:cubicBezTo>
                    <a:pt x="294503" y="1822621"/>
                    <a:pt x="191530" y="1789670"/>
                    <a:pt x="172995" y="1729946"/>
                  </a:cubicBezTo>
                  <a:cubicBezTo>
                    <a:pt x="154460" y="1670222"/>
                    <a:pt x="183292" y="1542535"/>
                    <a:pt x="247135" y="1495167"/>
                  </a:cubicBezTo>
                  <a:cubicBezTo>
                    <a:pt x="310978" y="1447799"/>
                    <a:pt x="498389" y="1484870"/>
                    <a:pt x="556054" y="1445740"/>
                  </a:cubicBezTo>
                  <a:cubicBezTo>
                    <a:pt x="613719" y="1406610"/>
                    <a:pt x="593124" y="1367481"/>
                    <a:pt x="593124" y="1260389"/>
                  </a:cubicBezTo>
                  <a:cubicBezTo>
                    <a:pt x="593124" y="1153297"/>
                    <a:pt x="576648" y="937054"/>
                    <a:pt x="556054" y="803189"/>
                  </a:cubicBezTo>
                  <a:cubicBezTo>
                    <a:pt x="535460" y="669324"/>
                    <a:pt x="506627" y="562232"/>
                    <a:pt x="469557" y="457200"/>
                  </a:cubicBezTo>
                  <a:cubicBezTo>
                    <a:pt x="432487" y="352168"/>
                    <a:pt x="411893" y="249194"/>
                    <a:pt x="333633" y="172994"/>
                  </a:cubicBezTo>
                  <a:cubicBezTo>
                    <a:pt x="255373" y="96794"/>
                    <a:pt x="0" y="0"/>
                    <a:pt x="0" y="0"/>
                  </a:cubicBezTo>
                  <a:lnTo>
                    <a:pt x="0" y="0"/>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4806778" y="3534032"/>
              <a:ext cx="6536725" cy="3200400"/>
            </a:xfrm>
            <a:custGeom>
              <a:avLst/>
              <a:gdLst>
                <a:gd name="connsiteX0" fmla="*/ 0 w 6536725"/>
                <a:gd name="connsiteY0" fmla="*/ 0 h 3200400"/>
                <a:gd name="connsiteX1" fmla="*/ 247136 w 6536725"/>
                <a:gd name="connsiteY1" fmla="*/ 111211 h 3200400"/>
                <a:gd name="connsiteX2" fmla="*/ 383060 w 6536725"/>
                <a:gd name="connsiteY2" fmla="*/ 284206 h 3200400"/>
                <a:gd name="connsiteX3" fmla="*/ 469557 w 6536725"/>
                <a:gd name="connsiteY3" fmla="*/ 469557 h 3200400"/>
                <a:gd name="connsiteX4" fmla="*/ 518984 w 6536725"/>
                <a:gd name="connsiteY4" fmla="*/ 642552 h 3200400"/>
                <a:gd name="connsiteX5" fmla="*/ 518984 w 6536725"/>
                <a:gd name="connsiteY5" fmla="*/ 803190 h 3200400"/>
                <a:gd name="connsiteX6" fmla="*/ 593125 w 6536725"/>
                <a:gd name="connsiteY6" fmla="*/ 766119 h 3200400"/>
                <a:gd name="connsiteX7" fmla="*/ 667265 w 6536725"/>
                <a:gd name="connsiteY7" fmla="*/ 827903 h 3200400"/>
                <a:gd name="connsiteX8" fmla="*/ 877330 w 6536725"/>
                <a:gd name="connsiteY8" fmla="*/ 580768 h 3200400"/>
                <a:gd name="connsiteX9" fmla="*/ 1112108 w 6536725"/>
                <a:gd name="connsiteY9" fmla="*/ 444844 h 3200400"/>
                <a:gd name="connsiteX10" fmla="*/ 1383957 w 6536725"/>
                <a:gd name="connsiteY10" fmla="*/ 383060 h 3200400"/>
                <a:gd name="connsiteX11" fmla="*/ 1655806 w 6536725"/>
                <a:gd name="connsiteY11" fmla="*/ 296563 h 3200400"/>
                <a:gd name="connsiteX12" fmla="*/ 1853514 w 6536725"/>
                <a:gd name="connsiteY12" fmla="*/ 284206 h 3200400"/>
                <a:gd name="connsiteX13" fmla="*/ 2075936 w 6536725"/>
                <a:gd name="connsiteY13" fmla="*/ 444844 h 3200400"/>
                <a:gd name="connsiteX14" fmla="*/ 2261287 w 6536725"/>
                <a:gd name="connsiteY14" fmla="*/ 457200 h 3200400"/>
                <a:gd name="connsiteX15" fmla="*/ 2594919 w 6536725"/>
                <a:gd name="connsiteY15" fmla="*/ 667265 h 3200400"/>
                <a:gd name="connsiteX16" fmla="*/ 2718487 w 6536725"/>
                <a:gd name="connsiteY16" fmla="*/ 778476 h 3200400"/>
                <a:gd name="connsiteX17" fmla="*/ 2780271 w 6536725"/>
                <a:gd name="connsiteY17" fmla="*/ 914400 h 3200400"/>
                <a:gd name="connsiteX18" fmla="*/ 3039763 w 6536725"/>
                <a:gd name="connsiteY18" fmla="*/ 1075038 h 3200400"/>
                <a:gd name="connsiteX19" fmla="*/ 3299254 w 6536725"/>
                <a:gd name="connsiteY19" fmla="*/ 1248033 h 3200400"/>
                <a:gd name="connsiteX20" fmla="*/ 3509319 w 6536725"/>
                <a:gd name="connsiteY20" fmla="*/ 1210963 h 3200400"/>
                <a:gd name="connsiteX21" fmla="*/ 3830595 w 6536725"/>
                <a:gd name="connsiteY21" fmla="*/ 1371600 h 3200400"/>
                <a:gd name="connsiteX22" fmla="*/ 4028303 w 6536725"/>
                <a:gd name="connsiteY22" fmla="*/ 1519882 h 3200400"/>
                <a:gd name="connsiteX23" fmla="*/ 4151871 w 6536725"/>
                <a:gd name="connsiteY23" fmla="*/ 1594022 h 3200400"/>
                <a:gd name="connsiteX24" fmla="*/ 4337222 w 6536725"/>
                <a:gd name="connsiteY24" fmla="*/ 1519882 h 3200400"/>
                <a:gd name="connsiteX25" fmla="*/ 4646141 w 6536725"/>
                <a:gd name="connsiteY25" fmla="*/ 1865871 h 3200400"/>
                <a:gd name="connsiteX26" fmla="*/ 4955060 w 6536725"/>
                <a:gd name="connsiteY26" fmla="*/ 2187146 h 3200400"/>
                <a:gd name="connsiteX27" fmla="*/ 5251622 w 6536725"/>
                <a:gd name="connsiteY27" fmla="*/ 2483709 h 3200400"/>
                <a:gd name="connsiteX28" fmla="*/ 5560541 w 6536725"/>
                <a:gd name="connsiteY28" fmla="*/ 2607276 h 3200400"/>
                <a:gd name="connsiteX29" fmla="*/ 6264876 w 6536725"/>
                <a:gd name="connsiteY29" fmla="*/ 3015049 h 3200400"/>
                <a:gd name="connsiteX30" fmla="*/ 6536725 w 6536725"/>
                <a:gd name="connsiteY30" fmla="*/ 320040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36725" h="3200400">
                  <a:moveTo>
                    <a:pt x="0" y="0"/>
                  </a:moveTo>
                  <a:cubicBezTo>
                    <a:pt x="91646" y="31921"/>
                    <a:pt x="183293" y="63843"/>
                    <a:pt x="247136" y="111211"/>
                  </a:cubicBezTo>
                  <a:cubicBezTo>
                    <a:pt x="310979" y="158579"/>
                    <a:pt x="345990" y="224482"/>
                    <a:pt x="383060" y="284206"/>
                  </a:cubicBezTo>
                  <a:cubicBezTo>
                    <a:pt x="420130" y="343930"/>
                    <a:pt x="446903" y="409833"/>
                    <a:pt x="469557" y="469557"/>
                  </a:cubicBezTo>
                  <a:cubicBezTo>
                    <a:pt x="492211" y="529281"/>
                    <a:pt x="510746" y="586947"/>
                    <a:pt x="518984" y="642552"/>
                  </a:cubicBezTo>
                  <a:cubicBezTo>
                    <a:pt x="527222" y="698157"/>
                    <a:pt x="506627" y="782596"/>
                    <a:pt x="518984" y="803190"/>
                  </a:cubicBezTo>
                  <a:cubicBezTo>
                    <a:pt x="531341" y="823784"/>
                    <a:pt x="568412" y="762000"/>
                    <a:pt x="593125" y="766119"/>
                  </a:cubicBezTo>
                  <a:cubicBezTo>
                    <a:pt x="617838" y="770238"/>
                    <a:pt x="619898" y="858795"/>
                    <a:pt x="667265" y="827903"/>
                  </a:cubicBezTo>
                  <a:cubicBezTo>
                    <a:pt x="714632" y="797011"/>
                    <a:pt x="803190" y="644611"/>
                    <a:pt x="877330" y="580768"/>
                  </a:cubicBezTo>
                  <a:cubicBezTo>
                    <a:pt x="951470" y="516925"/>
                    <a:pt x="1027670" y="477795"/>
                    <a:pt x="1112108" y="444844"/>
                  </a:cubicBezTo>
                  <a:cubicBezTo>
                    <a:pt x="1196546" y="411893"/>
                    <a:pt x="1293341" y="407773"/>
                    <a:pt x="1383957" y="383060"/>
                  </a:cubicBezTo>
                  <a:cubicBezTo>
                    <a:pt x="1474573" y="358347"/>
                    <a:pt x="1577547" y="313039"/>
                    <a:pt x="1655806" y="296563"/>
                  </a:cubicBezTo>
                  <a:cubicBezTo>
                    <a:pt x="1734065" y="280087"/>
                    <a:pt x="1783492" y="259493"/>
                    <a:pt x="1853514" y="284206"/>
                  </a:cubicBezTo>
                  <a:cubicBezTo>
                    <a:pt x="1923536" y="308919"/>
                    <a:pt x="2007974" y="416012"/>
                    <a:pt x="2075936" y="444844"/>
                  </a:cubicBezTo>
                  <a:cubicBezTo>
                    <a:pt x="2143898" y="473676"/>
                    <a:pt x="2174790" y="420130"/>
                    <a:pt x="2261287" y="457200"/>
                  </a:cubicBezTo>
                  <a:cubicBezTo>
                    <a:pt x="2347784" y="494270"/>
                    <a:pt x="2518719" y="613719"/>
                    <a:pt x="2594919" y="667265"/>
                  </a:cubicBezTo>
                  <a:cubicBezTo>
                    <a:pt x="2671119" y="720811"/>
                    <a:pt x="2687595" y="737287"/>
                    <a:pt x="2718487" y="778476"/>
                  </a:cubicBezTo>
                  <a:cubicBezTo>
                    <a:pt x="2749379" y="819665"/>
                    <a:pt x="2726725" y="864973"/>
                    <a:pt x="2780271" y="914400"/>
                  </a:cubicBezTo>
                  <a:cubicBezTo>
                    <a:pt x="2833817" y="963827"/>
                    <a:pt x="2953266" y="1019433"/>
                    <a:pt x="3039763" y="1075038"/>
                  </a:cubicBezTo>
                  <a:cubicBezTo>
                    <a:pt x="3126260" y="1130643"/>
                    <a:pt x="3220995" y="1225379"/>
                    <a:pt x="3299254" y="1248033"/>
                  </a:cubicBezTo>
                  <a:cubicBezTo>
                    <a:pt x="3377513" y="1270687"/>
                    <a:pt x="3420762" y="1190369"/>
                    <a:pt x="3509319" y="1210963"/>
                  </a:cubicBezTo>
                  <a:cubicBezTo>
                    <a:pt x="3597876" y="1231558"/>
                    <a:pt x="3744098" y="1320113"/>
                    <a:pt x="3830595" y="1371600"/>
                  </a:cubicBezTo>
                  <a:cubicBezTo>
                    <a:pt x="3917092" y="1423087"/>
                    <a:pt x="3974757" y="1482812"/>
                    <a:pt x="4028303" y="1519882"/>
                  </a:cubicBezTo>
                  <a:cubicBezTo>
                    <a:pt x="4081849" y="1556952"/>
                    <a:pt x="4100385" y="1594022"/>
                    <a:pt x="4151871" y="1594022"/>
                  </a:cubicBezTo>
                  <a:cubicBezTo>
                    <a:pt x="4203357" y="1594022"/>
                    <a:pt x="4254844" y="1474574"/>
                    <a:pt x="4337222" y="1519882"/>
                  </a:cubicBezTo>
                  <a:cubicBezTo>
                    <a:pt x="4419600" y="1565190"/>
                    <a:pt x="4543168" y="1754660"/>
                    <a:pt x="4646141" y="1865871"/>
                  </a:cubicBezTo>
                  <a:cubicBezTo>
                    <a:pt x="4749114" y="1977082"/>
                    <a:pt x="4854147" y="2084173"/>
                    <a:pt x="4955060" y="2187146"/>
                  </a:cubicBezTo>
                  <a:cubicBezTo>
                    <a:pt x="5055973" y="2290119"/>
                    <a:pt x="5150709" y="2413687"/>
                    <a:pt x="5251622" y="2483709"/>
                  </a:cubicBezTo>
                  <a:cubicBezTo>
                    <a:pt x="5352535" y="2553731"/>
                    <a:pt x="5391665" y="2518719"/>
                    <a:pt x="5560541" y="2607276"/>
                  </a:cubicBezTo>
                  <a:cubicBezTo>
                    <a:pt x="5729417" y="2695833"/>
                    <a:pt x="6102179" y="2916195"/>
                    <a:pt x="6264876" y="3015049"/>
                  </a:cubicBezTo>
                  <a:cubicBezTo>
                    <a:pt x="6427573" y="3113903"/>
                    <a:pt x="6482149" y="3157151"/>
                    <a:pt x="6536725" y="3200400"/>
                  </a:cubicBezTo>
                </a:path>
              </a:pathLst>
            </a:cu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4829042" y="3456703"/>
              <a:ext cx="5834839" cy="3265373"/>
            </a:xfrm>
            <a:custGeom>
              <a:avLst/>
              <a:gdLst>
                <a:gd name="connsiteX0" fmla="*/ 5834839 w 5834839"/>
                <a:gd name="connsiteY0" fmla="*/ 3265373 h 3265373"/>
                <a:gd name="connsiteX1" fmla="*/ 4277888 w 5834839"/>
                <a:gd name="connsiteY1" fmla="*/ 2499254 h 3265373"/>
                <a:gd name="connsiteX2" fmla="*/ 3783617 w 5834839"/>
                <a:gd name="connsiteY2" fmla="*/ 2165621 h 3265373"/>
                <a:gd name="connsiteX3" fmla="*/ 3375844 w 5834839"/>
                <a:gd name="connsiteY3" fmla="*/ 1906129 h 3265373"/>
                <a:gd name="connsiteX4" fmla="*/ 3005142 w 5834839"/>
                <a:gd name="connsiteY4" fmla="*/ 1930843 h 3265373"/>
                <a:gd name="connsiteX5" fmla="*/ 2597369 w 5834839"/>
                <a:gd name="connsiteY5" fmla="*/ 1770205 h 3265373"/>
                <a:gd name="connsiteX6" fmla="*/ 2164882 w 5834839"/>
                <a:gd name="connsiteY6" fmla="*/ 1856702 h 3265373"/>
                <a:gd name="connsiteX7" fmla="*/ 1868320 w 5834839"/>
                <a:gd name="connsiteY7" fmla="*/ 1658994 h 3265373"/>
                <a:gd name="connsiteX8" fmla="*/ 1621185 w 5834839"/>
                <a:gd name="connsiteY8" fmla="*/ 1473643 h 3265373"/>
                <a:gd name="connsiteX9" fmla="*/ 1423477 w 5834839"/>
                <a:gd name="connsiteY9" fmla="*/ 1263578 h 3265373"/>
                <a:gd name="connsiteX10" fmla="*/ 1040417 w 5834839"/>
                <a:gd name="connsiteY10" fmla="*/ 1090583 h 3265373"/>
                <a:gd name="connsiteX11" fmla="*/ 855066 w 5834839"/>
                <a:gd name="connsiteY11" fmla="*/ 991729 h 3265373"/>
                <a:gd name="connsiteX12" fmla="*/ 694428 w 5834839"/>
                <a:gd name="connsiteY12" fmla="*/ 892875 h 3265373"/>
                <a:gd name="connsiteX13" fmla="*/ 558504 w 5834839"/>
                <a:gd name="connsiteY13" fmla="*/ 806378 h 3265373"/>
                <a:gd name="connsiteX14" fmla="*/ 509077 w 5834839"/>
                <a:gd name="connsiteY14" fmla="*/ 460389 h 3265373"/>
                <a:gd name="connsiteX15" fmla="*/ 360796 w 5834839"/>
                <a:gd name="connsiteY15" fmla="*/ 287394 h 3265373"/>
                <a:gd name="connsiteX16" fmla="*/ 187801 w 5834839"/>
                <a:gd name="connsiteY16" fmla="*/ 114400 h 3265373"/>
                <a:gd name="connsiteX17" fmla="*/ 2450 w 5834839"/>
                <a:gd name="connsiteY17" fmla="*/ 3189 h 3265373"/>
                <a:gd name="connsiteX18" fmla="*/ 76590 w 5834839"/>
                <a:gd name="connsiteY18" fmla="*/ 27902 h 326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4839" h="3265373">
                  <a:moveTo>
                    <a:pt x="5834839" y="3265373"/>
                  </a:moveTo>
                  <a:cubicBezTo>
                    <a:pt x="5227298" y="2973959"/>
                    <a:pt x="4619758" y="2682546"/>
                    <a:pt x="4277888" y="2499254"/>
                  </a:cubicBezTo>
                  <a:cubicBezTo>
                    <a:pt x="3936018" y="2315962"/>
                    <a:pt x="3933958" y="2264475"/>
                    <a:pt x="3783617" y="2165621"/>
                  </a:cubicBezTo>
                  <a:cubicBezTo>
                    <a:pt x="3633276" y="2066767"/>
                    <a:pt x="3505590" y="1945259"/>
                    <a:pt x="3375844" y="1906129"/>
                  </a:cubicBezTo>
                  <a:cubicBezTo>
                    <a:pt x="3246098" y="1866999"/>
                    <a:pt x="3134888" y="1953497"/>
                    <a:pt x="3005142" y="1930843"/>
                  </a:cubicBezTo>
                  <a:cubicBezTo>
                    <a:pt x="2875396" y="1908189"/>
                    <a:pt x="2737412" y="1782562"/>
                    <a:pt x="2597369" y="1770205"/>
                  </a:cubicBezTo>
                  <a:cubicBezTo>
                    <a:pt x="2457326" y="1757848"/>
                    <a:pt x="2286390" y="1875237"/>
                    <a:pt x="2164882" y="1856702"/>
                  </a:cubicBezTo>
                  <a:cubicBezTo>
                    <a:pt x="2043374" y="1838167"/>
                    <a:pt x="1958936" y="1722837"/>
                    <a:pt x="1868320" y="1658994"/>
                  </a:cubicBezTo>
                  <a:cubicBezTo>
                    <a:pt x="1777704" y="1595151"/>
                    <a:pt x="1695325" y="1539546"/>
                    <a:pt x="1621185" y="1473643"/>
                  </a:cubicBezTo>
                  <a:cubicBezTo>
                    <a:pt x="1547044" y="1407740"/>
                    <a:pt x="1520272" y="1327421"/>
                    <a:pt x="1423477" y="1263578"/>
                  </a:cubicBezTo>
                  <a:cubicBezTo>
                    <a:pt x="1326682" y="1199735"/>
                    <a:pt x="1135152" y="1135891"/>
                    <a:pt x="1040417" y="1090583"/>
                  </a:cubicBezTo>
                  <a:cubicBezTo>
                    <a:pt x="945682" y="1045275"/>
                    <a:pt x="912731" y="1024680"/>
                    <a:pt x="855066" y="991729"/>
                  </a:cubicBezTo>
                  <a:cubicBezTo>
                    <a:pt x="797401" y="958778"/>
                    <a:pt x="743855" y="923767"/>
                    <a:pt x="694428" y="892875"/>
                  </a:cubicBezTo>
                  <a:cubicBezTo>
                    <a:pt x="645001" y="861983"/>
                    <a:pt x="589396" y="878459"/>
                    <a:pt x="558504" y="806378"/>
                  </a:cubicBezTo>
                  <a:cubicBezTo>
                    <a:pt x="527612" y="734297"/>
                    <a:pt x="542028" y="546886"/>
                    <a:pt x="509077" y="460389"/>
                  </a:cubicBezTo>
                  <a:cubicBezTo>
                    <a:pt x="476126" y="373892"/>
                    <a:pt x="414342" y="345059"/>
                    <a:pt x="360796" y="287394"/>
                  </a:cubicBezTo>
                  <a:cubicBezTo>
                    <a:pt x="307250" y="229729"/>
                    <a:pt x="247525" y="161767"/>
                    <a:pt x="187801" y="114400"/>
                  </a:cubicBezTo>
                  <a:cubicBezTo>
                    <a:pt x="128077" y="67032"/>
                    <a:pt x="20985" y="17605"/>
                    <a:pt x="2450" y="3189"/>
                  </a:cubicBezTo>
                  <a:cubicBezTo>
                    <a:pt x="-16085" y="-11227"/>
                    <a:pt x="76590" y="27902"/>
                    <a:pt x="76590" y="27902"/>
                  </a:cubicBezTo>
                </a:path>
              </a:pathLst>
            </a:custGeom>
            <a:noFill/>
            <a:ln w="508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a:stCxn id="9" idx="15"/>
            </p:cNvCxnSpPr>
            <p:nvPr/>
          </p:nvCxnSpPr>
          <p:spPr>
            <a:xfrm flipV="1">
              <a:off x="4769708" y="2338514"/>
              <a:ext cx="0" cy="1232589"/>
            </a:xfrm>
            <a:prstGeom prst="line">
              <a:avLst/>
            </a:prstGeom>
            <a:ln w="50800" cap="rnd">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15" name="下矢印 14"/>
            <p:cNvSpPr/>
            <p:nvPr/>
          </p:nvSpPr>
          <p:spPr>
            <a:xfrm>
              <a:off x="4139509" y="3793521"/>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18" name="下矢印 17"/>
            <p:cNvSpPr/>
            <p:nvPr/>
          </p:nvSpPr>
          <p:spPr>
            <a:xfrm>
              <a:off x="3282560" y="4885651"/>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1" name="下矢印 20"/>
            <p:cNvSpPr/>
            <p:nvPr/>
          </p:nvSpPr>
          <p:spPr>
            <a:xfrm>
              <a:off x="3955511" y="5392035"/>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2" name="下矢印 21"/>
            <p:cNvSpPr/>
            <p:nvPr/>
          </p:nvSpPr>
          <p:spPr>
            <a:xfrm>
              <a:off x="4659846" y="6065941"/>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a:t>
              </a:r>
              <a:r>
                <a:rPr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I</a:t>
              </a: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3" name="下矢印 22"/>
            <p:cNvSpPr/>
            <p:nvPr/>
          </p:nvSpPr>
          <p:spPr>
            <a:xfrm>
              <a:off x="6886827" y="3525791"/>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4" name="下矢印 23"/>
            <p:cNvSpPr/>
            <p:nvPr/>
          </p:nvSpPr>
          <p:spPr>
            <a:xfrm>
              <a:off x="8311973" y="4357814"/>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5" name="下矢印 24"/>
            <p:cNvSpPr/>
            <p:nvPr/>
          </p:nvSpPr>
          <p:spPr>
            <a:xfrm>
              <a:off x="9316990" y="5041554"/>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6" name="下矢印 25"/>
            <p:cNvSpPr/>
            <p:nvPr/>
          </p:nvSpPr>
          <p:spPr>
            <a:xfrm>
              <a:off x="10274289" y="5743044"/>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16" name="フローチャート: せん孔テープ 15"/>
            <p:cNvSpPr/>
            <p:nvPr/>
          </p:nvSpPr>
          <p:spPr>
            <a:xfrm>
              <a:off x="4803709" y="2359877"/>
              <a:ext cx="5114713" cy="1121083"/>
            </a:xfrm>
            <a:prstGeom prst="flowChartPunchedTape">
              <a:avLst/>
            </a:prstGeom>
            <a:solidFill>
              <a:schemeClr val="bg1">
                <a:alpha val="72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品質マネジメントシステムの構築</a:t>
              </a:r>
              <a:endParaRPr lang="en-US" altLang="ja-JP"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法令遵守</a:t>
              </a:r>
              <a:r>
                <a:rPr lang="en-US" altLang="ja-JP"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a:t>
              </a:r>
              <a:r>
                <a:rPr lang="ja-JP" altLang="en-US"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コンプライアンス</a:t>
              </a:r>
              <a:r>
                <a:rPr lang="en-US" altLang="ja-JP"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a:t>
              </a:r>
              <a:r>
                <a:rPr lang="ja-JP" altLang="en-US"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体制</a:t>
              </a:r>
            </a:p>
          </p:txBody>
        </p:sp>
      </p:grpSp>
      <p:sp>
        <p:nvSpPr>
          <p:cNvPr id="20" name="Rectangle 12"/>
          <p:cNvSpPr txBox="1">
            <a:spLocks noChangeArrowheads="1"/>
          </p:cNvSpPr>
          <p:nvPr/>
        </p:nvSpPr>
        <p:spPr bwMode="auto">
          <a:xfrm>
            <a:off x="10662651" y="6486525"/>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200" b="1" i="1" dirty="0">
                <a:ln>
                  <a:solidFill>
                    <a:schemeClr val="bg1"/>
                  </a:solidFill>
                </a:ln>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bg1"/>
                  </a:solidFill>
                </a:ln>
                <a:solidFill>
                  <a:schemeClr val="bg1"/>
                </a:solidFill>
                <a:latin typeface="HG丸ｺﾞｼｯｸM-PRO" panose="020F0600000000000000" pitchFamily="50" charset="-128"/>
                <a:ea typeface="HG丸ｺﾞｼｯｸM-PRO" panose="020F0600000000000000" pitchFamily="50" charset="-128"/>
              </a:rPr>
              <a:t>12</a:t>
            </a:fld>
            <a:r>
              <a:rPr lang="ja-JP" altLang="en-US" sz="1200" b="1" i="1" dirty="0">
                <a:ln>
                  <a:solidFill>
                    <a:schemeClr val="bg1"/>
                  </a:solidFill>
                </a:ln>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200" b="1" i="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85986" y="1733330"/>
            <a:ext cx="12080602" cy="523220"/>
          </a:xfrm>
          <a:prstGeom prst="rect">
            <a:avLst/>
          </a:prstGeom>
          <a:solidFill>
            <a:schemeClr val="bg1">
              <a:alpha val="75000"/>
            </a:schemeClr>
          </a:solidFill>
        </p:spPr>
        <p:txBody>
          <a:bodyPr wrap="square" rtlCol="0">
            <a:spAutoFit/>
          </a:bodyPr>
          <a:lstStyle/>
          <a:p>
            <a:r>
              <a:rPr kumimoji="1" lang="ja-JP" altLang="en-US" sz="2800" b="1" dirty="0">
                <a:ln>
                  <a:solidFill>
                    <a:srgbClr val="7030A0"/>
                  </a:solidFill>
                </a:ln>
                <a:latin typeface="HG丸ｺﾞｼｯｸM-PRO" panose="020F0600000000000000" pitchFamily="50" charset="-128"/>
                <a:ea typeface="HG丸ｺﾞｼｯｸM-PRO" panose="020F0600000000000000" pitchFamily="50" charset="-128"/>
              </a:rPr>
              <a:t>どのルートで山頂を目指しますか？　そのルートの途中で何をしますか？</a:t>
            </a:r>
            <a:r>
              <a:rPr kumimoji="1" lang="ja-JP" altLang="en-US" b="1" dirty="0">
                <a:ln>
                  <a:solidFill>
                    <a:srgbClr val="7030A0"/>
                  </a:solidFill>
                </a:ln>
              </a:rPr>
              <a:t>　</a:t>
            </a:r>
          </a:p>
        </p:txBody>
      </p:sp>
    </p:spTree>
    <p:extLst>
      <p:ext uri="{BB962C8B-B14F-4D97-AF65-F5344CB8AC3E}">
        <p14:creationId xmlns:p14="http://schemas.microsoft.com/office/powerpoint/2010/main" val="1378166361"/>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anose="020B0600070205080204" pitchFamily="50" charset="-128"/>
              </a:rPr>
              <a:t>目次（実務者向けコンテンツ）</a:t>
            </a:r>
            <a:endParaRPr kumimoji="1" lang="ja-JP" altLang="en-US" dirty="0"/>
          </a:p>
        </p:txBody>
      </p:sp>
      <p:sp>
        <p:nvSpPr>
          <p:cNvPr id="3" name="コンテンツ プレースホルダー 2"/>
          <p:cNvSpPr>
            <a:spLocks noGrp="1"/>
          </p:cNvSpPr>
          <p:nvPr>
            <p:ph idx="1"/>
          </p:nvPr>
        </p:nvSpPr>
        <p:spPr/>
        <p:txBody>
          <a:bodyPr>
            <a:normAutofit/>
          </a:bodyPr>
          <a:lstStyle/>
          <a:p>
            <a:pPr defTabSz="640079">
              <a:lnSpc>
                <a:spcPct val="100000"/>
              </a:lnSpc>
              <a:spcBef>
                <a:spcPts val="400"/>
              </a:spcBef>
              <a:defRPr sz="1679"/>
            </a:pPr>
            <a:r>
              <a:rPr lang="ja-JP" altLang="en-US" sz="2400" dirty="0">
                <a:solidFill>
                  <a:schemeClr val="bg1">
                    <a:lumMod val="75000"/>
                  </a:schemeClr>
                </a:solidFill>
              </a:rPr>
              <a:t>データの完全性 ～なぜ対応しなければならないか～ </a:t>
            </a:r>
            <a:r>
              <a:rPr lang="ja-JP" altLang="en-US" sz="2400" dirty="0" smtClean="0">
                <a:solidFill>
                  <a:schemeClr val="bg1">
                    <a:lumMod val="75000"/>
                  </a:schemeClr>
                </a:solidFill>
              </a:rPr>
              <a:t>？</a:t>
            </a:r>
            <a:endParaRPr lang="en-US" altLang="ja-JP" sz="2400" dirty="0">
              <a:solidFill>
                <a:schemeClr val="bg1">
                  <a:lumMod val="75000"/>
                </a:schemeClr>
              </a:solidFill>
              <a:latin typeface="Arial Unicode MS" panose="020B0604020202020204" pitchFamily="50" charset="-128"/>
            </a:endParaRPr>
          </a:p>
          <a:p>
            <a:pPr defTabSz="640079">
              <a:lnSpc>
                <a:spcPct val="100000"/>
              </a:lnSpc>
              <a:spcBef>
                <a:spcPts val="400"/>
              </a:spcBef>
              <a:defRPr sz="1679"/>
            </a:pPr>
            <a:r>
              <a:rPr lang="en-US" altLang="ja-JP" sz="2400" dirty="0">
                <a:latin typeface="Arial Unicode MS" panose="020B0604020202020204" pitchFamily="50" charset="-128"/>
              </a:rPr>
              <a:t>ALCOA+</a:t>
            </a:r>
            <a:r>
              <a:rPr lang="ja-JP" altLang="en-US" sz="2400" dirty="0">
                <a:latin typeface="Arial Unicode MS" panose="020B0604020202020204" pitchFamily="50" charset="-128"/>
              </a:rPr>
              <a:t>とは</a:t>
            </a:r>
            <a:endParaRPr lang="en-US" altLang="ja-JP" sz="2400" dirty="0">
              <a:latin typeface="Arial Unicode MS" panose="020B0604020202020204" pitchFamily="50" charset="-128"/>
            </a:endParaRPr>
          </a:p>
          <a:p>
            <a:pPr defTabSz="640079">
              <a:lnSpc>
                <a:spcPct val="100000"/>
              </a:lnSpc>
              <a:spcBef>
                <a:spcPts val="400"/>
              </a:spcBef>
              <a:defRPr sz="1679"/>
            </a:pPr>
            <a:r>
              <a:rPr lang="ja-JP" altLang="en-US" sz="2400" dirty="0">
                <a:solidFill>
                  <a:schemeClr val="bg1">
                    <a:lumMod val="75000"/>
                  </a:schemeClr>
                </a:solidFill>
                <a:latin typeface="Arial Unicode MS" panose="020B0604020202020204" pitchFamily="50" charset="-128"/>
              </a:rPr>
              <a:t>推奨される行動・推奨されない行動</a:t>
            </a:r>
            <a:endParaRPr lang="en-US" altLang="ja-JP" sz="2400" dirty="0">
              <a:solidFill>
                <a:schemeClr val="bg1">
                  <a:lumMod val="75000"/>
                </a:schemeClr>
              </a:solidFill>
              <a:latin typeface="Arial Unicode MS" panose="020B0604020202020204" pitchFamily="50" charset="-128"/>
            </a:endParaRPr>
          </a:p>
          <a:p>
            <a:pPr defTabSz="640079">
              <a:lnSpc>
                <a:spcPct val="100000"/>
              </a:lnSpc>
              <a:spcBef>
                <a:spcPts val="400"/>
              </a:spcBef>
              <a:defRPr sz="1679"/>
            </a:pPr>
            <a:r>
              <a:rPr lang="en-US" altLang="ja-JP" sz="2400" dirty="0">
                <a:solidFill>
                  <a:schemeClr val="bg1">
                    <a:lumMod val="75000"/>
                  </a:schemeClr>
                </a:solidFill>
                <a:latin typeface="Arial Unicode MS" panose="020B0604020202020204" pitchFamily="50" charset="-128"/>
              </a:rPr>
              <a:t>DI</a:t>
            </a:r>
            <a:r>
              <a:rPr lang="ja-JP" altLang="en-US" sz="2400" dirty="0">
                <a:solidFill>
                  <a:schemeClr val="bg1">
                    <a:lumMod val="75000"/>
                  </a:schemeClr>
                </a:solidFill>
                <a:latin typeface="Arial Unicode MS" panose="020B0604020202020204" pitchFamily="50" charset="-128"/>
              </a:rPr>
              <a:t>に関する逸脱事例（</a:t>
            </a:r>
            <a:r>
              <a:rPr lang="en-US" altLang="ja-JP" sz="2400" dirty="0">
                <a:solidFill>
                  <a:schemeClr val="bg1">
                    <a:lumMod val="75000"/>
                  </a:schemeClr>
                </a:solidFill>
                <a:latin typeface="Arial Unicode MS" panose="020B0604020202020204" pitchFamily="50" charset="-128"/>
              </a:rPr>
              <a:t>FDA warning letter</a:t>
            </a:r>
            <a:r>
              <a:rPr lang="ja-JP" altLang="en-US" sz="2400" dirty="0">
                <a:solidFill>
                  <a:schemeClr val="bg1">
                    <a:lumMod val="75000"/>
                  </a:schemeClr>
                </a:solidFill>
                <a:latin typeface="Arial Unicode MS" panose="020B0604020202020204" pitchFamily="50" charset="-128"/>
              </a:rPr>
              <a:t>より）</a:t>
            </a:r>
            <a:endParaRPr lang="en-US" altLang="ja-JP" sz="2400" dirty="0">
              <a:solidFill>
                <a:schemeClr val="bg1">
                  <a:lumMod val="75000"/>
                </a:schemeClr>
              </a:solidFill>
              <a:latin typeface="Arial Unicode MS" panose="020B0604020202020204" pitchFamily="50" charset="-128"/>
            </a:endParaRPr>
          </a:p>
          <a:p>
            <a:pPr marL="0" indent="0" defTabSz="640079">
              <a:lnSpc>
                <a:spcPct val="100000"/>
              </a:lnSpc>
              <a:spcBef>
                <a:spcPts val="400"/>
              </a:spcBef>
              <a:buNone/>
              <a:defRPr sz="1679"/>
            </a:pPr>
            <a:endParaRPr lang="en-US" altLang="ja-JP" sz="2400" dirty="0">
              <a:solidFill>
                <a:schemeClr val="bg1">
                  <a:lumMod val="75000"/>
                </a:schemeClr>
              </a:solidFill>
              <a:latin typeface="Arial Unicode MS" panose="020B0604020202020204" pitchFamily="50" charset="-128"/>
            </a:endParaRPr>
          </a:p>
          <a:p>
            <a:pPr marL="0" indent="0" defTabSz="640079">
              <a:lnSpc>
                <a:spcPct val="100000"/>
              </a:lnSpc>
              <a:spcBef>
                <a:spcPts val="400"/>
              </a:spcBef>
              <a:buNone/>
              <a:defRPr sz="1679"/>
            </a:pPr>
            <a:r>
              <a:rPr lang="ja-JP" altLang="en-US" sz="2400" dirty="0">
                <a:solidFill>
                  <a:schemeClr val="bg1">
                    <a:lumMod val="75000"/>
                  </a:schemeClr>
                </a:solidFill>
                <a:latin typeface="Arial Unicode MS" panose="020B0604020202020204" pitchFamily="50" charset="-128"/>
              </a:rPr>
              <a:t>（付録）用語集（</a:t>
            </a:r>
            <a:r>
              <a:rPr lang="en-US" altLang="ja-JP" sz="2400" dirty="0">
                <a:solidFill>
                  <a:schemeClr val="bg1">
                    <a:lumMod val="75000"/>
                  </a:schemeClr>
                </a:solidFill>
                <a:latin typeface="Arial Unicode MS" panose="020B0604020202020204" pitchFamily="50" charset="-128"/>
              </a:rPr>
              <a:t>PIC/S DI guidance 13. Definitions</a:t>
            </a:r>
            <a:r>
              <a:rPr lang="ja-JP" altLang="en-US" sz="2400" dirty="0">
                <a:solidFill>
                  <a:schemeClr val="bg1">
                    <a:lumMod val="75000"/>
                  </a:schemeClr>
                </a:solidFill>
                <a:latin typeface="Arial Unicode MS" panose="020B0604020202020204" pitchFamily="50" charset="-128"/>
              </a:rPr>
              <a:t>より）</a:t>
            </a:r>
          </a:p>
        </p:txBody>
      </p:sp>
      <p:sp>
        <p:nvSpPr>
          <p:cNvPr id="4" name="スライド番号プレースホルダー 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13</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57530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792"/>
            <a:ext cx="10515600" cy="1325563"/>
          </a:xfrm>
        </p:spPr>
        <p:txBody>
          <a:bodyPr/>
          <a:lstStyle/>
          <a:p>
            <a:r>
              <a:rPr lang="en-US" altLang="ja-JP" dirty="0"/>
              <a:t>ALCOA+</a:t>
            </a:r>
            <a:r>
              <a:rPr lang="ja-JP" altLang="en-US" dirty="0"/>
              <a:t>とは？</a:t>
            </a:r>
            <a:endParaRPr kumimoji="1" lang="ja-JP" altLang="en-US" dirty="0"/>
          </a:p>
        </p:txBody>
      </p:sp>
      <p:sp>
        <p:nvSpPr>
          <p:cNvPr id="3" name="コンテンツ プレースホルダー 2"/>
          <p:cNvSpPr>
            <a:spLocks noGrp="1"/>
          </p:cNvSpPr>
          <p:nvPr>
            <p:ph idx="1"/>
          </p:nvPr>
        </p:nvSpPr>
        <p:spPr>
          <a:xfrm>
            <a:off x="504313" y="1163484"/>
            <a:ext cx="11341100" cy="5493348"/>
          </a:xfrm>
        </p:spPr>
        <p:txBody>
          <a:bodyPr>
            <a:normAutofit/>
          </a:bodyPr>
          <a:lstStyle/>
          <a:p>
            <a:pPr marL="0" indent="0">
              <a:buNone/>
            </a:pPr>
            <a:r>
              <a:rPr kumimoji="1" lang="ja-JP" altLang="en-US" sz="2400" dirty="0"/>
              <a:t>紙／電子システムのいずれにも適用可能なデータ完全性の基本的な原則。</a:t>
            </a:r>
            <a:endParaRPr kumimoji="1" lang="en-US" altLang="ja-JP" sz="2400" dirty="0"/>
          </a:p>
          <a:p>
            <a:pPr marL="0" indent="0">
              <a:buNone/>
            </a:pPr>
            <a:r>
              <a:rPr lang="en-US" altLang="ja-JP" sz="2400" b="1" dirty="0">
                <a:solidFill>
                  <a:srgbClr val="FF0000"/>
                </a:solidFill>
              </a:rPr>
              <a:t>ALCOA</a:t>
            </a:r>
            <a:r>
              <a:rPr lang="ja-JP" altLang="en-US" sz="2400" dirty="0"/>
              <a:t>は、以下の項目の頭文字で表される。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en-US" altLang="ja-JP" sz="2400" b="1" dirty="0">
                <a:solidFill>
                  <a:srgbClr val="FF0000"/>
                </a:solidFill>
              </a:rPr>
              <a:t>ALCOA</a:t>
            </a:r>
            <a:r>
              <a:rPr lang="ja-JP" altLang="en-US" sz="2400" dirty="0"/>
              <a:t>に以下の項目を加えて、</a:t>
            </a:r>
            <a:r>
              <a:rPr lang="en-US" altLang="ja-JP" sz="2400" b="1" dirty="0">
                <a:solidFill>
                  <a:srgbClr val="FF0000"/>
                </a:solidFill>
              </a:rPr>
              <a:t>ALCOA</a:t>
            </a:r>
            <a:r>
              <a:rPr lang="en-US" altLang="ja-JP" sz="2400" b="1" dirty="0">
                <a:solidFill>
                  <a:srgbClr val="00B050"/>
                </a:solidFill>
              </a:rPr>
              <a:t>+</a:t>
            </a:r>
            <a:r>
              <a:rPr lang="ja-JP" altLang="en-US" sz="2400" dirty="0"/>
              <a:t>と称される。</a:t>
            </a:r>
            <a:endParaRPr lang="en-US" altLang="ja-JP" sz="2400" dirty="0"/>
          </a:p>
          <a:p>
            <a:pPr marL="0" indent="0">
              <a:buNone/>
            </a:pPr>
            <a:endParaRPr lang="en-US" altLang="ja-JP" sz="2400" dirty="0"/>
          </a:p>
        </p:txBody>
      </p:sp>
      <p:graphicFrame>
        <p:nvGraphicFramePr>
          <p:cNvPr id="4" name="表 3"/>
          <p:cNvGraphicFramePr>
            <a:graphicFrameLocks noGrp="1"/>
          </p:cNvGraphicFramePr>
          <p:nvPr>
            <p:extLst/>
          </p:nvPr>
        </p:nvGraphicFramePr>
        <p:xfrm>
          <a:off x="620258" y="2101273"/>
          <a:ext cx="4634302" cy="2225040"/>
        </p:xfrm>
        <a:graphic>
          <a:graphicData uri="http://schemas.openxmlformats.org/drawingml/2006/table">
            <a:tbl>
              <a:tblPr firstRow="1" bandRow="1">
                <a:tableStyleId>{5C22544A-7EE6-4342-B048-85BDC9FD1C3A}</a:tableStyleId>
              </a:tblPr>
              <a:tblGrid>
                <a:gridCol w="4634302">
                  <a:extLst>
                    <a:ext uri="{9D8B030D-6E8A-4147-A177-3AD203B41FA5}">
                      <a16:colId xmlns:a16="http://schemas.microsoft.com/office/drawing/2014/main" xmlns="" val="20000"/>
                    </a:ext>
                  </a:extLst>
                </a:gridCol>
              </a:tblGrid>
              <a:tr h="370840">
                <a:tc>
                  <a:txBody>
                    <a:bodyPr/>
                    <a:lstStyle/>
                    <a:p>
                      <a:r>
                        <a:rPr kumimoji="1" lang="en-US" altLang="ja-JP" sz="2800" b="0" dirty="0">
                          <a:solidFill>
                            <a:srgbClr val="FF0000"/>
                          </a:solidFill>
                        </a:rPr>
                        <a:t>A</a:t>
                      </a:r>
                      <a:r>
                        <a:rPr kumimoji="1" lang="en-US" altLang="ja-JP" sz="2800" b="0" dirty="0">
                          <a:solidFill>
                            <a:schemeClr val="tx1"/>
                          </a:solidFill>
                        </a:rPr>
                        <a:t>: Attributable</a:t>
                      </a:r>
                    </a:p>
                    <a:p>
                      <a:r>
                        <a:rPr lang="en-US" altLang="ja-JP" sz="2800" b="0" dirty="0">
                          <a:solidFill>
                            <a:srgbClr val="FF0000"/>
                          </a:solidFill>
                        </a:rPr>
                        <a:t>L</a:t>
                      </a:r>
                      <a:r>
                        <a:rPr lang="en-US" altLang="ja-JP" sz="2800" b="0" dirty="0">
                          <a:solidFill>
                            <a:schemeClr val="tx1"/>
                          </a:solidFill>
                        </a:rPr>
                        <a:t>: Legible</a:t>
                      </a:r>
                    </a:p>
                    <a:p>
                      <a:r>
                        <a:rPr kumimoji="1" lang="en-US" altLang="ja-JP" sz="2800" b="0" dirty="0">
                          <a:solidFill>
                            <a:srgbClr val="FF0000"/>
                          </a:solidFill>
                        </a:rPr>
                        <a:t>C</a:t>
                      </a:r>
                      <a:r>
                        <a:rPr kumimoji="1" lang="en-US" altLang="ja-JP" sz="2800" b="0" dirty="0">
                          <a:solidFill>
                            <a:schemeClr val="tx1"/>
                          </a:solidFill>
                        </a:rPr>
                        <a:t>: Contemporaneous</a:t>
                      </a:r>
                    </a:p>
                    <a:p>
                      <a:r>
                        <a:rPr lang="en-US" altLang="ja-JP" sz="2800" b="0" dirty="0">
                          <a:solidFill>
                            <a:srgbClr val="FF0000"/>
                          </a:solidFill>
                        </a:rPr>
                        <a:t>O</a:t>
                      </a:r>
                      <a:r>
                        <a:rPr lang="en-US" altLang="ja-JP" sz="2800" b="0" dirty="0">
                          <a:solidFill>
                            <a:schemeClr val="tx1"/>
                          </a:solidFill>
                        </a:rPr>
                        <a:t>: Original</a:t>
                      </a:r>
                    </a:p>
                    <a:p>
                      <a:r>
                        <a:rPr kumimoji="1" lang="en-US" altLang="ja-JP" sz="2800" b="0" dirty="0">
                          <a:solidFill>
                            <a:srgbClr val="FF0000"/>
                          </a:solidFill>
                        </a:rPr>
                        <a:t>A</a:t>
                      </a:r>
                      <a:r>
                        <a:rPr kumimoji="1" lang="en-US" altLang="ja-JP" sz="2800" b="0" dirty="0">
                          <a:solidFill>
                            <a:schemeClr val="tx1"/>
                          </a:solidFill>
                        </a:rPr>
                        <a:t>: Accurate</a:t>
                      </a:r>
                    </a:p>
                  </a:txBody>
                  <a:tcPr>
                    <a:solidFill>
                      <a:schemeClr val="accent5">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5" name="表 4"/>
          <p:cNvGraphicFramePr>
            <a:graphicFrameLocks noGrp="1"/>
          </p:cNvGraphicFramePr>
          <p:nvPr>
            <p:extLst/>
          </p:nvPr>
        </p:nvGraphicFramePr>
        <p:xfrm>
          <a:off x="626354" y="4801801"/>
          <a:ext cx="4634302" cy="1798320"/>
        </p:xfrm>
        <a:graphic>
          <a:graphicData uri="http://schemas.openxmlformats.org/drawingml/2006/table">
            <a:tbl>
              <a:tblPr firstRow="1" bandRow="1">
                <a:tableStyleId>{5C22544A-7EE6-4342-B048-85BDC9FD1C3A}</a:tableStyleId>
              </a:tblPr>
              <a:tblGrid>
                <a:gridCol w="4634302">
                  <a:extLst>
                    <a:ext uri="{9D8B030D-6E8A-4147-A177-3AD203B41FA5}">
                      <a16:colId xmlns:a16="http://schemas.microsoft.com/office/drawing/2014/main" xmlns="" val="20000"/>
                    </a:ext>
                  </a:extLst>
                </a:gridCol>
              </a:tblGrid>
              <a:tr h="370840">
                <a:tc>
                  <a:txBody>
                    <a:bodyPr/>
                    <a:lstStyle/>
                    <a:p>
                      <a:r>
                        <a:rPr lang="en-US" altLang="ja-JP" sz="2800" b="0" dirty="0">
                          <a:solidFill>
                            <a:srgbClr val="00B050"/>
                          </a:solidFill>
                        </a:rPr>
                        <a:t>C</a:t>
                      </a:r>
                      <a:r>
                        <a:rPr lang="en-US" altLang="ja-JP" sz="2800" b="0" dirty="0">
                          <a:solidFill>
                            <a:schemeClr val="tx1"/>
                          </a:solidFill>
                        </a:rPr>
                        <a:t>: Complete</a:t>
                      </a:r>
                    </a:p>
                    <a:p>
                      <a:r>
                        <a:rPr kumimoji="1" lang="en-US" altLang="ja-JP" sz="2800" b="0" dirty="0">
                          <a:solidFill>
                            <a:srgbClr val="00B050"/>
                          </a:solidFill>
                        </a:rPr>
                        <a:t>C</a:t>
                      </a:r>
                      <a:r>
                        <a:rPr kumimoji="1" lang="en-US" altLang="ja-JP" sz="2800" b="0" dirty="0">
                          <a:solidFill>
                            <a:schemeClr val="tx1"/>
                          </a:solidFill>
                        </a:rPr>
                        <a:t>: Consistent</a:t>
                      </a:r>
                    </a:p>
                    <a:p>
                      <a:r>
                        <a:rPr kumimoji="1" lang="en-US" altLang="ja-JP" sz="2800" b="0" dirty="0">
                          <a:solidFill>
                            <a:srgbClr val="00B050"/>
                          </a:solidFill>
                        </a:rPr>
                        <a:t>E</a:t>
                      </a:r>
                      <a:r>
                        <a:rPr kumimoji="1" lang="en-US" altLang="ja-JP" sz="2800" b="0" dirty="0">
                          <a:solidFill>
                            <a:schemeClr val="tx1"/>
                          </a:solidFill>
                        </a:rPr>
                        <a:t>: Enduring</a:t>
                      </a:r>
                    </a:p>
                    <a:p>
                      <a:r>
                        <a:rPr lang="en-US" altLang="ja-JP" sz="2800" b="0" dirty="0">
                          <a:solidFill>
                            <a:srgbClr val="00B050"/>
                          </a:solidFill>
                        </a:rPr>
                        <a:t>A</a:t>
                      </a:r>
                      <a:r>
                        <a:rPr lang="en-US" altLang="ja-JP" sz="2800" b="0" dirty="0">
                          <a:solidFill>
                            <a:schemeClr val="tx1"/>
                          </a:solidFill>
                        </a:rPr>
                        <a:t>: Available</a:t>
                      </a:r>
                      <a:endParaRPr kumimoji="1" lang="ja-JP" altLang="en-US" sz="2800" b="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6" name="グラフ 5" title="Consistent"/>
          <p:cNvGraphicFramePr/>
          <p:nvPr>
            <p:extLst>
              <p:ext uri="{D42A27DB-BD31-4B8C-83A1-F6EECF244321}">
                <p14:modId xmlns:p14="http://schemas.microsoft.com/office/powerpoint/2010/main" val="681642231"/>
              </p:ext>
            </p:extLst>
          </p:nvPr>
        </p:nvGraphicFramePr>
        <p:xfrm>
          <a:off x="6361920" y="2179919"/>
          <a:ext cx="5830080" cy="4150342"/>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9409154" y="2768678"/>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8" name="テキスト ボックス 7"/>
          <p:cNvSpPr txBox="1"/>
          <p:nvPr/>
        </p:nvSpPr>
        <p:spPr>
          <a:xfrm>
            <a:off x="10117523" y="3264823"/>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L</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9" name="テキスト ボックス 8"/>
          <p:cNvSpPr txBox="1"/>
          <p:nvPr/>
        </p:nvSpPr>
        <p:spPr>
          <a:xfrm>
            <a:off x="10264519" y="4085760"/>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0" name="テキスト ボックス 9"/>
          <p:cNvSpPr txBox="1"/>
          <p:nvPr/>
        </p:nvSpPr>
        <p:spPr>
          <a:xfrm>
            <a:off x="9862670" y="4854067"/>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O</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1" name="テキスト ボックス 10"/>
          <p:cNvSpPr txBox="1"/>
          <p:nvPr/>
        </p:nvSpPr>
        <p:spPr>
          <a:xfrm>
            <a:off x="9036708" y="5169735"/>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2" name="円弧 11"/>
          <p:cNvSpPr/>
          <p:nvPr/>
        </p:nvSpPr>
        <p:spPr>
          <a:xfrm flipH="1">
            <a:off x="7942553" y="2985773"/>
            <a:ext cx="2612798" cy="2612798"/>
          </a:xfrm>
          <a:prstGeom prst="arc">
            <a:avLst>
              <a:gd name="adj1" fmla="val 16200000"/>
              <a:gd name="adj2" fmla="val 4261883"/>
            </a:avLst>
          </a:prstGeom>
          <a:ln w="76200">
            <a:solidFill>
              <a:schemeClr val="accent5">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7739573" y="3476564"/>
            <a:ext cx="1080815" cy="923330"/>
          </a:xfrm>
          <a:prstGeom prst="rect">
            <a:avLst/>
          </a:prstGeom>
          <a:noFill/>
        </p:spPr>
        <p:txBody>
          <a:bodyPr wrap="square" rtlCol="0">
            <a:spAutoFit/>
          </a:bodyPr>
          <a:lstStyle/>
          <a:p>
            <a:r>
              <a:rPr kumimoji="1" lang="en-US" altLang="ja-JP" sz="54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t>
            </a:r>
            <a:endParaRPr kumimoji="1" lang="ja-JP" altLang="en-US" sz="54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4" name="スライド番号プレースホルダー 13"/>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14</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61467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0000"/>
                </a:solidFill>
              </a:rPr>
              <a:t>A</a:t>
            </a:r>
            <a:r>
              <a:rPr lang="en-US" altLang="ja-JP" dirty="0"/>
              <a:t>: Attributable</a:t>
            </a:r>
            <a:r>
              <a:rPr lang="ja-JP" altLang="en-US" dirty="0"/>
              <a:t>（帰属性）</a:t>
            </a:r>
            <a:endParaRPr kumimoji="1" lang="ja-JP" altLang="en-US" dirty="0"/>
          </a:p>
        </p:txBody>
      </p:sp>
      <p:sp>
        <p:nvSpPr>
          <p:cNvPr id="3" name="コンテンツ プレースホルダー 2"/>
          <p:cNvSpPr>
            <a:spLocks noGrp="1"/>
          </p:cNvSpPr>
          <p:nvPr>
            <p:ph idx="1"/>
          </p:nvPr>
        </p:nvSpPr>
        <p:spPr>
          <a:xfrm>
            <a:off x="838200" y="1604152"/>
            <a:ext cx="7234186" cy="2526593"/>
          </a:xfrm>
        </p:spPr>
        <p:txBody>
          <a:bodyPr/>
          <a:lstStyle/>
          <a:p>
            <a:pPr marL="0" indent="0" algn="just">
              <a:buNone/>
            </a:pPr>
            <a:r>
              <a:rPr lang="ja-JP" altLang="en-US" dirty="0">
                <a:solidFill>
                  <a:schemeClr val="accent1">
                    <a:lumMod val="50000"/>
                  </a:schemeClr>
                </a:solidFill>
              </a:rPr>
              <a:t>記録されたタスクを実行した個人を特定できなければならない。誰がタスク／職務を実行したかを記録する必要性は、一部には、訓練を受けた有資格者がその職務を実行したことを実証するためである。これは、記録になされた変更（修正、削除、変更等）にも適用される。</a:t>
            </a:r>
            <a:endParaRPr lang="en-US" altLang="ja-JP" dirty="0">
              <a:solidFill>
                <a:schemeClr val="accent1">
                  <a:lumMod val="50000"/>
                </a:schemeClr>
              </a:solidFill>
            </a:endParaRPr>
          </a:p>
        </p:txBody>
      </p:sp>
      <p:grpSp>
        <p:nvGrpSpPr>
          <p:cNvPr id="4" name="グループ化 3"/>
          <p:cNvGrpSpPr/>
          <p:nvPr/>
        </p:nvGrpSpPr>
        <p:grpSpPr>
          <a:xfrm>
            <a:off x="8072386" y="1395638"/>
            <a:ext cx="3695962" cy="2631097"/>
            <a:chOff x="1776584" y="2538638"/>
            <a:chExt cx="3695962" cy="2631097"/>
          </a:xfrm>
        </p:grpSpPr>
        <p:graphicFrame>
          <p:nvGraphicFramePr>
            <p:cNvPr id="5" name="グラフ 4" title="Consistent"/>
            <p:cNvGraphicFramePr/>
            <p:nvPr>
              <p:extLst>
                <p:ext uri="{D42A27DB-BD31-4B8C-83A1-F6EECF244321}">
                  <p14:modId xmlns:p14="http://schemas.microsoft.com/office/powerpoint/2010/main" val="1170857826"/>
                </p:ext>
              </p:extLst>
            </p:nvPr>
          </p:nvGraphicFramePr>
          <p:xfrm>
            <a:off x="1776584" y="2538638"/>
            <a:ext cx="3695962" cy="2631097"/>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3687227" y="274160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7" name="テキスト ボックス 6"/>
            <p:cNvSpPr txBox="1"/>
            <p:nvPr/>
          </p:nvSpPr>
          <p:spPr>
            <a:xfrm>
              <a:off x="4227634" y="312004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L</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8" name="テキスト ボックス 7"/>
            <p:cNvSpPr txBox="1"/>
            <p:nvPr/>
          </p:nvSpPr>
          <p:spPr>
            <a:xfrm>
              <a:off x="4332494" y="3713724"/>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9" name="テキスト ボックス 8"/>
            <p:cNvSpPr txBox="1"/>
            <p:nvPr/>
          </p:nvSpPr>
          <p:spPr>
            <a:xfrm>
              <a:off x="3984624" y="4267450"/>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O</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0" name="テキスト ボックス 9"/>
            <p:cNvSpPr txBox="1"/>
            <p:nvPr/>
          </p:nvSpPr>
          <p:spPr>
            <a:xfrm>
              <a:off x="3413736" y="4482339"/>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1" name="円弧 10"/>
            <p:cNvSpPr/>
            <p:nvPr/>
          </p:nvSpPr>
          <p:spPr>
            <a:xfrm flipH="1">
              <a:off x="2768831" y="3017324"/>
              <a:ext cx="1668522" cy="1668522"/>
            </a:xfrm>
            <a:prstGeom prst="arc">
              <a:avLst>
                <a:gd name="adj1" fmla="val 16200000"/>
                <a:gd name="adj2" fmla="val 4261883"/>
              </a:avLst>
            </a:prstGeom>
            <a:ln w="76200">
              <a:solidFill>
                <a:schemeClr val="accent5">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606412" y="3412193"/>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grpSp>
      <p:sp>
        <p:nvSpPr>
          <p:cNvPr id="13" name="コンテンツ プレースホルダー 2"/>
          <p:cNvSpPr txBox="1">
            <a:spLocks/>
          </p:cNvSpPr>
          <p:nvPr/>
        </p:nvSpPr>
        <p:spPr>
          <a:xfrm>
            <a:off x="838200" y="4398931"/>
            <a:ext cx="10868891" cy="1559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t>日付と作成者（あるいは作成元）がトレースできるようにする。</a:t>
            </a:r>
            <a:endParaRPr lang="en-US" altLang="ja-JP" dirty="0"/>
          </a:p>
          <a:p>
            <a:pPr>
              <a:buFont typeface="Wingdings" panose="05000000000000000000" pitchFamily="2" charset="2"/>
              <a:buChar char="Ø"/>
            </a:pPr>
            <a:r>
              <a:rPr lang="ja-JP" altLang="en-US" dirty="0"/>
              <a:t>実施した作業のトレーサビリティーがとれるように記録する。</a:t>
            </a:r>
            <a:endParaRPr lang="en-US" altLang="ja-JP" dirty="0"/>
          </a:p>
          <a:p>
            <a:pPr>
              <a:buFont typeface="Wingdings" panose="05000000000000000000" pitchFamily="2" charset="2"/>
              <a:buChar char="Ø"/>
            </a:pPr>
            <a:r>
              <a:rPr lang="ja-JP" altLang="en-US" dirty="0"/>
              <a:t>記録に使用する署名及び印鑑は、登録したものを使用する。</a:t>
            </a:r>
            <a:endParaRPr lang="en-US" altLang="ja-JP" dirty="0"/>
          </a:p>
          <a:p>
            <a:pPr>
              <a:buFont typeface="Wingdings" panose="05000000000000000000" pitchFamily="2" charset="2"/>
              <a:buChar char="Ø"/>
            </a:pPr>
            <a:endParaRPr lang="ja-JP" altLang="en-US" dirty="0"/>
          </a:p>
        </p:txBody>
      </p:sp>
      <p:sp>
        <p:nvSpPr>
          <p:cNvPr id="14" name="スライド番号プレースホルダー 13"/>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15</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72826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0000"/>
                </a:solidFill>
              </a:rPr>
              <a:t>L</a:t>
            </a:r>
            <a:r>
              <a:rPr lang="en-US" altLang="ja-JP" dirty="0"/>
              <a:t>: Legible</a:t>
            </a:r>
            <a:r>
              <a:rPr lang="ja-JP" altLang="en-US" dirty="0"/>
              <a:t>（判読性）</a:t>
            </a:r>
            <a:endParaRPr kumimoji="1" lang="ja-JP" altLang="en-US" dirty="0"/>
          </a:p>
        </p:txBody>
      </p:sp>
      <p:sp>
        <p:nvSpPr>
          <p:cNvPr id="3" name="コンテンツ プレースホルダー 2"/>
          <p:cNvSpPr>
            <a:spLocks noGrp="1"/>
          </p:cNvSpPr>
          <p:nvPr>
            <p:ph idx="1"/>
          </p:nvPr>
        </p:nvSpPr>
        <p:spPr>
          <a:xfrm>
            <a:off x="838200" y="1573162"/>
            <a:ext cx="7495600" cy="4351338"/>
          </a:xfrm>
        </p:spPr>
        <p:txBody>
          <a:bodyPr/>
          <a:lstStyle/>
          <a:p>
            <a:pPr marL="0" indent="0" algn="just">
              <a:buNone/>
            </a:pPr>
            <a:r>
              <a:rPr lang="ja-JP" altLang="en-US" dirty="0">
                <a:solidFill>
                  <a:schemeClr val="accent1">
                    <a:lumMod val="50000"/>
                  </a:schemeClr>
                </a:solidFill>
              </a:rPr>
              <a:t>すべての記録は判読しやすくなければならない－情報が使用されるためには読めなければならない。これは、オリジナルの記録や入力を含め、完全であると見なされる必要があるすべての情報に当てはまる。電子データの「動的な」性質（検索、クエリーの作成、傾向分析ができること）が記録の内容や意味にとって重要である場合、適切なアプリケーションを用いてデータと対話できることが記録の</a:t>
            </a:r>
            <a:r>
              <a:rPr lang="ja-JP" altLang="en-US" dirty="0" smtClean="0">
                <a:solidFill>
                  <a:schemeClr val="accent1">
                    <a:lumMod val="50000"/>
                  </a:schemeClr>
                </a:solidFill>
              </a:rPr>
              <a:t>「可用性」</a:t>
            </a:r>
            <a:r>
              <a:rPr lang="ja-JP" altLang="en-US" dirty="0">
                <a:solidFill>
                  <a:schemeClr val="accent1">
                    <a:lumMod val="50000"/>
                  </a:schemeClr>
                </a:solidFill>
              </a:rPr>
              <a:t>にとって重要である。</a:t>
            </a:r>
            <a:endParaRPr lang="en-US" altLang="ja-JP" dirty="0">
              <a:solidFill>
                <a:schemeClr val="accent1">
                  <a:lumMod val="50000"/>
                </a:schemeClr>
              </a:solidFill>
            </a:endParaRPr>
          </a:p>
        </p:txBody>
      </p:sp>
      <p:grpSp>
        <p:nvGrpSpPr>
          <p:cNvPr id="4" name="グループ化 3"/>
          <p:cNvGrpSpPr/>
          <p:nvPr/>
        </p:nvGrpSpPr>
        <p:grpSpPr>
          <a:xfrm>
            <a:off x="8074860" y="1400677"/>
            <a:ext cx="3695962" cy="2631097"/>
            <a:chOff x="1776584" y="2538638"/>
            <a:chExt cx="3695962" cy="2631097"/>
          </a:xfrm>
        </p:grpSpPr>
        <p:graphicFrame>
          <p:nvGraphicFramePr>
            <p:cNvPr id="5" name="グラフ 4" title="Consistent"/>
            <p:cNvGraphicFramePr/>
            <p:nvPr>
              <p:extLst>
                <p:ext uri="{D42A27DB-BD31-4B8C-83A1-F6EECF244321}">
                  <p14:modId xmlns:p14="http://schemas.microsoft.com/office/powerpoint/2010/main" val="1483882195"/>
                </p:ext>
              </p:extLst>
            </p:nvPr>
          </p:nvGraphicFramePr>
          <p:xfrm>
            <a:off x="1776584" y="2538638"/>
            <a:ext cx="3695962" cy="2631097"/>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3687227" y="274160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7" name="テキスト ボックス 6"/>
            <p:cNvSpPr txBox="1"/>
            <p:nvPr/>
          </p:nvSpPr>
          <p:spPr>
            <a:xfrm>
              <a:off x="4227634" y="312004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L</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8" name="テキスト ボックス 7"/>
            <p:cNvSpPr txBox="1"/>
            <p:nvPr/>
          </p:nvSpPr>
          <p:spPr>
            <a:xfrm>
              <a:off x="4332494" y="3713724"/>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9" name="テキスト ボックス 8"/>
            <p:cNvSpPr txBox="1"/>
            <p:nvPr/>
          </p:nvSpPr>
          <p:spPr>
            <a:xfrm>
              <a:off x="3984624" y="4267450"/>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O</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0" name="テキスト ボックス 9"/>
            <p:cNvSpPr txBox="1"/>
            <p:nvPr/>
          </p:nvSpPr>
          <p:spPr>
            <a:xfrm>
              <a:off x="3413736" y="4482339"/>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1" name="円弧 10"/>
            <p:cNvSpPr/>
            <p:nvPr/>
          </p:nvSpPr>
          <p:spPr>
            <a:xfrm flipH="1">
              <a:off x="2768831" y="3017324"/>
              <a:ext cx="1668522" cy="1668522"/>
            </a:xfrm>
            <a:prstGeom prst="arc">
              <a:avLst>
                <a:gd name="adj1" fmla="val 16200000"/>
                <a:gd name="adj2" fmla="val 4261883"/>
              </a:avLst>
            </a:prstGeom>
            <a:ln w="76200">
              <a:solidFill>
                <a:schemeClr val="accent5">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606412" y="3412193"/>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grpSp>
      <p:sp>
        <p:nvSpPr>
          <p:cNvPr id="13" name="コンテンツ プレースホルダー 2"/>
          <p:cNvSpPr txBox="1">
            <a:spLocks/>
          </p:cNvSpPr>
          <p:nvPr/>
        </p:nvSpPr>
        <p:spPr>
          <a:xfrm>
            <a:off x="838200" y="5356042"/>
            <a:ext cx="10515600" cy="1431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t>記録は読みやすく正確</a:t>
            </a:r>
            <a:r>
              <a:rPr lang="ja-JP" altLang="en-US" dirty="0" smtClean="0"/>
              <a:t>に行う。</a:t>
            </a:r>
            <a:endParaRPr lang="en-US" altLang="ja-JP" dirty="0"/>
          </a:p>
          <a:p>
            <a:pPr>
              <a:buFont typeface="Wingdings" panose="05000000000000000000" pitchFamily="2" charset="2"/>
              <a:buChar char="Ø"/>
            </a:pPr>
            <a:r>
              <a:rPr lang="ja-JP" altLang="en-US" dirty="0"/>
              <a:t>記録は正確に、また容易に正しく理解できるよう</a:t>
            </a:r>
            <a:r>
              <a:rPr lang="ja-JP" altLang="en-US" dirty="0" smtClean="0"/>
              <a:t>に行う。</a:t>
            </a:r>
            <a:endParaRPr lang="ja-JP" altLang="en-US" dirty="0"/>
          </a:p>
        </p:txBody>
      </p:sp>
      <p:sp>
        <p:nvSpPr>
          <p:cNvPr id="14" name="スライド番号プレースホルダー 13"/>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16</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25210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0000"/>
                </a:solidFill>
              </a:rPr>
              <a:t>C</a:t>
            </a:r>
            <a:r>
              <a:rPr lang="en-US" altLang="ja-JP" dirty="0"/>
              <a:t>: Contemporaneous</a:t>
            </a:r>
            <a:r>
              <a:rPr lang="ja-JP" altLang="en-US" dirty="0"/>
              <a:t>（同時性）</a:t>
            </a:r>
            <a:endParaRPr kumimoji="1" lang="ja-JP" altLang="en-US" dirty="0"/>
          </a:p>
        </p:txBody>
      </p:sp>
      <p:sp>
        <p:nvSpPr>
          <p:cNvPr id="3" name="コンテンツ プレースホルダー 2"/>
          <p:cNvSpPr>
            <a:spLocks noGrp="1"/>
          </p:cNvSpPr>
          <p:nvPr>
            <p:ph idx="1"/>
          </p:nvPr>
        </p:nvSpPr>
        <p:spPr>
          <a:xfrm>
            <a:off x="838200" y="1825625"/>
            <a:ext cx="7240929" cy="2815823"/>
          </a:xfrm>
        </p:spPr>
        <p:txBody>
          <a:bodyPr/>
          <a:lstStyle/>
          <a:p>
            <a:pPr marL="0" indent="0" algn="just">
              <a:buNone/>
            </a:pPr>
            <a:r>
              <a:rPr lang="ja-JP" altLang="en-US" dirty="0">
                <a:solidFill>
                  <a:schemeClr val="accent1">
                    <a:lumMod val="50000"/>
                  </a:schemeClr>
                </a:solidFill>
              </a:rPr>
              <a:t>アクション、事象又は決定のエビデンスが、それらの発生時に記録されなければならない。この記録は、何が実行されたか、又は何がどんな理由で決定されたか、その時にその決定に影響を及ぼしたことは何かの、正確な証明となる。</a:t>
            </a:r>
            <a:endParaRPr lang="en-US" altLang="ja-JP" dirty="0">
              <a:solidFill>
                <a:schemeClr val="accent1">
                  <a:lumMod val="50000"/>
                </a:schemeClr>
              </a:solidFill>
            </a:endParaRPr>
          </a:p>
        </p:txBody>
      </p:sp>
      <p:sp>
        <p:nvSpPr>
          <p:cNvPr id="4" name="コンテンツ プレースホルダー 2"/>
          <p:cNvSpPr txBox="1">
            <a:spLocks/>
          </p:cNvSpPr>
          <p:nvPr/>
        </p:nvSpPr>
        <p:spPr>
          <a:xfrm>
            <a:off x="838200" y="4123031"/>
            <a:ext cx="10515600" cy="894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t>記録は作業と同時に記録すること。</a:t>
            </a:r>
            <a:endParaRPr lang="en-US" altLang="ja-JP" dirty="0"/>
          </a:p>
        </p:txBody>
      </p:sp>
      <p:grpSp>
        <p:nvGrpSpPr>
          <p:cNvPr id="5" name="グループ化 4"/>
          <p:cNvGrpSpPr/>
          <p:nvPr/>
        </p:nvGrpSpPr>
        <p:grpSpPr>
          <a:xfrm>
            <a:off x="8067554" y="1404318"/>
            <a:ext cx="3695962" cy="2631097"/>
            <a:chOff x="1776584" y="2538638"/>
            <a:chExt cx="3695962" cy="2631097"/>
          </a:xfrm>
        </p:grpSpPr>
        <p:graphicFrame>
          <p:nvGraphicFramePr>
            <p:cNvPr id="6" name="グラフ 5" title="Consistent"/>
            <p:cNvGraphicFramePr/>
            <p:nvPr>
              <p:extLst>
                <p:ext uri="{D42A27DB-BD31-4B8C-83A1-F6EECF244321}">
                  <p14:modId xmlns:p14="http://schemas.microsoft.com/office/powerpoint/2010/main" val="3113560245"/>
                </p:ext>
              </p:extLst>
            </p:nvPr>
          </p:nvGraphicFramePr>
          <p:xfrm>
            <a:off x="1776584" y="2538638"/>
            <a:ext cx="3695962" cy="2631097"/>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3687227" y="274160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8" name="テキスト ボックス 7"/>
            <p:cNvSpPr txBox="1"/>
            <p:nvPr/>
          </p:nvSpPr>
          <p:spPr>
            <a:xfrm>
              <a:off x="4227634" y="312004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L</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9" name="テキスト ボックス 8"/>
            <p:cNvSpPr txBox="1"/>
            <p:nvPr/>
          </p:nvSpPr>
          <p:spPr>
            <a:xfrm>
              <a:off x="4332494" y="3713724"/>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0" name="テキスト ボックス 9"/>
            <p:cNvSpPr txBox="1"/>
            <p:nvPr/>
          </p:nvSpPr>
          <p:spPr>
            <a:xfrm>
              <a:off x="3984624" y="4267450"/>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O</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1" name="テキスト ボックス 10"/>
            <p:cNvSpPr txBox="1"/>
            <p:nvPr/>
          </p:nvSpPr>
          <p:spPr>
            <a:xfrm>
              <a:off x="3413736" y="4482339"/>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2" name="円弧 11"/>
            <p:cNvSpPr/>
            <p:nvPr/>
          </p:nvSpPr>
          <p:spPr>
            <a:xfrm flipH="1">
              <a:off x="2768831" y="3017324"/>
              <a:ext cx="1668522" cy="1668522"/>
            </a:xfrm>
            <a:prstGeom prst="arc">
              <a:avLst>
                <a:gd name="adj1" fmla="val 16200000"/>
                <a:gd name="adj2" fmla="val 4261883"/>
              </a:avLst>
            </a:prstGeom>
            <a:ln w="76200">
              <a:solidFill>
                <a:schemeClr val="accent5">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2606412" y="3412193"/>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grpSp>
      <p:sp>
        <p:nvSpPr>
          <p:cNvPr id="14" name="スライド番号プレースホルダー 1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17</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94968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0000"/>
                </a:solidFill>
              </a:rPr>
              <a:t>O</a:t>
            </a:r>
            <a:r>
              <a:rPr lang="en-US" altLang="ja-JP" dirty="0"/>
              <a:t>: Original</a:t>
            </a:r>
            <a:r>
              <a:rPr lang="ja-JP" altLang="en-US" dirty="0"/>
              <a:t>（原本性）</a:t>
            </a:r>
            <a:endParaRPr kumimoji="1" lang="ja-JP" altLang="en-US" dirty="0"/>
          </a:p>
        </p:txBody>
      </p:sp>
      <p:sp>
        <p:nvSpPr>
          <p:cNvPr id="3" name="コンテンツ プレースホルダー 2"/>
          <p:cNvSpPr>
            <a:spLocks noGrp="1"/>
          </p:cNvSpPr>
          <p:nvPr>
            <p:ph idx="1"/>
          </p:nvPr>
        </p:nvSpPr>
        <p:spPr>
          <a:xfrm>
            <a:off x="838200" y="1825625"/>
            <a:ext cx="7565020" cy="2167641"/>
          </a:xfrm>
        </p:spPr>
        <p:txBody>
          <a:bodyPr>
            <a:normAutofit lnSpcReduction="10000"/>
          </a:bodyPr>
          <a:lstStyle/>
          <a:p>
            <a:pPr marL="0" indent="0" algn="just">
              <a:lnSpc>
                <a:spcPct val="100000"/>
              </a:lnSpc>
              <a:buNone/>
            </a:pPr>
            <a:r>
              <a:rPr lang="ja-JP" altLang="en-US" dirty="0">
                <a:solidFill>
                  <a:schemeClr val="accent1">
                    <a:lumMod val="50000"/>
                  </a:schemeClr>
                </a:solidFill>
              </a:rPr>
              <a:t>オリジナル記録は、それが紙（静的）に記録されたか、電子的（システムの複雑さによるが通常は動的）に記録されたかに関わらず、最初に収集された情報と言える。動的な状態で最初に収集された情報は、その状態でなければならない。</a:t>
            </a:r>
            <a:endParaRPr lang="en-US" altLang="ja-JP" dirty="0">
              <a:solidFill>
                <a:schemeClr val="accent1">
                  <a:lumMod val="50000"/>
                </a:schemeClr>
              </a:solidFill>
            </a:endParaRPr>
          </a:p>
        </p:txBody>
      </p:sp>
      <p:sp>
        <p:nvSpPr>
          <p:cNvPr id="4" name="コンテンツ プレースホルダー 2"/>
          <p:cNvSpPr txBox="1">
            <a:spLocks/>
          </p:cNvSpPr>
          <p:nvPr/>
        </p:nvSpPr>
        <p:spPr>
          <a:xfrm>
            <a:off x="846465" y="4388136"/>
            <a:ext cx="10803147" cy="1966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t>正式に承認された記録書以外に実施結果を記入することを禁止する。</a:t>
            </a:r>
            <a:endParaRPr lang="en-US" altLang="ja-JP" dirty="0"/>
          </a:p>
          <a:p>
            <a:pPr>
              <a:buFont typeface="Wingdings" panose="05000000000000000000" pitchFamily="2" charset="2"/>
              <a:buChar char="Ø"/>
            </a:pPr>
            <a:r>
              <a:rPr lang="ja-JP" altLang="en-US" dirty="0"/>
              <a:t>記録の一部として付箋紙、メモ用紙を使用しない。</a:t>
            </a:r>
            <a:endParaRPr lang="en-US" altLang="ja-JP" dirty="0"/>
          </a:p>
          <a:p>
            <a:pPr>
              <a:buFont typeface="Wingdings" panose="05000000000000000000" pitchFamily="2" charset="2"/>
              <a:buChar char="Ø"/>
            </a:pPr>
            <a:r>
              <a:rPr lang="ja-JP" altLang="en-US" dirty="0"/>
              <a:t>データの記録や計算に私的なノートを使用しない。</a:t>
            </a:r>
          </a:p>
          <a:p>
            <a:endParaRPr lang="ja-JP" altLang="en-US" dirty="0"/>
          </a:p>
        </p:txBody>
      </p:sp>
      <p:grpSp>
        <p:nvGrpSpPr>
          <p:cNvPr id="5" name="グループ化 4"/>
          <p:cNvGrpSpPr/>
          <p:nvPr/>
        </p:nvGrpSpPr>
        <p:grpSpPr>
          <a:xfrm>
            <a:off x="8073210" y="1404323"/>
            <a:ext cx="3695962" cy="2631097"/>
            <a:chOff x="1776584" y="2538638"/>
            <a:chExt cx="3695962" cy="2631097"/>
          </a:xfrm>
        </p:grpSpPr>
        <p:graphicFrame>
          <p:nvGraphicFramePr>
            <p:cNvPr id="6" name="グラフ 5" title="Consistent"/>
            <p:cNvGraphicFramePr/>
            <p:nvPr>
              <p:extLst>
                <p:ext uri="{D42A27DB-BD31-4B8C-83A1-F6EECF244321}">
                  <p14:modId xmlns:p14="http://schemas.microsoft.com/office/powerpoint/2010/main" val="3187756671"/>
                </p:ext>
              </p:extLst>
            </p:nvPr>
          </p:nvGraphicFramePr>
          <p:xfrm>
            <a:off x="1776584" y="2538638"/>
            <a:ext cx="3695962" cy="2631097"/>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3687227" y="274160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8" name="テキスト ボックス 7"/>
            <p:cNvSpPr txBox="1"/>
            <p:nvPr/>
          </p:nvSpPr>
          <p:spPr>
            <a:xfrm>
              <a:off x="4227634" y="312004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L</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9" name="テキスト ボックス 8"/>
            <p:cNvSpPr txBox="1"/>
            <p:nvPr/>
          </p:nvSpPr>
          <p:spPr>
            <a:xfrm>
              <a:off x="4332494" y="3713724"/>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0" name="テキスト ボックス 9"/>
            <p:cNvSpPr txBox="1"/>
            <p:nvPr/>
          </p:nvSpPr>
          <p:spPr>
            <a:xfrm>
              <a:off x="3984624" y="4267450"/>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O</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1" name="テキスト ボックス 10"/>
            <p:cNvSpPr txBox="1"/>
            <p:nvPr/>
          </p:nvSpPr>
          <p:spPr>
            <a:xfrm>
              <a:off x="3413736" y="4482339"/>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2" name="円弧 11"/>
            <p:cNvSpPr/>
            <p:nvPr/>
          </p:nvSpPr>
          <p:spPr>
            <a:xfrm flipH="1">
              <a:off x="2768831" y="3017324"/>
              <a:ext cx="1668522" cy="1668522"/>
            </a:xfrm>
            <a:prstGeom prst="arc">
              <a:avLst>
                <a:gd name="adj1" fmla="val 16200000"/>
                <a:gd name="adj2" fmla="val 4261883"/>
              </a:avLst>
            </a:prstGeom>
            <a:ln w="76200">
              <a:solidFill>
                <a:schemeClr val="accent5">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2606412" y="3412193"/>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grpSp>
      <p:sp>
        <p:nvSpPr>
          <p:cNvPr id="14" name="スライド番号プレースホルダー 1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18</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34704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0000"/>
                </a:solidFill>
              </a:rPr>
              <a:t>A</a:t>
            </a:r>
            <a:r>
              <a:rPr lang="en-US" altLang="ja-JP" dirty="0"/>
              <a:t>: Accurate</a:t>
            </a:r>
            <a:r>
              <a:rPr lang="ja-JP" altLang="en-US" dirty="0"/>
              <a:t>（正確性）</a:t>
            </a:r>
            <a:endParaRPr kumimoji="1" lang="ja-JP" altLang="en-US" dirty="0"/>
          </a:p>
        </p:txBody>
      </p:sp>
      <p:sp>
        <p:nvSpPr>
          <p:cNvPr id="3" name="コンテンツ プレースホルダー 2"/>
          <p:cNvSpPr>
            <a:spLocks noGrp="1"/>
          </p:cNvSpPr>
          <p:nvPr>
            <p:ph idx="1"/>
          </p:nvPr>
        </p:nvSpPr>
        <p:spPr>
          <a:xfrm>
            <a:off x="838200" y="1407886"/>
            <a:ext cx="7407999" cy="5021943"/>
          </a:xfrm>
        </p:spPr>
        <p:txBody>
          <a:bodyPr>
            <a:noAutofit/>
          </a:bodyPr>
          <a:lstStyle/>
          <a:p>
            <a:pPr marL="0" indent="0" algn="just">
              <a:lnSpc>
                <a:spcPct val="110000"/>
              </a:lnSpc>
              <a:buNone/>
            </a:pPr>
            <a:r>
              <a:rPr lang="ja-JP" altLang="en-US" dirty="0">
                <a:solidFill>
                  <a:schemeClr val="accent1">
                    <a:lumMod val="50000"/>
                  </a:schemeClr>
                </a:solidFill>
                <a:latin typeface="+mn-ea"/>
              </a:rPr>
              <a:t>結果や記録の正確性の確保は、堅牢な製薬品質マネジメントシステムの多くの要素によって達成できる。その要素とは：</a:t>
            </a:r>
          </a:p>
          <a:p>
            <a:pPr algn="just">
              <a:lnSpc>
                <a:spcPct val="110000"/>
              </a:lnSpc>
            </a:pPr>
            <a:r>
              <a:rPr lang="ja-JP" altLang="en-US" dirty="0">
                <a:solidFill>
                  <a:schemeClr val="accent1">
                    <a:lumMod val="50000"/>
                  </a:schemeClr>
                </a:solidFill>
                <a:latin typeface="+mn-ea"/>
              </a:rPr>
              <a:t>　適格性確認、校正、保守点検、コンピュータバリデーションのような装置に関する要因</a:t>
            </a:r>
          </a:p>
        </p:txBody>
      </p:sp>
      <p:grpSp>
        <p:nvGrpSpPr>
          <p:cNvPr id="4" name="グループ化 3"/>
          <p:cNvGrpSpPr/>
          <p:nvPr/>
        </p:nvGrpSpPr>
        <p:grpSpPr>
          <a:xfrm>
            <a:off x="8061638" y="1396311"/>
            <a:ext cx="3695962" cy="2631097"/>
            <a:chOff x="1776584" y="2538638"/>
            <a:chExt cx="3695962" cy="2631097"/>
          </a:xfrm>
        </p:grpSpPr>
        <p:graphicFrame>
          <p:nvGraphicFramePr>
            <p:cNvPr id="5" name="グラフ 4" title="Consistent"/>
            <p:cNvGraphicFramePr/>
            <p:nvPr>
              <p:extLst>
                <p:ext uri="{D42A27DB-BD31-4B8C-83A1-F6EECF244321}">
                  <p14:modId xmlns:p14="http://schemas.microsoft.com/office/powerpoint/2010/main" val="2369499165"/>
                </p:ext>
              </p:extLst>
            </p:nvPr>
          </p:nvGraphicFramePr>
          <p:xfrm>
            <a:off x="1776584" y="2538638"/>
            <a:ext cx="3695962" cy="2631097"/>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3687227" y="274160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7" name="テキスト ボックス 6"/>
            <p:cNvSpPr txBox="1"/>
            <p:nvPr/>
          </p:nvSpPr>
          <p:spPr>
            <a:xfrm>
              <a:off x="4227634" y="312004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L</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8" name="テキスト ボックス 7"/>
            <p:cNvSpPr txBox="1"/>
            <p:nvPr/>
          </p:nvSpPr>
          <p:spPr>
            <a:xfrm>
              <a:off x="4332494" y="3713724"/>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9" name="テキスト ボックス 8"/>
            <p:cNvSpPr txBox="1"/>
            <p:nvPr/>
          </p:nvSpPr>
          <p:spPr>
            <a:xfrm>
              <a:off x="3984624" y="4267450"/>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O</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0" name="テキスト ボックス 9"/>
            <p:cNvSpPr txBox="1"/>
            <p:nvPr/>
          </p:nvSpPr>
          <p:spPr>
            <a:xfrm>
              <a:off x="3413736" y="4482339"/>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1" name="円弧 10"/>
            <p:cNvSpPr/>
            <p:nvPr/>
          </p:nvSpPr>
          <p:spPr>
            <a:xfrm flipH="1">
              <a:off x="2768831" y="3017324"/>
              <a:ext cx="1668522" cy="1668522"/>
            </a:xfrm>
            <a:prstGeom prst="arc">
              <a:avLst>
                <a:gd name="adj1" fmla="val 16200000"/>
                <a:gd name="adj2" fmla="val 4261883"/>
              </a:avLst>
            </a:prstGeom>
            <a:ln w="76200">
              <a:solidFill>
                <a:schemeClr val="accent5">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606412" y="3412193"/>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grpSp>
      <p:sp>
        <p:nvSpPr>
          <p:cNvPr id="13" name="コンテンツ プレースホルダー 2"/>
          <p:cNvSpPr txBox="1">
            <a:spLocks/>
          </p:cNvSpPr>
          <p:nvPr/>
        </p:nvSpPr>
        <p:spPr>
          <a:xfrm>
            <a:off x="838199" y="3897817"/>
            <a:ext cx="10515601" cy="25848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lnSpc>
                <a:spcPct val="110000"/>
              </a:lnSpc>
            </a:pPr>
            <a:r>
              <a:rPr lang="ja-JP" altLang="en-US" dirty="0">
                <a:solidFill>
                  <a:schemeClr val="accent1">
                    <a:lumMod val="50000"/>
                  </a:schemeClr>
                </a:solidFill>
                <a:latin typeface="+mn-ea"/>
              </a:rPr>
              <a:t>　手順の要求事項の遵守を確認するデータレビュー手順等、アクションと行動を管理するための方針と手順</a:t>
            </a:r>
          </a:p>
          <a:p>
            <a:pPr algn="just">
              <a:lnSpc>
                <a:spcPct val="110000"/>
              </a:lnSpc>
            </a:pPr>
            <a:r>
              <a:rPr lang="ja-JP" altLang="en-US" dirty="0">
                <a:solidFill>
                  <a:schemeClr val="accent1">
                    <a:lumMod val="50000"/>
                  </a:schemeClr>
                </a:solidFill>
                <a:latin typeface="+mn-ea"/>
              </a:rPr>
              <a:t>　根本的原因の解析、影響評価、</a:t>
            </a:r>
            <a:r>
              <a:rPr lang="en-US" altLang="ja-JP" dirty="0">
                <a:solidFill>
                  <a:schemeClr val="accent1">
                    <a:lumMod val="50000"/>
                  </a:schemeClr>
                </a:solidFill>
                <a:latin typeface="+mn-ea"/>
              </a:rPr>
              <a:t>CAPA</a:t>
            </a:r>
            <a:r>
              <a:rPr lang="ja-JP" altLang="en-US" dirty="0">
                <a:solidFill>
                  <a:schemeClr val="accent1">
                    <a:lumMod val="50000"/>
                  </a:schemeClr>
                </a:solidFill>
                <a:latin typeface="+mn-ea"/>
              </a:rPr>
              <a:t>等の逸脱の管理</a:t>
            </a:r>
          </a:p>
          <a:p>
            <a:pPr algn="just">
              <a:lnSpc>
                <a:spcPct val="110000"/>
              </a:lnSpc>
            </a:pPr>
            <a:r>
              <a:rPr lang="ja-JP" altLang="en-US" dirty="0">
                <a:solidFill>
                  <a:schemeClr val="accent1">
                    <a:lumMod val="50000"/>
                  </a:schemeClr>
                </a:solidFill>
                <a:latin typeface="+mn-ea"/>
              </a:rPr>
              <a:t>　既定の手順に従い、自分たちのアクションや決定を文書化することの重要性を理解している、訓練を受けた有資格者</a:t>
            </a:r>
          </a:p>
        </p:txBody>
      </p:sp>
      <p:sp>
        <p:nvSpPr>
          <p:cNvPr id="14" name="スライド番号プレースホルダー 1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19</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43494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anose="020B0600070205080204" pitchFamily="50" charset="-128"/>
              </a:rPr>
              <a:t>目次（実務者向けコンテンツ）</a:t>
            </a:r>
            <a:endParaRPr kumimoji="1" lang="ja-JP" altLang="en-US" dirty="0"/>
          </a:p>
        </p:txBody>
      </p:sp>
      <p:sp>
        <p:nvSpPr>
          <p:cNvPr id="3" name="コンテンツ プレースホルダー 2"/>
          <p:cNvSpPr>
            <a:spLocks noGrp="1"/>
          </p:cNvSpPr>
          <p:nvPr>
            <p:ph idx="1"/>
          </p:nvPr>
        </p:nvSpPr>
        <p:spPr/>
        <p:txBody>
          <a:bodyPr>
            <a:normAutofit/>
          </a:bodyPr>
          <a:lstStyle/>
          <a:p>
            <a:pPr defTabSz="640079">
              <a:lnSpc>
                <a:spcPct val="100000"/>
              </a:lnSpc>
              <a:spcBef>
                <a:spcPts val="400"/>
              </a:spcBef>
              <a:defRPr sz="1679"/>
            </a:pPr>
            <a:r>
              <a:rPr lang="ja-JP" altLang="en-US" sz="2400" dirty="0"/>
              <a:t>データの完全性 ～なぜ対応しなければならないか～ ？</a:t>
            </a:r>
            <a:endParaRPr lang="en-US" altLang="ja-JP" sz="2400" dirty="0"/>
          </a:p>
          <a:p>
            <a:pPr defTabSz="640079">
              <a:lnSpc>
                <a:spcPct val="100000"/>
              </a:lnSpc>
              <a:spcBef>
                <a:spcPts val="400"/>
              </a:spcBef>
              <a:defRPr sz="1679"/>
            </a:pPr>
            <a:r>
              <a:rPr lang="en-US" altLang="ja-JP" sz="2400" dirty="0" smtClean="0">
                <a:solidFill>
                  <a:schemeClr val="bg1">
                    <a:lumMod val="75000"/>
                  </a:schemeClr>
                </a:solidFill>
                <a:latin typeface="Arial Unicode MS" panose="020B0604020202020204" pitchFamily="50" charset="-128"/>
              </a:rPr>
              <a:t>ALCOA</a:t>
            </a:r>
            <a:r>
              <a:rPr lang="en-US" altLang="ja-JP" sz="2400" dirty="0">
                <a:solidFill>
                  <a:schemeClr val="bg1">
                    <a:lumMod val="75000"/>
                  </a:schemeClr>
                </a:solidFill>
                <a:latin typeface="Arial Unicode MS" panose="020B0604020202020204" pitchFamily="50" charset="-128"/>
              </a:rPr>
              <a:t>+</a:t>
            </a:r>
            <a:r>
              <a:rPr lang="ja-JP" altLang="en-US" sz="2400" dirty="0">
                <a:solidFill>
                  <a:schemeClr val="bg1">
                    <a:lumMod val="75000"/>
                  </a:schemeClr>
                </a:solidFill>
                <a:latin typeface="Arial Unicode MS" panose="020B0604020202020204" pitchFamily="50" charset="-128"/>
              </a:rPr>
              <a:t>とは</a:t>
            </a:r>
            <a:endParaRPr lang="en-US" altLang="ja-JP" sz="2400" dirty="0">
              <a:solidFill>
                <a:schemeClr val="bg1">
                  <a:lumMod val="75000"/>
                </a:schemeClr>
              </a:solidFill>
              <a:latin typeface="Arial Unicode MS" panose="020B0604020202020204" pitchFamily="50" charset="-128"/>
            </a:endParaRPr>
          </a:p>
          <a:p>
            <a:pPr defTabSz="640079">
              <a:lnSpc>
                <a:spcPct val="100000"/>
              </a:lnSpc>
              <a:spcBef>
                <a:spcPts val="400"/>
              </a:spcBef>
              <a:defRPr sz="1679"/>
            </a:pPr>
            <a:r>
              <a:rPr lang="ja-JP" altLang="en-US" sz="2400" dirty="0">
                <a:solidFill>
                  <a:schemeClr val="bg1">
                    <a:lumMod val="75000"/>
                  </a:schemeClr>
                </a:solidFill>
                <a:latin typeface="Arial Unicode MS" panose="020B0604020202020204" pitchFamily="50" charset="-128"/>
              </a:rPr>
              <a:t>推奨される行動・推奨されない行動</a:t>
            </a:r>
            <a:endParaRPr lang="en-US" altLang="ja-JP" sz="2400" dirty="0">
              <a:solidFill>
                <a:schemeClr val="bg1">
                  <a:lumMod val="75000"/>
                </a:schemeClr>
              </a:solidFill>
              <a:latin typeface="Arial Unicode MS" panose="020B0604020202020204" pitchFamily="50" charset="-128"/>
            </a:endParaRPr>
          </a:p>
          <a:p>
            <a:pPr defTabSz="640079">
              <a:lnSpc>
                <a:spcPct val="100000"/>
              </a:lnSpc>
              <a:spcBef>
                <a:spcPts val="400"/>
              </a:spcBef>
              <a:defRPr sz="1679"/>
            </a:pPr>
            <a:r>
              <a:rPr lang="en-US" altLang="ja-JP" sz="2400" dirty="0">
                <a:solidFill>
                  <a:schemeClr val="bg1">
                    <a:lumMod val="75000"/>
                  </a:schemeClr>
                </a:solidFill>
                <a:latin typeface="Arial Unicode MS" panose="020B0604020202020204" pitchFamily="50" charset="-128"/>
              </a:rPr>
              <a:t>DI</a:t>
            </a:r>
            <a:r>
              <a:rPr lang="ja-JP" altLang="en-US" sz="2400" dirty="0">
                <a:solidFill>
                  <a:schemeClr val="bg1">
                    <a:lumMod val="75000"/>
                  </a:schemeClr>
                </a:solidFill>
                <a:latin typeface="Arial Unicode MS" panose="020B0604020202020204" pitchFamily="50" charset="-128"/>
              </a:rPr>
              <a:t>に関する逸脱事例（</a:t>
            </a:r>
            <a:r>
              <a:rPr lang="en-US" altLang="ja-JP" sz="2400" dirty="0">
                <a:solidFill>
                  <a:schemeClr val="bg1">
                    <a:lumMod val="75000"/>
                  </a:schemeClr>
                </a:solidFill>
                <a:latin typeface="Arial Unicode MS" panose="020B0604020202020204" pitchFamily="50" charset="-128"/>
              </a:rPr>
              <a:t>FDA warning letter</a:t>
            </a:r>
            <a:r>
              <a:rPr lang="ja-JP" altLang="en-US" sz="2400" dirty="0">
                <a:solidFill>
                  <a:schemeClr val="bg1">
                    <a:lumMod val="75000"/>
                  </a:schemeClr>
                </a:solidFill>
                <a:latin typeface="Arial Unicode MS" panose="020B0604020202020204" pitchFamily="50" charset="-128"/>
              </a:rPr>
              <a:t>より）</a:t>
            </a:r>
            <a:endParaRPr lang="en-US" altLang="ja-JP" sz="2400" dirty="0">
              <a:solidFill>
                <a:schemeClr val="bg1">
                  <a:lumMod val="75000"/>
                </a:schemeClr>
              </a:solidFill>
              <a:latin typeface="Arial Unicode MS" panose="020B0604020202020204" pitchFamily="50" charset="-128"/>
            </a:endParaRPr>
          </a:p>
          <a:p>
            <a:pPr marL="0" indent="0" defTabSz="640079">
              <a:lnSpc>
                <a:spcPct val="100000"/>
              </a:lnSpc>
              <a:spcBef>
                <a:spcPts val="400"/>
              </a:spcBef>
              <a:buNone/>
              <a:defRPr sz="1679"/>
            </a:pPr>
            <a:endParaRPr lang="en-US" altLang="ja-JP" sz="2400" dirty="0">
              <a:solidFill>
                <a:schemeClr val="bg1">
                  <a:lumMod val="75000"/>
                </a:schemeClr>
              </a:solidFill>
              <a:latin typeface="Arial Unicode MS" panose="020B0604020202020204" pitchFamily="50" charset="-128"/>
            </a:endParaRPr>
          </a:p>
          <a:p>
            <a:pPr marL="0" indent="0" defTabSz="640079">
              <a:lnSpc>
                <a:spcPct val="100000"/>
              </a:lnSpc>
              <a:spcBef>
                <a:spcPts val="400"/>
              </a:spcBef>
              <a:buNone/>
              <a:defRPr sz="1679"/>
            </a:pPr>
            <a:r>
              <a:rPr lang="ja-JP" altLang="en-US" sz="2400" dirty="0">
                <a:solidFill>
                  <a:schemeClr val="bg1">
                    <a:lumMod val="75000"/>
                  </a:schemeClr>
                </a:solidFill>
                <a:latin typeface="Arial Unicode MS" panose="020B0604020202020204" pitchFamily="50" charset="-128"/>
              </a:rPr>
              <a:t>（付録）用語集（</a:t>
            </a:r>
            <a:r>
              <a:rPr lang="en-US" altLang="ja-JP" sz="2400" dirty="0">
                <a:solidFill>
                  <a:schemeClr val="bg1">
                    <a:lumMod val="75000"/>
                  </a:schemeClr>
                </a:solidFill>
                <a:latin typeface="Arial Unicode MS" panose="020B0604020202020204" pitchFamily="50" charset="-128"/>
              </a:rPr>
              <a:t>PIC/S DI guidance 13. Definitions</a:t>
            </a:r>
            <a:r>
              <a:rPr lang="ja-JP" altLang="en-US" sz="2400" dirty="0">
                <a:solidFill>
                  <a:schemeClr val="bg1">
                    <a:lumMod val="75000"/>
                  </a:schemeClr>
                </a:solidFill>
                <a:latin typeface="Arial Unicode MS" panose="020B0604020202020204" pitchFamily="50" charset="-128"/>
              </a:rPr>
              <a:t>より）</a:t>
            </a:r>
          </a:p>
        </p:txBody>
      </p:sp>
      <p:sp>
        <p:nvSpPr>
          <p:cNvPr id="4" name="スライド番号プレースホルダー 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26279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0000"/>
                </a:solidFill>
              </a:rPr>
              <a:t>A</a:t>
            </a:r>
            <a:r>
              <a:rPr lang="en-US" altLang="ja-JP" dirty="0"/>
              <a:t>: Accurate</a:t>
            </a:r>
            <a:r>
              <a:rPr lang="ja-JP" altLang="en-US" dirty="0"/>
              <a:t>（正確性）　</a:t>
            </a:r>
            <a:r>
              <a:rPr lang="ja-JP" altLang="en-US" sz="3200" dirty="0"/>
              <a:t>（続き）</a:t>
            </a:r>
            <a:endParaRPr kumimoji="1" lang="ja-JP" altLang="en-US" sz="3200" dirty="0"/>
          </a:p>
        </p:txBody>
      </p:sp>
      <p:sp>
        <p:nvSpPr>
          <p:cNvPr id="3" name="コンテンツ プレースホルダー 2"/>
          <p:cNvSpPr>
            <a:spLocks noGrp="1"/>
          </p:cNvSpPr>
          <p:nvPr>
            <p:ph idx="1"/>
          </p:nvPr>
        </p:nvSpPr>
        <p:spPr>
          <a:xfrm>
            <a:off x="838200" y="1407887"/>
            <a:ext cx="7344589" cy="2052943"/>
          </a:xfrm>
        </p:spPr>
        <p:txBody>
          <a:bodyPr vert="horz" lIns="91440" tIns="45720" rIns="91440" bIns="45720" rtlCol="0" anchor="t">
            <a:noAutofit/>
          </a:bodyPr>
          <a:lstStyle/>
          <a:p>
            <a:pPr marL="0" indent="0" algn="just">
              <a:lnSpc>
                <a:spcPct val="110000"/>
              </a:lnSpc>
              <a:buNone/>
            </a:pPr>
            <a:r>
              <a:rPr lang="ja-JP" altLang="en-US">
                <a:solidFill>
                  <a:schemeClr val="accent1">
                    <a:lumMod val="50000"/>
                  </a:schemeClr>
                </a:solidFill>
                <a:latin typeface="ＭＳ Ｐゴシック"/>
                <a:ea typeface="ＭＳ Ｐゴシック"/>
              </a:rPr>
              <a:t>これらの要素はすべて、製品の品質について重要な決定をする際に使用する科学的データを含め、情報の正確性を確保することを目的としている。</a:t>
            </a:r>
          </a:p>
          <a:p>
            <a:pPr>
              <a:lnSpc>
                <a:spcPct val="110000"/>
              </a:lnSpc>
            </a:pPr>
            <a:endParaRPr kumimoji="1" lang="ja-JP" altLang="en-US" sz="2400" dirty="0"/>
          </a:p>
        </p:txBody>
      </p:sp>
      <p:grpSp>
        <p:nvGrpSpPr>
          <p:cNvPr id="4" name="グループ化 3"/>
          <p:cNvGrpSpPr/>
          <p:nvPr/>
        </p:nvGrpSpPr>
        <p:grpSpPr>
          <a:xfrm>
            <a:off x="8061638" y="1396311"/>
            <a:ext cx="3695962" cy="2631097"/>
            <a:chOff x="1776584" y="2538638"/>
            <a:chExt cx="3695962" cy="2631097"/>
          </a:xfrm>
        </p:grpSpPr>
        <p:graphicFrame>
          <p:nvGraphicFramePr>
            <p:cNvPr id="5" name="グラフ 4" title="Consistent"/>
            <p:cNvGraphicFramePr/>
            <p:nvPr>
              <p:extLst>
                <p:ext uri="{D42A27DB-BD31-4B8C-83A1-F6EECF244321}">
                  <p14:modId xmlns:p14="http://schemas.microsoft.com/office/powerpoint/2010/main" val="2686372773"/>
                </p:ext>
              </p:extLst>
            </p:nvPr>
          </p:nvGraphicFramePr>
          <p:xfrm>
            <a:off x="1776584" y="2538638"/>
            <a:ext cx="3695962" cy="2631097"/>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3687227" y="274160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7" name="テキスト ボックス 6"/>
            <p:cNvSpPr txBox="1"/>
            <p:nvPr/>
          </p:nvSpPr>
          <p:spPr>
            <a:xfrm>
              <a:off x="4227634" y="312004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L</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8" name="テキスト ボックス 7"/>
            <p:cNvSpPr txBox="1"/>
            <p:nvPr/>
          </p:nvSpPr>
          <p:spPr>
            <a:xfrm>
              <a:off x="4332494" y="3713724"/>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9" name="テキスト ボックス 8"/>
            <p:cNvSpPr txBox="1"/>
            <p:nvPr/>
          </p:nvSpPr>
          <p:spPr>
            <a:xfrm>
              <a:off x="3984624" y="4267450"/>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O</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0" name="テキスト ボックス 9"/>
            <p:cNvSpPr txBox="1"/>
            <p:nvPr/>
          </p:nvSpPr>
          <p:spPr>
            <a:xfrm>
              <a:off x="3413736" y="4482339"/>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1" name="円弧 10"/>
            <p:cNvSpPr/>
            <p:nvPr/>
          </p:nvSpPr>
          <p:spPr>
            <a:xfrm flipH="1">
              <a:off x="2768831" y="3017324"/>
              <a:ext cx="1668522" cy="1668522"/>
            </a:xfrm>
            <a:prstGeom prst="arc">
              <a:avLst>
                <a:gd name="adj1" fmla="val 16200000"/>
                <a:gd name="adj2" fmla="val 4261883"/>
              </a:avLst>
            </a:prstGeom>
            <a:ln w="76200">
              <a:solidFill>
                <a:schemeClr val="accent5">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606412" y="3412193"/>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grpSp>
      <p:sp>
        <p:nvSpPr>
          <p:cNvPr id="13" name="コンテンツ プレースホルダー 2"/>
          <p:cNvSpPr txBox="1">
            <a:spLocks/>
          </p:cNvSpPr>
          <p:nvPr/>
        </p:nvSpPr>
        <p:spPr>
          <a:xfrm>
            <a:off x="838199" y="4347029"/>
            <a:ext cx="10512294" cy="140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latin typeface="+mn-ea"/>
              </a:rPr>
              <a:t>手順書を作成し、これに従い作業を実施し、記録する。</a:t>
            </a:r>
            <a:endParaRPr lang="en-US" altLang="ja-JP" dirty="0">
              <a:latin typeface="+mn-ea"/>
            </a:endParaRPr>
          </a:p>
          <a:p>
            <a:pPr>
              <a:buFont typeface="Wingdings" panose="05000000000000000000" pitchFamily="2" charset="2"/>
              <a:buChar char="Ø"/>
            </a:pPr>
            <a:r>
              <a:rPr lang="ja-JP" altLang="en-US" dirty="0">
                <a:solidFill>
                  <a:prstClr val="black"/>
                </a:solidFill>
                <a:latin typeface="+mn-ea"/>
              </a:rPr>
              <a:t>文書及び記録に関する不正行為（虚偽・改ざん）を厳に容認しない。</a:t>
            </a:r>
            <a:endParaRPr lang="ja-JP" altLang="en-US" dirty="0">
              <a:latin typeface="+mn-ea"/>
            </a:endParaRPr>
          </a:p>
        </p:txBody>
      </p:sp>
      <p:sp>
        <p:nvSpPr>
          <p:cNvPr id="14" name="スライド番号プレースホルダー 1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20</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7251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0000"/>
                </a:solidFill>
              </a:rPr>
              <a:t>C</a:t>
            </a:r>
            <a:r>
              <a:rPr lang="en-US" altLang="ja-JP" dirty="0"/>
              <a:t>: Complete</a:t>
            </a:r>
            <a:r>
              <a:rPr lang="ja-JP" altLang="en-US" dirty="0"/>
              <a:t>（完全性）</a:t>
            </a:r>
            <a:endParaRPr kumimoji="1" lang="ja-JP" altLang="en-US" dirty="0">
              <a:solidFill>
                <a:srgbClr val="FF0000"/>
              </a:solidFill>
            </a:endParaRPr>
          </a:p>
        </p:txBody>
      </p:sp>
      <p:sp>
        <p:nvSpPr>
          <p:cNvPr id="3" name="コンテンツ プレースホルダー 2"/>
          <p:cNvSpPr>
            <a:spLocks noGrp="1"/>
          </p:cNvSpPr>
          <p:nvPr>
            <p:ph idx="1"/>
          </p:nvPr>
        </p:nvSpPr>
        <p:spPr>
          <a:xfrm>
            <a:off x="838200" y="1402976"/>
            <a:ext cx="7523429" cy="2895211"/>
          </a:xfrm>
        </p:spPr>
        <p:txBody>
          <a:bodyPr vert="horz" lIns="91440" tIns="45720" rIns="91440" bIns="45720" rtlCol="0" anchor="t">
            <a:normAutofit/>
          </a:bodyPr>
          <a:lstStyle/>
          <a:p>
            <a:pPr marL="0" indent="0" algn="just">
              <a:lnSpc>
                <a:spcPct val="100000"/>
              </a:lnSpc>
              <a:buNone/>
            </a:pPr>
            <a:r>
              <a:rPr lang="ja-JP" altLang="en-US" dirty="0">
                <a:solidFill>
                  <a:schemeClr val="accent1">
                    <a:lumMod val="50000"/>
                  </a:schemeClr>
                </a:solidFill>
                <a:ea typeface="ＭＳ Ｐゴシック"/>
              </a:rPr>
              <a:t>事象を理解しようとする場合、その事象の再現にとって重大なすべての情報が重要である。情報を完全と見なすのに必要な詳細さの程度は、情報のクリティカリティによって異なる。電子的に生成されたデータの完全な記録には、関連するメタデータが含まれる。</a:t>
            </a:r>
          </a:p>
        </p:txBody>
      </p:sp>
      <p:grpSp>
        <p:nvGrpSpPr>
          <p:cNvPr id="4" name="グループ化 3"/>
          <p:cNvGrpSpPr/>
          <p:nvPr/>
        </p:nvGrpSpPr>
        <p:grpSpPr>
          <a:xfrm>
            <a:off x="8052510" y="1401415"/>
            <a:ext cx="3695962" cy="2631097"/>
            <a:chOff x="1776584" y="2538638"/>
            <a:chExt cx="3695962" cy="2631097"/>
          </a:xfrm>
        </p:grpSpPr>
        <p:graphicFrame>
          <p:nvGraphicFramePr>
            <p:cNvPr id="5" name="グラフ 4" title="Consistent"/>
            <p:cNvGraphicFramePr/>
            <p:nvPr>
              <p:extLst>
                <p:ext uri="{D42A27DB-BD31-4B8C-83A1-F6EECF244321}">
                  <p14:modId xmlns:p14="http://schemas.microsoft.com/office/powerpoint/2010/main" val="1328418443"/>
                </p:ext>
              </p:extLst>
            </p:nvPr>
          </p:nvGraphicFramePr>
          <p:xfrm>
            <a:off x="1776584" y="2538638"/>
            <a:ext cx="3695962" cy="2631097"/>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3687227" y="274160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7" name="テキスト ボックス 6"/>
            <p:cNvSpPr txBox="1"/>
            <p:nvPr/>
          </p:nvSpPr>
          <p:spPr>
            <a:xfrm>
              <a:off x="4227634" y="312004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L</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8" name="テキスト ボックス 7"/>
            <p:cNvSpPr txBox="1"/>
            <p:nvPr/>
          </p:nvSpPr>
          <p:spPr>
            <a:xfrm>
              <a:off x="4332494" y="3713724"/>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9" name="テキスト ボックス 8"/>
            <p:cNvSpPr txBox="1"/>
            <p:nvPr/>
          </p:nvSpPr>
          <p:spPr>
            <a:xfrm>
              <a:off x="3984624" y="4267450"/>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O</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0" name="テキスト ボックス 9"/>
            <p:cNvSpPr txBox="1"/>
            <p:nvPr/>
          </p:nvSpPr>
          <p:spPr>
            <a:xfrm>
              <a:off x="3413736" y="4482339"/>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1" name="円弧 10"/>
            <p:cNvSpPr/>
            <p:nvPr/>
          </p:nvSpPr>
          <p:spPr>
            <a:xfrm flipH="1">
              <a:off x="2768831" y="3017324"/>
              <a:ext cx="1668522" cy="1668522"/>
            </a:xfrm>
            <a:prstGeom prst="arc">
              <a:avLst>
                <a:gd name="adj1" fmla="val 16200000"/>
                <a:gd name="adj2" fmla="val 4261883"/>
              </a:avLst>
            </a:prstGeom>
            <a:ln w="76200">
              <a:solidFill>
                <a:schemeClr val="accent5">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606412" y="3412193"/>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grpSp>
      <p:sp>
        <p:nvSpPr>
          <p:cNvPr id="13" name="コンテンツ プレースホルダー 2"/>
          <p:cNvSpPr txBox="1">
            <a:spLocks/>
          </p:cNvSpPr>
          <p:nvPr/>
        </p:nvSpPr>
        <p:spPr>
          <a:xfrm>
            <a:off x="831152" y="4013668"/>
            <a:ext cx="10515600" cy="2707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buFont typeface="Wingdings" panose="05000000000000000000" pitchFamily="2" charset="2"/>
              <a:buChar char="Ø"/>
            </a:pPr>
            <a:r>
              <a:rPr lang="ja-JP" altLang="en-US" dirty="0">
                <a:latin typeface="+mn-ea"/>
              </a:rPr>
              <a:t>電子記録がコンピュータ化システムからその他のシステムに統合されるとき（すなわち、記録は最初のシステムで維持されない）、メタデータ（監査証跡と電子署名を含む）は、電子記録とともに移動あるいは、アーカイブされること</a:t>
            </a:r>
            <a:r>
              <a:rPr lang="ja-JP" altLang="en-US" dirty="0" smtClean="0">
                <a:latin typeface="+mn-ea"/>
              </a:rPr>
              <a:t>。</a:t>
            </a:r>
            <a:endParaRPr lang="en-US" altLang="ja-JP" dirty="0">
              <a:latin typeface="+mn-ea"/>
            </a:endParaRPr>
          </a:p>
        </p:txBody>
      </p:sp>
      <p:sp>
        <p:nvSpPr>
          <p:cNvPr id="14" name="スライド番号プレースホルダー 1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21</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35914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0000"/>
                </a:solidFill>
              </a:rPr>
              <a:t>C</a:t>
            </a:r>
            <a:r>
              <a:rPr lang="en-US" altLang="ja-JP" dirty="0"/>
              <a:t>: Consistent</a:t>
            </a:r>
            <a:r>
              <a:rPr lang="ja-JP" altLang="en-US" dirty="0"/>
              <a:t>（一貫性）</a:t>
            </a:r>
            <a:endParaRPr kumimoji="1" lang="ja-JP" altLang="en-US" dirty="0">
              <a:solidFill>
                <a:srgbClr val="FF0000"/>
              </a:solidFill>
            </a:endParaRPr>
          </a:p>
        </p:txBody>
      </p:sp>
      <p:sp>
        <p:nvSpPr>
          <p:cNvPr id="3" name="コンテンツ プレースホルダー 2"/>
          <p:cNvSpPr>
            <a:spLocks noGrp="1"/>
          </p:cNvSpPr>
          <p:nvPr>
            <p:ph idx="1"/>
          </p:nvPr>
        </p:nvSpPr>
        <p:spPr>
          <a:xfrm>
            <a:off x="838199" y="1825626"/>
            <a:ext cx="7398871" cy="1827822"/>
          </a:xfrm>
        </p:spPr>
        <p:txBody>
          <a:bodyPr/>
          <a:lstStyle/>
          <a:p>
            <a:pPr marL="0" indent="0" algn="just">
              <a:buNone/>
            </a:pPr>
            <a:r>
              <a:rPr lang="ja-JP" altLang="en-US" dirty="0">
                <a:solidFill>
                  <a:schemeClr val="accent1">
                    <a:lumMod val="50000"/>
                  </a:schemeClr>
                </a:solidFill>
              </a:rPr>
              <a:t>正しい文書化の実施方法は、プロセスの間に生じる逸脱を含め、いかなるプロセスにも例外なく適用すべきである。データになされたすべての変更の収集もこれに含まれる。</a:t>
            </a:r>
            <a:endParaRPr lang="en-US" altLang="ja-JP" dirty="0">
              <a:solidFill>
                <a:schemeClr val="accent1">
                  <a:lumMod val="50000"/>
                </a:schemeClr>
              </a:solidFill>
            </a:endParaRPr>
          </a:p>
        </p:txBody>
      </p:sp>
      <p:grpSp>
        <p:nvGrpSpPr>
          <p:cNvPr id="4" name="グループ化 3"/>
          <p:cNvGrpSpPr/>
          <p:nvPr/>
        </p:nvGrpSpPr>
        <p:grpSpPr>
          <a:xfrm>
            <a:off x="8052510" y="1401415"/>
            <a:ext cx="3695962" cy="2631097"/>
            <a:chOff x="1776584" y="2538638"/>
            <a:chExt cx="3695962" cy="2631097"/>
          </a:xfrm>
        </p:grpSpPr>
        <p:graphicFrame>
          <p:nvGraphicFramePr>
            <p:cNvPr id="5" name="グラフ 4" title="Consistent"/>
            <p:cNvGraphicFramePr/>
            <p:nvPr>
              <p:extLst>
                <p:ext uri="{D42A27DB-BD31-4B8C-83A1-F6EECF244321}">
                  <p14:modId xmlns:p14="http://schemas.microsoft.com/office/powerpoint/2010/main" val="87157797"/>
                </p:ext>
              </p:extLst>
            </p:nvPr>
          </p:nvGraphicFramePr>
          <p:xfrm>
            <a:off x="1776584" y="2538638"/>
            <a:ext cx="3695962" cy="2631097"/>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3687227" y="274160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7" name="テキスト ボックス 6"/>
            <p:cNvSpPr txBox="1"/>
            <p:nvPr/>
          </p:nvSpPr>
          <p:spPr>
            <a:xfrm>
              <a:off x="4227634" y="312004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L</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8" name="テキスト ボックス 7"/>
            <p:cNvSpPr txBox="1"/>
            <p:nvPr/>
          </p:nvSpPr>
          <p:spPr>
            <a:xfrm>
              <a:off x="4332494" y="3713724"/>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9" name="テキスト ボックス 8"/>
            <p:cNvSpPr txBox="1"/>
            <p:nvPr/>
          </p:nvSpPr>
          <p:spPr>
            <a:xfrm>
              <a:off x="3984624" y="4267450"/>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O</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0" name="テキスト ボックス 9"/>
            <p:cNvSpPr txBox="1"/>
            <p:nvPr/>
          </p:nvSpPr>
          <p:spPr>
            <a:xfrm>
              <a:off x="3413736" y="4482339"/>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1" name="円弧 10"/>
            <p:cNvSpPr/>
            <p:nvPr/>
          </p:nvSpPr>
          <p:spPr>
            <a:xfrm flipH="1">
              <a:off x="2768831" y="3017324"/>
              <a:ext cx="1668522" cy="1668522"/>
            </a:xfrm>
            <a:prstGeom prst="arc">
              <a:avLst>
                <a:gd name="adj1" fmla="val 16200000"/>
                <a:gd name="adj2" fmla="val 4261883"/>
              </a:avLst>
            </a:prstGeom>
            <a:ln w="76200">
              <a:solidFill>
                <a:schemeClr val="accent5">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606412" y="3412193"/>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grpSp>
      <p:sp>
        <p:nvSpPr>
          <p:cNvPr id="13" name="コンテンツ プレースホルダー 2"/>
          <p:cNvSpPr txBox="1">
            <a:spLocks/>
          </p:cNvSpPr>
          <p:nvPr/>
        </p:nvSpPr>
        <p:spPr>
          <a:xfrm>
            <a:off x="838198" y="4305782"/>
            <a:ext cx="10331372" cy="1565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t>すべての</a:t>
            </a:r>
            <a:r>
              <a:rPr lang="en-US" altLang="ja-JP" dirty="0"/>
              <a:t>GMP</a:t>
            </a:r>
            <a:r>
              <a:rPr lang="ja-JP" altLang="en-US" dirty="0"/>
              <a:t>の文書及び記録に適正データ管理基準を適用する。記録は電子記録</a:t>
            </a:r>
            <a:r>
              <a:rPr lang="en-US" altLang="ja-JP" dirty="0"/>
              <a:t>/</a:t>
            </a:r>
            <a:r>
              <a:rPr lang="ja-JP" altLang="en-US" dirty="0"/>
              <a:t>電子署名も含む。</a:t>
            </a:r>
          </a:p>
        </p:txBody>
      </p:sp>
      <p:sp>
        <p:nvSpPr>
          <p:cNvPr id="14" name="スライド番号プレースホルダー 1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22</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91299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0000"/>
                </a:solidFill>
              </a:rPr>
              <a:t>E</a:t>
            </a:r>
            <a:r>
              <a:rPr lang="en-US" altLang="ja-JP" dirty="0"/>
              <a:t>: Enduring</a:t>
            </a:r>
            <a:r>
              <a:rPr lang="ja-JP" altLang="en-US" dirty="0"/>
              <a:t>（耐久性／普遍性）</a:t>
            </a:r>
            <a:endParaRPr kumimoji="1" lang="ja-JP" altLang="en-US" dirty="0">
              <a:solidFill>
                <a:srgbClr val="FF0000"/>
              </a:solidFill>
            </a:endParaRPr>
          </a:p>
        </p:txBody>
      </p:sp>
      <p:sp>
        <p:nvSpPr>
          <p:cNvPr id="3" name="コンテンツ プレースホルダー 2"/>
          <p:cNvSpPr>
            <a:spLocks noGrp="1"/>
          </p:cNvSpPr>
          <p:nvPr>
            <p:ph idx="1"/>
          </p:nvPr>
        </p:nvSpPr>
        <p:spPr>
          <a:xfrm>
            <a:off x="838200" y="1825625"/>
            <a:ext cx="7398871" cy="2042712"/>
          </a:xfrm>
        </p:spPr>
        <p:txBody>
          <a:bodyPr vert="horz" lIns="91440" tIns="45720" rIns="91440" bIns="45720" rtlCol="0" anchor="t">
            <a:normAutofit/>
          </a:bodyPr>
          <a:lstStyle/>
          <a:p>
            <a:pPr marL="0" indent="0" algn="just">
              <a:buNone/>
            </a:pPr>
            <a:r>
              <a:rPr lang="ja-JP" altLang="en-US">
                <a:solidFill>
                  <a:schemeClr val="accent1">
                    <a:lumMod val="50000"/>
                  </a:schemeClr>
                </a:solidFill>
                <a:ea typeface="ＭＳ Ｐゴシック"/>
              </a:rPr>
              <a:t>記録は、必要とされる可能性がある期間すべてに渡って存在する方法で保管しなければならない。 つまり、記録の保管期間を通して、消えない／耐久性のある記録として無傷のままアクセスできなければならない。</a:t>
            </a:r>
          </a:p>
        </p:txBody>
      </p:sp>
      <p:grpSp>
        <p:nvGrpSpPr>
          <p:cNvPr id="4" name="グループ化 3"/>
          <p:cNvGrpSpPr/>
          <p:nvPr/>
        </p:nvGrpSpPr>
        <p:grpSpPr>
          <a:xfrm>
            <a:off x="8052510" y="1401415"/>
            <a:ext cx="3695962" cy="2631097"/>
            <a:chOff x="1776584" y="2538638"/>
            <a:chExt cx="3695962" cy="2631097"/>
          </a:xfrm>
        </p:grpSpPr>
        <p:graphicFrame>
          <p:nvGraphicFramePr>
            <p:cNvPr id="5" name="グラフ 4" title="Consistent"/>
            <p:cNvGraphicFramePr/>
            <p:nvPr>
              <p:extLst>
                <p:ext uri="{D42A27DB-BD31-4B8C-83A1-F6EECF244321}">
                  <p14:modId xmlns:p14="http://schemas.microsoft.com/office/powerpoint/2010/main" val="292897011"/>
                </p:ext>
              </p:extLst>
            </p:nvPr>
          </p:nvGraphicFramePr>
          <p:xfrm>
            <a:off x="1776584" y="2538638"/>
            <a:ext cx="3695962" cy="2631097"/>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3687227" y="274160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7" name="テキスト ボックス 6"/>
            <p:cNvSpPr txBox="1"/>
            <p:nvPr/>
          </p:nvSpPr>
          <p:spPr>
            <a:xfrm>
              <a:off x="4227634" y="312004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L</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8" name="テキスト ボックス 7"/>
            <p:cNvSpPr txBox="1"/>
            <p:nvPr/>
          </p:nvSpPr>
          <p:spPr>
            <a:xfrm>
              <a:off x="4332494" y="3713724"/>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9" name="テキスト ボックス 8"/>
            <p:cNvSpPr txBox="1"/>
            <p:nvPr/>
          </p:nvSpPr>
          <p:spPr>
            <a:xfrm>
              <a:off x="3984624" y="4267450"/>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O</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0" name="テキスト ボックス 9"/>
            <p:cNvSpPr txBox="1"/>
            <p:nvPr/>
          </p:nvSpPr>
          <p:spPr>
            <a:xfrm>
              <a:off x="3413736" y="4482339"/>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1" name="円弧 10"/>
            <p:cNvSpPr/>
            <p:nvPr/>
          </p:nvSpPr>
          <p:spPr>
            <a:xfrm flipH="1">
              <a:off x="2768831" y="3017324"/>
              <a:ext cx="1668522" cy="1668522"/>
            </a:xfrm>
            <a:prstGeom prst="arc">
              <a:avLst>
                <a:gd name="adj1" fmla="val 16200000"/>
                <a:gd name="adj2" fmla="val 4261883"/>
              </a:avLst>
            </a:prstGeom>
            <a:ln w="76200">
              <a:solidFill>
                <a:schemeClr val="accent5">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606412" y="3412193"/>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grpSp>
      <p:sp>
        <p:nvSpPr>
          <p:cNvPr id="13" name="コンテンツ プレースホルダー 2"/>
          <p:cNvSpPr txBox="1">
            <a:spLocks/>
          </p:cNvSpPr>
          <p:nvPr/>
        </p:nvSpPr>
        <p:spPr>
          <a:xfrm>
            <a:off x="838200" y="4058056"/>
            <a:ext cx="10503165" cy="2055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t>紙の記録は、恒久的なインクで記録されること。</a:t>
            </a:r>
            <a:endParaRPr lang="en-US" altLang="ja-JP" dirty="0"/>
          </a:p>
          <a:p>
            <a:pPr>
              <a:buFont typeface="Wingdings" panose="05000000000000000000" pitchFamily="2" charset="2"/>
              <a:buChar char="Ø"/>
            </a:pPr>
            <a:r>
              <a:rPr lang="ja-JP" altLang="en-US" dirty="0"/>
              <a:t>電子記録は、安全かつバリデートされたプロセスで保存されること。</a:t>
            </a:r>
            <a:endParaRPr lang="en-US" altLang="ja-JP" dirty="0"/>
          </a:p>
          <a:p>
            <a:pPr>
              <a:buFont typeface="Wingdings" panose="05000000000000000000" pitchFamily="2" charset="2"/>
              <a:buChar char="Ø"/>
            </a:pPr>
            <a:r>
              <a:rPr lang="ja-JP" altLang="en-US" dirty="0"/>
              <a:t>文書のライフサイクルに基づいて、保管期間までは文書が完全な状態で維持されること。</a:t>
            </a:r>
            <a:endParaRPr lang="en-US" altLang="ja-JP" dirty="0"/>
          </a:p>
          <a:p>
            <a:endParaRPr lang="ja-JP" altLang="en-US" dirty="0"/>
          </a:p>
        </p:txBody>
      </p:sp>
      <p:sp>
        <p:nvSpPr>
          <p:cNvPr id="14" name="スライド番号プレースホルダー 1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23</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32560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FF0000"/>
                </a:solidFill>
              </a:rPr>
              <a:t>A</a:t>
            </a:r>
            <a:r>
              <a:rPr lang="en-US" altLang="ja-JP" dirty="0"/>
              <a:t>: Available</a:t>
            </a:r>
            <a:r>
              <a:rPr lang="ja-JP" altLang="en-US" dirty="0"/>
              <a:t>（可用性）</a:t>
            </a:r>
            <a:endParaRPr kumimoji="1" lang="ja-JP" altLang="en-US" dirty="0">
              <a:solidFill>
                <a:srgbClr val="FF0000"/>
              </a:solidFill>
            </a:endParaRPr>
          </a:p>
        </p:txBody>
      </p:sp>
      <p:sp>
        <p:nvSpPr>
          <p:cNvPr id="3" name="コンテンツ プレースホルダー 2"/>
          <p:cNvSpPr>
            <a:spLocks noGrp="1"/>
          </p:cNvSpPr>
          <p:nvPr>
            <p:ph idx="1"/>
          </p:nvPr>
        </p:nvSpPr>
        <p:spPr>
          <a:xfrm>
            <a:off x="838200" y="1825625"/>
            <a:ext cx="7173041" cy="2468583"/>
          </a:xfrm>
        </p:spPr>
        <p:txBody>
          <a:bodyPr vert="horz" lIns="91440" tIns="45720" rIns="91440" bIns="45720" rtlCol="0" anchor="t">
            <a:normAutofit/>
          </a:bodyPr>
          <a:lstStyle/>
          <a:p>
            <a:pPr marL="0" indent="0" algn="just">
              <a:buNone/>
            </a:pPr>
            <a:r>
              <a:rPr lang="ja-JP" altLang="en-US">
                <a:solidFill>
                  <a:schemeClr val="accent1">
                    <a:lumMod val="50000"/>
                  </a:schemeClr>
                </a:solidFill>
                <a:ea typeface="ＭＳ Ｐゴシック"/>
              </a:rPr>
              <a:t>記録は、必要な保存期間中いつでもレビューでき、そのレビューの目的がルーチン的な出荷判定、調査、傾向分析、年次報告、監査、検査かにかかわりなく、レビューを担当するすべての従業員が読みやすい形式でアクセスできなければならない</a:t>
            </a:r>
            <a:r>
              <a:rPr lang="ja-JP" altLang="en-US">
                <a:ea typeface="ＭＳ Ｐゴシック"/>
              </a:rPr>
              <a:t>。</a:t>
            </a:r>
            <a:endParaRPr lang="en-US" altLang="ja-JP">
              <a:ea typeface="ＭＳ Ｐゴシック"/>
            </a:endParaRPr>
          </a:p>
        </p:txBody>
      </p:sp>
      <p:grpSp>
        <p:nvGrpSpPr>
          <p:cNvPr id="4" name="グループ化 3"/>
          <p:cNvGrpSpPr/>
          <p:nvPr/>
        </p:nvGrpSpPr>
        <p:grpSpPr>
          <a:xfrm>
            <a:off x="8052510" y="1401415"/>
            <a:ext cx="3695962" cy="2631097"/>
            <a:chOff x="1776584" y="2538638"/>
            <a:chExt cx="3695962" cy="2631097"/>
          </a:xfrm>
        </p:grpSpPr>
        <p:graphicFrame>
          <p:nvGraphicFramePr>
            <p:cNvPr id="5" name="グラフ 4" title="Consistent"/>
            <p:cNvGraphicFramePr/>
            <p:nvPr>
              <p:extLst>
                <p:ext uri="{D42A27DB-BD31-4B8C-83A1-F6EECF244321}">
                  <p14:modId xmlns:p14="http://schemas.microsoft.com/office/powerpoint/2010/main" val="3653550895"/>
                </p:ext>
              </p:extLst>
            </p:nvPr>
          </p:nvGraphicFramePr>
          <p:xfrm>
            <a:off x="1776584" y="2538638"/>
            <a:ext cx="3695962" cy="2631097"/>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3687227" y="274160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7" name="テキスト ボックス 6"/>
            <p:cNvSpPr txBox="1"/>
            <p:nvPr/>
          </p:nvSpPr>
          <p:spPr>
            <a:xfrm>
              <a:off x="4227634" y="3120043"/>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L</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8" name="テキスト ボックス 7"/>
            <p:cNvSpPr txBox="1"/>
            <p:nvPr/>
          </p:nvSpPr>
          <p:spPr>
            <a:xfrm>
              <a:off x="4332494" y="3713724"/>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9" name="テキスト ボックス 8"/>
            <p:cNvSpPr txBox="1"/>
            <p:nvPr/>
          </p:nvSpPr>
          <p:spPr>
            <a:xfrm>
              <a:off x="3984624" y="4267450"/>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O</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0" name="テキスト ボックス 9"/>
            <p:cNvSpPr txBox="1"/>
            <p:nvPr/>
          </p:nvSpPr>
          <p:spPr>
            <a:xfrm>
              <a:off x="3413736" y="4482339"/>
              <a:ext cx="1080815" cy="523220"/>
            </a:xfrm>
            <a:prstGeom prst="rect">
              <a:avLst/>
            </a:prstGeom>
            <a:noFill/>
          </p:spPr>
          <p:txBody>
            <a:bodyPr wrap="square" rtlCol="0">
              <a:spAutoFit/>
            </a:bodyPr>
            <a:lstStyle/>
            <a:p>
              <a:r>
                <a:rPr kumimoji="1" lang="en-US" altLang="ja-JP"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a:t>
              </a:r>
              <a:endParaRPr kumimoji="1" lang="ja-JP" altLang="en-US" sz="28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sp>
          <p:nvSpPr>
            <p:cNvPr id="11" name="円弧 10"/>
            <p:cNvSpPr/>
            <p:nvPr/>
          </p:nvSpPr>
          <p:spPr>
            <a:xfrm flipH="1">
              <a:off x="2768831" y="3017324"/>
              <a:ext cx="1668522" cy="1668522"/>
            </a:xfrm>
            <a:prstGeom prst="arc">
              <a:avLst>
                <a:gd name="adj1" fmla="val 16200000"/>
                <a:gd name="adj2" fmla="val 4261883"/>
              </a:avLst>
            </a:prstGeom>
            <a:ln w="76200">
              <a:solidFill>
                <a:schemeClr val="accent5">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606412" y="3412193"/>
              <a:ext cx="1080815" cy="707886"/>
            </a:xfrm>
            <a:prstGeom prst="rect">
              <a:avLst/>
            </a:prstGeom>
            <a:noFill/>
          </p:spPr>
          <p:txBody>
            <a:bodyPr wrap="square" rtlCol="0">
              <a:spAutoFit/>
            </a:bodyPr>
            <a:lstStyle/>
            <a:p>
              <a:r>
                <a:rPr kumimoji="1" lang="en-US" altLang="ja-JP"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a:t>
              </a:r>
              <a:endParaRPr kumimoji="1" lang="ja-JP" altLang="en-US" sz="4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endParaRPr>
            </a:p>
          </p:txBody>
        </p:sp>
      </p:grpSp>
      <p:sp>
        <p:nvSpPr>
          <p:cNvPr id="13" name="コンテンツ プレースホルダー 2"/>
          <p:cNvSpPr txBox="1">
            <a:spLocks/>
          </p:cNvSpPr>
          <p:nvPr/>
        </p:nvSpPr>
        <p:spPr>
          <a:xfrm>
            <a:off x="838200" y="4441578"/>
            <a:ext cx="10515600" cy="2416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buFont typeface="Wingdings" panose="05000000000000000000" pitchFamily="2" charset="2"/>
              <a:buChar char="Ø"/>
            </a:pPr>
            <a:r>
              <a:rPr lang="ja-JP" altLang="en-US" dirty="0">
                <a:latin typeface="ＭＳ Ｐゴシック" panose="020B0600070205080204" pitchFamily="50" charset="-128"/>
                <a:ea typeface="ＭＳ Ｐゴシック" panose="020B0600070205080204" pitchFamily="50" charset="-128"/>
              </a:rPr>
              <a:t>バッチ記録、バッチの品質に関する状況をサポートする記録は、規定された期間内であれば検索可能となるように、またバッチ履歴を完全にそろえることが可能となるように安全で確実な方法で保管する。コンピュータ化システムを使用している場合、システム更新の際にもこれを担保すること。</a:t>
            </a:r>
          </a:p>
        </p:txBody>
      </p:sp>
      <p:sp>
        <p:nvSpPr>
          <p:cNvPr id="14" name="スライド番号プレースホルダー 1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24</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83837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anose="020B0600070205080204" pitchFamily="50" charset="-128"/>
              </a:rPr>
              <a:t>目次（実務者向けコンテンツ）</a:t>
            </a:r>
            <a:endParaRPr kumimoji="1" lang="ja-JP" altLang="en-US" dirty="0"/>
          </a:p>
        </p:txBody>
      </p:sp>
      <p:sp>
        <p:nvSpPr>
          <p:cNvPr id="3" name="コンテンツ プレースホルダー 2"/>
          <p:cNvSpPr>
            <a:spLocks noGrp="1"/>
          </p:cNvSpPr>
          <p:nvPr>
            <p:ph idx="1"/>
          </p:nvPr>
        </p:nvSpPr>
        <p:spPr/>
        <p:txBody>
          <a:bodyPr>
            <a:normAutofit/>
          </a:bodyPr>
          <a:lstStyle/>
          <a:p>
            <a:pPr defTabSz="640079">
              <a:lnSpc>
                <a:spcPct val="100000"/>
              </a:lnSpc>
              <a:spcBef>
                <a:spcPts val="400"/>
              </a:spcBef>
              <a:defRPr sz="1679"/>
            </a:pPr>
            <a:r>
              <a:rPr lang="ja-JP" altLang="en-US" sz="2400" dirty="0">
                <a:solidFill>
                  <a:schemeClr val="bg1">
                    <a:lumMod val="75000"/>
                  </a:schemeClr>
                </a:solidFill>
              </a:rPr>
              <a:t>データの完全性 ～なぜ対応しなければならないか～ ？</a:t>
            </a:r>
            <a:endParaRPr lang="en-US" altLang="ja-JP" sz="2400" dirty="0">
              <a:solidFill>
                <a:schemeClr val="bg1">
                  <a:lumMod val="75000"/>
                </a:schemeClr>
              </a:solidFill>
            </a:endParaRPr>
          </a:p>
          <a:p>
            <a:pPr defTabSz="640079">
              <a:lnSpc>
                <a:spcPct val="100000"/>
              </a:lnSpc>
              <a:spcBef>
                <a:spcPts val="400"/>
              </a:spcBef>
              <a:defRPr sz="1679"/>
            </a:pPr>
            <a:r>
              <a:rPr lang="en-US" altLang="ja-JP" sz="2400" dirty="0" smtClean="0">
                <a:solidFill>
                  <a:schemeClr val="bg1">
                    <a:lumMod val="75000"/>
                  </a:schemeClr>
                </a:solidFill>
                <a:latin typeface="Arial Unicode MS" panose="020B0604020202020204" pitchFamily="50" charset="-128"/>
              </a:rPr>
              <a:t>ALCOA</a:t>
            </a:r>
            <a:r>
              <a:rPr lang="en-US" altLang="ja-JP" sz="2400" dirty="0">
                <a:solidFill>
                  <a:schemeClr val="bg1">
                    <a:lumMod val="75000"/>
                  </a:schemeClr>
                </a:solidFill>
                <a:latin typeface="Arial Unicode MS" panose="020B0604020202020204" pitchFamily="50" charset="-128"/>
              </a:rPr>
              <a:t>+</a:t>
            </a:r>
            <a:r>
              <a:rPr lang="ja-JP" altLang="en-US" sz="2400" dirty="0">
                <a:solidFill>
                  <a:schemeClr val="bg1">
                    <a:lumMod val="75000"/>
                  </a:schemeClr>
                </a:solidFill>
                <a:latin typeface="Arial Unicode MS" panose="020B0604020202020204" pitchFamily="50" charset="-128"/>
              </a:rPr>
              <a:t>とは</a:t>
            </a:r>
            <a:endParaRPr lang="en-US" altLang="ja-JP" sz="2400" dirty="0">
              <a:solidFill>
                <a:schemeClr val="bg1">
                  <a:lumMod val="75000"/>
                </a:schemeClr>
              </a:solidFill>
              <a:latin typeface="Arial Unicode MS" panose="020B0604020202020204" pitchFamily="50" charset="-128"/>
            </a:endParaRPr>
          </a:p>
          <a:p>
            <a:pPr defTabSz="640079">
              <a:lnSpc>
                <a:spcPct val="100000"/>
              </a:lnSpc>
              <a:spcBef>
                <a:spcPts val="400"/>
              </a:spcBef>
              <a:defRPr sz="1679"/>
            </a:pPr>
            <a:r>
              <a:rPr lang="ja-JP" altLang="en-US" sz="2400" dirty="0">
                <a:latin typeface="Arial Unicode MS" panose="020B0604020202020204" pitchFamily="50" charset="-128"/>
              </a:rPr>
              <a:t>推奨される行動・推奨されない行動</a:t>
            </a:r>
            <a:endParaRPr lang="en-US" altLang="ja-JP" sz="2400" dirty="0">
              <a:latin typeface="Arial Unicode MS" panose="020B0604020202020204" pitchFamily="50" charset="-128"/>
            </a:endParaRPr>
          </a:p>
          <a:p>
            <a:pPr defTabSz="640079">
              <a:lnSpc>
                <a:spcPct val="100000"/>
              </a:lnSpc>
              <a:spcBef>
                <a:spcPts val="400"/>
              </a:spcBef>
              <a:defRPr sz="1679"/>
            </a:pPr>
            <a:r>
              <a:rPr lang="en-US" altLang="ja-JP" sz="2400" dirty="0">
                <a:solidFill>
                  <a:schemeClr val="bg1">
                    <a:lumMod val="75000"/>
                  </a:schemeClr>
                </a:solidFill>
                <a:latin typeface="Arial Unicode MS" panose="020B0604020202020204" pitchFamily="50" charset="-128"/>
              </a:rPr>
              <a:t>DI</a:t>
            </a:r>
            <a:r>
              <a:rPr lang="ja-JP" altLang="en-US" sz="2400" dirty="0">
                <a:solidFill>
                  <a:schemeClr val="bg1">
                    <a:lumMod val="75000"/>
                  </a:schemeClr>
                </a:solidFill>
                <a:latin typeface="Arial Unicode MS" panose="020B0604020202020204" pitchFamily="50" charset="-128"/>
              </a:rPr>
              <a:t>に関する逸脱事例（</a:t>
            </a:r>
            <a:r>
              <a:rPr lang="en-US" altLang="ja-JP" sz="2400" dirty="0">
                <a:solidFill>
                  <a:schemeClr val="bg1">
                    <a:lumMod val="75000"/>
                  </a:schemeClr>
                </a:solidFill>
                <a:latin typeface="Arial Unicode MS" panose="020B0604020202020204" pitchFamily="50" charset="-128"/>
              </a:rPr>
              <a:t>FDA warning letter</a:t>
            </a:r>
            <a:r>
              <a:rPr lang="ja-JP" altLang="en-US" sz="2400" dirty="0">
                <a:solidFill>
                  <a:schemeClr val="bg1">
                    <a:lumMod val="75000"/>
                  </a:schemeClr>
                </a:solidFill>
                <a:latin typeface="Arial Unicode MS" panose="020B0604020202020204" pitchFamily="50" charset="-128"/>
              </a:rPr>
              <a:t>より）</a:t>
            </a:r>
            <a:endParaRPr lang="en-US" altLang="ja-JP" sz="2400" dirty="0">
              <a:solidFill>
                <a:schemeClr val="bg1">
                  <a:lumMod val="75000"/>
                </a:schemeClr>
              </a:solidFill>
              <a:latin typeface="Arial Unicode MS" panose="020B0604020202020204" pitchFamily="50" charset="-128"/>
            </a:endParaRPr>
          </a:p>
          <a:p>
            <a:pPr marL="0" indent="0" defTabSz="640079">
              <a:lnSpc>
                <a:spcPct val="100000"/>
              </a:lnSpc>
              <a:spcBef>
                <a:spcPts val="400"/>
              </a:spcBef>
              <a:buNone/>
              <a:defRPr sz="1679"/>
            </a:pPr>
            <a:endParaRPr lang="en-US" altLang="ja-JP" sz="2400" dirty="0">
              <a:solidFill>
                <a:schemeClr val="bg1">
                  <a:lumMod val="75000"/>
                </a:schemeClr>
              </a:solidFill>
              <a:latin typeface="Arial Unicode MS" panose="020B0604020202020204" pitchFamily="50" charset="-128"/>
            </a:endParaRPr>
          </a:p>
          <a:p>
            <a:pPr marL="0" indent="0" defTabSz="640079">
              <a:lnSpc>
                <a:spcPct val="100000"/>
              </a:lnSpc>
              <a:spcBef>
                <a:spcPts val="400"/>
              </a:spcBef>
              <a:buNone/>
              <a:defRPr sz="1679"/>
            </a:pPr>
            <a:r>
              <a:rPr lang="ja-JP" altLang="en-US" sz="2400" dirty="0">
                <a:solidFill>
                  <a:schemeClr val="bg1">
                    <a:lumMod val="75000"/>
                  </a:schemeClr>
                </a:solidFill>
                <a:latin typeface="Arial Unicode MS" panose="020B0604020202020204" pitchFamily="50" charset="-128"/>
              </a:rPr>
              <a:t>（付録）用語集（</a:t>
            </a:r>
            <a:r>
              <a:rPr lang="en-US" altLang="ja-JP" sz="2400" dirty="0">
                <a:solidFill>
                  <a:schemeClr val="bg1">
                    <a:lumMod val="75000"/>
                  </a:schemeClr>
                </a:solidFill>
                <a:latin typeface="Arial Unicode MS" panose="020B0604020202020204" pitchFamily="50" charset="-128"/>
              </a:rPr>
              <a:t>PIC/S DI guidance 13. Definitions</a:t>
            </a:r>
            <a:r>
              <a:rPr lang="ja-JP" altLang="en-US" sz="2400" dirty="0">
                <a:solidFill>
                  <a:schemeClr val="bg1">
                    <a:lumMod val="75000"/>
                  </a:schemeClr>
                </a:solidFill>
                <a:latin typeface="Arial Unicode MS" panose="020B0604020202020204" pitchFamily="50" charset="-128"/>
              </a:rPr>
              <a:t>より）</a:t>
            </a:r>
          </a:p>
          <a:p>
            <a:pPr marL="0" indent="0" defTabSz="640079">
              <a:lnSpc>
                <a:spcPct val="100000"/>
              </a:lnSpc>
              <a:spcBef>
                <a:spcPts val="400"/>
              </a:spcBef>
              <a:buNone/>
              <a:defRPr sz="1679"/>
            </a:pPr>
            <a:endParaRPr lang="ja-JP" altLang="en-US" sz="2400" dirty="0">
              <a:solidFill>
                <a:schemeClr val="bg1">
                  <a:lumMod val="75000"/>
                </a:schemeClr>
              </a:solidFill>
              <a:latin typeface="Arial Unicode MS" panose="020B0604020202020204" pitchFamily="50" charset="-128"/>
            </a:endParaRPr>
          </a:p>
          <a:p>
            <a:pPr marL="0" indent="0" defTabSz="640079">
              <a:lnSpc>
                <a:spcPct val="100000"/>
              </a:lnSpc>
              <a:spcBef>
                <a:spcPts val="400"/>
              </a:spcBef>
              <a:buNone/>
              <a:defRPr sz="1679"/>
            </a:pPr>
            <a:endParaRPr lang="ja-JP" altLang="en-US" sz="2400" dirty="0">
              <a:solidFill>
                <a:schemeClr val="bg1">
                  <a:lumMod val="75000"/>
                </a:schemeClr>
              </a:solidFill>
              <a:latin typeface="Arial Unicode MS" panose="020B0604020202020204" pitchFamily="50" charset="-128"/>
            </a:endParaRPr>
          </a:p>
        </p:txBody>
      </p:sp>
      <p:sp>
        <p:nvSpPr>
          <p:cNvPr id="4" name="スライド番号プレースホルダー 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25</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94006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雲 4"/>
          <p:cNvSpPr/>
          <p:nvPr/>
        </p:nvSpPr>
        <p:spPr>
          <a:xfrm>
            <a:off x="6350000" y="3251200"/>
            <a:ext cx="5422900" cy="3276600"/>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4" name="タイトル 1"/>
          <p:cNvSpPr>
            <a:spLocks noGrp="1"/>
          </p:cNvSpPr>
          <p:nvPr>
            <p:ph type="title"/>
          </p:nvPr>
        </p:nvSpPr>
        <p:spPr>
          <a:xfrm>
            <a:off x="0" y="170253"/>
            <a:ext cx="12192000" cy="908739"/>
          </a:xfrm>
        </p:spPr>
        <p:txBody>
          <a:bodyPr>
            <a:normAutofit/>
          </a:bodyPr>
          <a:lstStyle/>
          <a:p>
            <a:pPr algn="ctr"/>
            <a:r>
              <a:rPr kumimoji="1" lang="ja-JP" altLang="en-US" sz="3200" b="1" dirty="0"/>
              <a:t>紙媒体のシステムに特定される</a:t>
            </a:r>
            <a:r>
              <a:rPr lang="ja-JP" altLang="en-US" sz="3200" b="1" dirty="0"/>
              <a:t>データ完全性の留意点（</a:t>
            </a:r>
            <a:r>
              <a:rPr lang="en-US" altLang="ja-JP" sz="3200" b="1" dirty="0"/>
              <a:t>No.1)</a:t>
            </a:r>
            <a:endParaRPr kumimoji="1" lang="ja-JP" altLang="en-US" sz="3200" b="1" dirty="0"/>
          </a:p>
        </p:txBody>
      </p:sp>
      <p:sp>
        <p:nvSpPr>
          <p:cNvPr id="3" name="角丸四角形 2"/>
          <p:cNvSpPr/>
          <p:nvPr/>
        </p:nvSpPr>
        <p:spPr>
          <a:xfrm>
            <a:off x="301541" y="1078989"/>
            <a:ext cx="5641776" cy="5616000"/>
          </a:xfrm>
          <a:prstGeom prst="roundRect">
            <a:avLst>
              <a:gd name="adj" fmla="val 10177"/>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dirty="0">
                <a:solidFill>
                  <a:schemeClr val="tx1"/>
                </a:solidFill>
                <a:ea typeface="ＭＳ Ｐゴシック"/>
              </a:rPr>
              <a:t>・医薬品品質システム（</a:t>
            </a:r>
            <a:r>
              <a:rPr lang="en-US" altLang="ja-JP" sz="2400" dirty="0">
                <a:solidFill>
                  <a:schemeClr val="tx1"/>
                </a:solidFill>
                <a:ea typeface="ＭＳ Ｐゴシック"/>
              </a:rPr>
              <a:t>PQS</a:t>
            </a:r>
            <a:r>
              <a:rPr lang="ja-JP" altLang="en-US" sz="2400" dirty="0">
                <a:solidFill>
                  <a:schemeClr val="tx1"/>
                </a:solidFill>
                <a:ea typeface="ＭＳ Ｐゴシック"/>
              </a:rPr>
              <a:t>）内に正しい文書化の実践方法と文書管理の取決め手順を規定する。</a:t>
            </a:r>
            <a:endParaRPr lang="en-US" altLang="ja-JP" sz="2400" dirty="0">
              <a:solidFill>
                <a:schemeClr val="tx1"/>
              </a:solidFill>
              <a:ea typeface="ＭＳ Ｐゴシック"/>
            </a:endParaRPr>
          </a:p>
          <a:p>
            <a:pPr>
              <a:defRPr/>
            </a:pPr>
            <a:endParaRPr lang="en-US" altLang="ja-JP" sz="2400" dirty="0">
              <a:solidFill>
                <a:schemeClr val="tx1"/>
              </a:solidFill>
            </a:endParaRPr>
          </a:p>
          <a:p>
            <a:pPr>
              <a:defRPr/>
            </a:pPr>
            <a:r>
              <a:rPr lang="ja-JP" altLang="en-US" sz="2400" dirty="0">
                <a:solidFill>
                  <a:schemeClr val="tx1"/>
                </a:solidFill>
              </a:rPr>
              <a:t>－記録用紙原本の作成、配布、管理方法</a:t>
            </a:r>
            <a:endParaRPr lang="en-US" altLang="ja-JP" sz="2400" dirty="0">
              <a:solidFill>
                <a:schemeClr val="tx1"/>
              </a:solidFill>
            </a:endParaRPr>
          </a:p>
          <a:p>
            <a:pPr>
              <a:defRPr/>
            </a:pPr>
            <a:endParaRPr lang="en-US" altLang="ja-JP" sz="2400" dirty="0">
              <a:solidFill>
                <a:schemeClr val="tx1"/>
              </a:solidFill>
            </a:endParaRPr>
          </a:p>
          <a:p>
            <a:pPr>
              <a:defRPr/>
            </a:pPr>
            <a:r>
              <a:rPr lang="ja-JP" altLang="en-US" sz="2400" dirty="0">
                <a:solidFill>
                  <a:schemeClr val="tx1"/>
                </a:solidFill>
              </a:rPr>
              <a:t>－手順書や記録用紙などの管理方法</a:t>
            </a:r>
            <a:endParaRPr lang="en-US" altLang="ja-JP" sz="2400" dirty="0">
              <a:solidFill>
                <a:schemeClr val="tx1"/>
              </a:solidFill>
            </a:endParaRPr>
          </a:p>
        </p:txBody>
      </p:sp>
      <p:sp>
        <p:nvSpPr>
          <p:cNvPr id="9" name="角丸四角形 8"/>
          <p:cNvSpPr/>
          <p:nvPr/>
        </p:nvSpPr>
        <p:spPr>
          <a:xfrm>
            <a:off x="6232762" y="1078989"/>
            <a:ext cx="5641776" cy="5616000"/>
          </a:xfrm>
          <a:prstGeom prst="roundRect">
            <a:avLst>
              <a:gd name="adj" fmla="val 8505"/>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a:solidFill>
                <a:srgbClr val="FF0000"/>
              </a:solidFill>
            </a:endParaRPr>
          </a:p>
          <a:p>
            <a:endParaRPr lang="en-US" altLang="ja-JP" sz="2400" dirty="0">
              <a:solidFill>
                <a:srgbClr val="FF0000"/>
              </a:solidFill>
            </a:endParaRPr>
          </a:p>
          <a:p>
            <a:endParaRPr lang="en-US" altLang="ja-JP" sz="2400" dirty="0">
              <a:solidFill>
                <a:srgbClr val="FF0000"/>
              </a:solidFill>
            </a:endParaRPr>
          </a:p>
          <a:p>
            <a:endParaRPr lang="en-US" altLang="ja-JP" sz="2400" dirty="0">
              <a:solidFill>
                <a:srgbClr val="FF0000"/>
              </a:solidFill>
            </a:endParaRPr>
          </a:p>
          <a:p>
            <a:r>
              <a:rPr lang="ja-JP" altLang="en-US" sz="2400" dirty="0">
                <a:solidFill>
                  <a:srgbClr val="FF0000"/>
                </a:solidFill>
              </a:rPr>
              <a:t>記録用紙原本の作成、配布、管理に対する手順が規定されていない。</a:t>
            </a:r>
            <a:endParaRPr lang="en-US" altLang="ja-JP" sz="2400" dirty="0">
              <a:solidFill>
                <a:srgbClr val="FF0000"/>
              </a:solidFill>
            </a:endParaRPr>
          </a:p>
          <a:p>
            <a:endParaRPr lang="en-US" altLang="ja-JP" sz="2400" dirty="0">
              <a:solidFill>
                <a:schemeClr val="tx1"/>
              </a:solidFill>
            </a:endParaRPr>
          </a:p>
          <a:p>
            <a:r>
              <a:rPr lang="ja-JP" altLang="en-US" sz="2400" dirty="0">
                <a:solidFill>
                  <a:schemeClr val="tx1"/>
                </a:solidFill>
              </a:rPr>
              <a:t>・記録用紙原本が管理されていないと、記録が偽造されるかも！</a:t>
            </a:r>
            <a:endParaRPr lang="en-US" altLang="ja-JP" sz="2400" dirty="0">
              <a:solidFill>
                <a:schemeClr val="tx1"/>
              </a:solidFill>
            </a:endParaRPr>
          </a:p>
          <a:p>
            <a:r>
              <a:rPr lang="ja-JP" altLang="en-US" sz="2400" dirty="0">
                <a:solidFill>
                  <a:schemeClr val="tx1"/>
                </a:solidFill>
              </a:rPr>
              <a:t>・記録用紙原本の版管理や発行管理がなされていない場合、旧版の記録用紙を使用してしまうかも！</a:t>
            </a:r>
            <a:endParaRPr lang="en-US" altLang="ja-JP" sz="2400" dirty="0">
              <a:solidFill>
                <a:schemeClr val="tx1"/>
              </a:solidFill>
            </a:endParaRPr>
          </a:p>
          <a:p>
            <a:r>
              <a:rPr lang="ja-JP" altLang="en-US" sz="2400" dirty="0">
                <a:solidFill>
                  <a:schemeClr val="tx1"/>
                </a:solidFill>
              </a:rPr>
              <a:t>・様式規定のない記録用紙にデータを記録した場合、記録の同時性は保証できるか？</a:t>
            </a:r>
          </a:p>
          <a:p>
            <a:pPr algn="ctr"/>
            <a:endParaRPr kumimoji="1" lang="ja-JP" altLang="en-US" sz="2800" dirty="0">
              <a:solidFill>
                <a:schemeClr val="tx1"/>
              </a:solidFill>
            </a:endParaRPr>
          </a:p>
        </p:txBody>
      </p:sp>
      <p:sp>
        <p:nvSpPr>
          <p:cNvPr id="10" name="角丸四角形 9"/>
          <p:cNvSpPr/>
          <p:nvPr/>
        </p:nvSpPr>
        <p:spPr>
          <a:xfrm>
            <a:off x="301541" y="1030515"/>
            <a:ext cx="5641776" cy="756000"/>
          </a:xfrm>
          <a:prstGeom prst="roundRect">
            <a:avLst>
              <a:gd name="adj" fmla="val 46277"/>
            </a:avLst>
          </a:prstGeom>
          <a:solidFill>
            <a:schemeClr val="accent6">
              <a:lumMod val="7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推奨される行動</a:t>
            </a:r>
          </a:p>
        </p:txBody>
      </p:sp>
      <p:sp>
        <p:nvSpPr>
          <p:cNvPr id="12" name="角丸四角形 11"/>
          <p:cNvSpPr/>
          <p:nvPr/>
        </p:nvSpPr>
        <p:spPr>
          <a:xfrm>
            <a:off x="6232762" y="1030515"/>
            <a:ext cx="5641776" cy="756000"/>
          </a:xfrm>
          <a:prstGeom prst="roundRect">
            <a:avLst>
              <a:gd name="adj" fmla="val 46277"/>
            </a:avLst>
          </a:prstGeom>
          <a:solidFill>
            <a:srgbClr val="FF5050"/>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推奨されない行動</a:t>
            </a:r>
            <a:endParaRPr lang="en-US" altLang="ja-JP" sz="2800"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26</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95270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雲 4"/>
          <p:cNvSpPr/>
          <p:nvPr/>
        </p:nvSpPr>
        <p:spPr>
          <a:xfrm>
            <a:off x="6350000" y="3251200"/>
            <a:ext cx="5422900" cy="3276600"/>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4" name="タイトル 1"/>
          <p:cNvSpPr>
            <a:spLocks noGrp="1"/>
          </p:cNvSpPr>
          <p:nvPr>
            <p:ph type="title"/>
          </p:nvPr>
        </p:nvSpPr>
        <p:spPr>
          <a:xfrm>
            <a:off x="0" y="170253"/>
            <a:ext cx="12192000" cy="908739"/>
          </a:xfrm>
        </p:spPr>
        <p:txBody>
          <a:bodyPr>
            <a:normAutofit/>
          </a:bodyPr>
          <a:lstStyle/>
          <a:p>
            <a:pPr algn="ctr"/>
            <a:r>
              <a:rPr kumimoji="1" lang="ja-JP" altLang="en-US" sz="3200" b="1" dirty="0"/>
              <a:t>紙媒体のシステムに特定される</a:t>
            </a:r>
            <a:r>
              <a:rPr lang="ja-JP" altLang="en-US" sz="3200" b="1" dirty="0"/>
              <a:t>データ完全性の留意点（</a:t>
            </a:r>
            <a:r>
              <a:rPr lang="en-US" altLang="ja-JP" sz="3200" b="1" dirty="0"/>
              <a:t>No.2)</a:t>
            </a:r>
            <a:endParaRPr kumimoji="1" lang="ja-JP" altLang="en-US" sz="3200" b="1" dirty="0"/>
          </a:p>
        </p:txBody>
      </p:sp>
      <p:sp>
        <p:nvSpPr>
          <p:cNvPr id="3" name="角丸四角形 2"/>
          <p:cNvSpPr/>
          <p:nvPr/>
        </p:nvSpPr>
        <p:spPr>
          <a:xfrm>
            <a:off x="301541" y="1078989"/>
            <a:ext cx="5641776" cy="5616000"/>
          </a:xfrm>
          <a:prstGeom prst="roundRect">
            <a:avLst>
              <a:gd name="adj" fmla="val 10177"/>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dirty="0">
                <a:solidFill>
                  <a:schemeClr val="tx1"/>
                </a:solidFill>
              </a:rPr>
              <a:t>・医薬品品質システム（</a:t>
            </a:r>
            <a:r>
              <a:rPr lang="en-US" altLang="ja-JP" sz="2400" dirty="0">
                <a:solidFill>
                  <a:schemeClr val="tx1"/>
                </a:solidFill>
              </a:rPr>
              <a:t>PQS</a:t>
            </a:r>
            <a:r>
              <a:rPr lang="ja-JP" altLang="en-US" sz="2400" dirty="0">
                <a:solidFill>
                  <a:schemeClr val="tx1"/>
                </a:solidFill>
              </a:rPr>
              <a:t>）内に正しい文書化の実践方法と文書管理の</a:t>
            </a:r>
            <a:r>
              <a:rPr lang="ja-JP" altLang="en-US" sz="2400" dirty="0" smtClean="0">
                <a:solidFill>
                  <a:schemeClr val="tx1"/>
                </a:solidFill>
              </a:rPr>
              <a:t>取決め</a:t>
            </a:r>
            <a:r>
              <a:rPr lang="ja-JP" altLang="en-US" sz="2400" dirty="0">
                <a:solidFill>
                  <a:schemeClr val="tx1"/>
                </a:solidFill>
              </a:rPr>
              <a:t>手順を規定する。（続き）</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－記入された記録の正確性、真正性、完全性のレビュー方法</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－記録の保管方法</a:t>
            </a:r>
            <a:endParaRPr lang="en-US" altLang="ja-JP" sz="2400" dirty="0">
              <a:solidFill>
                <a:schemeClr val="tx1"/>
              </a:solidFill>
            </a:endParaRPr>
          </a:p>
        </p:txBody>
      </p:sp>
      <p:sp>
        <p:nvSpPr>
          <p:cNvPr id="9" name="角丸四角形 8"/>
          <p:cNvSpPr/>
          <p:nvPr/>
        </p:nvSpPr>
        <p:spPr>
          <a:xfrm>
            <a:off x="6232762" y="1078989"/>
            <a:ext cx="5641776" cy="5616000"/>
          </a:xfrm>
          <a:prstGeom prst="roundRect">
            <a:avLst>
              <a:gd name="adj" fmla="val 8505"/>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a:solidFill>
                <a:srgbClr val="FF0000"/>
              </a:solidFill>
            </a:endParaRPr>
          </a:p>
          <a:p>
            <a:endParaRPr lang="en-US" altLang="ja-JP" sz="2400" dirty="0">
              <a:solidFill>
                <a:srgbClr val="FF0000"/>
              </a:solidFill>
            </a:endParaRPr>
          </a:p>
          <a:p>
            <a:endParaRPr lang="en-US" altLang="ja-JP" sz="2400" dirty="0">
              <a:solidFill>
                <a:srgbClr val="FF0000"/>
              </a:solidFill>
            </a:endParaRPr>
          </a:p>
          <a:p>
            <a:endParaRPr lang="en-US" altLang="ja-JP" sz="2400" dirty="0">
              <a:solidFill>
                <a:srgbClr val="FF0000"/>
              </a:solidFill>
            </a:endParaRPr>
          </a:p>
          <a:p>
            <a:r>
              <a:rPr lang="ja-JP" altLang="en-US" sz="2400">
                <a:solidFill>
                  <a:srgbClr val="FF0000"/>
                </a:solidFill>
                <a:ea typeface="ＭＳ Ｐゴシック"/>
              </a:rPr>
              <a:t>各種記録をレビュー及び管理する方法が規定されていない。（続き）</a:t>
            </a:r>
            <a:r>
              <a:rPr lang="ja-JP" altLang="en-US" sz="2400">
                <a:ea typeface="ＭＳ Ｐゴシック"/>
              </a:rPr>
              <a:t>（</a:t>
            </a:r>
            <a:r>
              <a:rPr lang="ja-JP" sz="2400">
                <a:ea typeface="ＭＳ Ｐゴシック"/>
              </a:rPr>
              <a:t>続き）</a:t>
            </a:r>
            <a:endParaRPr lang="ja-JP" sz="2400">
              <a:latin typeface="ＭＳ Ｐゴシック"/>
              <a:ea typeface="ＭＳ Ｐゴシック"/>
            </a:endParaRPr>
          </a:p>
          <a:p>
            <a:endParaRPr lang="en-US" altLang="ja-JP" sz="2400" dirty="0">
              <a:solidFill>
                <a:srgbClr val="000000"/>
              </a:solidFill>
              <a:ea typeface="ＭＳ Ｐゴシック" panose="020B0600070205080204" pitchFamily="34" charset="-128"/>
              <a:cs typeface="Calibri"/>
            </a:endParaRPr>
          </a:p>
          <a:p>
            <a:r>
              <a:rPr lang="ja-JP" altLang="en-US" sz="2400" dirty="0">
                <a:solidFill>
                  <a:schemeClr val="tx1"/>
                </a:solidFill>
              </a:rPr>
              <a:t>・記録の確認を適切に実施できず、</a:t>
            </a:r>
            <a:r>
              <a:rPr lang="en-US" altLang="ja-JP" sz="2400" dirty="0">
                <a:solidFill>
                  <a:schemeClr val="tx1"/>
                </a:solidFill>
              </a:rPr>
              <a:t>QA</a:t>
            </a:r>
            <a:r>
              <a:rPr lang="ja-JP" altLang="en-US" sz="2400" dirty="0">
                <a:solidFill>
                  <a:schemeClr val="tx1"/>
                </a:solidFill>
              </a:rPr>
              <a:t>部門が誤ったデータを容認してしまうかも！</a:t>
            </a:r>
            <a:endParaRPr lang="en-US" altLang="ja-JP" sz="2400" dirty="0">
              <a:solidFill>
                <a:schemeClr val="tx1"/>
              </a:solidFill>
            </a:endParaRPr>
          </a:p>
          <a:p>
            <a:r>
              <a:rPr lang="ja-JP" altLang="en-US" sz="2400" dirty="0">
                <a:solidFill>
                  <a:schemeClr val="tx1"/>
                </a:solidFill>
              </a:rPr>
              <a:t>・電子システム（例えば天秤、</a:t>
            </a:r>
            <a:r>
              <a:rPr lang="en-US" altLang="ja-JP" sz="2400" dirty="0">
                <a:solidFill>
                  <a:schemeClr val="tx1"/>
                </a:solidFill>
              </a:rPr>
              <a:t>pH</a:t>
            </a:r>
            <a:r>
              <a:rPr lang="ja-JP" altLang="en-US" sz="2400" dirty="0">
                <a:solidFill>
                  <a:schemeClr val="tx1"/>
                </a:solidFill>
              </a:rPr>
              <a:t>メータ）から直接印刷した紙記録等のトレーサビリティを確認できなくなるかも！</a:t>
            </a:r>
            <a:endParaRPr lang="en-US" altLang="ja-JP" sz="2400" dirty="0">
              <a:solidFill>
                <a:schemeClr val="tx1"/>
              </a:solidFill>
            </a:endParaRPr>
          </a:p>
          <a:p>
            <a:r>
              <a:rPr lang="ja-JP" altLang="en-US" sz="2400" dirty="0">
                <a:solidFill>
                  <a:schemeClr val="tx1"/>
                </a:solidFill>
              </a:rPr>
              <a:t>・各種保管記録の完全性を保証できるか？</a:t>
            </a:r>
          </a:p>
          <a:p>
            <a:pPr algn="ctr"/>
            <a:endParaRPr kumimoji="1" lang="ja-JP" altLang="en-US" sz="2800" dirty="0">
              <a:solidFill>
                <a:schemeClr val="tx1"/>
              </a:solidFill>
            </a:endParaRPr>
          </a:p>
        </p:txBody>
      </p:sp>
      <p:sp>
        <p:nvSpPr>
          <p:cNvPr id="10" name="角丸四角形 9"/>
          <p:cNvSpPr/>
          <p:nvPr/>
        </p:nvSpPr>
        <p:spPr>
          <a:xfrm>
            <a:off x="301541" y="1030515"/>
            <a:ext cx="5641776" cy="756000"/>
          </a:xfrm>
          <a:prstGeom prst="roundRect">
            <a:avLst>
              <a:gd name="adj" fmla="val 46277"/>
            </a:avLst>
          </a:prstGeom>
          <a:solidFill>
            <a:schemeClr val="accent6">
              <a:lumMod val="7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推奨される行動</a:t>
            </a:r>
          </a:p>
        </p:txBody>
      </p:sp>
      <p:sp>
        <p:nvSpPr>
          <p:cNvPr id="12" name="角丸四角形 11"/>
          <p:cNvSpPr/>
          <p:nvPr/>
        </p:nvSpPr>
        <p:spPr>
          <a:xfrm>
            <a:off x="6232762" y="1030515"/>
            <a:ext cx="5641776" cy="756000"/>
          </a:xfrm>
          <a:prstGeom prst="roundRect">
            <a:avLst>
              <a:gd name="adj" fmla="val 46277"/>
            </a:avLst>
          </a:prstGeom>
          <a:solidFill>
            <a:srgbClr val="FF5050"/>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推奨されない行動</a:t>
            </a:r>
            <a:endParaRPr lang="en-US" altLang="ja-JP" sz="2800"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27</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52450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雲 4"/>
          <p:cNvSpPr/>
          <p:nvPr/>
        </p:nvSpPr>
        <p:spPr>
          <a:xfrm>
            <a:off x="6350000" y="3251200"/>
            <a:ext cx="5422900" cy="3276600"/>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4" name="タイトル 1"/>
          <p:cNvSpPr>
            <a:spLocks noGrp="1"/>
          </p:cNvSpPr>
          <p:nvPr>
            <p:ph type="title"/>
          </p:nvPr>
        </p:nvSpPr>
        <p:spPr>
          <a:xfrm>
            <a:off x="0" y="170253"/>
            <a:ext cx="12192000" cy="908739"/>
          </a:xfrm>
        </p:spPr>
        <p:txBody>
          <a:bodyPr>
            <a:normAutofit/>
          </a:bodyPr>
          <a:lstStyle/>
          <a:p>
            <a:pPr algn="ctr"/>
            <a:r>
              <a:rPr lang="ja-JP" altLang="en-US" sz="3200" b="1" dirty="0"/>
              <a:t>コンピュータ化システムのためのデータ完全性に関する留意点（</a:t>
            </a:r>
            <a:r>
              <a:rPr lang="en-US" altLang="ja-JP" sz="3200" b="1" dirty="0"/>
              <a:t>No.1</a:t>
            </a:r>
            <a:r>
              <a:rPr lang="ja-JP" altLang="en-US" sz="3200" b="1" dirty="0"/>
              <a:t>）</a:t>
            </a:r>
          </a:p>
        </p:txBody>
      </p:sp>
      <p:sp>
        <p:nvSpPr>
          <p:cNvPr id="3" name="角丸四角形 2"/>
          <p:cNvSpPr/>
          <p:nvPr/>
        </p:nvSpPr>
        <p:spPr>
          <a:xfrm>
            <a:off x="301541" y="1078989"/>
            <a:ext cx="5641776" cy="5616000"/>
          </a:xfrm>
          <a:prstGeom prst="roundRect">
            <a:avLst>
              <a:gd name="adj" fmla="val 10177"/>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・コンピュータ化システムのデータ完全性を保証するためにデータのライフサイクルを通じて、データマネジメントに関連する項目を確認する。</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－コンピュータ化システムの適格性確認とバリデーション</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－コンピュータ化システムの定期的なシステム評価</a:t>
            </a:r>
            <a:endParaRPr lang="en-US" altLang="ja-JP" sz="2400" dirty="0">
              <a:solidFill>
                <a:schemeClr val="tx1"/>
              </a:solidFill>
            </a:endParaRPr>
          </a:p>
        </p:txBody>
      </p:sp>
      <p:sp>
        <p:nvSpPr>
          <p:cNvPr id="9" name="角丸四角形 8"/>
          <p:cNvSpPr/>
          <p:nvPr/>
        </p:nvSpPr>
        <p:spPr>
          <a:xfrm>
            <a:off x="6232762" y="1078989"/>
            <a:ext cx="5641776" cy="5616000"/>
          </a:xfrm>
          <a:prstGeom prst="roundRect">
            <a:avLst>
              <a:gd name="adj" fmla="val 8505"/>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a:solidFill>
                <a:srgbClr val="FF0000"/>
              </a:solidFill>
            </a:endParaRPr>
          </a:p>
          <a:p>
            <a:endParaRPr lang="en-US" altLang="ja-JP" sz="2400" dirty="0">
              <a:solidFill>
                <a:srgbClr val="FF0000"/>
              </a:solidFill>
            </a:endParaRPr>
          </a:p>
          <a:p>
            <a:r>
              <a:rPr lang="ja-JP" altLang="en-US" sz="2400" dirty="0">
                <a:solidFill>
                  <a:srgbClr val="FF0000"/>
                </a:solidFill>
              </a:rPr>
              <a:t>コンピュータ化システムの適格性確認、バリデーション、定期的なシステム評価を実施していない。</a:t>
            </a:r>
            <a:endParaRPr lang="en-US" altLang="ja-JP" sz="2400" dirty="0">
              <a:solidFill>
                <a:srgbClr val="FF0000"/>
              </a:solidFill>
            </a:endParaRPr>
          </a:p>
          <a:p>
            <a:endParaRPr lang="en-US" altLang="ja-JP" sz="2400" dirty="0">
              <a:solidFill>
                <a:schemeClr val="tx1"/>
              </a:solidFill>
            </a:endParaRPr>
          </a:p>
          <a:p>
            <a:r>
              <a:rPr lang="ja-JP" altLang="en-US" sz="2400" dirty="0">
                <a:solidFill>
                  <a:schemeClr val="tx1"/>
                </a:solidFill>
              </a:rPr>
              <a:t>・コンピュータ化システムが十分可視化できていないので、システムの問題点を見逃すかも！さらに、バリデートしていないシステムは、データ完全性に重大な脆弱性があるかも！</a:t>
            </a:r>
            <a:endParaRPr lang="en-US" altLang="ja-JP" sz="2400" dirty="0">
              <a:solidFill>
                <a:schemeClr val="tx1"/>
              </a:solidFill>
            </a:endParaRPr>
          </a:p>
          <a:p>
            <a:r>
              <a:rPr lang="ja-JP" altLang="en-US" sz="2400" dirty="0">
                <a:solidFill>
                  <a:schemeClr val="tx1"/>
                </a:solidFill>
              </a:rPr>
              <a:t>・システムをアップデートしないとデータ完全性に悪影響を及ぼすかも！</a:t>
            </a:r>
          </a:p>
          <a:p>
            <a:pPr algn="ctr"/>
            <a:endParaRPr kumimoji="1" lang="ja-JP" altLang="en-US" sz="2800" dirty="0">
              <a:solidFill>
                <a:schemeClr val="tx1"/>
              </a:solidFill>
            </a:endParaRPr>
          </a:p>
        </p:txBody>
      </p:sp>
      <p:sp>
        <p:nvSpPr>
          <p:cNvPr id="10" name="角丸四角形 9"/>
          <p:cNvSpPr/>
          <p:nvPr/>
        </p:nvSpPr>
        <p:spPr>
          <a:xfrm>
            <a:off x="301541" y="1030515"/>
            <a:ext cx="5641776" cy="756000"/>
          </a:xfrm>
          <a:prstGeom prst="roundRect">
            <a:avLst>
              <a:gd name="adj" fmla="val 46277"/>
            </a:avLst>
          </a:prstGeom>
          <a:solidFill>
            <a:schemeClr val="accent6">
              <a:lumMod val="7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推奨される行動</a:t>
            </a:r>
          </a:p>
        </p:txBody>
      </p:sp>
      <p:sp>
        <p:nvSpPr>
          <p:cNvPr id="12" name="角丸四角形 11"/>
          <p:cNvSpPr/>
          <p:nvPr/>
        </p:nvSpPr>
        <p:spPr>
          <a:xfrm>
            <a:off x="6232762" y="1030515"/>
            <a:ext cx="5641776" cy="756000"/>
          </a:xfrm>
          <a:prstGeom prst="roundRect">
            <a:avLst>
              <a:gd name="adj" fmla="val 46277"/>
            </a:avLst>
          </a:prstGeom>
          <a:solidFill>
            <a:srgbClr val="FF5050"/>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推奨されない行動</a:t>
            </a:r>
            <a:endParaRPr lang="en-US" altLang="ja-JP" sz="2800"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28</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93358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雲 7"/>
          <p:cNvSpPr/>
          <p:nvPr/>
        </p:nvSpPr>
        <p:spPr>
          <a:xfrm>
            <a:off x="6342200" y="3020054"/>
            <a:ext cx="5422900" cy="1457509"/>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5" name="雲 4"/>
          <p:cNvSpPr/>
          <p:nvPr/>
        </p:nvSpPr>
        <p:spPr>
          <a:xfrm>
            <a:off x="6350000" y="5590572"/>
            <a:ext cx="5422900" cy="960378"/>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4" name="タイトル 1"/>
          <p:cNvSpPr>
            <a:spLocks noGrp="1"/>
          </p:cNvSpPr>
          <p:nvPr>
            <p:ph type="title"/>
          </p:nvPr>
        </p:nvSpPr>
        <p:spPr>
          <a:xfrm>
            <a:off x="0" y="170253"/>
            <a:ext cx="12192000" cy="908739"/>
          </a:xfrm>
        </p:spPr>
        <p:txBody>
          <a:bodyPr>
            <a:normAutofit/>
          </a:bodyPr>
          <a:lstStyle/>
          <a:p>
            <a:pPr algn="ctr"/>
            <a:r>
              <a:rPr lang="ja-JP" altLang="en-US" sz="3200" b="1" dirty="0"/>
              <a:t>コンピュータ化システムのためのデータ完全性に関する留意点（</a:t>
            </a:r>
            <a:r>
              <a:rPr lang="en-US" altLang="ja-JP" sz="3200" b="1" dirty="0"/>
              <a:t>No.2</a:t>
            </a:r>
            <a:r>
              <a:rPr lang="ja-JP" altLang="en-US" sz="3200" b="1" dirty="0"/>
              <a:t>）</a:t>
            </a:r>
          </a:p>
        </p:txBody>
      </p:sp>
      <p:sp>
        <p:nvSpPr>
          <p:cNvPr id="3" name="角丸四角形 2"/>
          <p:cNvSpPr/>
          <p:nvPr/>
        </p:nvSpPr>
        <p:spPr>
          <a:xfrm>
            <a:off x="301541" y="1078989"/>
            <a:ext cx="5641776" cy="5616000"/>
          </a:xfrm>
          <a:prstGeom prst="roundRect">
            <a:avLst>
              <a:gd name="adj" fmla="val 10177"/>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dirty="0">
                <a:solidFill>
                  <a:schemeClr val="tx1"/>
                </a:solidFill>
              </a:rPr>
              <a:t>・コンピュータ化システムのデータ完全性を保証するためにデータのライフサイクルを通じて、データマネジメントに関連する項目を確認する。（続き）</a:t>
            </a:r>
            <a:endParaRPr lang="en-US" altLang="ja-JP" sz="2400" dirty="0">
              <a:solidFill>
                <a:schemeClr val="tx1"/>
              </a:solidFill>
            </a:endParaRPr>
          </a:p>
          <a:p>
            <a:pPr>
              <a:defRPr/>
            </a:pPr>
            <a:endParaRPr lang="en-US" altLang="ja-JP" sz="2400" dirty="0">
              <a:solidFill>
                <a:schemeClr val="tx1"/>
              </a:solidFill>
            </a:endParaRPr>
          </a:p>
          <a:p>
            <a:pPr>
              <a:defRPr/>
            </a:pPr>
            <a:r>
              <a:rPr lang="ja-JP" altLang="en-US" sz="2400" dirty="0">
                <a:solidFill>
                  <a:schemeClr val="tx1"/>
                </a:solidFill>
              </a:rPr>
              <a:t>－システム間のデータ転送に関する評価</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－コンピュータ化システムのシステムセキュリティ</a:t>
            </a:r>
          </a:p>
        </p:txBody>
      </p:sp>
      <p:sp>
        <p:nvSpPr>
          <p:cNvPr id="9" name="角丸四角形 8"/>
          <p:cNvSpPr/>
          <p:nvPr/>
        </p:nvSpPr>
        <p:spPr>
          <a:xfrm>
            <a:off x="6232769" y="1078989"/>
            <a:ext cx="5641776" cy="5616000"/>
          </a:xfrm>
          <a:prstGeom prst="roundRect">
            <a:avLst>
              <a:gd name="adj" fmla="val 8505"/>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a:solidFill>
                <a:srgbClr val="FF0000"/>
              </a:solidFill>
            </a:endParaRPr>
          </a:p>
          <a:p>
            <a:endParaRPr lang="en-US" altLang="ja-JP" sz="2400" dirty="0">
              <a:solidFill>
                <a:srgbClr val="FF0000"/>
              </a:solidFill>
            </a:endParaRPr>
          </a:p>
          <a:p>
            <a:r>
              <a:rPr lang="ja-JP" altLang="en-US" sz="2400" dirty="0">
                <a:solidFill>
                  <a:srgbClr val="FF0000"/>
                </a:solidFill>
              </a:rPr>
              <a:t>コンピュータ化システム間のデータ転送に関する評価を行っていない。</a:t>
            </a:r>
            <a:endParaRPr lang="en-US" altLang="ja-JP" sz="2400" dirty="0">
              <a:solidFill>
                <a:schemeClr val="tx1"/>
              </a:solidFill>
            </a:endParaRPr>
          </a:p>
          <a:p>
            <a:r>
              <a:rPr lang="ja-JP" altLang="en-US" sz="2400" dirty="0">
                <a:solidFill>
                  <a:schemeClr val="tx1"/>
                </a:solidFill>
              </a:rPr>
              <a:t>・システム間のインターフェースに問題があれば、転送プロセスの間にデータが誤って失われたり、変更されたり、不正に書き換えられるかも！</a:t>
            </a:r>
            <a:endParaRPr lang="en-US" altLang="ja-JP" sz="2400" dirty="0">
              <a:solidFill>
                <a:schemeClr val="tx1"/>
              </a:solidFill>
            </a:endParaRPr>
          </a:p>
          <a:p>
            <a:endParaRPr lang="en-US" altLang="ja-JP" sz="2400" dirty="0">
              <a:solidFill>
                <a:schemeClr val="tx1"/>
              </a:solidFill>
            </a:endParaRPr>
          </a:p>
          <a:p>
            <a:r>
              <a:rPr lang="ja-JP" altLang="en-US" sz="2400" dirty="0">
                <a:solidFill>
                  <a:srgbClr val="FF0000"/>
                </a:solidFill>
              </a:rPr>
              <a:t>コンピュータ化システムにログインする</a:t>
            </a:r>
            <a:r>
              <a:rPr lang="en-US" altLang="ja-JP" sz="2400" dirty="0">
                <a:solidFill>
                  <a:srgbClr val="FF0000"/>
                </a:solidFill>
              </a:rPr>
              <a:t>ID</a:t>
            </a:r>
            <a:r>
              <a:rPr lang="ja-JP" altLang="en-US" sz="2400" dirty="0">
                <a:solidFill>
                  <a:srgbClr val="FF0000"/>
                </a:solidFill>
              </a:rPr>
              <a:t>・</a:t>
            </a:r>
            <a:r>
              <a:rPr lang="en-US" altLang="ja-JP" sz="2400" dirty="0">
                <a:solidFill>
                  <a:srgbClr val="FF0000"/>
                </a:solidFill>
              </a:rPr>
              <a:t>PW</a:t>
            </a:r>
            <a:r>
              <a:rPr lang="ja-JP" altLang="en-US" sz="2400" dirty="0">
                <a:solidFill>
                  <a:srgbClr val="FF0000"/>
                </a:solidFill>
              </a:rPr>
              <a:t>を担当者間で共有している。</a:t>
            </a:r>
            <a:endParaRPr lang="en-US" altLang="ja-JP" sz="2400" dirty="0">
              <a:solidFill>
                <a:srgbClr val="FF0000"/>
              </a:solidFill>
            </a:endParaRPr>
          </a:p>
          <a:p>
            <a:r>
              <a:rPr lang="ja-JP" altLang="en-US" sz="2400" dirty="0">
                <a:solidFill>
                  <a:schemeClr val="tx1"/>
                </a:solidFill>
              </a:rPr>
              <a:t>・誰でもデータを修正・削除できてしまうかも！</a:t>
            </a:r>
            <a:endParaRPr lang="en-US" altLang="ja-JP" sz="2400" dirty="0">
              <a:solidFill>
                <a:schemeClr val="tx1"/>
              </a:solidFill>
            </a:endParaRPr>
          </a:p>
          <a:p>
            <a:r>
              <a:rPr lang="ja-JP" altLang="en-US" sz="2400" dirty="0">
                <a:solidFill>
                  <a:schemeClr val="tx1"/>
                </a:solidFill>
              </a:rPr>
              <a:t>・誰が業務を行ったのか分からない！</a:t>
            </a:r>
            <a:endParaRPr kumimoji="1" lang="ja-JP" altLang="en-US" sz="2800" dirty="0">
              <a:solidFill>
                <a:schemeClr val="tx1"/>
              </a:solidFill>
            </a:endParaRPr>
          </a:p>
        </p:txBody>
      </p:sp>
      <p:sp>
        <p:nvSpPr>
          <p:cNvPr id="10" name="角丸四角形 9"/>
          <p:cNvSpPr/>
          <p:nvPr/>
        </p:nvSpPr>
        <p:spPr>
          <a:xfrm>
            <a:off x="301541" y="1030515"/>
            <a:ext cx="5641776" cy="756000"/>
          </a:xfrm>
          <a:prstGeom prst="roundRect">
            <a:avLst>
              <a:gd name="adj" fmla="val 46277"/>
            </a:avLst>
          </a:prstGeom>
          <a:solidFill>
            <a:schemeClr val="accent6">
              <a:lumMod val="7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推奨される行動</a:t>
            </a:r>
          </a:p>
        </p:txBody>
      </p:sp>
      <p:sp>
        <p:nvSpPr>
          <p:cNvPr id="12" name="角丸四角形 11"/>
          <p:cNvSpPr/>
          <p:nvPr/>
        </p:nvSpPr>
        <p:spPr>
          <a:xfrm>
            <a:off x="6232769" y="1030515"/>
            <a:ext cx="5641776" cy="756000"/>
          </a:xfrm>
          <a:prstGeom prst="roundRect">
            <a:avLst>
              <a:gd name="adj" fmla="val 46277"/>
            </a:avLst>
          </a:prstGeom>
          <a:solidFill>
            <a:srgbClr val="FF5050"/>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推奨されない行動</a:t>
            </a:r>
            <a:endParaRPr lang="en-US" altLang="ja-JP" sz="2800"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29</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8607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a:solidFill>
            <a:schemeClr val="bg1">
              <a:lumMod val="95000"/>
              <a:alpha val="31000"/>
            </a:schemeClr>
          </a:solidFill>
        </p:spPr>
      </p:pic>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20" name="Rectangle 12"/>
          <p:cNvSpPr txBox="1">
            <a:spLocks noChangeArrowheads="1"/>
          </p:cNvSpPr>
          <p:nvPr/>
        </p:nvSpPr>
        <p:spPr bwMode="auto">
          <a:xfrm>
            <a:off x="10424064" y="6387960"/>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3</a:t>
            </a:fld>
            <a:r>
              <a:rPr lang="ja-JP" altLang="en-US" sz="1200"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2133600" y="1951927"/>
            <a:ext cx="8204200" cy="3986046"/>
            <a:chOff x="2133600" y="2625027"/>
            <a:chExt cx="8204200" cy="3986046"/>
          </a:xfrm>
        </p:grpSpPr>
        <p:sp>
          <p:nvSpPr>
            <p:cNvPr id="9" name="角丸四角形 8"/>
            <p:cNvSpPr/>
            <p:nvPr/>
          </p:nvSpPr>
          <p:spPr>
            <a:xfrm>
              <a:off x="7645400" y="6102991"/>
              <a:ext cx="2692400" cy="508081"/>
            </a:xfrm>
            <a:prstGeom prst="roundRect">
              <a:avLst/>
            </a:prstGeom>
            <a:gradFill flip="none" rotWithShape="1">
              <a:gsLst>
                <a:gs pos="0">
                  <a:srgbClr val="FFFF00"/>
                </a:gs>
                <a:gs pos="50000">
                  <a:srgbClr val="FFFFCC"/>
                </a:gs>
                <a:gs pos="100000">
                  <a:schemeClr val="bg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n>
                    <a:solidFill>
                      <a:srgbClr val="7030A0"/>
                    </a:solidFill>
                  </a:ln>
                  <a:solidFill>
                    <a:srgbClr val="FF0000"/>
                  </a:solidFill>
                  <a:latin typeface="HG丸ｺﾞｼｯｸM-PRO" panose="020F0600000000000000" pitchFamily="50" charset="-128"/>
                  <a:ea typeface="HG丸ｺﾞｼｯｸM-PRO" panose="020F0600000000000000" pitchFamily="50" charset="-128"/>
                </a:rPr>
                <a:t>医薬品製造販売業者</a:t>
              </a:r>
            </a:p>
          </p:txBody>
        </p:sp>
        <p:sp>
          <p:nvSpPr>
            <p:cNvPr id="10" name="角丸四角形 9"/>
            <p:cNvSpPr/>
            <p:nvPr/>
          </p:nvSpPr>
          <p:spPr>
            <a:xfrm>
              <a:off x="2133600" y="6102992"/>
              <a:ext cx="3253946" cy="508081"/>
            </a:xfrm>
            <a:prstGeom prst="roundRect">
              <a:avLst/>
            </a:prstGeom>
            <a:gradFill flip="none" rotWithShape="1">
              <a:gsLst>
                <a:gs pos="0">
                  <a:srgbClr val="FFFF00"/>
                </a:gs>
                <a:gs pos="50000">
                  <a:srgbClr val="FFFFCC"/>
                </a:gs>
                <a:gs pos="100000">
                  <a:schemeClr val="bg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n>
                    <a:solidFill>
                      <a:srgbClr val="7030A0"/>
                    </a:solidFill>
                  </a:ln>
                  <a:solidFill>
                    <a:srgbClr val="FF0000"/>
                  </a:solidFill>
                  <a:latin typeface="HG丸ｺﾞｼｯｸM-PRO" panose="020F0600000000000000" pitchFamily="50" charset="-128"/>
                  <a:ea typeface="HG丸ｺﾞｼｯｸM-PRO" panose="020F0600000000000000" pitchFamily="50" charset="-128"/>
                </a:rPr>
                <a:t>患者さん･</a:t>
              </a:r>
              <a:r>
                <a:rPr kumimoji="1" lang="ja-JP" altLang="en-US" sz="2000" dirty="0">
                  <a:ln>
                    <a:solidFill>
                      <a:srgbClr val="7030A0"/>
                    </a:solidFill>
                  </a:ln>
                  <a:solidFill>
                    <a:srgbClr val="FF0000"/>
                  </a:solidFill>
                  <a:latin typeface="HG丸ｺﾞｼｯｸM-PRO" panose="020F0600000000000000" pitchFamily="50" charset="-128"/>
                  <a:ea typeface="HG丸ｺﾞｼｯｸM-PRO" panose="020F0600000000000000" pitchFamily="50" charset="-128"/>
                </a:rPr>
                <a:t>医療機関の方々</a:t>
              </a:r>
            </a:p>
          </p:txBody>
        </p:sp>
        <p:pic>
          <p:nvPicPr>
            <p:cNvPr id="15" name="Picture 4" descr="錠剤薬・医療イラスト素材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4195" y="2787800"/>
              <a:ext cx="1840587" cy="1326269"/>
            </a:xfrm>
            <a:prstGeom prst="rect">
              <a:avLst/>
            </a:prstGeom>
            <a:solidFill>
              <a:schemeClr val="bg1">
                <a:alpha val="50000"/>
              </a:schemeClr>
            </a:solidFill>
            <a:extLst/>
          </p:spPr>
        </p:pic>
        <p:pic>
          <p:nvPicPr>
            <p:cNvPr id="16" name="Picture 2" descr="カプセルタイプの薬・医療イラスト素材"/>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1680" y="2809536"/>
              <a:ext cx="1981907" cy="1428100"/>
            </a:xfrm>
            <a:prstGeom prst="rect">
              <a:avLst/>
            </a:prstGeom>
            <a:solidFill>
              <a:schemeClr val="bg1">
                <a:alpha val="50000"/>
              </a:schemeClr>
            </a:solidFill>
            <a:extLst/>
          </p:spPr>
        </p:pic>
        <p:pic>
          <p:nvPicPr>
            <p:cNvPr id="18" name="Picture 8" descr="シロップ薬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0912" y="2804558"/>
              <a:ext cx="1194726" cy="1028749"/>
            </a:xfrm>
            <a:prstGeom prst="rect">
              <a:avLst/>
            </a:prstGeom>
            <a:solidFill>
              <a:schemeClr val="bg1">
                <a:alpha val="50000"/>
              </a:schemeClr>
            </a:solidFill>
            <a:extLst/>
          </p:spPr>
        </p:pic>
        <p:sp>
          <p:nvSpPr>
            <p:cNvPr id="4" name="円/楕円 3"/>
            <p:cNvSpPr/>
            <p:nvPr/>
          </p:nvSpPr>
          <p:spPr>
            <a:xfrm>
              <a:off x="4043340" y="4064642"/>
              <a:ext cx="4319587" cy="1670050"/>
            </a:xfrm>
            <a:prstGeom prst="ellipse">
              <a:avLst/>
            </a:prstGeom>
            <a:gradFill>
              <a:gsLst>
                <a:gs pos="0">
                  <a:schemeClr val="bg1">
                    <a:alpha val="69000"/>
                  </a:schemeClr>
                </a:gs>
                <a:gs pos="50000">
                  <a:srgbClr val="FCB6B6"/>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6000" dirty="0">
                  <a:solidFill>
                    <a:sysClr val="windowText" lastClr="000000"/>
                  </a:solidFill>
                </a:rPr>
                <a:t>　</a:t>
              </a:r>
              <a:r>
                <a:rPr lang="ja-JP" altLang="en-US" sz="6000" dirty="0">
                  <a:ln>
                    <a:solidFill>
                      <a:srgbClr val="7030A0"/>
                    </a:solidFill>
                  </a:ln>
                  <a:solidFill>
                    <a:sysClr val="windowText" lastClr="000000"/>
                  </a:solidFill>
                  <a:latin typeface="HG丸ｺﾞｼｯｸM-PRO" panose="020F0600000000000000" pitchFamily="50" charset="-128"/>
                  <a:ea typeface="HG丸ｺﾞｼｯｸM-PRO" panose="020F0600000000000000" pitchFamily="50" charset="-128"/>
                </a:rPr>
                <a:t>信 頼</a:t>
              </a:r>
            </a:p>
          </p:txBody>
        </p:sp>
        <p:pic>
          <p:nvPicPr>
            <p:cNvPr id="7" name="Picture 2" descr="https://encrypted-tbn2.gstatic.com/images?q=tbn:ANd9GcR5g-U7vhfHgn0ZGAMjftQoOjpt-viycnW48j2e3LsSSAlHsgHAyhTny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1044" y="4122083"/>
              <a:ext cx="1944215" cy="1548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6263" y="4064642"/>
              <a:ext cx="2047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6536" y="3032334"/>
              <a:ext cx="1512841" cy="1061247"/>
            </a:xfrm>
            <a:prstGeom prst="rect">
              <a:avLst/>
            </a:prstGeom>
          </p:spPr>
        </p:pic>
        <p:sp>
          <p:nvSpPr>
            <p:cNvPr id="13" name="上カーブ矢印 12"/>
            <p:cNvSpPr/>
            <p:nvPr/>
          </p:nvSpPr>
          <p:spPr>
            <a:xfrm rot="10800000">
              <a:off x="3819643" y="2625027"/>
              <a:ext cx="4815069" cy="1071314"/>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3993184326"/>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雲 7"/>
          <p:cNvSpPr/>
          <p:nvPr/>
        </p:nvSpPr>
        <p:spPr>
          <a:xfrm>
            <a:off x="6342200" y="3113590"/>
            <a:ext cx="5422900" cy="810229"/>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5" name="雲 4"/>
          <p:cNvSpPr/>
          <p:nvPr/>
        </p:nvSpPr>
        <p:spPr>
          <a:xfrm>
            <a:off x="6350000" y="4953965"/>
            <a:ext cx="5422900" cy="1180617"/>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4" name="タイトル 1"/>
          <p:cNvSpPr>
            <a:spLocks noGrp="1"/>
          </p:cNvSpPr>
          <p:nvPr>
            <p:ph type="title"/>
          </p:nvPr>
        </p:nvSpPr>
        <p:spPr>
          <a:xfrm>
            <a:off x="0" y="170253"/>
            <a:ext cx="12192000" cy="908739"/>
          </a:xfrm>
        </p:spPr>
        <p:txBody>
          <a:bodyPr>
            <a:normAutofit/>
          </a:bodyPr>
          <a:lstStyle/>
          <a:p>
            <a:pPr algn="ctr"/>
            <a:r>
              <a:rPr lang="ja-JP" altLang="en-US" sz="3200" b="1" dirty="0"/>
              <a:t>コンピュータ化システムのためのデータ完全性に関する留意点（</a:t>
            </a:r>
            <a:r>
              <a:rPr lang="en-US" altLang="ja-JP" sz="3200" b="1" dirty="0"/>
              <a:t>No.3</a:t>
            </a:r>
            <a:r>
              <a:rPr lang="ja-JP" altLang="en-US" sz="3200" b="1" dirty="0"/>
              <a:t>）</a:t>
            </a:r>
          </a:p>
        </p:txBody>
      </p:sp>
      <p:sp>
        <p:nvSpPr>
          <p:cNvPr id="3" name="角丸四角形 2"/>
          <p:cNvSpPr/>
          <p:nvPr/>
        </p:nvSpPr>
        <p:spPr>
          <a:xfrm>
            <a:off x="301541" y="1078989"/>
            <a:ext cx="5641776" cy="5616000"/>
          </a:xfrm>
          <a:prstGeom prst="roundRect">
            <a:avLst>
              <a:gd name="adj" fmla="val 10177"/>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dirty="0">
                <a:solidFill>
                  <a:schemeClr val="tx1"/>
                </a:solidFill>
              </a:rPr>
              <a:t>・コンピュータ化システムのデータ完全性を保証するためにデータのライフサイクルを通じて、データマネジメントに関連する項目を確認する。（続き）</a:t>
            </a:r>
            <a:endParaRPr lang="en-US" altLang="ja-JP" sz="2400" dirty="0">
              <a:solidFill>
                <a:schemeClr val="tx1"/>
              </a:solidFill>
            </a:endParaRPr>
          </a:p>
          <a:p>
            <a:pPr>
              <a:defRPr/>
            </a:pPr>
            <a:endParaRPr lang="en-US" altLang="ja-JP" sz="2400" dirty="0">
              <a:solidFill>
                <a:schemeClr val="tx1"/>
              </a:solidFill>
            </a:endParaRPr>
          </a:p>
          <a:p>
            <a:pPr>
              <a:defRPr/>
            </a:pPr>
            <a:r>
              <a:rPr lang="ja-JP" altLang="en-US" sz="2400" dirty="0">
                <a:solidFill>
                  <a:schemeClr val="tx1"/>
                </a:solidFill>
              </a:rPr>
              <a:t>－コンピュータ化システムの監査証跡</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－データ収集／入力、データレビュー／電子データの保存、保管、処分</a:t>
            </a:r>
            <a:endParaRPr lang="en-US" altLang="ja-JP" sz="2400" dirty="0">
              <a:solidFill>
                <a:schemeClr val="tx1"/>
              </a:solidFill>
            </a:endParaRPr>
          </a:p>
        </p:txBody>
      </p:sp>
      <p:sp>
        <p:nvSpPr>
          <p:cNvPr id="9" name="角丸四角形 8"/>
          <p:cNvSpPr/>
          <p:nvPr/>
        </p:nvSpPr>
        <p:spPr>
          <a:xfrm>
            <a:off x="6234250" y="1078989"/>
            <a:ext cx="5641776" cy="5616000"/>
          </a:xfrm>
          <a:prstGeom prst="roundRect">
            <a:avLst>
              <a:gd name="adj" fmla="val 8505"/>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a:solidFill>
                <a:srgbClr val="FF0000"/>
              </a:solidFill>
            </a:endParaRPr>
          </a:p>
          <a:p>
            <a:endParaRPr lang="en-US" altLang="ja-JP" sz="2400" dirty="0">
              <a:solidFill>
                <a:srgbClr val="FF0000"/>
              </a:solidFill>
            </a:endParaRPr>
          </a:p>
          <a:p>
            <a:r>
              <a:rPr lang="ja-JP" altLang="en-US" sz="2400" dirty="0">
                <a:solidFill>
                  <a:srgbClr val="FF0000"/>
                </a:solidFill>
              </a:rPr>
              <a:t>電子監査証跡機能がない古いコンピュータ化システムを継続使用する。</a:t>
            </a:r>
            <a:endParaRPr lang="en-US" altLang="ja-JP" sz="2400" dirty="0">
              <a:solidFill>
                <a:schemeClr val="tx1"/>
              </a:solidFill>
            </a:endParaRPr>
          </a:p>
          <a:p>
            <a:r>
              <a:rPr lang="ja-JP" altLang="en-US" sz="2400" dirty="0">
                <a:solidFill>
                  <a:schemeClr val="tx1"/>
                </a:solidFill>
              </a:rPr>
              <a:t>・変更・削除等の電子的記録が残らないのでデータ完全性を保証できるか？</a:t>
            </a:r>
            <a:endParaRPr lang="en-US" altLang="ja-JP" sz="2400" dirty="0">
              <a:solidFill>
                <a:schemeClr val="tx1"/>
              </a:solidFill>
            </a:endParaRPr>
          </a:p>
          <a:p>
            <a:endParaRPr lang="en-US" altLang="ja-JP" sz="2400" dirty="0">
              <a:solidFill>
                <a:schemeClr val="tx1"/>
              </a:solidFill>
            </a:endParaRPr>
          </a:p>
          <a:p>
            <a:r>
              <a:rPr lang="ja-JP" altLang="en-US" sz="2400" dirty="0">
                <a:solidFill>
                  <a:srgbClr val="FF0000"/>
                </a:solidFill>
              </a:rPr>
              <a:t>検査結果の手動解析と再解析を承認および管理された手順で行っていなかった。</a:t>
            </a:r>
            <a:endParaRPr lang="en-US" altLang="ja-JP" sz="2400" dirty="0">
              <a:solidFill>
                <a:schemeClr val="tx1"/>
              </a:solidFill>
            </a:endParaRPr>
          </a:p>
          <a:p>
            <a:r>
              <a:rPr lang="ja-JP" altLang="en-US" sz="2400" dirty="0">
                <a:solidFill>
                  <a:schemeClr val="tx1"/>
                </a:solidFill>
              </a:rPr>
              <a:t>・検査結果が、正しい方法で処理されているか保証できないので取得したデータは信用できないかも！</a:t>
            </a:r>
            <a:endParaRPr kumimoji="1" lang="ja-JP" altLang="en-US" sz="2800" dirty="0">
              <a:solidFill>
                <a:schemeClr val="tx1"/>
              </a:solidFill>
            </a:endParaRPr>
          </a:p>
        </p:txBody>
      </p:sp>
      <p:sp>
        <p:nvSpPr>
          <p:cNvPr id="10" name="角丸四角形 9"/>
          <p:cNvSpPr/>
          <p:nvPr/>
        </p:nvSpPr>
        <p:spPr>
          <a:xfrm>
            <a:off x="301541" y="1030515"/>
            <a:ext cx="5641776" cy="756000"/>
          </a:xfrm>
          <a:prstGeom prst="roundRect">
            <a:avLst>
              <a:gd name="adj" fmla="val 46277"/>
            </a:avLst>
          </a:prstGeom>
          <a:solidFill>
            <a:schemeClr val="accent6">
              <a:lumMod val="7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推奨される行動</a:t>
            </a:r>
          </a:p>
        </p:txBody>
      </p:sp>
      <p:sp>
        <p:nvSpPr>
          <p:cNvPr id="12" name="角丸四角形 11"/>
          <p:cNvSpPr/>
          <p:nvPr/>
        </p:nvSpPr>
        <p:spPr>
          <a:xfrm>
            <a:off x="6234250" y="1030515"/>
            <a:ext cx="5641776" cy="756000"/>
          </a:xfrm>
          <a:prstGeom prst="roundRect">
            <a:avLst>
              <a:gd name="adj" fmla="val 46277"/>
            </a:avLst>
          </a:prstGeom>
          <a:solidFill>
            <a:srgbClr val="FF5050"/>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推奨されない行動</a:t>
            </a:r>
            <a:endParaRPr lang="en-US" altLang="ja-JP" sz="2800"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30</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49388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雲 7"/>
          <p:cNvSpPr/>
          <p:nvPr/>
        </p:nvSpPr>
        <p:spPr>
          <a:xfrm>
            <a:off x="6342200" y="2695251"/>
            <a:ext cx="5422900" cy="1579293"/>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5" name="雲 4"/>
          <p:cNvSpPr/>
          <p:nvPr/>
        </p:nvSpPr>
        <p:spPr>
          <a:xfrm>
            <a:off x="6350000" y="5783854"/>
            <a:ext cx="5422900" cy="743945"/>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4" name="タイトル 1"/>
          <p:cNvSpPr>
            <a:spLocks noGrp="1"/>
          </p:cNvSpPr>
          <p:nvPr>
            <p:ph type="title"/>
          </p:nvPr>
        </p:nvSpPr>
        <p:spPr>
          <a:xfrm>
            <a:off x="0" y="170253"/>
            <a:ext cx="12192000" cy="908739"/>
          </a:xfrm>
        </p:spPr>
        <p:txBody>
          <a:bodyPr>
            <a:normAutofit/>
          </a:bodyPr>
          <a:lstStyle/>
          <a:p>
            <a:pPr algn="ctr"/>
            <a:r>
              <a:rPr lang="ja-JP" altLang="en-US" sz="3200" b="1" dirty="0"/>
              <a:t>データ完全性に関する共通の留意点（</a:t>
            </a:r>
            <a:r>
              <a:rPr lang="en-US" altLang="ja-JP" sz="3200" b="1" dirty="0"/>
              <a:t>No.1</a:t>
            </a:r>
            <a:r>
              <a:rPr lang="ja-JP" altLang="en-US" sz="3200" b="1" dirty="0"/>
              <a:t>）</a:t>
            </a:r>
          </a:p>
        </p:txBody>
      </p:sp>
      <p:sp>
        <p:nvSpPr>
          <p:cNvPr id="3" name="角丸四角形 2"/>
          <p:cNvSpPr/>
          <p:nvPr/>
        </p:nvSpPr>
        <p:spPr>
          <a:xfrm>
            <a:off x="301541" y="1078989"/>
            <a:ext cx="5641776" cy="5616000"/>
          </a:xfrm>
          <a:prstGeom prst="roundRect">
            <a:avLst>
              <a:gd name="adj" fmla="val 10177"/>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dirty="0">
                <a:solidFill>
                  <a:schemeClr val="tx1"/>
                </a:solidFill>
              </a:rPr>
              <a:t>・システム適合性試験には、標準試料または他の標準溶液を使用する。</a:t>
            </a:r>
            <a:endParaRPr lang="en-US" altLang="ja-JP" sz="2400" dirty="0">
              <a:solidFill>
                <a:schemeClr val="tx1"/>
              </a:solidFill>
            </a:endParaRPr>
          </a:p>
          <a:p>
            <a:pPr>
              <a:defRPr/>
            </a:pPr>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・データの完全性を照査できるように担当者には教育を実施する。</a:t>
            </a:r>
            <a:endParaRPr lang="en-US" altLang="ja-JP" sz="2400" dirty="0">
              <a:solidFill>
                <a:schemeClr val="tx1"/>
              </a:solidFill>
            </a:endParaRPr>
          </a:p>
        </p:txBody>
      </p:sp>
      <p:sp>
        <p:nvSpPr>
          <p:cNvPr id="9" name="角丸四角形 8"/>
          <p:cNvSpPr/>
          <p:nvPr/>
        </p:nvSpPr>
        <p:spPr>
          <a:xfrm>
            <a:off x="6232762" y="1078989"/>
            <a:ext cx="5641776" cy="5616000"/>
          </a:xfrm>
          <a:prstGeom prst="roundRect">
            <a:avLst>
              <a:gd name="adj" fmla="val 8505"/>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a:solidFill>
                <a:srgbClr val="FF0000"/>
              </a:solidFill>
            </a:endParaRPr>
          </a:p>
          <a:p>
            <a:endParaRPr lang="en-US" altLang="ja-JP" sz="2400" dirty="0">
              <a:solidFill>
                <a:srgbClr val="FF0000"/>
              </a:solidFill>
            </a:endParaRPr>
          </a:p>
          <a:p>
            <a:r>
              <a:rPr lang="ja-JP" altLang="en-US" sz="2400" dirty="0">
                <a:solidFill>
                  <a:srgbClr val="FF0000"/>
                </a:solidFill>
              </a:rPr>
              <a:t>システム適合性、試し打ち、平衡化操作において実サンプルを使用している。</a:t>
            </a:r>
            <a:endParaRPr lang="en-US" altLang="ja-JP" sz="2400" dirty="0">
              <a:solidFill>
                <a:srgbClr val="FF0000"/>
              </a:solidFill>
            </a:endParaRPr>
          </a:p>
          <a:p>
            <a:r>
              <a:rPr lang="ja-JP" altLang="en-US" sz="2400" dirty="0">
                <a:solidFill>
                  <a:schemeClr val="tx1"/>
                </a:solidFill>
              </a:rPr>
              <a:t>・特定の結果を達成する目的（不適の試験結果を隠す手段として）で、試し打ち、平衡化操作に実サンプルを使用したとみなされるかも！</a:t>
            </a:r>
            <a:endParaRPr lang="en-US" altLang="ja-JP" sz="2400" dirty="0">
              <a:solidFill>
                <a:schemeClr val="tx1"/>
              </a:solidFill>
            </a:endParaRPr>
          </a:p>
          <a:p>
            <a:endParaRPr lang="en-US" altLang="ja-JP" sz="2400" dirty="0">
              <a:solidFill>
                <a:schemeClr val="tx1"/>
              </a:solidFill>
            </a:endParaRPr>
          </a:p>
          <a:p>
            <a:r>
              <a:rPr lang="ja-JP" altLang="en-US" sz="2400" dirty="0">
                <a:solidFill>
                  <a:srgbClr val="FF0000"/>
                </a:solidFill>
              </a:rPr>
              <a:t>監査証跡に関する教育訓練および経験が十分でない担当者がデータのレビューを行っている。</a:t>
            </a:r>
            <a:endParaRPr lang="en-US" altLang="ja-JP" sz="2400" dirty="0">
              <a:solidFill>
                <a:srgbClr val="FF0000"/>
              </a:solidFill>
            </a:endParaRPr>
          </a:p>
          <a:p>
            <a:r>
              <a:rPr lang="ja-JP" altLang="en-US" sz="2400" dirty="0">
                <a:solidFill>
                  <a:schemeClr val="tx1"/>
                </a:solidFill>
              </a:rPr>
              <a:t>・レビューしたデータをデータ完全性の面から保証できないかも！</a:t>
            </a:r>
            <a:endParaRPr lang="en-US" altLang="ja-JP" sz="2400" dirty="0">
              <a:solidFill>
                <a:schemeClr val="tx1"/>
              </a:solidFill>
            </a:endParaRPr>
          </a:p>
        </p:txBody>
      </p:sp>
      <p:sp>
        <p:nvSpPr>
          <p:cNvPr id="10" name="角丸四角形 9"/>
          <p:cNvSpPr/>
          <p:nvPr/>
        </p:nvSpPr>
        <p:spPr>
          <a:xfrm>
            <a:off x="301541" y="1030515"/>
            <a:ext cx="5641776" cy="756000"/>
          </a:xfrm>
          <a:prstGeom prst="roundRect">
            <a:avLst>
              <a:gd name="adj" fmla="val 46277"/>
            </a:avLst>
          </a:prstGeom>
          <a:solidFill>
            <a:schemeClr val="accent6">
              <a:lumMod val="7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推奨される行動</a:t>
            </a:r>
          </a:p>
        </p:txBody>
      </p:sp>
      <p:sp>
        <p:nvSpPr>
          <p:cNvPr id="12" name="角丸四角形 11"/>
          <p:cNvSpPr/>
          <p:nvPr/>
        </p:nvSpPr>
        <p:spPr>
          <a:xfrm>
            <a:off x="6232762" y="1030515"/>
            <a:ext cx="5641776" cy="756000"/>
          </a:xfrm>
          <a:prstGeom prst="roundRect">
            <a:avLst>
              <a:gd name="adj" fmla="val 46277"/>
            </a:avLst>
          </a:prstGeom>
          <a:solidFill>
            <a:srgbClr val="FF5050"/>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推奨されない行動</a:t>
            </a:r>
            <a:endParaRPr lang="en-US" altLang="ja-JP" sz="2800"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31</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25282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雲 7"/>
          <p:cNvSpPr/>
          <p:nvPr/>
        </p:nvSpPr>
        <p:spPr>
          <a:xfrm>
            <a:off x="6342200" y="2646778"/>
            <a:ext cx="5422900" cy="1176076"/>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5" name="雲 4"/>
          <p:cNvSpPr/>
          <p:nvPr/>
        </p:nvSpPr>
        <p:spPr>
          <a:xfrm>
            <a:off x="6350000" y="5144878"/>
            <a:ext cx="5422900" cy="1449023"/>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4" name="タイトル 1"/>
          <p:cNvSpPr>
            <a:spLocks noGrp="1"/>
          </p:cNvSpPr>
          <p:nvPr>
            <p:ph type="title"/>
          </p:nvPr>
        </p:nvSpPr>
        <p:spPr>
          <a:xfrm>
            <a:off x="0" y="170253"/>
            <a:ext cx="12192000" cy="908739"/>
          </a:xfrm>
        </p:spPr>
        <p:txBody>
          <a:bodyPr>
            <a:normAutofit/>
          </a:bodyPr>
          <a:lstStyle/>
          <a:p>
            <a:pPr algn="ctr"/>
            <a:r>
              <a:rPr lang="ja-JP" altLang="en-US" sz="3200" b="1" dirty="0"/>
              <a:t>データ完全性に関する共通の留意点（</a:t>
            </a:r>
            <a:r>
              <a:rPr lang="en-US" altLang="ja-JP" sz="3200" b="1" dirty="0"/>
              <a:t>No.2</a:t>
            </a:r>
            <a:r>
              <a:rPr lang="ja-JP" altLang="en-US" sz="3200" b="1" dirty="0"/>
              <a:t>）</a:t>
            </a:r>
          </a:p>
        </p:txBody>
      </p:sp>
      <p:sp>
        <p:nvSpPr>
          <p:cNvPr id="3" name="角丸四角形 2"/>
          <p:cNvSpPr/>
          <p:nvPr/>
        </p:nvSpPr>
        <p:spPr>
          <a:xfrm>
            <a:off x="301541" y="1078989"/>
            <a:ext cx="5641776" cy="5616000"/>
          </a:xfrm>
          <a:prstGeom prst="roundRect">
            <a:avLst>
              <a:gd name="adj" fmla="val 10177"/>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ja-JP" sz="2400" dirty="0">
              <a:solidFill>
                <a:schemeClr val="tx1"/>
              </a:solidFill>
            </a:endParaRPr>
          </a:p>
          <a:p>
            <a:pPr>
              <a:defRPr/>
            </a:pPr>
            <a:r>
              <a:rPr lang="ja-JP" altLang="en-US" sz="2400" dirty="0">
                <a:solidFill>
                  <a:schemeClr val="tx1"/>
                </a:solidFill>
              </a:rPr>
              <a:t>・サプライチェーンの定期的なリスクレビューを実施し、必要なデータ完全性の管理対策を評価する。</a:t>
            </a:r>
            <a:endParaRPr lang="en-US" altLang="ja-JP" sz="2400" dirty="0">
              <a:solidFill>
                <a:schemeClr val="tx1"/>
              </a:solidFill>
            </a:endParaRPr>
          </a:p>
          <a:p>
            <a:pPr>
              <a:defRPr/>
            </a:pPr>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・データの記録と報告の誤りの範囲を包括的に調査する。</a:t>
            </a:r>
            <a:endParaRPr lang="en-US" altLang="ja-JP" sz="2400" dirty="0">
              <a:solidFill>
                <a:schemeClr val="tx1"/>
              </a:solidFill>
            </a:endParaRPr>
          </a:p>
          <a:p>
            <a:endParaRPr lang="ja-JP" altLang="en-US" sz="2400" dirty="0">
              <a:solidFill>
                <a:schemeClr val="tx1"/>
              </a:solidFill>
            </a:endParaRPr>
          </a:p>
        </p:txBody>
      </p:sp>
      <p:sp>
        <p:nvSpPr>
          <p:cNvPr id="9" name="角丸四角形 8"/>
          <p:cNvSpPr/>
          <p:nvPr/>
        </p:nvSpPr>
        <p:spPr>
          <a:xfrm>
            <a:off x="6232762" y="1078989"/>
            <a:ext cx="5641776" cy="5616000"/>
          </a:xfrm>
          <a:prstGeom prst="roundRect">
            <a:avLst>
              <a:gd name="adj" fmla="val 8505"/>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a:solidFill>
                <a:srgbClr val="FF0000"/>
              </a:solidFill>
            </a:endParaRPr>
          </a:p>
          <a:p>
            <a:endParaRPr lang="en-US" altLang="ja-JP" sz="2400" dirty="0">
              <a:solidFill>
                <a:srgbClr val="FF0000"/>
              </a:solidFill>
            </a:endParaRPr>
          </a:p>
          <a:p>
            <a:r>
              <a:rPr lang="ja-JP" altLang="en-US" sz="2200" dirty="0">
                <a:solidFill>
                  <a:srgbClr val="FF0000"/>
                </a:solidFill>
              </a:rPr>
              <a:t>現地監査を実施したことがないメーカーより原料を購入している。</a:t>
            </a:r>
            <a:endParaRPr lang="en-US" altLang="ja-JP" sz="2200" dirty="0">
              <a:solidFill>
                <a:schemeClr val="tx1"/>
              </a:solidFill>
            </a:endParaRPr>
          </a:p>
          <a:p>
            <a:r>
              <a:rPr lang="ja-JP" altLang="en-US" sz="2200" dirty="0">
                <a:solidFill>
                  <a:schemeClr val="tx1"/>
                </a:solidFill>
              </a:rPr>
              <a:t>・データ完全性の観点からもメーカー監査を実施していないので、メーカーから提供されるデータは信頼できないかも！</a:t>
            </a:r>
            <a:endParaRPr lang="en-US" altLang="ja-JP" sz="2200" dirty="0">
              <a:solidFill>
                <a:schemeClr val="tx1"/>
              </a:solidFill>
            </a:endParaRPr>
          </a:p>
          <a:p>
            <a:endParaRPr lang="en-US" altLang="ja-JP" sz="2200" dirty="0">
              <a:solidFill>
                <a:schemeClr val="tx1"/>
              </a:solidFill>
            </a:endParaRPr>
          </a:p>
          <a:p>
            <a:r>
              <a:rPr lang="ja-JP" altLang="en-US" sz="2200" dirty="0">
                <a:solidFill>
                  <a:srgbClr val="FF0000"/>
                </a:solidFill>
              </a:rPr>
              <a:t>規制当局の査察において指摘されたデータ完全性を含むＧＭＰ違反について、指摘事項のみをデータ完全性に関する知識の乏しい当事者で対応した。</a:t>
            </a:r>
            <a:endParaRPr lang="en-US" altLang="ja-JP" sz="2200" dirty="0">
              <a:solidFill>
                <a:srgbClr val="FF0000"/>
              </a:solidFill>
            </a:endParaRPr>
          </a:p>
          <a:p>
            <a:r>
              <a:rPr lang="ja-JP" altLang="en-US" sz="2200" dirty="0">
                <a:solidFill>
                  <a:schemeClr val="tx1"/>
                </a:solidFill>
              </a:rPr>
              <a:t>・当事者だけでは、データ完全性の欠陥の性質、根本原因のすべてを抽出しきれないので、規制当局が満足できる改善策を計画する事は難しいかも！</a:t>
            </a:r>
            <a:endParaRPr lang="en-US" altLang="ja-JP" sz="2200" dirty="0">
              <a:solidFill>
                <a:schemeClr val="tx1"/>
              </a:solidFill>
            </a:endParaRPr>
          </a:p>
        </p:txBody>
      </p:sp>
      <p:sp>
        <p:nvSpPr>
          <p:cNvPr id="10" name="角丸四角形 9"/>
          <p:cNvSpPr/>
          <p:nvPr/>
        </p:nvSpPr>
        <p:spPr>
          <a:xfrm>
            <a:off x="301541" y="1030515"/>
            <a:ext cx="5641776" cy="756000"/>
          </a:xfrm>
          <a:prstGeom prst="roundRect">
            <a:avLst>
              <a:gd name="adj" fmla="val 46277"/>
            </a:avLst>
          </a:prstGeom>
          <a:solidFill>
            <a:schemeClr val="accent6">
              <a:lumMod val="7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推奨される行動</a:t>
            </a:r>
          </a:p>
        </p:txBody>
      </p:sp>
      <p:sp>
        <p:nvSpPr>
          <p:cNvPr id="12" name="角丸四角形 11"/>
          <p:cNvSpPr/>
          <p:nvPr/>
        </p:nvSpPr>
        <p:spPr>
          <a:xfrm>
            <a:off x="6232762" y="1030515"/>
            <a:ext cx="5641776" cy="756000"/>
          </a:xfrm>
          <a:prstGeom prst="roundRect">
            <a:avLst>
              <a:gd name="adj" fmla="val 46277"/>
            </a:avLst>
          </a:prstGeom>
          <a:solidFill>
            <a:srgbClr val="FF5050"/>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推奨されない行動</a:t>
            </a:r>
            <a:endParaRPr lang="en-US" altLang="ja-JP" sz="2800"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32</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7757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雲 7"/>
          <p:cNvSpPr/>
          <p:nvPr/>
        </p:nvSpPr>
        <p:spPr>
          <a:xfrm>
            <a:off x="6342200" y="3437263"/>
            <a:ext cx="5422900" cy="2908453"/>
          </a:xfrm>
          <a:prstGeom prst="cloud">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4" name="タイトル 1"/>
          <p:cNvSpPr>
            <a:spLocks noGrp="1"/>
          </p:cNvSpPr>
          <p:nvPr>
            <p:ph type="title"/>
          </p:nvPr>
        </p:nvSpPr>
        <p:spPr>
          <a:xfrm>
            <a:off x="0" y="170253"/>
            <a:ext cx="12192000" cy="908739"/>
          </a:xfrm>
        </p:spPr>
        <p:txBody>
          <a:bodyPr>
            <a:normAutofit/>
          </a:bodyPr>
          <a:lstStyle/>
          <a:p>
            <a:pPr algn="ctr"/>
            <a:r>
              <a:rPr lang="ja-JP" altLang="en-US" sz="3200" b="1" dirty="0"/>
              <a:t>データ完全性に関する共通の留意点（</a:t>
            </a:r>
            <a:r>
              <a:rPr lang="en-US" altLang="ja-JP" sz="3200" b="1" dirty="0"/>
              <a:t>No.3</a:t>
            </a:r>
            <a:r>
              <a:rPr lang="ja-JP" altLang="en-US" sz="3200" b="1" dirty="0"/>
              <a:t>）</a:t>
            </a:r>
          </a:p>
        </p:txBody>
      </p:sp>
      <p:sp>
        <p:nvSpPr>
          <p:cNvPr id="3" name="角丸四角形 2"/>
          <p:cNvSpPr/>
          <p:nvPr/>
        </p:nvSpPr>
        <p:spPr>
          <a:xfrm>
            <a:off x="301541" y="1078989"/>
            <a:ext cx="5641776" cy="5616000"/>
          </a:xfrm>
          <a:prstGeom prst="roundRect">
            <a:avLst>
              <a:gd name="adj" fmla="val 10177"/>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ja-JP" sz="2400" dirty="0">
              <a:solidFill>
                <a:schemeClr val="tx1"/>
              </a:solidFill>
            </a:endParaRPr>
          </a:p>
          <a:p>
            <a:r>
              <a:rPr lang="ja-JP" altLang="en-US" sz="2400" dirty="0">
                <a:solidFill>
                  <a:schemeClr val="tx1"/>
                </a:solidFill>
              </a:rPr>
              <a:t>データの変更について</a:t>
            </a:r>
            <a:endParaRPr lang="en-US" altLang="ja-JP" sz="2400" dirty="0">
              <a:solidFill>
                <a:schemeClr val="tx1"/>
              </a:solidFill>
            </a:endParaRPr>
          </a:p>
          <a:p>
            <a:pPr marL="457200" indent="-457200">
              <a:buFont typeface="Arial" panose="020B0604020202020204" pitchFamily="34" charset="0"/>
              <a:buChar char="•"/>
            </a:pPr>
            <a:r>
              <a:rPr lang="ja-JP" altLang="en-US" sz="2400" dirty="0">
                <a:solidFill>
                  <a:schemeClr val="tx1"/>
                </a:solidFill>
              </a:rPr>
              <a:t>承認された手順に従って許可、管理する。</a:t>
            </a:r>
            <a:endParaRPr lang="en-US" altLang="ja-JP" sz="2400" dirty="0">
              <a:solidFill>
                <a:schemeClr val="tx1"/>
              </a:solidFill>
            </a:endParaRPr>
          </a:p>
          <a:p>
            <a:pPr marL="457200" indent="-457200">
              <a:buFont typeface="Arial" panose="020B0604020202020204" pitchFamily="34" charset="0"/>
              <a:buChar char="•"/>
            </a:pPr>
            <a:r>
              <a:rPr lang="ja-JP" altLang="en-US" sz="2400" dirty="0">
                <a:solidFill>
                  <a:schemeClr val="tx1"/>
                </a:solidFill>
              </a:rPr>
              <a:t>オリジナルのデータを、オリジナルの形式で保持する。</a:t>
            </a:r>
            <a:endParaRPr lang="en-US" altLang="ja-JP" sz="2400" dirty="0">
              <a:solidFill>
                <a:schemeClr val="tx1"/>
              </a:solidFill>
            </a:endParaRPr>
          </a:p>
          <a:p>
            <a:pPr marL="457200" indent="-457200">
              <a:buFont typeface="Arial" panose="020B0604020202020204" pitchFamily="34" charset="0"/>
              <a:buChar char="•"/>
            </a:pPr>
            <a:r>
              <a:rPr lang="ja-JP" altLang="en-US" sz="2400" dirty="0">
                <a:solidFill>
                  <a:schemeClr val="tx1"/>
                </a:solidFill>
              </a:rPr>
              <a:t>オリジナルデータの変更や修正をすべて文書化し、適切な訓練を受けた有資格者がレビュー、承認する。</a:t>
            </a:r>
          </a:p>
        </p:txBody>
      </p:sp>
      <p:sp>
        <p:nvSpPr>
          <p:cNvPr id="9" name="角丸四角形 8"/>
          <p:cNvSpPr/>
          <p:nvPr/>
        </p:nvSpPr>
        <p:spPr>
          <a:xfrm>
            <a:off x="6232762" y="1078989"/>
            <a:ext cx="5641776" cy="5616000"/>
          </a:xfrm>
          <a:prstGeom prst="roundRect">
            <a:avLst>
              <a:gd name="adj" fmla="val 8505"/>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a:solidFill>
                <a:srgbClr val="FF0000"/>
              </a:solidFill>
            </a:endParaRPr>
          </a:p>
          <a:p>
            <a:endParaRPr lang="en-US" altLang="ja-JP" sz="2400" dirty="0">
              <a:solidFill>
                <a:srgbClr val="FF0000"/>
              </a:solidFill>
            </a:endParaRPr>
          </a:p>
          <a:p>
            <a:r>
              <a:rPr lang="ja-JP" altLang="en-US" sz="2400" dirty="0">
                <a:solidFill>
                  <a:srgbClr val="FF0000"/>
                </a:solidFill>
              </a:rPr>
              <a:t>重要なデータの入力・変更・修正・レビューを行うための手順がない。</a:t>
            </a:r>
            <a:endParaRPr lang="en-US" altLang="ja-JP" sz="2400" dirty="0">
              <a:solidFill>
                <a:srgbClr val="FF0000"/>
              </a:solidFill>
            </a:endParaRPr>
          </a:p>
          <a:p>
            <a:pPr lvl="0">
              <a:defRPr/>
            </a:pPr>
            <a:endParaRPr lang="en-US" altLang="ja-JP" sz="2400" dirty="0">
              <a:solidFill>
                <a:schemeClr val="tx1"/>
              </a:solidFill>
            </a:endParaRPr>
          </a:p>
          <a:p>
            <a:pPr marL="342900" indent="-342900">
              <a:lnSpc>
                <a:spcPct val="100000"/>
              </a:lnSpc>
              <a:buFont typeface="Arial" panose="020B0604020202020204" pitchFamily="34" charset="0"/>
              <a:buChar char="•"/>
            </a:pPr>
            <a:r>
              <a:rPr lang="ja-JP" altLang="en-US" sz="2400" dirty="0">
                <a:solidFill>
                  <a:schemeClr val="tx1"/>
                </a:solidFill>
              </a:rPr>
              <a:t>誰が、いつ、何を入力したか分からず（⇒帰属性）、正式なデータであるかどうかを保証できない！</a:t>
            </a:r>
            <a:endParaRPr lang="en-US" altLang="ja-JP" sz="2400" dirty="0">
              <a:solidFill>
                <a:schemeClr val="tx1"/>
              </a:solidFill>
            </a:endParaRPr>
          </a:p>
          <a:p>
            <a:pPr marL="342900" indent="-342900">
              <a:lnSpc>
                <a:spcPct val="100000"/>
              </a:lnSpc>
              <a:buFont typeface="Arial" panose="020B0604020202020204" pitchFamily="34" charset="0"/>
              <a:buChar char="•"/>
            </a:pPr>
            <a:r>
              <a:rPr lang="ja-JP" altLang="en-US" sz="2400" dirty="0">
                <a:solidFill>
                  <a:schemeClr val="tx1"/>
                </a:solidFill>
              </a:rPr>
              <a:t>入力したデータが誤ったまま承認されてしまうかも？</a:t>
            </a:r>
            <a:endParaRPr lang="en-US" altLang="ja-JP" sz="2400" dirty="0">
              <a:solidFill>
                <a:schemeClr val="tx1"/>
              </a:solidFill>
            </a:endParaRPr>
          </a:p>
          <a:p>
            <a:pPr marL="342900" indent="-342900">
              <a:lnSpc>
                <a:spcPct val="100000"/>
              </a:lnSpc>
              <a:buFont typeface="Arial" panose="020B0604020202020204" pitchFamily="34" charset="0"/>
              <a:buChar char="•"/>
            </a:pPr>
            <a:r>
              <a:rPr lang="ja-JP" altLang="en-US" sz="2400" dirty="0">
                <a:solidFill>
                  <a:schemeClr val="tx1"/>
                </a:solidFill>
              </a:rPr>
              <a:t>不正にデータが変更されるかも？</a:t>
            </a:r>
            <a:endParaRPr lang="en-US" altLang="ja-JP" sz="2400" dirty="0">
              <a:solidFill>
                <a:schemeClr val="tx1"/>
              </a:solidFill>
            </a:endParaRPr>
          </a:p>
          <a:p>
            <a:pPr>
              <a:lnSpc>
                <a:spcPct val="100000"/>
              </a:lnSpc>
            </a:pPr>
            <a:r>
              <a:rPr lang="ja-JP" altLang="en-US" sz="2400" dirty="0">
                <a:solidFill>
                  <a:schemeClr val="tx1"/>
                </a:solidFill>
              </a:rPr>
              <a:t>　　⇒データの偽造！</a:t>
            </a:r>
            <a:endParaRPr lang="en-US" altLang="ja-JP" sz="2400" dirty="0">
              <a:solidFill>
                <a:schemeClr val="tx1"/>
              </a:solidFill>
            </a:endParaRPr>
          </a:p>
        </p:txBody>
      </p:sp>
      <p:sp>
        <p:nvSpPr>
          <p:cNvPr id="10" name="角丸四角形 9"/>
          <p:cNvSpPr/>
          <p:nvPr/>
        </p:nvSpPr>
        <p:spPr>
          <a:xfrm>
            <a:off x="301541" y="1030515"/>
            <a:ext cx="5641776" cy="756000"/>
          </a:xfrm>
          <a:prstGeom prst="roundRect">
            <a:avLst>
              <a:gd name="adj" fmla="val 46277"/>
            </a:avLst>
          </a:prstGeom>
          <a:solidFill>
            <a:schemeClr val="accent6">
              <a:lumMod val="7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推奨される行動</a:t>
            </a:r>
          </a:p>
        </p:txBody>
      </p:sp>
      <p:sp>
        <p:nvSpPr>
          <p:cNvPr id="12" name="角丸四角形 11"/>
          <p:cNvSpPr/>
          <p:nvPr/>
        </p:nvSpPr>
        <p:spPr>
          <a:xfrm>
            <a:off x="6232762" y="1030515"/>
            <a:ext cx="5641776" cy="756000"/>
          </a:xfrm>
          <a:prstGeom prst="roundRect">
            <a:avLst>
              <a:gd name="adj" fmla="val 46277"/>
            </a:avLst>
          </a:prstGeom>
          <a:solidFill>
            <a:srgbClr val="FF5050"/>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推奨されない行動</a:t>
            </a:r>
            <a:endParaRPr lang="en-US" altLang="ja-JP" sz="2800"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33</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8204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anose="020B0600070205080204" pitchFamily="50" charset="-128"/>
              </a:rPr>
              <a:t>目次（実務者向けコンテンツ）</a:t>
            </a:r>
            <a:endParaRPr kumimoji="1" lang="ja-JP" altLang="en-US" dirty="0"/>
          </a:p>
        </p:txBody>
      </p:sp>
      <p:sp>
        <p:nvSpPr>
          <p:cNvPr id="3" name="コンテンツ プレースホルダー 2"/>
          <p:cNvSpPr>
            <a:spLocks noGrp="1"/>
          </p:cNvSpPr>
          <p:nvPr>
            <p:ph idx="1"/>
          </p:nvPr>
        </p:nvSpPr>
        <p:spPr/>
        <p:txBody>
          <a:bodyPr>
            <a:normAutofit/>
          </a:bodyPr>
          <a:lstStyle/>
          <a:p>
            <a:pPr defTabSz="640079">
              <a:lnSpc>
                <a:spcPct val="100000"/>
              </a:lnSpc>
              <a:spcBef>
                <a:spcPts val="400"/>
              </a:spcBef>
              <a:defRPr sz="1679"/>
            </a:pPr>
            <a:r>
              <a:rPr lang="ja-JP" altLang="en-US" sz="2400" dirty="0">
                <a:solidFill>
                  <a:schemeClr val="bg1">
                    <a:lumMod val="75000"/>
                  </a:schemeClr>
                </a:solidFill>
              </a:rPr>
              <a:t>データの完全性 ～なぜ対応しなければならないか～ </a:t>
            </a:r>
            <a:r>
              <a:rPr lang="ja-JP" altLang="en-US" sz="2400" dirty="0" smtClean="0">
                <a:solidFill>
                  <a:schemeClr val="bg1">
                    <a:lumMod val="75000"/>
                  </a:schemeClr>
                </a:solidFill>
              </a:rPr>
              <a:t>？</a:t>
            </a:r>
            <a:endParaRPr lang="en-US" altLang="ja-JP" sz="2400" dirty="0">
              <a:solidFill>
                <a:schemeClr val="bg1">
                  <a:lumMod val="75000"/>
                </a:schemeClr>
              </a:solidFill>
              <a:latin typeface="Arial Unicode MS" panose="020B0604020202020204" pitchFamily="50" charset="-128"/>
            </a:endParaRPr>
          </a:p>
          <a:p>
            <a:pPr defTabSz="640079">
              <a:lnSpc>
                <a:spcPct val="100000"/>
              </a:lnSpc>
              <a:spcBef>
                <a:spcPts val="400"/>
              </a:spcBef>
              <a:defRPr sz="1679"/>
            </a:pPr>
            <a:r>
              <a:rPr lang="en-US" altLang="ja-JP" sz="2400" dirty="0">
                <a:solidFill>
                  <a:schemeClr val="bg1">
                    <a:lumMod val="75000"/>
                  </a:schemeClr>
                </a:solidFill>
                <a:latin typeface="Arial Unicode MS" panose="020B0604020202020204" pitchFamily="50" charset="-128"/>
              </a:rPr>
              <a:t>ALCOA+</a:t>
            </a:r>
            <a:r>
              <a:rPr lang="ja-JP" altLang="en-US" sz="2400" dirty="0">
                <a:solidFill>
                  <a:schemeClr val="bg1">
                    <a:lumMod val="75000"/>
                  </a:schemeClr>
                </a:solidFill>
                <a:latin typeface="Arial Unicode MS" panose="020B0604020202020204" pitchFamily="50" charset="-128"/>
              </a:rPr>
              <a:t>とは</a:t>
            </a:r>
            <a:endParaRPr lang="en-US" altLang="ja-JP" sz="2400" dirty="0">
              <a:solidFill>
                <a:schemeClr val="bg1">
                  <a:lumMod val="75000"/>
                </a:schemeClr>
              </a:solidFill>
              <a:latin typeface="Arial Unicode MS" panose="020B0604020202020204" pitchFamily="50" charset="-128"/>
            </a:endParaRPr>
          </a:p>
          <a:p>
            <a:pPr defTabSz="640079">
              <a:lnSpc>
                <a:spcPct val="100000"/>
              </a:lnSpc>
              <a:spcBef>
                <a:spcPts val="400"/>
              </a:spcBef>
              <a:defRPr sz="1679"/>
            </a:pPr>
            <a:r>
              <a:rPr lang="ja-JP" altLang="en-US" sz="2400" dirty="0">
                <a:solidFill>
                  <a:schemeClr val="bg1">
                    <a:lumMod val="75000"/>
                  </a:schemeClr>
                </a:solidFill>
                <a:latin typeface="Arial Unicode MS" panose="020B0604020202020204" pitchFamily="50" charset="-128"/>
              </a:rPr>
              <a:t>推奨される行動・推奨されない行動</a:t>
            </a:r>
            <a:endParaRPr lang="en-US" altLang="ja-JP" sz="2400" dirty="0">
              <a:solidFill>
                <a:schemeClr val="bg1">
                  <a:lumMod val="75000"/>
                </a:schemeClr>
              </a:solidFill>
              <a:latin typeface="Arial Unicode MS" panose="020B0604020202020204" pitchFamily="50" charset="-128"/>
            </a:endParaRPr>
          </a:p>
          <a:p>
            <a:pPr defTabSz="640079">
              <a:lnSpc>
                <a:spcPct val="100000"/>
              </a:lnSpc>
              <a:spcBef>
                <a:spcPts val="400"/>
              </a:spcBef>
              <a:defRPr sz="1679"/>
            </a:pPr>
            <a:r>
              <a:rPr lang="en-US" altLang="ja-JP" sz="2400" dirty="0">
                <a:latin typeface="Arial Unicode MS" panose="020B0604020202020204" pitchFamily="50" charset="-128"/>
              </a:rPr>
              <a:t>DI</a:t>
            </a:r>
            <a:r>
              <a:rPr lang="ja-JP" altLang="en-US" sz="2400" dirty="0">
                <a:latin typeface="Arial Unicode MS" panose="020B0604020202020204" pitchFamily="50" charset="-128"/>
              </a:rPr>
              <a:t>に関する逸脱事例（</a:t>
            </a:r>
            <a:r>
              <a:rPr lang="en-US" altLang="ja-JP" sz="2400" dirty="0">
                <a:latin typeface="Arial Unicode MS" panose="020B0604020202020204" pitchFamily="50" charset="-128"/>
              </a:rPr>
              <a:t>FDA warning letter</a:t>
            </a:r>
            <a:r>
              <a:rPr lang="ja-JP" altLang="en-US" sz="2400" dirty="0">
                <a:latin typeface="Arial Unicode MS" panose="020B0604020202020204" pitchFamily="50" charset="-128"/>
              </a:rPr>
              <a:t>より）</a:t>
            </a:r>
            <a:endParaRPr lang="en-US" altLang="ja-JP" sz="2400" dirty="0">
              <a:latin typeface="Arial Unicode MS" panose="020B0604020202020204" pitchFamily="50" charset="-128"/>
            </a:endParaRPr>
          </a:p>
          <a:p>
            <a:pPr marL="0" indent="0" defTabSz="640079">
              <a:lnSpc>
                <a:spcPct val="100000"/>
              </a:lnSpc>
              <a:spcBef>
                <a:spcPts val="400"/>
              </a:spcBef>
              <a:buNone/>
              <a:defRPr sz="1679"/>
            </a:pPr>
            <a:endParaRPr lang="en-US" altLang="ja-JP" sz="2400" dirty="0">
              <a:latin typeface="Arial Unicode MS" panose="020B0604020202020204" pitchFamily="50" charset="-128"/>
            </a:endParaRPr>
          </a:p>
          <a:p>
            <a:pPr marL="0" indent="0" defTabSz="640079">
              <a:lnSpc>
                <a:spcPct val="100000"/>
              </a:lnSpc>
              <a:spcBef>
                <a:spcPts val="400"/>
              </a:spcBef>
              <a:buNone/>
              <a:defRPr sz="1679"/>
            </a:pPr>
            <a:r>
              <a:rPr lang="ja-JP" altLang="en-US" sz="2400" dirty="0">
                <a:solidFill>
                  <a:schemeClr val="bg1">
                    <a:lumMod val="75000"/>
                  </a:schemeClr>
                </a:solidFill>
                <a:latin typeface="Arial Unicode MS" panose="020B0604020202020204" pitchFamily="50" charset="-128"/>
              </a:rPr>
              <a:t>（付録）用語集（</a:t>
            </a:r>
            <a:r>
              <a:rPr lang="en-US" altLang="ja-JP" sz="2400" dirty="0">
                <a:solidFill>
                  <a:schemeClr val="bg1">
                    <a:lumMod val="75000"/>
                  </a:schemeClr>
                </a:solidFill>
                <a:latin typeface="Arial Unicode MS" panose="020B0604020202020204" pitchFamily="50" charset="-128"/>
              </a:rPr>
              <a:t>PIC/S DI guidance 13. Definitions</a:t>
            </a:r>
            <a:r>
              <a:rPr lang="ja-JP" altLang="en-US" sz="2400" dirty="0">
                <a:solidFill>
                  <a:schemeClr val="bg1">
                    <a:lumMod val="75000"/>
                  </a:schemeClr>
                </a:solidFill>
                <a:latin typeface="Arial Unicode MS" panose="020B0604020202020204" pitchFamily="50" charset="-128"/>
              </a:rPr>
              <a:t>より）</a:t>
            </a:r>
          </a:p>
          <a:p>
            <a:pPr marL="320039" indent="-320039" defTabSz="640079">
              <a:lnSpc>
                <a:spcPct val="100000"/>
              </a:lnSpc>
              <a:spcBef>
                <a:spcPts val="400"/>
              </a:spcBef>
              <a:buFontTx/>
              <a:buAutoNum type="arabicPeriod"/>
              <a:defRPr sz="1679"/>
            </a:pPr>
            <a:endParaRPr lang="ja-JP" altLang="en-US" sz="2400" dirty="0">
              <a:solidFill>
                <a:schemeClr val="bg1">
                  <a:lumMod val="75000"/>
                </a:schemeClr>
              </a:solidFill>
              <a:latin typeface="Arial Unicode MS" panose="020B0604020202020204" pitchFamily="50" charset="-128"/>
            </a:endParaRPr>
          </a:p>
          <a:p>
            <a:pPr marL="0" indent="0" defTabSz="640079">
              <a:lnSpc>
                <a:spcPct val="100000"/>
              </a:lnSpc>
              <a:spcBef>
                <a:spcPts val="400"/>
              </a:spcBef>
              <a:buNone/>
              <a:defRPr sz="1679"/>
            </a:pPr>
            <a:endParaRPr lang="ja-JP" altLang="en-US" sz="2400" dirty="0">
              <a:solidFill>
                <a:schemeClr val="bg1">
                  <a:lumMod val="75000"/>
                </a:schemeClr>
              </a:solidFill>
              <a:latin typeface="Arial Unicode MS" panose="020B0604020202020204" pitchFamily="50" charset="-128"/>
            </a:endParaRPr>
          </a:p>
        </p:txBody>
      </p:sp>
      <p:sp>
        <p:nvSpPr>
          <p:cNvPr id="4" name="スライド番号プレースホルダー 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34</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3445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32435" y="5612968"/>
            <a:ext cx="10975549" cy="602637"/>
          </a:xfrm>
          <a:prstGeom prst="round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6" name="正方形/長方形 5"/>
          <p:cNvSpPr/>
          <p:nvPr/>
        </p:nvSpPr>
        <p:spPr>
          <a:xfrm>
            <a:off x="707984" y="1275215"/>
            <a:ext cx="3308431" cy="322091"/>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4" name="角丸四角形 3"/>
          <p:cNvSpPr/>
          <p:nvPr/>
        </p:nvSpPr>
        <p:spPr>
          <a:xfrm>
            <a:off x="532435" y="2696901"/>
            <a:ext cx="10975549" cy="1620456"/>
          </a:xfrm>
          <a:prstGeom prst="round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2" name="タイトル 1"/>
          <p:cNvSpPr>
            <a:spLocks noGrp="1"/>
          </p:cNvSpPr>
          <p:nvPr>
            <p:ph type="title"/>
          </p:nvPr>
        </p:nvSpPr>
        <p:spPr>
          <a:xfrm>
            <a:off x="2152650" y="223233"/>
            <a:ext cx="7886700" cy="1178057"/>
          </a:xfrm>
        </p:spPr>
        <p:txBody>
          <a:bodyPr/>
          <a:lstStyle/>
          <a:p>
            <a:pPr algn="ctr"/>
            <a:r>
              <a:rPr kumimoji="1" lang="en-US" altLang="ja-JP" dirty="0">
                <a:latin typeface="ＭＳ Ｐゴシック" panose="020B0600070205080204" pitchFamily="50" charset="-128"/>
                <a:ea typeface="ＭＳ Ｐゴシック" panose="020B0600070205080204" pitchFamily="50" charset="-128"/>
              </a:rPr>
              <a:t>Warning letter</a:t>
            </a:r>
            <a:r>
              <a:rPr kumimoji="1" lang="ja-JP" altLang="en-US" dirty="0">
                <a:latin typeface="ＭＳ Ｐゴシック" panose="020B0600070205080204" pitchFamily="50" charset="-128"/>
                <a:ea typeface="ＭＳ Ｐゴシック" panose="020B0600070205080204" pitchFamily="50" charset="-128"/>
              </a:rPr>
              <a:t>の事例（</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a:t>
            </a:r>
          </a:p>
        </p:txBody>
      </p:sp>
      <p:sp>
        <p:nvSpPr>
          <p:cNvPr id="3" name="コンテンツ プレースホルダー 2"/>
          <p:cNvSpPr>
            <a:spLocks noGrp="1"/>
          </p:cNvSpPr>
          <p:nvPr>
            <p:ph idx="1"/>
          </p:nvPr>
        </p:nvSpPr>
        <p:spPr>
          <a:xfrm>
            <a:off x="707984" y="1275215"/>
            <a:ext cx="10800000" cy="5044562"/>
          </a:xfrm>
        </p:spPr>
        <p:txBody>
          <a:bodyPr>
            <a:noAutofit/>
          </a:bodyPr>
          <a:lstStyle/>
          <a:p>
            <a:pPr marL="0" indent="0">
              <a:buNone/>
            </a:pPr>
            <a:r>
              <a:rPr lang="ja-JP" altLang="en-US" sz="1800" b="1" dirty="0">
                <a:latin typeface="ＭＳ Ｐゴシック" panose="020B0600070205080204" pitchFamily="50" charset="-128"/>
                <a:ea typeface="ＭＳ Ｐゴシック" panose="020B0600070205080204" pitchFamily="50" charset="-128"/>
              </a:rPr>
              <a:t>　</a:t>
            </a:r>
            <a:r>
              <a:rPr lang="en-US" altLang="ja-JP" sz="1800" b="1" dirty="0">
                <a:solidFill>
                  <a:schemeClr val="bg1"/>
                </a:solidFill>
                <a:latin typeface="ＭＳ Ｐゴシック" panose="020B0600070205080204" pitchFamily="50" charset="-128"/>
                <a:ea typeface="ＭＳ Ｐゴシック" panose="020B0600070205080204" pitchFamily="50" charset="-128"/>
              </a:rPr>
              <a:t>2017</a:t>
            </a:r>
            <a:r>
              <a:rPr lang="ja-JP" altLang="en-US" sz="1800" b="1" dirty="0">
                <a:solidFill>
                  <a:schemeClr val="bg1"/>
                </a:solidFill>
                <a:latin typeface="ＭＳ Ｐゴシック" panose="020B0600070205080204" pitchFamily="50" charset="-128"/>
                <a:ea typeface="ＭＳ Ｐゴシック" panose="020B0600070205080204" pitchFamily="50" charset="-128"/>
              </a:rPr>
              <a:t>年</a:t>
            </a:r>
            <a:r>
              <a:rPr lang="en-US" altLang="ja-JP" sz="1800" b="1" dirty="0">
                <a:solidFill>
                  <a:schemeClr val="bg1"/>
                </a:solidFill>
                <a:latin typeface="ＭＳ Ｐゴシック" panose="020B0600070205080204" pitchFamily="50" charset="-128"/>
                <a:ea typeface="ＭＳ Ｐゴシック" panose="020B0600070205080204" pitchFamily="50" charset="-128"/>
              </a:rPr>
              <a:t>11</a:t>
            </a:r>
            <a:r>
              <a:rPr lang="ja-JP" altLang="en-US" sz="1800" b="1" dirty="0">
                <a:solidFill>
                  <a:schemeClr val="bg1"/>
                </a:solidFill>
                <a:latin typeface="ＭＳ Ｐゴシック" panose="020B0600070205080204" pitchFamily="50" charset="-128"/>
                <a:ea typeface="ＭＳ Ｐゴシック" panose="020B0600070205080204" pitchFamily="50" charset="-128"/>
              </a:rPr>
              <a:t>月　ドイツ製薬会社</a:t>
            </a:r>
            <a:endParaRPr lang="en-US" altLang="ja-JP" sz="1800" b="1" dirty="0">
              <a:solidFill>
                <a:schemeClr val="bg1"/>
              </a:solidFill>
              <a:latin typeface="ＭＳ Ｐゴシック" panose="020B0600070205080204" pitchFamily="50" charset="-128"/>
              <a:ea typeface="ＭＳ Ｐゴシック" panose="020B0600070205080204" pitchFamily="50" charset="-128"/>
            </a:endParaRPr>
          </a:p>
          <a:p>
            <a:pPr marL="0" indent="0">
              <a:lnSpc>
                <a:spcPct val="80000"/>
              </a:lnSpc>
              <a:buNone/>
            </a:pPr>
            <a:r>
              <a:rPr lang="en-US" altLang="ja-JP" sz="1800" b="1" dirty="0">
                <a:latin typeface="ＭＳ Ｐゴシック" panose="020B0600070205080204" pitchFamily="50" charset="-128"/>
                <a:ea typeface="ＭＳ Ｐゴシック" panose="020B0600070205080204" pitchFamily="50" charset="-128"/>
              </a:rPr>
              <a:t>Your firm failed to establish an adequate quality control unit with the responsibility and authority to approve or reject all components, drug product containers, closures, in-process materials, packaging materials, labeling, and drug products, and that approves or rejects all procedures or specifications impacting on the identity, strength, quality, and purity of the drug product (21 CFR 211.22(a) and (c)).</a:t>
            </a:r>
          </a:p>
          <a:p>
            <a:pPr marL="0" indent="0">
              <a:lnSpc>
                <a:spcPct val="100000"/>
              </a:lnSpc>
              <a:buNone/>
            </a:pPr>
            <a:r>
              <a:rPr lang="ja-JP" altLang="en-US" sz="1800" b="1" dirty="0">
                <a:latin typeface="ＭＳ Ｐゴシック" panose="020B0600070205080204" pitchFamily="50" charset="-128"/>
                <a:ea typeface="ＭＳ Ｐゴシック" panose="020B0600070205080204" pitchFamily="50" charset="-128"/>
              </a:rPr>
              <a:t>すべての原料、医薬品容器、栓、仕掛品、包装材料、ラベル、および医薬品を承認あるいは却下し、そして、医薬品の同一性、力価、品質、および純度に影響を与えるすべての手順または規格を承認あるいは却下する責任と権限を持った適切な品質管理部門が確立されていない。</a:t>
            </a:r>
          </a:p>
          <a:p>
            <a:pPr marL="441325" indent="-244475"/>
            <a:r>
              <a:rPr lang="ja-JP" altLang="en-US" sz="1800" dirty="0">
                <a:latin typeface="ＭＳ Ｐゴシック" panose="020B0600070205080204" pitchFamily="50" charset="-128"/>
                <a:ea typeface="ＭＳ Ｐゴシック" panose="020B0600070205080204" pitchFamily="50" charset="-128"/>
              </a:rPr>
              <a:t>教育に関する個人の記録の原本が廃棄されていた。</a:t>
            </a:r>
            <a:endParaRPr lang="en-US" altLang="ja-JP" sz="1800" dirty="0">
              <a:latin typeface="ＭＳ Ｐゴシック" panose="020B0600070205080204" pitchFamily="50" charset="-128"/>
              <a:ea typeface="ＭＳ Ｐゴシック" panose="020B0600070205080204" pitchFamily="50" charset="-128"/>
            </a:endParaRPr>
          </a:p>
          <a:p>
            <a:pPr marL="441325" indent="-244475"/>
            <a:r>
              <a:rPr lang="ja-JP" altLang="en-US" sz="1800" dirty="0">
                <a:latin typeface="ＭＳ Ｐゴシック" panose="020B0600070205080204" pitchFamily="50" charset="-128"/>
                <a:ea typeface="ＭＳ Ｐゴシック" panose="020B0600070205080204" pitchFamily="50" charset="-128"/>
              </a:rPr>
              <a:t>錠剤の自動外観検査装置の是非を判断する検査パラメータの設定値が書かれた用紙が廃棄されていた。</a:t>
            </a:r>
            <a:endParaRPr lang="en-US" altLang="ja-JP" sz="1800" b="1" dirty="0">
              <a:latin typeface="ＭＳ Ｐゴシック" panose="020B0600070205080204" pitchFamily="50" charset="-128"/>
              <a:ea typeface="ＭＳ Ｐゴシック" panose="020B0600070205080204" pitchFamily="50" charset="-128"/>
            </a:endParaRPr>
          </a:p>
          <a:p>
            <a:pPr marL="0" indent="0">
              <a:lnSpc>
                <a:spcPct val="80000"/>
              </a:lnSpc>
              <a:spcBef>
                <a:spcPts val="1200"/>
              </a:spcBef>
              <a:buNone/>
            </a:pPr>
            <a:r>
              <a:rPr lang="en-US" altLang="ja-JP" sz="1800" b="1" dirty="0">
                <a:latin typeface="ＭＳ Ｐゴシック" panose="020B0600070205080204" pitchFamily="50" charset="-128"/>
                <a:ea typeface="ＭＳ Ｐゴシック" panose="020B0600070205080204" pitchFamily="50" charset="-128"/>
              </a:rPr>
              <a:t>Your firm failed to ensure that laboratory records included complete data derived from all tests necessary to assure compliance with established specifications and standards (21 CFR 211.194(a)).</a:t>
            </a:r>
          </a:p>
          <a:p>
            <a:pPr marL="0" indent="0">
              <a:lnSpc>
                <a:spcPct val="100000"/>
              </a:lnSpc>
              <a:buNone/>
            </a:pPr>
            <a:r>
              <a:rPr lang="ja-JP" altLang="en-US" sz="1800" b="1" dirty="0">
                <a:latin typeface="ＭＳ Ｐゴシック" panose="020B0600070205080204" pitchFamily="50" charset="-128"/>
                <a:ea typeface="ＭＳ Ｐゴシック" panose="020B0600070205080204" pitchFamily="50" charset="-128"/>
              </a:rPr>
              <a:t>確立された規格と基準を確実に遵守するために必要な、すべての試験から得られた完全なデータが試験室の記録に含まれていない。</a:t>
            </a:r>
            <a:endParaRPr lang="en-US" altLang="ja-JP" sz="1800" dirty="0">
              <a:latin typeface="ＭＳ Ｐゴシック" panose="020B0600070205080204" pitchFamily="50" charset="-128"/>
              <a:ea typeface="ＭＳ Ｐゴシック" panose="020B0600070205080204" pitchFamily="50" charset="-128"/>
            </a:endParaRPr>
          </a:p>
          <a:p>
            <a:pPr marL="441325" indent="-244475"/>
            <a:r>
              <a:rPr lang="ja-JP" altLang="en-US" sz="1800" dirty="0">
                <a:latin typeface="ＭＳ Ｐゴシック" panose="020B0600070205080204" pitchFamily="50" charset="-128"/>
                <a:ea typeface="ＭＳ Ｐゴシック" panose="020B0600070205080204" pitchFamily="50" charset="-128"/>
              </a:rPr>
              <a:t>中間工程管理での錠剤重量チェックにおいて報告されていないデータがあった。錠剤の目標重量から</a:t>
            </a:r>
            <a:r>
              <a:rPr lang="en-US" altLang="ja-JP" sz="1800" dirty="0">
                <a:latin typeface="ＭＳ Ｐゴシック" panose="020B0600070205080204" pitchFamily="50" charset="-128"/>
                <a:ea typeface="ＭＳ Ｐゴシック" panose="020B0600070205080204" pitchFamily="50" charset="-128"/>
              </a:rPr>
              <a:t>XX</a:t>
            </a:r>
            <a:r>
              <a:rPr lang="ja-JP" altLang="en-US" sz="1800" dirty="0">
                <a:latin typeface="ＭＳ Ｐゴシック" panose="020B0600070205080204" pitchFamily="50" charset="-128"/>
                <a:ea typeface="ＭＳ Ｐゴシック" panose="020B0600070205080204" pitchFamily="50" charset="-128"/>
              </a:rPr>
              <a:t>％を超えて変動する値を報告しないように重量チェッカーがプログラムされていた。</a:t>
            </a:r>
            <a:endParaRPr lang="en-US" altLang="ja-JP" sz="1800" b="1" dirty="0">
              <a:latin typeface="ＭＳ Ｐゴシック" panose="020B0600070205080204" pitchFamily="50" charset="-128"/>
              <a:ea typeface="ＭＳ Ｐゴシック" panose="020B0600070205080204" pitchFamily="50" charset="-128"/>
            </a:endParaRPr>
          </a:p>
        </p:txBody>
      </p:sp>
      <p:sp>
        <p:nvSpPr>
          <p:cNvPr id="7" name="スライド番号プレースホルダー 6"/>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35</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30227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146759"/>
            <a:ext cx="7886700" cy="1325563"/>
          </a:xfrm>
        </p:spPr>
        <p:txBody>
          <a:bodyPr/>
          <a:lstStyle/>
          <a:p>
            <a:pPr algn="ctr"/>
            <a:r>
              <a:rPr kumimoji="1" lang="en-US" altLang="ja-JP" dirty="0">
                <a:latin typeface="ＭＳ Ｐゴシック" panose="020B0600070205080204" pitchFamily="50" charset="-128"/>
                <a:ea typeface="ＭＳ Ｐゴシック" panose="020B0600070205080204" pitchFamily="50" charset="-128"/>
              </a:rPr>
              <a:t>Warning letter</a:t>
            </a:r>
            <a:r>
              <a:rPr kumimoji="1" lang="ja-JP" altLang="en-US" dirty="0">
                <a:latin typeface="ＭＳ Ｐゴシック" panose="020B0600070205080204" pitchFamily="50" charset="-128"/>
                <a:ea typeface="ＭＳ Ｐゴシック" panose="020B0600070205080204" pitchFamily="50" charset="-128"/>
              </a:rPr>
              <a:t>の事例（</a:t>
            </a:r>
            <a:r>
              <a:rPr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a:t>
            </a:r>
          </a:p>
        </p:txBody>
      </p:sp>
      <p:sp>
        <p:nvSpPr>
          <p:cNvPr id="8" name="角丸四角形 7"/>
          <p:cNvSpPr/>
          <p:nvPr/>
        </p:nvSpPr>
        <p:spPr>
          <a:xfrm>
            <a:off x="532435" y="5058138"/>
            <a:ext cx="10975549" cy="1597306"/>
          </a:xfrm>
          <a:prstGeom prst="round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7" name="角丸四角形 6"/>
          <p:cNvSpPr/>
          <p:nvPr/>
        </p:nvSpPr>
        <p:spPr>
          <a:xfrm>
            <a:off x="532435" y="2141316"/>
            <a:ext cx="10975549" cy="2395960"/>
          </a:xfrm>
          <a:prstGeom prst="round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6" name="正方形/長方形 5"/>
          <p:cNvSpPr/>
          <p:nvPr/>
        </p:nvSpPr>
        <p:spPr>
          <a:xfrm>
            <a:off x="707984" y="1286790"/>
            <a:ext cx="3132000" cy="322091"/>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3" name="コンテンツ プレースホルダー 2"/>
          <p:cNvSpPr>
            <a:spLocks noGrp="1"/>
          </p:cNvSpPr>
          <p:nvPr>
            <p:ph idx="1"/>
          </p:nvPr>
        </p:nvSpPr>
        <p:spPr>
          <a:xfrm>
            <a:off x="696000" y="1284779"/>
            <a:ext cx="10800000" cy="5451687"/>
          </a:xfrm>
        </p:spPr>
        <p:txBody>
          <a:bodyPr>
            <a:noAutofit/>
          </a:bodyPr>
          <a:lstStyle/>
          <a:p>
            <a:pPr marL="0" indent="0">
              <a:buNone/>
            </a:pPr>
            <a:r>
              <a:rPr lang="ja-JP" altLang="en-US" sz="1800" b="1" dirty="0">
                <a:solidFill>
                  <a:schemeClr val="bg1"/>
                </a:solidFill>
                <a:latin typeface="ＭＳ Ｐゴシック" panose="020B0600070205080204" pitchFamily="50" charset="-128"/>
                <a:ea typeface="ＭＳ Ｐゴシック" panose="020B0600070205080204" pitchFamily="50" charset="-128"/>
              </a:rPr>
              <a:t>　</a:t>
            </a:r>
            <a:r>
              <a:rPr kumimoji="1" lang="en-US" altLang="ja-JP" sz="1800" b="1" dirty="0">
                <a:solidFill>
                  <a:schemeClr val="bg1"/>
                </a:solidFill>
                <a:latin typeface="ＭＳ Ｐゴシック" panose="020B0600070205080204" pitchFamily="50" charset="-128"/>
                <a:ea typeface="ＭＳ Ｐゴシック" panose="020B0600070205080204" pitchFamily="50" charset="-128"/>
              </a:rPr>
              <a:t>2017</a:t>
            </a: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年</a:t>
            </a:r>
            <a:r>
              <a:rPr kumimoji="1" lang="en-US" altLang="ja-JP" sz="1800" b="1" dirty="0">
                <a:solidFill>
                  <a:schemeClr val="bg1"/>
                </a:solidFill>
                <a:latin typeface="ＭＳ Ｐゴシック" panose="020B0600070205080204" pitchFamily="50" charset="-128"/>
                <a:ea typeface="ＭＳ Ｐゴシック" panose="020B0600070205080204" pitchFamily="50" charset="-128"/>
              </a:rPr>
              <a:t>11</a:t>
            </a: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月　中国製薬会社</a:t>
            </a:r>
            <a:endParaRPr kumimoji="1" lang="en-US" altLang="ja-JP" sz="1800" b="1" dirty="0">
              <a:solidFill>
                <a:schemeClr val="bg1"/>
              </a:solidFill>
              <a:latin typeface="ＭＳ Ｐゴシック" panose="020B0600070205080204" pitchFamily="50" charset="-128"/>
              <a:ea typeface="ＭＳ Ｐゴシック" panose="020B0600070205080204" pitchFamily="50" charset="-128"/>
            </a:endParaRPr>
          </a:p>
          <a:p>
            <a:pPr marL="0" indent="0">
              <a:spcBef>
                <a:spcPts val="300"/>
              </a:spcBef>
              <a:buNone/>
            </a:pPr>
            <a:r>
              <a:rPr lang="en-US" altLang="ja-JP" sz="1800" b="1" dirty="0">
                <a:latin typeface="ＭＳ Ｐゴシック" panose="020B0600070205080204" pitchFamily="50" charset="-128"/>
                <a:ea typeface="ＭＳ Ｐゴシック" panose="020B0600070205080204" pitchFamily="50" charset="-128"/>
              </a:rPr>
              <a:t>Failure to prevent unauthorized access or changes to data, and failure to provide adequate controls to prevent omission of data.</a:t>
            </a:r>
            <a:endParaRPr lang="en-US" altLang="ja-JP" sz="1800" dirty="0">
              <a:latin typeface="ＭＳ Ｐゴシック" panose="020B0600070205080204" pitchFamily="50" charset="-128"/>
              <a:ea typeface="ＭＳ Ｐゴシック" panose="020B0600070205080204" pitchFamily="50" charset="-128"/>
            </a:endParaRPr>
          </a:p>
          <a:p>
            <a:pPr marL="0" indent="0">
              <a:lnSpc>
                <a:spcPct val="120000"/>
              </a:lnSpc>
              <a:spcBef>
                <a:spcPts val="300"/>
              </a:spcBef>
              <a:buNone/>
            </a:pPr>
            <a:r>
              <a:rPr lang="ja-JP" altLang="en-US" sz="1800" b="1" dirty="0">
                <a:latin typeface="ＭＳ Ｐゴシック" panose="020B0600070205080204" pitchFamily="50" charset="-128"/>
                <a:ea typeface="ＭＳ Ｐゴシック" panose="020B0600070205080204" pitchFamily="50" charset="-128"/>
              </a:rPr>
              <a:t>試験室の品質システムにおいて、データへの承認されていないアクセスや変更、及び　データの削除や改変を防止するための管理が行なわれていない。</a:t>
            </a:r>
            <a:endParaRPr lang="en-US" altLang="ja-JP" sz="1800" b="1" dirty="0">
              <a:latin typeface="ＭＳ Ｐゴシック" panose="020B0600070205080204" pitchFamily="50" charset="-128"/>
              <a:ea typeface="ＭＳ Ｐゴシック" panose="020B0600070205080204" pitchFamily="50" charset="-128"/>
            </a:endParaRPr>
          </a:p>
          <a:p>
            <a:pPr marL="441325" lvl="1" indent="-166688">
              <a:spcBef>
                <a:spcPts val="300"/>
              </a:spcBef>
              <a:buNone/>
            </a:pPr>
            <a:r>
              <a:rPr lang="ja-JP" altLang="en-US" sz="1800" dirty="0">
                <a:latin typeface="ＭＳ Ｐゴシック" panose="020B0600070205080204" pitchFamily="50" charset="-128"/>
                <a:ea typeface="ＭＳ Ｐゴシック" panose="020B0600070205080204" pitchFamily="50" charset="-128"/>
              </a:rPr>
              <a:t>・　分析者が</a:t>
            </a:r>
            <a:r>
              <a:rPr lang="en-US" altLang="ja-JP" sz="1800" dirty="0">
                <a:latin typeface="ＭＳ Ｐゴシック" panose="020B0600070205080204" pitchFamily="50" charset="-128"/>
                <a:ea typeface="ＭＳ Ｐゴシック" panose="020B0600070205080204" pitchFamily="50" charset="-128"/>
              </a:rPr>
              <a:t>HPLC</a:t>
            </a:r>
            <a:r>
              <a:rPr lang="ja-JP" altLang="en-US" sz="1800" dirty="0">
                <a:latin typeface="ＭＳ Ｐゴシック" panose="020B0600070205080204" pitchFamily="50" charset="-128"/>
                <a:ea typeface="ＭＳ Ｐゴシック" panose="020B0600070205080204" pitchFamily="50" charset="-128"/>
              </a:rPr>
              <a:t>システムの日付や時間を変更していた。</a:t>
            </a:r>
            <a:endParaRPr lang="en-US" altLang="ja-JP" sz="1800" dirty="0">
              <a:latin typeface="ＭＳ Ｐゴシック" panose="020B0600070205080204" pitchFamily="50" charset="-128"/>
              <a:ea typeface="ＭＳ Ｐゴシック" panose="020B0600070205080204" pitchFamily="50" charset="-128"/>
            </a:endParaRPr>
          </a:p>
          <a:p>
            <a:pPr marL="441325" lvl="1" indent="-166688">
              <a:spcBef>
                <a:spcPts val="300"/>
              </a:spcBef>
              <a:buNone/>
            </a:pPr>
            <a:r>
              <a:rPr lang="ja-JP" altLang="en-US" sz="1800" dirty="0">
                <a:latin typeface="ＭＳ Ｐゴシック" panose="020B0600070205080204" pitchFamily="50" charset="-128"/>
                <a:ea typeface="ＭＳ Ｐゴシック" panose="020B0600070205080204" pitchFamily="50" charset="-128"/>
              </a:rPr>
              <a:t>・　記録を残さずに再分析を行なっていた。</a:t>
            </a:r>
            <a:endParaRPr lang="en-US" altLang="ja-JP" sz="1800" dirty="0">
              <a:latin typeface="ＭＳ Ｐゴシック" panose="020B0600070205080204" pitchFamily="50" charset="-128"/>
              <a:ea typeface="ＭＳ Ｐゴシック" panose="020B0600070205080204" pitchFamily="50" charset="-128"/>
            </a:endParaRPr>
          </a:p>
          <a:p>
            <a:pPr marL="441325" lvl="1" indent="-166688">
              <a:spcBef>
                <a:spcPts val="300"/>
              </a:spcBef>
              <a:buNone/>
            </a:pPr>
            <a:r>
              <a:rPr lang="ja-JP" altLang="en-US" sz="1800" dirty="0">
                <a:latin typeface="ＭＳ Ｐゴシック" panose="020B0600070205080204" pitchFamily="50" charset="-128"/>
                <a:ea typeface="ＭＳ Ｐゴシック" panose="020B0600070205080204" pitchFamily="50" charset="-128"/>
              </a:rPr>
              <a:t>・　最初のサンプルの試験結果は上書き、あるいは削除され、査察官が照査できなかった。</a:t>
            </a:r>
            <a:endParaRPr lang="en-US" altLang="ja-JP" sz="1800" dirty="0">
              <a:latin typeface="ＭＳ Ｐゴシック" panose="020B0600070205080204" pitchFamily="50" charset="-128"/>
              <a:ea typeface="ＭＳ Ｐゴシック" panose="020B0600070205080204" pitchFamily="50" charset="-128"/>
            </a:endParaRPr>
          </a:p>
          <a:p>
            <a:pPr marL="441325" lvl="1" indent="-166688">
              <a:spcBef>
                <a:spcPts val="300"/>
              </a:spcBef>
              <a:buNone/>
            </a:pPr>
            <a:r>
              <a:rPr lang="ja-JP" altLang="en-US" sz="1800" dirty="0">
                <a:latin typeface="ＭＳ Ｐゴシック" panose="020B0600070205080204" pitchFamily="50" charset="-128"/>
                <a:ea typeface="ＭＳ Ｐゴシック" panose="020B0600070205080204" pitchFamily="50" charset="-128"/>
              </a:rPr>
              <a:t>・　</a:t>
            </a:r>
            <a:r>
              <a:rPr lang="en-US" altLang="ja-JP" sz="1800" dirty="0">
                <a:latin typeface="ＭＳ Ｐゴシック" panose="020B0600070205080204" pitchFamily="50" charset="-128"/>
                <a:ea typeface="ＭＳ Ｐゴシック" panose="020B0600070205080204" pitchFamily="50" charset="-128"/>
              </a:rPr>
              <a:t>QC</a:t>
            </a:r>
            <a:r>
              <a:rPr lang="ja-JP" altLang="en-US" sz="1800" dirty="0">
                <a:latin typeface="ＭＳ Ｐゴシック" panose="020B0600070205080204" pitchFamily="50" charset="-128"/>
                <a:ea typeface="ＭＳ Ｐゴシック" panose="020B0600070205080204" pitchFamily="50" charset="-128"/>
              </a:rPr>
              <a:t>ラボの分析者は</a:t>
            </a:r>
            <a:r>
              <a:rPr lang="en-US" altLang="ja-JP" sz="1800" dirty="0">
                <a:latin typeface="ＭＳ Ｐゴシック" panose="020B0600070205080204" pitchFamily="50" charset="-128"/>
                <a:ea typeface="ＭＳ Ｐゴシック" panose="020B0600070205080204" pitchFamily="50" charset="-128"/>
              </a:rPr>
              <a:t>HPLC</a:t>
            </a:r>
            <a:r>
              <a:rPr lang="ja-JP" altLang="en-US" sz="1800" dirty="0">
                <a:latin typeface="ＭＳ Ｐゴシック" panose="020B0600070205080204" pitchFamily="50" charset="-128"/>
                <a:ea typeface="ＭＳ Ｐゴシック" panose="020B0600070205080204" pitchFamily="50" charset="-128"/>
              </a:rPr>
              <a:t>システムにアクセスするログインパスワードを共用していた。</a:t>
            </a:r>
            <a:endParaRPr lang="en-US" altLang="ja-JP" sz="1800" dirty="0">
              <a:latin typeface="ＭＳ Ｐゴシック" panose="020B0600070205080204" pitchFamily="50" charset="-128"/>
              <a:ea typeface="ＭＳ Ｐゴシック" panose="020B0600070205080204" pitchFamily="50" charset="-128"/>
            </a:endParaRPr>
          </a:p>
          <a:p>
            <a:pPr marL="441325" lvl="1" indent="-166688">
              <a:spcBef>
                <a:spcPts val="300"/>
              </a:spcBef>
              <a:buNone/>
            </a:pPr>
            <a:r>
              <a:rPr lang="ja-JP" altLang="en-US" sz="1800" dirty="0">
                <a:latin typeface="ＭＳ Ｐゴシック" panose="020B0600070205080204" pitchFamily="50" charset="-128"/>
                <a:ea typeface="ＭＳ Ｐゴシック" panose="020B0600070205080204" pitchFamily="50" charset="-128"/>
              </a:rPr>
              <a:t>・　監査証跡が無く、</a:t>
            </a:r>
            <a:r>
              <a:rPr lang="en-US" altLang="ja-JP" sz="1800" dirty="0">
                <a:latin typeface="ＭＳ Ｐゴシック" panose="020B0600070205080204" pitchFamily="50" charset="-128"/>
                <a:ea typeface="ＭＳ Ｐゴシック" panose="020B0600070205080204" pitchFamily="50" charset="-128"/>
              </a:rPr>
              <a:t>PC</a:t>
            </a:r>
            <a:r>
              <a:rPr lang="ja-JP" altLang="en-US" sz="1800" dirty="0">
                <a:latin typeface="ＭＳ Ｐゴシック" panose="020B0600070205080204" pitchFamily="50" charset="-128"/>
                <a:ea typeface="ＭＳ Ｐゴシック" panose="020B0600070205080204" pitchFamily="50" charset="-128"/>
              </a:rPr>
              <a:t>の日付と時間の変更、ファイル、</a:t>
            </a:r>
            <a:r>
              <a:rPr lang="en-US" altLang="ja-JP" sz="1800" dirty="0">
                <a:latin typeface="ＭＳ Ｐゴシック" panose="020B0600070205080204" pitchFamily="50" charset="-128"/>
                <a:ea typeface="ＭＳ Ｐゴシック" panose="020B0600070205080204" pitchFamily="50" charset="-128"/>
              </a:rPr>
              <a:t>HPLC</a:t>
            </a:r>
            <a:r>
              <a:rPr lang="ja-JP" altLang="en-US" sz="1800" dirty="0">
                <a:latin typeface="ＭＳ Ｐゴシック" panose="020B0600070205080204" pitchFamily="50" charset="-128"/>
                <a:ea typeface="ＭＳ Ｐゴシック" panose="020B0600070205080204" pitchFamily="50" charset="-128"/>
              </a:rPr>
              <a:t>データの原本を削除できる状況であった。</a:t>
            </a:r>
            <a:endParaRPr lang="en-US" altLang="ja-JP" sz="1800" dirty="0">
              <a:latin typeface="ＭＳ Ｐゴシック" panose="020B0600070205080204" pitchFamily="50" charset="-128"/>
              <a:ea typeface="ＭＳ Ｐゴシック" panose="020B0600070205080204" pitchFamily="50" charset="-128"/>
            </a:endParaRPr>
          </a:p>
          <a:p>
            <a:pPr marL="441325" lvl="1" indent="-166688">
              <a:spcBef>
                <a:spcPts val="300"/>
              </a:spcBef>
              <a:buNone/>
            </a:pPr>
            <a:r>
              <a:rPr lang="ja-JP" altLang="en-US" sz="1800" dirty="0">
                <a:latin typeface="ＭＳ Ｐゴシック" panose="020B0600070205080204" pitchFamily="50" charset="-128"/>
                <a:ea typeface="ＭＳ Ｐゴシック" panose="020B0600070205080204" pitchFamily="50" charset="-128"/>
              </a:rPr>
              <a:t>・　</a:t>
            </a:r>
            <a:r>
              <a:rPr lang="en-US" altLang="ja-JP" sz="1800" dirty="0">
                <a:latin typeface="ＭＳ Ｐゴシック" panose="020B0600070205080204" pitchFamily="50" charset="-128"/>
                <a:ea typeface="ＭＳ Ｐゴシック" panose="020B0600070205080204" pitchFamily="50" charset="-128"/>
              </a:rPr>
              <a:t>HPLC</a:t>
            </a:r>
            <a:r>
              <a:rPr lang="ja-JP" altLang="en-US" sz="1800" dirty="0" err="1">
                <a:latin typeface="ＭＳ Ｐゴシック" panose="020B0600070205080204" pitchFamily="50" charset="-128"/>
                <a:ea typeface="ＭＳ Ｐゴシック" panose="020B0600070205080204" pitchFamily="50" charset="-128"/>
              </a:rPr>
              <a:t>には</a:t>
            </a:r>
            <a:r>
              <a:rPr lang="ja-JP" altLang="en-US" sz="1800" dirty="0">
                <a:latin typeface="ＭＳ Ｐゴシック" panose="020B0600070205080204" pitchFamily="50" charset="-128"/>
                <a:ea typeface="ＭＳ Ｐゴシック" panose="020B0600070205080204" pitchFamily="50" charset="-128"/>
              </a:rPr>
              <a:t>監査証跡機能があるにもかかわらず、機能を停止していた。</a:t>
            </a:r>
            <a:endParaRPr lang="en-US" altLang="ja-JP" sz="1800" dirty="0">
              <a:latin typeface="ＭＳ Ｐゴシック" panose="020B0600070205080204" pitchFamily="50" charset="-128"/>
              <a:ea typeface="ＭＳ Ｐゴシック" panose="020B0600070205080204" pitchFamily="50" charset="-128"/>
            </a:endParaRPr>
          </a:p>
          <a:p>
            <a:pPr marL="0" indent="0">
              <a:spcBef>
                <a:spcPts val="300"/>
              </a:spcBef>
              <a:buNone/>
            </a:pPr>
            <a:r>
              <a:rPr lang="en-US" altLang="ja-JP" sz="1800" b="1" dirty="0">
                <a:latin typeface="ＭＳ Ｐゴシック" panose="020B0600070205080204" pitchFamily="50" charset="-128"/>
                <a:ea typeface="ＭＳ Ｐゴシック" panose="020B0600070205080204" pitchFamily="50" charset="-128"/>
              </a:rPr>
              <a:t>Failure to maintain complete data derived from all laboratory tests conducted to ensure compliance with established specifications and standards. </a:t>
            </a:r>
            <a:r>
              <a:rPr lang="en-US" altLang="ja-JP" sz="1800" dirty="0">
                <a:latin typeface="ＭＳ Ｐゴシック" panose="020B0600070205080204" pitchFamily="50" charset="-128"/>
                <a:ea typeface="ＭＳ Ｐゴシック" panose="020B0600070205080204" pitchFamily="50" charset="-128"/>
              </a:rPr>
              <a:t>  </a:t>
            </a:r>
          </a:p>
          <a:p>
            <a:pPr marL="0" indent="0">
              <a:lnSpc>
                <a:spcPct val="120000"/>
              </a:lnSpc>
              <a:spcBef>
                <a:spcPts val="300"/>
              </a:spcBef>
              <a:buNone/>
            </a:pPr>
            <a:r>
              <a:rPr lang="ja-JP" altLang="en-US" sz="1800" b="1" dirty="0">
                <a:latin typeface="ＭＳ Ｐゴシック" panose="020B0600070205080204" pitchFamily="50" charset="-128"/>
                <a:ea typeface="ＭＳ Ｐゴシック" panose="020B0600070205080204" pitchFamily="50" charset="-128"/>
              </a:rPr>
              <a:t>確立された規格と基準に合致していることを確認するために行なわれたすべての試験の完全なデータが維持されていない。</a:t>
            </a:r>
            <a:endParaRPr lang="en-US" altLang="ja-JP" sz="1800" b="1" dirty="0">
              <a:latin typeface="ＭＳ Ｐゴシック" panose="020B0600070205080204" pitchFamily="50" charset="-128"/>
              <a:ea typeface="ＭＳ Ｐゴシック" panose="020B0600070205080204" pitchFamily="50" charset="-128"/>
            </a:endParaRPr>
          </a:p>
          <a:p>
            <a:pPr marL="441325" lvl="1" indent="-168275">
              <a:spcBef>
                <a:spcPts val="300"/>
              </a:spcBef>
              <a:buNone/>
            </a:pPr>
            <a:r>
              <a:rPr lang="ja-JP" altLang="en-US" sz="1800" dirty="0">
                <a:latin typeface="ＭＳ Ｐゴシック" panose="020B0600070205080204" pitchFamily="50" charset="-128"/>
                <a:ea typeface="ＭＳ Ｐゴシック" panose="020B0600070205080204" pitchFamily="50" charset="-128"/>
              </a:rPr>
              <a:t>・　</a:t>
            </a:r>
            <a:r>
              <a:rPr lang="en-US" altLang="ja-JP" sz="1800" dirty="0">
                <a:latin typeface="ＭＳ Ｐゴシック" panose="020B0600070205080204" pitchFamily="50" charset="-128"/>
                <a:ea typeface="ＭＳ Ｐゴシック" panose="020B0600070205080204" pitchFamily="50" charset="-128"/>
              </a:rPr>
              <a:t>HPLC</a:t>
            </a:r>
            <a:r>
              <a:rPr lang="ja-JP" altLang="en-US" sz="1800" dirty="0">
                <a:latin typeface="ＭＳ Ｐゴシック" panose="020B0600070205080204" pitchFamily="50" charset="-128"/>
                <a:ea typeface="ＭＳ Ｐゴシック" panose="020B0600070205080204" pitchFamily="50" charset="-128"/>
              </a:rPr>
              <a:t>のクロマトグラムが削除されており、確認できなかった。</a:t>
            </a:r>
            <a:endParaRPr lang="en-US" altLang="ja-JP" sz="1800" dirty="0">
              <a:latin typeface="ＭＳ Ｐゴシック" panose="020B0600070205080204" pitchFamily="50" charset="-128"/>
              <a:ea typeface="ＭＳ Ｐゴシック" panose="020B0600070205080204" pitchFamily="50" charset="-128"/>
            </a:endParaRPr>
          </a:p>
          <a:p>
            <a:pPr marL="441325" lvl="1" indent="-168275">
              <a:spcBef>
                <a:spcPts val="300"/>
              </a:spcBef>
              <a:buNone/>
            </a:pPr>
            <a:r>
              <a:rPr lang="ja-JP" altLang="en-US" sz="1800" dirty="0">
                <a:latin typeface="ＭＳ Ｐゴシック" panose="020B0600070205080204" pitchFamily="50" charset="-128"/>
                <a:ea typeface="ＭＳ Ｐゴシック" panose="020B0600070205080204" pitchFamily="50" charset="-128"/>
              </a:rPr>
              <a:t>・　合格するまで試験を繰り返していた。</a:t>
            </a:r>
            <a:endParaRPr lang="en-US" altLang="ja-JP" sz="1800" dirty="0">
              <a:latin typeface="ＭＳ Ｐゴシック" panose="020B0600070205080204" pitchFamily="50" charset="-128"/>
              <a:ea typeface="ＭＳ Ｐゴシック" panose="020B0600070205080204" pitchFamily="50" charset="-128"/>
            </a:endParaRPr>
          </a:p>
          <a:p>
            <a:pPr marL="441325" lvl="1" indent="-168275">
              <a:spcBef>
                <a:spcPts val="300"/>
              </a:spcBef>
              <a:buNone/>
            </a:pPr>
            <a:r>
              <a:rPr lang="ja-JP" altLang="en-US" sz="1800" dirty="0">
                <a:latin typeface="ＭＳ Ｐゴシック" panose="020B0600070205080204" pitchFamily="50" charset="-128"/>
                <a:ea typeface="ＭＳ Ｐゴシック" panose="020B0600070205080204" pitchFamily="50" charset="-128"/>
              </a:rPr>
              <a:t>・　最初の結果を棄却し、再試験の結果を採用していたが、妥当性や調査結果などの文書は無かった。</a:t>
            </a:r>
          </a:p>
        </p:txBody>
      </p:sp>
      <p:sp>
        <p:nvSpPr>
          <p:cNvPr id="4" name="スライド番号プレースホルダー 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36</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94307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32435" y="2326510"/>
            <a:ext cx="10975549" cy="1620457"/>
          </a:xfrm>
          <a:prstGeom prst="round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8" name="角丸四角形 7"/>
          <p:cNvSpPr/>
          <p:nvPr/>
        </p:nvSpPr>
        <p:spPr>
          <a:xfrm>
            <a:off x="520451" y="4780345"/>
            <a:ext cx="10975549" cy="1655179"/>
          </a:xfrm>
          <a:prstGeom prst="round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6" name="正方形/長方形 5"/>
          <p:cNvSpPr/>
          <p:nvPr/>
        </p:nvSpPr>
        <p:spPr>
          <a:xfrm>
            <a:off x="707984" y="1379390"/>
            <a:ext cx="3132000" cy="322091"/>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3" name="コンテンツ プレースホルダー 2"/>
          <p:cNvSpPr>
            <a:spLocks noGrp="1"/>
          </p:cNvSpPr>
          <p:nvPr>
            <p:ph idx="1"/>
          </p:nvPr>
        </p:nvSpPr>
        <p:spPr>
          <a:xfrm>
            <a:off x="696000" y="1378894"/>
            <a:ext cx="10800000" cy="4968552"/>
          </a:xfrm>
        </p:spPr>
        <p:txBody>
          <a:bodyPr vert="horz" lIns="91440" tIns="45720" rIns="91440" bIns="45720" rtlCol="0" anchor="t">
            <a:noAutofit/>
          </a:bodyPr>
          <a:lstStyle/>
          <a:p>
            <a:pPr marL="0" indent="0">
              <a:buNone/>
            </a:pPr>
            <a:r>
              <a:rPr lang="ja-JP" altLang="en-US" sz="1800" b="1" dirty="0">
                <a:solidFill>
                  <a:schemeClr val="bg1"/>
                </a:solidFill>
                <a:latin typeface="ＭＳ Ｐゴシック" panose="020B0600070205080204" pitchFamily="50" charset="-128"/>
                <a:ea typeface="ＭＳ Ｐゴシック" panose="020B0600070205080204" pitchFamily="50" charset="-128"/>
              </a:rPr>
              <a:t>　</a:t>
            </a:r>
            <a:r>
              <a:rPr lang="en-US" altLang="ja-JP" sz="1800" b="1" dirty="0">
                <a:solidFill>
                  <a:schemeClr val="bg1"/>
                </a:solidFill>
                <a:latin typeface="ＭＳ Ｐゴシック" panose="020B0600070205080204" pitchFamily="50" charset="-128"/>
                <a:ea typeface="ＭＳ Ｐゴシック" panose="020B0600070205080204" pitchFamily="50" charset="-128"/>
              </a:rPr>
              <a:t>2018</a:t>
            </a:r>
            <a:r>
              <a:rPr lang="ja-JP" altLang="en-US" sz="1800" b="1" dirty="0">
                <a:solidFill>
                  <a:schemeClr val="bg1"/>
                </a:solidFill>
                <a:latin typeface="ＭＳ Ｐゴシック" panose="020B0600070205080204" pitchFamily="50" charset="-128"/>
                <a:ea typeface="ＭＳ Ｐゴシック" panose="020B0600070205080204" pitchFamily="50" charset="-128"/>
              </a:rPr>
              <a:t>年</a:t>
            </a:r>
            <a:r>
              <a:rPr lang="en-US" altLang="ja-JP" sz="1800" b="1" dirty="0">
                <a:solidFill>
                  <a:schemeClr val="bg1"/>
                </a:solidFill>
                <a:latin typeface="ＭＳ Ｐゴシック" panose="020B0600070205080204" pitchFamily="50" charset="-128"/>
                <a:ea typeface="ＭＳ Ｐゴシック" panose="020B0600070205080204" pitchFamily="50" charset="-128"/>
              </a:rPr>
              <a:t>10</a:t>
            </a:r>
            <a:r>
              <a:rPr lang="ja-JP" altLang="en-US" sz="1800" b="1" dirty="0">
                <a:solidFill>
                  <a:schemeClr val="bg1"/>
                </a:solidFill>
                <a:latin typeface="ＭＳ Ｐゴシック" panose="020B0600070205080204" pitchFamily="50" charset="-128"/>
                <a:ea typeface="ＭＳ Ｐゴシック" panose="020B0600070205080204" pitchFamily="50" charset="-128"/>
              </a:rPr>
              <a:t>月　韓国製薬会社</a:t>
            </a:r>
            <a:endParaRPr lang="en-US" altLang="ja-JP" sz="1800" b="1" dirty="0">
              <a:solidFill>
                <a:schemeClr val="bg1"/>
              </a:solidFill>
              <a:latin typeface="ＭＳ Ｐゴシック" panose="020B0600070205080204" pitchFamily="50" charset="-128"/>
              <a:ea typeface="ＭＳ Ｐゴシック" panose="020B0600070205080204" pitchFamily="50" charset="-128"/>
            </a:endParaRPr>
          </a:p>
          <a:p>
            <a:pPr marL="0" indent="0">
              <a:lnSpc>
                <a:spcPct val="80000"/>
              </a:lnSpc>
              <a:buNone/>
            </a:pPr>
            <a:r>
              <a:rPr lang="en-US" altLang="ja-JP" sz="1800" b="1" dirty="0">
                <a:latin typeface="ＭＳ Ｐゴシック" panose="020B0600070205080204" pitchFamily="50" charset="-128"/>
                <a:ea typeface="ＭＳ Ｐゴシック" panose="020B0600070205080204" pitchFamily="50" charset="-128"/>
              </a:rPr>
              <a:t>Your firm failed to ensure that laboratory records included complete data derived from all tests necessary to assure compliance with established specifications and standards (21 CFR 211.194(a)).</a:t>
            </a:r>
            <a:endParaRPr lang="en-US" altLang="ja-JP" sz="1800" dirty="0">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1800" b="1" dirty="0">
                <a:latin typeface="ＭＳ Ｐゴシック" panose="020B0600070205080204" pitchFamily="50" charset="-128"/>
                <a:ea typeface="ＭＳ Ｐゴシック" panose="020B0600070205080204" pitchFamily="50" charset="-128"/>
              </a:rPr>
              <a:t>確立された規格と基準を確実に遵守するために必要な、すべての試験から得られた完全なデータが試験室の記録に含まれていない。</a:t>
            </a:r>
            <a:endParaRPr lang="en-US" altLang="ja-JP" sz="1800" dirty="0">
              <a:latin typeface="ＭＳ Ｐゴシック" panose="020B0600070205080204" pitchFamily="50" charset="-128"/>
              <a:ea typeface="ＭＳ Ｐゴシック" panose="020B0600070205080204" pitchFamily="50" charset="-128"/>
            </a:endParaRPr>
          </a:p>
          <a:p>
            <a:pPr marL="441325" indent="-244475"/>
            <a:r>
              <a:rPr lang="en-US" altLang="ja-JP" sz="1800" dirty="0">
                <a:latin typeface="ＭＳ Ｐゴシック"/>
                <a:ea typeface="ＭＳ Ｐゴシック"/>
              </a:rPr>
              <a:t>QC</a:t>
            </a:r>
            <a:r>
              <a:rPr lang="ja-JP" altLang="en-US" sz="1800">
                <a:latin typeface="ＭＳ Ｐゴシック"/>
                <a:ea typeface="ＭＳ Ｐゴシック"/>
              </a:rPr>
              <a:t>ラボにおける試験記録の管理が不十分であった。試験者とチームリーダーは試験記録にバックデートしてサインしていた。</a:t>
            </a:r>
            <a:endParaRPr lang="en-US" altLang="ja-JP" sz="1800">
              <a:latin typeface="ＭＳ Ｐゴシック"/>
              <a:ea typeface="ＭＳ Ｐゴシック"/>
            </a:endParaRPr>
          </a:p>
          <a:p>
            <a:pPr marL="441325" indent="-244475"/>
            <a:r>
              <a:rPr lang="ja-JP" altLang="en-US" sz="1800" dirty="0">
                <a:latin typeface="ＭＳ Ｐゴシック" panose="020B0600070205080204" pitchFamily="50" charset="-128"/>
                <a:ea typeface="ＭＳ Ｐゴシック" panose="020B0600070205080204" pitchFamily="50" charset="-128"/>
              </a:rPr>
              <a:t>試験者は落下菌プレートのコロニー数をカウントせずに記録を付けていた。</a:t>
            </a:r>
            <a:endParaRPr lang="en-US" altLang="ja-JP" sz="1800" dirty="0">
              <a:latin typeface="ＭＳ Ｐゴシック" panose="020B0600070205080204" pitchFamily="50" charset="-128"/>
              <a:ea typeface="ＭＳ Ｐゴシック" panose="020B0600070205080204" pitchFamily="50" charset="-128"/>
            </a:endParaRPr>
          </a:p>
          <a:p>
            <a:pPr marL="0" indent="0">
              <a:lnSpc>
                <a:spcPct val="80000"/>
              </a:lnSpc>
              <a:spcBef>
                <a:spcPts val="1200"/>
              </a:spcBef>
              <a:buNone/>
            </a:pPr>
            <a:r>
              <a:rPr lang="en-US" altLang="ja-JP" sz="1800" b="1" dirty="0">
                <a:latin typeface="ＭＳ Ｐゴシック" panose="020B0600070205080204" pitchFamily="50" charset="-128"/>
                <a:ea typeface="ＭＳ Ｐゴシック" panose="020B0600070205080204" pitchFamily="50" charset="-128"/>
              </a:rPr>
              <a:t>Your firm failed to exercise appropriate controls over computer or related systems to assure that only authorized personnel institute changes in master production and control records, or other records (21 CFR 211.68(b)).</a:t>
            </a:r>
          </a:p>
          <a:p>
            <a:pPr marL="0" indent="0">
              <a:buNone/>
            </a:pPr>
            <a:r>
              <a:rPr lang="ja-JP" altLang="en-US" sz="1800" b="1" dirty="0">
                <a:latin typeface="ＭＳ Ｐゴシック" panose="020B0600070205080204" pitchFamily="50" charset="-128"/>
                <a:ea typeface="ＭＳ Ｐゴシック" panose="020B0600070205080204" pitchFamily="50" charset="-128"/>
              </a:rPr>
              <a:t>承認された者のみが製造記録や管理記録、あるいはその他の記録を変更できるようなコンピュータや関連システムの管理が行なわれていない。</a:t>
            </a:r>
            <a:endParaRPr lang="en-US" altLang="ja-JP" sz="1800" b="1" dirty="0">
              <a:latin typeface="ＭＳ Ｐゴシック" panose="020B0600070205080204" pitchFamily="50" charset="-128"/>
              <a:ea typeface="ＭＳ Ｐゴシック" panose="020B0600070205080204" pitchFamily="50" charset="-128"/>
            </a:endParaRPr>
          </a:p>
          <a:p>
            <a:pPr marL="447675" indent="-265113"/>
            <a:r>
              <a:rPr lang="en-US" altLang="ja-JP" sz="1800" dirty="0">
                <a:latin typeface="ＭＳ Ｐゴシック" panose="020B0600070205080204" pitchFamily="50" charset="-128"/>
                <a:ea typeface="ＭＳ Ｐゴシック" panose="020B0600070205080204" pitchFamily="50" charset="-128"/>
              </a:rPr>
              <a:t>HPLC</a:t>
            </a:r>
            <a:r>
              <a:rPr lang="ja-JP" altLang="en-US" sz="1800" dirty="0">
                <a:latin typeface="ＭＳ Ｐゴシック" panose="020B0600070205080204" pitchFamily="50" charset="-128"/>
                <a:ea typeface="ＭＳ Ｐゴシック" panose="020B0600070205080204" pitchFamily="50" charset="-128"/>
              </a:rPr>
              <a:t>において、データの照査及び承認を行う</a:t>
            </a:r>
            <a:r>
              <a:rPr lang="en-US" altLang="ja-JP" sz="1800" dirty="0">
                <a:latin typeface="ＭＳ Ｐゴシック" panose="020B0600070205080204" pitchFamily="50" charset="-128"/>
                <a:ea typeface="ＭＳ Ｐゴシック" panose="020B0600070205080204" pitchFamily="50" charset="-128"/>
              </a:rPr>
              <a:t>QC</a:t>
            </a:r>
            <a:r>
              <a:rPr lang="ja-JP" altLang="en-US" sz="1800" dirty="0">
                <a:latin typeface="ＭＳ Ｐゴシック" panose="020B0600070205080204" pitchFamily="50" charset="-128"/>
                <a:ea typeface="ＭＳ Ｐゴシック" panose="020B0600070205080204" pitchFamily="50" charset="-128"/>
              </a:rPr>
              <a:t>ラボのチームリーダーが、管理者権限（データの削除や修正が可能）を有していた。</a:t>
            </a:r>
            <a:endParaRPr lang="en-US" altLang="ja-JP" sz="1800" dirty="0">
              <a:latin typeface="ＭＳ Ｐゴシック" panose="020B0600070205080204" pitchFamily="50" charset="-128"/>
              <a:ea typeface="ＭＳ Ｐゴシック" panose="020B0600070205080204" pitchFamily="50" charset="-128"/>
            </a:endParaRPr>
          </a:p>
          <a:p>
            <a:pPr marL="447675" indent="-265113"/>
            <a:r>
              <a:rPr lang="ja-JP" altLang="en-US" sz="1800" dirty="0">
                <a:latin typeface="ＭＳ Ｐゴシック" panose="020B0600070205080204" pitchFamily="50" charset="-128"/>
                <a:ea typeface="ＭＳ Ｐゴシック" panose="020B0600070205080204" pitchFamily="50" charset="-128"/>
              </a:rPr>
              <a:t>他の</a:t>
            </a:r>
            <a:r>
              <a:rPr lang="en-US" altLang="ja-JP" sz="1800" dirty="0">
                <a:latin typeface="ＭＳ Ｐゴシック" panose="020B0600070205080204" pitchFamily="50" charset="-128"/>
                <a:ea typeface="ＭＳ Ｐゴシック" panose="020B0600070205080204" pitchFamily="50" charset="-128"/>
              </a:rPr>
              <a:t>QC</a:t>
            </a:r>
            <a:r>
              <a:rPr lang="ja-JP" altLang="en-US" sz="1800" dirty="0">
                <a:latin typeface="ＭＳ Ｐゴシック" panose="020B0600070205080204" pitchFamily="50" charset="-128"/>
                <a:ea typeface="ＭＳ Ｐゴシック" panose="020B0600070205080204" pitchFamily="50" charset="-128"/>
              </a:rPr>
              <a:t>の機器では、時間と日付の機能がロックされておらず、試験者が変更可能であった。</a:t>
            </a:r>
            <a:endParaRPr lang="en-US" altLang="ja-JP" sz="1800"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2152650" y="223233"/>
            <a:ext cx="7886700" cy="1178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dirty="0">
                <a:latin typeface="ＭＳ Ｐゴシック" panose="020B0600070205080204" pitchFamily="50" charset="-128"/>
                <a:ea typeface="ＭＳ Ｐゴシック" panose="020B0600070205080204" pitchFamily="50" charset="-128"/>
              </a:rPr>
              <a:t>Warning letter</a:t>
            </a:r>
            <a:r>
              <a:rPr lang="ja-JP" altLang="en-US" dirty="0">
                <a:latin typeface="ＭＳ Ｐゴシック" panose="020B0600070205080204" pitchFamily="50" charset="-128"/>
                <a:ea typeface="ＭＳ Ｐゴシック" panose="020B0600070205080204" pitchFamily="50" charset="-128"/>
              </a:rPr>
              <a:t>の事例（</a:t>
            </a:r>
            <a:r>
              <a:rPr lang="en-US" altLang="ja-JP" dirty="0">
                <a:latin typeface="ＭＳ Ｐゴシック" panose="020B0600070205080204" pitchFamily="50" charset="-128"/>
                <a:ea typeface="ＭＳ Ｐゴシック" panose="020B0600070205080204" pitchFamily="50" charset="-128"/>
              </a:rPr>
              <a:t>3</a:t>
            </a:r>
            <a:r>
              <a:rPr lang="ja-JP" altLang="en-US" dirty="0">
                <a:latin typeface="ＭＳ Ｐゴシック" panose="020B0600070205080204" pitchFamily="50" charset="-128"/>
                <a:ea typeface="ＭＳ Ｐゴシック" panose="020B0600070205080204" pitchFamily="50" charset="-128"/>
              </a:rPr>
              <a:t>）</a:t>
            </a:r>
          </a:p>
        </p:txBody>
      </p:sp>
      <p:sp>
        <p:nvSpPr>
          <p:cNvPr id="2" name="スライド番号プレースホルダー 1"/>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37</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95071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anose="020B0600070205080204" pitchFamily="50" charset="-128"/>
              </a:rPr>
              <a:t>目次（実務者向けコンテンツ）</a:t>
            </a:r>
            <a:endParaRPr kumimoji="1" lang="ja-JP" altLang="en-US" dirty="0"/>
          </a:p>
        </p:txBody>
      </p:sp>
      <p:sp>
        <p:nvSpPr>
          <p:cNvPr id="3" name="コンテンツ プレースホルダー 2"/>
          <p:cNvSpPr>
            <a:spLocks noGrp="1"/>
          </p:cNvSpPr>
          <p:nvPr>
            <p:ph idx="1"/>
          </p:nvPr>
        </p:nvSpPr>
        <p:spPr/>
        <p:txBody>
          <a:bodyPr>
            <a:normAutofit/>
          </a:bodyPr>
          <a:lstStyle/>
          <a:p>
            <a:pPr defTabSz="640079">
              <a:lnSpc>
                <a:spcPct val="100000"/>
              </a:lnSpc>
              <a:spcBef>
                <a:spcPts val="400"/>
              </a:spcBef>
              <a:defRPr sz="1679"/>
            </a:pPr>
            <a:r>
              <a:rPr lang="ja-JP" altLang="en-US" sz="2400" dirty="0">
                <a:solidFill>
                  <a:schemeClr val="bg1">
                    <a:lumMod val="75000"/>
                  </a:schemeClr>
                </a:solidFill>
              </a:rPr>
              <a:t>データの完全性 ～なぜ対応しなければならないか～ </a:t>
            </a:r>
            <a:r>
              <a:rPr lang="ja-JP" altLang="en-US" sz="2400" dirty="0" smtClean="0">
                <a:solidFill>
                  <a:schemeClr val="bg1">
                    <a:lumMod val="75000"/>
                  </a:schemeClr>
                </a:solidFill>
              </a:rPr>
              <a:t>？</a:t>
            </a:r>
            <a:endParaRPr lang="en-US" altLang="ja-JP" sz="2400" dirty="0">
              <a:solidFill>
                <a:schemeClr val="bg1">
                  <a:lumMod val="75000"/>
                </a:schemeClr>
              </a:solidFill>
              <a:latin typeface="Arial Unicode MS" panose="020B0604020202020204" pitchFamily="50" charset="-128"/>
            </a:endParaRPr>
          </a:p>
          <a:p>
            <a:pPr defTabSz="640079">
              <a:lnSpc>
                <a:spcPct val="100000"/>
              </a:lnSpc>
              <a:spcBef>
                <a:spcPts val="400"/>
              </a:spcBef>
              <a:defRPr sz="1679"/>
            </a:pPr>
            <a:r>
              <a:rPr lang="en-US" altLang="ja-JP" sz="2400" dirty="0">
                <a:solidFill>
                  <a:schemeClr val="bg1">
                    <a:lumMod val="75000"/>
                  </a:schemeClr>
                </a:solidFill>
                <a:latin typeface="Arial Unicode MS" panose="020B0604020202020204" pitchFamily="50" charset="-128"/>
              </a:rPr>
              <a:t>ALCOA+</a:t>
            </a:r>
            <a:r>
              <a:rPr lang="ja-JP" altLang="en-US" sz="2400" dirty="0">
                <a:solidFill>
                  <a:schemeClr val="bg1">
                    <a:lumMod val="75000"/>
                  </a:schemeClr>
                </a:solidFill>
                <a:latin typeface="Arial Unicode MS" panose="020B0604020202020204" pitchFamily="50" charset="-128"/>
              </a:rPr>
              <a:t>とは</a:t>
            </a:r>
            <a:endParaRPr lang="en-US" altLang="ja-JP" sz="2400" dirty="0">
              <a:solidFill>
                <a:schemeClr val="bg1">
                  <a:lumMod val="75000"/>
                </a:schemeClr>
              </a:solidFill>
              <a:latin typeface="Arial Unicode MS" panose="020B0604020202020204" pitchFamily="50" charset="-128"/>
            </a:endParaRPr>
          </a:p>
          <a:p>
            <a:pPr defTabSz="640079">
              <a:lnSpc>
                <a:spcPct val="100000"/>
              </a:lnSpc>
              <a:spcBef>
                <a:spcPts val="400"/>
              </a:spcBef>
              <a:defRPr sz="1679"/>
            </a:pPr>
            <a:r>
              <a:rPr lang="ja-JP" altLang="en-US" sz="2400" dirty="0">
                <a:solidFill>
                  <a:schemeClr val="bg1">
                    <a:lumMod val="75000"/>
                  </a:schemeClr>
                </a:solidFill>
                <a:latin typeface="Arial Unicode MS" panose="020B0604020202020204" pitchFamily="50" charset="-128"/>
              </a:rPr>
              <a:t>推奨される行動・推奨されない行動</a:t>
            </a:r>
            <a:endParaRPr lang="en-US" altLang="ja-JP" sz="2400" dirty="0">
              <a:solidFill>
                <a:schemeClr val="bg1">
                  <a:lumMod val="75000"/>
                </a:schemeClr>
              </a:solidFill>
              <a:latin typeface="Arial Unicode MS" panose="020B0604020202020204" pitchFamily="50" charset="-128"/>
            </a:endParaRPr>
          </a:p>
          <a:p>
            <a:pPr defTabSz="640079">
              <a:lnSpc>
                <a:spcPct val="100000"/>
              </a:lnSpc>
              <a:spcBef>
                <a:spcPts val="400"/>
              </a:spcBef>
              <a:defRPr sz="1679"/>
            </a:pPr>
            <a:r>
              <a:rPr lang="en-US" altLang="ja-JP" sz="2400" dirty="0">
                <a:solidFill>
                  <a:schemeClr val="bg1">
                    <a:lumMod val="75000"/>
                  </a:schemeClr>
                </a:solidFill>
                <a:latin typeface="Arial Unicode MS" panose="020B0604020202020204" pitchFamily="50" charset="-128"/>
              </a:rPr>
              <a:t>DI</a:t>
            </a:r>
            <a:r>
              <a:rPr lang="ja-JP" altLang="en-US" sz="2400" dirty="0">
                <a:solidFill>
                  <a:schemeClr val="bg1">
                    <a:lumMod val="75000"/>
                  </a:schemeClr>
                </a:solidFill>
                <a:latin typeface="Arial Unicode MS" panose="020B0604020202020204" pitchFamily="50" charset="-128"/>
              </a:rPr>
              <a:t>に関する逸脱事例（</a:t>
            </a:r>
            <a:r>
              <a:rPr lang="en-US" altLang="ja-JP" sz="2400" dirty="0">
                <a:solidFill>
                  <a:schemeClr val="bg1">
                    <a:lumMod val="75000"/>
                  </a:schemeClr>
                </a:solidFill>
                <a:latin typeface="Arial Unicode MS" panose="020B0604020202020204" pitchFamily="50" charset="-128"/>
              </a:rPr>
              <a:t>FDA warning letter</a:t>
            </a:r>
            <a:r>
              <a:rPr lang="ja-JP" altLang="en-US" sz="2400" dirty="0">
                <a:solidFill>
                  <a:schemeClr val="bg1">
                    <a:lumMod val="75000"/>
                  </a:schemeClr>
                </a:solidFill>
                <a:latin typeface="Arial Unicode MS" panose="020B0604020202020204" pitchFamily="50" charset="-128"/>
              </a:rPr>
              <a:t>より）</a:t>
            </a:r>
            <a:endParaRPr lang="en-US" altLang="ja-JP" sz="2400" dirty="0">
              <a:solidFill>
                <a:schemeClr val="bg1">
                  <a:lumMod val="75000"/>
                </a:schemeClr>
              </a:solidFill>
              <a:latin typeface="Arial Unicode MS" panose="020B0604020202020204" pitchFamily="50" charset="-128"/>
            </a:endParaRPr>
          </a:p>
          <a:p>
            <a:pPr marL="320039" indent="-320039" defTabSz="640079">
              <a:lnSpc>
                <a:spcPct val="100000"/>
              </a:lnSpc>
              <a:spcBef>
                <a:spcPts val="400"/>
              </a:spcBef>
              <a:buFontTx/>
              <a:buAutoNum type="arabicPeriod"/>
              <a:defRPr sz="1679"/>
            </a:pPr>
            <a:endParaRPr lang="en-US" altLang="ja-JP" sz="2400" dirty="0">
              <a:latin typeface="Arial Unicode MS" panose="020B0604020202020204" pitchFamily="50" charset="-128"/>
            </a:endParaRPr>
          </a:p>
          <a:p>
            <a:pPr marL="0" indent="0" defTabSz="640079">
              <a:lnSpc>
                <a:spcPct val="100000"/>
              </a:lnSpc>
              <a:spcBef>
                <a:spcPts val="400"/>
              </a:spcBef>
              <a:buNone/>
              <a:defRPr sz="1679"/>
            </a:pPr>
            <a:r>
              <a:rPr lang="ja-JP" altLang="en-US" sz="2400" dirty="0">
                <a:latin typeface="Arial Unicode MS" panose="020B0604020202020204" pitchFamily="50" charset="-128"/>
              </a:rPr>
              <a:t>（付録）用語集（</a:t>
            </a:r>
            <a:r>
              <a:rPr lang="en-US" altLang="ja-JP" sz="2400" dirty="0">
                <a:latin typeface="Arial Unicode MS" panose="020B0604020202020204" pitchFamily="50" charset="-128"/>
              </a:rPr>
              <a:t>PIC/S DI guidance 13. Definitions</a:t>
            </a:r>
            <a:r>
              <a:rPr lang="ja-JP" altLang="en-US" sz="2400" dirty="0">
                <a:latin typeface="Arial Unicode MS" panose="020B0604020202020204" pitchFamily="50" charset="-128"/>
              </a:rPr>
              <a:t>より）</a:t>
            </a:r>
          </a:p>
        </p:txBody>
      </p:sp>
      <p:sp>
        <p:nvSpPr>
          <p:cNvPr id="4" name="スライド番号プレースホルダー 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38</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23419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440000" cy="1080000"/>
          </a:xfrm>
        </p:spPr>
        <p:txBody>
          <a:bodyPr/>
          <a:lstStyle/>
          <a:p>
            <a:r>
              <a:rPr lang="ja-JP" altLang="en-US" dirty="0" smtClean="0"/>
              <a:t>データの完全性</a:t>
            </a:r>
            <a:r>
              <a:rPr kumimoji="1" lang="ja-JP" altLang="en-US" dirty="0" smtClean="0"/>
              <a:t>と</a:t>
            </a:r>
            <a:r>
              <a:rPr kumimoji="1" lang="ja-JP" altLang="en-US" dirty="0"/>
              <a:t>は？</a:t>
            </a:r>
          </a:p>
        </p:txBody>
      </p:sp>
      <p:sp>
        <p:nvSpPr>
          <p:cNvPr id="3" name="コンテンツ プレースホルダー 2"/>
          <p:cNvSpPr>
            <a:spLocks noGrp="1"/>
          </p:cNvSpPr>
          <p:nvPr>
            <p:ph idx="1"/>
          </p:nvPr>
        </p:nvSpPr>
        <p:spPr>
          <a:xfrm>
            <a:off x="720000" y="2880000"/>
            <a:ext cx="10440000" cy="2939266"/>
          </a:xfrm>
        </p:spPr>
        <p:txBody>
          <a:bodyPr>
            <a:spAutoFit/>
          </a:bodyPr>
          <a:lstStyle/>
          <a:p>
            <a:pPr>
              <a:lnSpc>
                <a:spcPct val="100000"/>
              </a:lnSpc>
            </a:pPr>
            <a:r>
              <a:rPr lang="ja-JP" altLang="en-US" sz="2000" dirty="0" smtClean="0"/>
              <a:t>データの完全性の</a:t>
            </a:r>
            <a:r>
              <a:rPr lang="ja-JP" altLang="en-US" sz="2000" dirty="0"/>
              <a:t>原則は、紙媒体、コンピュータ化およびハイブリッドシステムに等しく適用され、新しい概念やテクノロジーの開発や採択を制限するべきではない。</a:t>
            </a:r>
            <a:endParaRPr lang="en-US" altLang="ja-JP" sz="2000" dirty="0"/>
          </a:p>
          <a:p>
            <a:pPr>
              <a:lnSpc>
                <a:spcPct val="100000"/>
              </a:lnSpc>
            </a:pPr>
            <a:r>
              <a:rPr lang="en-US" altLang="ja-JP" sz="2000" dirty="0"/>
              <a:t>Good Documentation Practices</a:t>
            </a:r>
            <a:r>
              <a:rPr lang="ja-JP" altLang="en-US" sz="2000" dirty="0"/>
              <a:t>（</a:t>
            </a:r>
            <a:r>
              <a:rPr lang="en-US" altLang="ja-JP" sz="2000" dirty="0" err="1"/>
              <a:t>GDocPs</a:t>
            </a:r>
            <a:r>
              <a:rPr lang="ja-JP" altLang="en-US" sz="2000" dirty="0"/>
              <a:t>）</a:t>
            </a:r>
            <a:r>
              <a:rPr lang="ja-JP" altLang="en-US" sz="2000" dirty="0" smtClean="0"/>
              <a:t>は</a:t>
            </a:r>
            <a:r>
              <a:rPr lang="ja-JP" altLang="en-US" sz="2000" dirty="0"/>
              <a:t>データ</a:t>
            </a:r>
            <a:r>
              <a:rPr lang="ja-JP" altLang="en-US" sz="2000" dirty="0" smtClean="0"/>
              <a:t>の完全性確保</a:t>
            </a:r>
            <a:r>
              <a:rPr lang="ja-JP" altLang="en-US" sz="2000" dirty="0"/>
              <a:t>の要であり、十分デザインされた医薬品品質システムの基本部分。</a:t>
            </a:r>
            <a:endParaRPr lang="en-US" altLang="ja-JP" sz="2000" dirty="0"/>
          </a:p>
          <a:p>
            <a:pPr>
              <a:lnSpc>
                <a:spcPct val="100000"/>
              </a:lnSpc>
            </a:pPr>
            <a:r>
              <a:rPr lang="ja-JP" altLang="ja-JP" sz="2000" dirty="0"/>
              <a:t>経営陣は、</a:t>
            </a:r>
            <a:r>
              <a:rPr lang="ja-JP" altLang="ja-JP" sz="2000" dirty="0" smtClean="0"/>
              <a:t>データ</a:t>
            </a:r>
            <a:r>
              <a:rPr lang="ja-JP" altLang="en-US" sz="2000" dirty="0" smtClean="0"/>
              <a:t>の完全性</a:t>
            </a:r>
            <a:r>
              <a:rPr lang="ja-JP" altLang="ja-JP" sz="2000" dirty="0" smtClean="0"/>
              <a:t>の</a:t>
            </a:r>
            <a:r>
              <a:rPr lang="ja-JP" altLang="ja-JP" sz="2000" dirty="0"/>
              <a:t>欠陥を防ぎ、それが起こった場合に検出できるように、法律や道徳上の義務（すなわち責務と権限）を認識しなければならない。</a:t>
            </a:r>
            <a:endParaRPr lang="en-US" altLang="ja-JP" sz="2000" dirty="0"/>
          </a:p>
          <a:p>
            <a:pPr>
              <a:lnSpc>
                <a:spcPct val="100000"/>
              </a:lnSpc>
            </a:pPr>
            <a:r>
              <a:rPr lang="ja-JP" altLang="en-US" sz="2000" dirty="0" smtClean="0"/>
              <a:t>データの完全性の</a:t>
            </a:r>
            <a:r>
              <a:rPr lang="ja-JP" altLang="en-US" sz="2000" dirty="0"/>
              <a:t>欠陥が見つかった場合、医薬品品質システムに基づく逸脱として取り扱うこと。</a:t>
            </a:r>
            <a:endParaRPr lang="en-US" altLang="ja-JP" sz="2000" dirty="0"/>
          </a:p>
        </p:txBody>
      </p:sp>
      <p:sp>
        <p:nvSpPr>
          <p:cNvPr id="4" name="角丸四角形 3"/>
          <p:cNvSpPr/>
          <p:nvPr/>
        </p:nvSpPr>
        <p:spPr>
          <a:xfrm>
            <a:off x="720000" y="1440000"/>
            <a:ext cx="10440000" cy="1157109"/>
          </a:xfrm>
          <a:prstGeom prst="roundRect">
            <a:avLst>
              <a:gd name="adj" fmla="val 3054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2800" dirty="0">
                <a:solidFill>
                  <a:schemeClr val="tx1"/>
                </a:solidFill>
              </a:rPr>
              <a:t>データがそのライフサイクルを通してすべて完全で、一貫性があり、正確である程度。データは、</a:t>
            </a:r>
            <a:r>
              <a:rPr lang="en-US" altLang="ja-JP" sz="2800" dirty="0">
                <a:solidFill>
                  <a:schemeClr val="tx1"/>
                </a:solidFill>
              </a:rPr>
              <a:t>ALCOA +</a:t>
            </a:r>
            <a:r>
              <a:rPr lang="ja-JP" altLang="en-US" sz="2800" dirty="0">
                <a:solidFill>
                  <a:schemeClr val="tx1"/>
                </a:solidFill>
              </a:rPr>
              <a:t>の原則に準拠すること。</a:t>
            </a:r>
          </a:p>
        </p:txBody>
      </p:sp>
      <p:sp>
        <p:nvSpPr>
          <p:cNvPr id="5" name="スライド番号プレースホルダー 4"/>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39</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19420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8831" y="13252"/>
            <a:ext cx="12162574" cy="6846401"/>
          </a:xfrm>
          <a:prstGeom prst="rect">
            <a:avLst/>
          </a:prstGeom>
          <a:effectLst>
            <a:softEdge rad="1270000"/>
          </a:effectLst>
        </p:spPr>
      </p:pic>
      <p:grpSp>
        <p:nvGrpSpPr>
          <p:cNvPr id="157" name="グループ化 156"/>
          <p:cNvGrpSpPr/>
          <p:nvPr/>
        </p:nvGrpSpPr>
        <p:grpSpPr>
          <a:xfrm>
            <a:off x="90406" y="1220671"/>
            <a:ext cx="12051243" cy="5510309"/>
            <a:chOff x="90406" y="1220671"/>
            <a:chExt cx="12051243" cy="5510309"/>
          </a:xfrm>
        </p:grpSpPr>
        <p:sp>
          <p:nvSpPr>
            <p:cNvPr id="6" name="テキスト ボックス 5"/>
            <p:cNvSpPr txBox="1"/>
            <p:nvPr/>
          </p:nvSpPr>
          <p:spPr>
            <a:xfrm>
              <a:off x="90406" y="1220671"/>
              <a:ext cx="585410" cy="5509200"/>
            </a:xfrm>
            <a:prstGeom prst="rect">
              <a:avLst/>
            </a:prstGeom>
            <a:gradFill>
              <a:gsLst>
                <a:gs pos="0">
                  <a:schemeClr val="accent1">
                    <a:lumMod val="5000"/>
                    <a:lumOff val="95000"/>
                  </a:schemeClr>
                </a:gs>
                <a:gs pos="52000">
                  <a:schemeClr val="accent6">
                    <a:lumMod val="20000"/>
                    <a:lumOff val="80000"/>
                  </a:schemeClr>
                </a:gs>
                <a:gs pos="100000">
                  <a:schemeClr val="bg1"/>
                </a:gs>
              </a:gsLst>
              <a:lin ang="5400000" scaled="1"/>
            </a:gradFill>
          </p:spPr>
          <p:txBody>
            <a:bodyPr wrap="square" rtlCol="0">
              <a:spAutoFit/>
            </a:bodyPr>
            <a:lstStyle/>
            <a:p>
              <a:pPr algn="ctr"/>
              <a:endParaRPr lang="ja-JP" altLang="en-US" sz="3200" dirty="0">
                <a:ln>
                  <a:solidFill>
                    <a:sysClr val="windowText" lastClr="000000"/>
                  </a:solidFill>
                </a:ln>
                <a:latin typeface="HG丸ｺﾞｼｯｸM-PRO" panose="020F0600000000000000" pitchFamily="50" charset="-128"/>
                <a:ea typeface="HG丸ｺﾞｼｯｸM-PRO" panose="020F0600000000000000" pitchFamily="50" charset="-128"/>
              </a:endParaRPr>
            </a:p>
            <a:p>
              <a:pPr algn="ctr"/>
              <a:r>
                <a:rPr lang="ja-JP" altLang="en-US" sz="3200" dirty="0">
                  <a:ln>
                    <a:solidFill>
                      <a:sysClr val="windowText" lastClr="000000"/>
                    </a:solidFill>
                  </a:ln>
                  <a:latin typeface="HG丸ｺﾞｼｯｸM-PRO" panose="020F0600000000000000" pitchFamily="50" charset="-128"/>
                  <a:ea typeface="HG丸ｺﾞｼｯｸM-PRO" panose="020F0600000000000000" pitchFamily="50" charset="-128"/>
                </a:rPr>
                <a:t>品質保証方法の比較</a:t>
              </a:r>
            </a:p>
            <a:p>
              <a:pPr algn="ct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11" name="右矢印 10"/>
            <p:cNvSpPr/>
            <p:nvPr/>
          </p:nvSpPr>
          <p:spPr bwMode="auto">
            <a:xfrm>
              <a:off x="7026986" y="1908347"/>
              <a:ext cx="482477" cy="459181"/>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2" name="右矢印 11"/>
            <p:cNvSpPr/>
            <p:nvPr/>
          </p:nvSpPr>
          <p:spPr bwMode="auto">
            <a:xfrm>
              <a:off x="4220819" y="1895095"/>
              <a:ext cx="459694" cy="4591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テキスト ボックス 102"/>
            <p:cNvSpPr txBox="1">
              <a:spLocks noChangeArrowheads="1"/>
            </p:cNvSpPr>
            <p:nvPr/>
          </p:nvSpPr>
          <p:spPr bwMode="auto">
            <a:xfrm>
              <a:off x="5384750" y="2925216"/>
              <a:ext cx="3446055" cy="3279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n>
                    <a:solidFill>
                      <a:schemeClr val="tx1"/>
                    </a:solidFill>
                  </a:ln>
                  <a:latin typeface="HG丸ｺﾞｼｯｸM-PRO" panose="020F0600000000000000" pitchFamily="50" charset="-128"/>
                  <a:ea typeface="HG丸ｺﾞｼｯｸM-PRO" panose="020F0600000000000000" pitchFamily="50" charset="-128"/>
                </a:rPr>
                <a:t>不適品</a:t>
              </a:r>
              <a:r>
                <a:rPr lang="en-US" altLang="ja-JP" sz="2000" dirty="0">
                  <a:ln>
                    <a:solidFill>
                      <a:schemeClr val="tx1"/>
                    </a:solidFill>
                  </a:ln>
                  <a:latin typeface="HG丸ｺﾞｼｯｸM-PRO" panose="020F0600000000000000" pitchFamily="50" charset="-128"/>
                  <a:ea typeface="HG丸ｺﾞｼｯｸM-PRO" panose="020F0600000000000000" pitchFamily="50" charset="-128"/>
                </a:rPr>
                <a:t>5</a:t>
              </a:r>
              <a:r>
                <a:rPr lang="ja-JP" altLang="en-US" sz="2000" dirty="0">
                  <a:ln>
                    <a:solidFill>
                      <a:schemeClr val="tx1"/>
                    </a:solidFill>
                  </a:ln>
                  <a:latin typeface="HG丸ｺﾞｼｯｸM-PRO" panose="020F0600000000000000" pitchFamily="50" charset="-128"/>
                  <a:ea typeface="HG丸ｺﾞｼｯｸM-PRO" panose="020F0600000000000000" pitchFamily="50" charset="-128"/>
                </a:rPr>
                <a:t>台⇒市場へは出ない</a:t>
              </a:r>
              <a:endParaRPr lang="ja-JP" altLang="en-US" dirty="0">
                <a:ln>
                  <a:solidFill>
                    <a:schemeClr val="tx1"/>
                  </a:solidFill>
                </a:ln>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4965599" y="1674441"/>
              <a:ext cx="1871593" cy="770248"/>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rPr>
                <a:t>全数を</a:t>
              </a:r>
              <a:endParaRPr kumimoji="1" lang="en-US" altLang="ja-JP"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rPr>
                <a:t>機能検査</a:t>
              </a:r>
            </a:p>
          </p:txBody>
        </p:sp>
        <p:sp>
          <p:nvSpPr>
            <p:cNvPr id="15" name="角丸四角形 14"/>
            <p:cNvSpPr/>
            <p:nvPr/>
          </p:nvSpPr>
          <p:spPr>
            <a:xfrm>
              <a:off x="10765108" y="1333663"/>
              <a:ext cx="671517" cy="200851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rPr>
                <a:t>消費者</a:t>
              </a:r>
            </a:p>
          </p:txBody>
        </p:sp>
        <p:sp>
          <p:nvSpPr>
            <p:cNvPr id="17" name="右矢印 16"/>
            <p:cNvSpPr/>
            <p:nvPr/>
          </p:nvSpPr>
          <p:spPr bwMode="auto">
            <a:xfrm rot="2700000">
              <a:off x="5440440" y="2509036"/>
              <a:ext cx="292732" cy="2143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131"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0139" y="1676102"/>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3675" y="1676102"/>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211" y="1676102"/>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0747" y="1676102"/>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0139" y="2089373"/>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3675" y="2089373"/>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211" y="2089373"/>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0747" y="2089373"/>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1611" y="1674441"/>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7393" y="1674441"/>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3176" y="1674441"/>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5829" y="2087712"/>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1611" y="2087712"/>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7393" y="2087712"/>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3176" y="2087712"/>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2027" y="2530010"/>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7809" y="2530010"/>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592" y="2530010"/>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9374" y="2530010"/>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p:cNvSpPr txBox="1"/>
            <p:nvPr/>
          </p:nvSpPr>
          <p:spPr>
            <a:xfrm>
              <a:off x="7524766" y="3978601"/>
              <a:ext cx="2310387" cy="646331"/>
            </a:xfrm>
            <a:prstGeom prst="rect">
              <a:avLst/>
            </a:prstGeom>
            <a:gradFill>
              <a:gsLst>
                <a:gs pos="0">
                  <a:schemeClr val="accent1">
                    <a:lumMod val="5000"/>
                    <a:lumOff val="95000"/>
                  </a:schemeClr>
                </a:gs>
                <a:gs pos="52000">
                  <a:schemeClr val="accent6">
                    <a:lumMod val="20000"/>
                    <a:lumOff val="80000"/>
                  </a:schemeClr>
                </a:gs>
                <a:gs pos="100000">
                  <a:schemeClr val="bg1"/>
                </a:gs>
              </a:gsLst>
              <a:lin ang="5400000" scaled="1"/>
            </a:gradFill>
          </p:spPr>
          <p:txBody>
            <a:bodyPr wrap="square" rtlCol="0">
              <a:spAutoFit/>
            </a:bodyPr>
            <a:lstStyle/>
            <a:p>
              <a:r>
                <a:rPr kumimoji="1" lang="ja-JP" altLang="en-US"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rPr>
                <a:t>破壊試験のため消失</a:t>
              </a:r>
              <a:endParaRPr kumimoji="1" lang="en-US" altLang="ja-JP"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endParaRPr>
            </a:p>
            <a:p>
              <a:r>
                <a:rPr lang="ja-JP" altLang="en-US"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rPr>
                <a:t>試験結果：適合</a:t>
              </a:r>
              <a:endParaRPr kumimoji="1" lang="en-US" altLang="ja-JP"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endParaRPr>
            </a:p>
          </p:txBody>
        </p:sp>
        <p:sp>
          <p:nvSpPr>
            <p:cNvPr id="23" name="角丸四角形 22"/>
            <p:cNvSpPr/>
            <p:nvPr/>
          </p:nvSpPr>
          <p:spPr>
            <a:xfrm>
              <a:off x="10765387" y="4735599"/>
              <a:ext cx="671238" cy="1749273"/>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ln>
                    <a:solidFill>
                      <a:srgbClr val="7030A0"/>
                    </a:solidFill>
                  </a:ln>
                  <a:solidFill>
                    <a:schemeClr val="tx1"/>
                  </a:solidFill>
                  <a:latin typeface="HG丸ｺﾞｼｯｸM-PRO" panose="020F0600000000000000" pitchFamily="50" charset="-128"/>
                  <a:ea typeface="HG丸ｺﾞｼｯｸM-PRO" panose="020F0600000000000000" pitchFamily="50" charset="-128"/>
                </a:rPr>
                <a:t>患者さん</a:t>
              </a:r>
              <a:endParaRPr kumimoji="1" lang="ja-JP" altLang="en-US" sz="28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endParaRPr>
            </a:p>
          </p:txBody>
        </p:sp>
        <p:cxnSp>
          <p:nvCxnSpPr>
            <p:cNvPr id="113" name="直線矢印コネクタ 112"/>
            <p:cNvCxnSpPr/>
            <p:nvPr/>
          </p:nvCxnSpPr>
          <p:spPr>
            <a:xfrm>
              <a:off x="9569365" y="4427879"/>
              <a:ext cx="1016097" cy="869793"/>
            </a:xfrm>
            <a:prstGeom prst="straightConnector1">
              <a:avLst/>
            </a:prstGeom>
            <a:ln w="508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316085" y="5305877"/>
              <a:ext cx="1474296" cy="351054"/>
            </a:xfrm>
            <a:prstGeom prst="rect">
              <a:avLst/>
            </a:prstGeom>
            <a:noFill/>
          </p:spPr>
          <p:txBody>
            <a:bodyPr wrap="square" rtlCol="0">
              <a:spAutoFit/>
            </a:bodyPr>
            <a:lstStyle/>
            <a:p>
              <a:r>
                <a:rPr lang="en-US" altLang="ja-JP" sz="2000" b="1" dirty="0">
                  <a:latin typeface="+mn-ea"/>
                </a:rPr>
                <a:t>999500</a:t>
              </a:r>
              <a:r>
                <a:rPr lang="ja-JP" altLang="en-US" sz="2000" b="1" dirty="0">
                  <a:latin typeface="+mn-ea"/>
                </a:rPr>
                <a:t>錠</a:t>
              </a:r>
              <a:endParaRPr kumimoji="1" lang="ja-JP" altLang="en-US" sz="2000" b="1" dirty="0"/>
            </a:p>
          </p:txBody>
        </p:sp>
        <p:pic>
          <p:nvPicPr>
            <p:cNvPr id="8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44328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508793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テキスト ボックス 110"/>
            <p:cNvSpPr txBox="1"/>
            <p:nvPr/>
          </p:nvSpPr>
          <p:spPr bwMode="auto">
            <a:xfrm>
              <a:off x="1314046" y="5667942"/>
              <a:ext cx="2698232" cy="378357"/>
            </a:xfrm>
            <a:prstGeom prst="rect">
              <a:avLst/>
            </a:prstGeom>
            <a:solidFill>
              <a:schemeClr val="bg1"/>
            </a:solidFill>
          </p:spPr>
          <p:txBody>
            <a:bodyPr wrap="square">
              <a:spAutoFit/>
            </a:bodyPr>
            <a:lstStyle/>
            <a:p>
              <a:pPr>
                <a:defRPr/>
              </a:pPr>
              <a:r>
                <a:rPr lang="ja-JP" altLang="en-US" sz="2000" b="1" dirty="0">
                  <a:ln>
                    <a:solidFill>
                      <a:schemeClr val="tx1"/>
                    </a:solidFill>
                  </a:ln>
                  <a:latin typeface="+mn-ea"/>
                  <a:ea typeface="+mn-ea"/>
                </a:rPr>
                <a:t>　 </a:t>
              </a:r>
              <a:r>
                <a:rPr lang="en-US" altLang="ja-JP" sz="2000" dirty="0">
                  <a:ln>
                    <a:solidFill>
                      <a:schemeClr val="tx1"/>
                    </a:solidFill>
                  </a:ln>
                  <a:latin typeface="HG丸ｺﾞｼｯｸM-PRO" panose="020F0600000000000000" pitchFamily="50" charset="-128"/>
                  <a:ea typeface="HG丸ｺﾞｼｯｸM-PRO" panose="020F0600000000000000" pitchFamily="50" charset="-128"/>
                </a:rPr>
                <a:t>1,000,000</a:t>
              </a:r>
              <a:r>
                <a:rPr lang="ja-JP" altLang="en-US" sz="2000" dirty="0">
                  <a:ln>
                    <a:solidFill>
                      <a:schemeClr val="tx1"/>
                    </a:solidFill>
                  </a:ln>
                  <a:latin typeface="HG丸ｺﾞｼｯｸM-PRO" panose="020F0600000000000000" pitchFamily="50" charset="-128"/>
                  <a:ea typeface="HG丸ｺﾞｼｯｸM-PRO" panose="020F0600000000000000" pitchFamily="50" charset="-128"/>
                </a:rPr>
                <a:t>錠製造</a:t>
              </a:r>
              <a:r>
                <a:rPr lang="ja-JP" altLang="en-US" sz="2400" dirty="0">
                  <a:ln>
                    <a:solidFill>
                      <a:schemeClr val="tx1"/>
                    </a:solidFill>
                  </a:ln>
                  <a:latin typeface="+mn-ea"/>
                  <a:ea typeface="+mn-ea"/>
                </a:rPr>
                <a:t>　</a:t>
              </a:r>
              <a:r>
                <a:rPr lang="ja-JP" altLang="en-US" sz="2400" b="1" dirty="0">
                  <a:ln>
                    <a:solidFill>
                      <a:schemeClr val="tx1"/>
                    </a:solidFill>
                  </a:ln>
                  <a:latin typeface="+mn-ea"/>
                  <a:ea typeface="+mn-ea"/>
                </a:rPr>
                <a:t>　</a:t>
              </a:r>
            </a:p>
          </p:txBody>
        </p:sp>
        <p:pic>
          <p:nvPicPr>
            <p:cNvPr id="10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5415486"/>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5415486"/>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541548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541548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541548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541548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925"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925"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925"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直線コネクタ 31"/>
            <p:cNvCxnSpPr/>
            <p:nvPr/>
          </p:nvCxnSpPr>
          <p:spPr>
            <a:xfrm flipV="1">
              <a:off x="4720628" y="4663774"/>
              <a:ext cx="6404572" cy="3986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3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629"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629"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547537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629"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580292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0" descr="抗生物質,トリミング画像,トリミングされた絵,ヘルスケア,医学,薬,鎮痛剤,錠剤,PNG,タブレット,透明な背景"/>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1537" y="4164043"/>
              <a:ext cx="457423" cy="38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右矢印 58"/>
            <p:cNvSpPr/>
            <p:nvPr/>
          </p:nvSpPr>
          <p:spPr bwMode="auto">
            <a:xfrm rot="2508948">
              <a:off x="4059321" y="5203502"/>
              <a:ext cx="418457" cy="4944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0" name="角丸四角形 59"/>
            <p:cNvSpPr/>
            <p:nvPr/>
          </p:nvSpPr>
          <p:spPr>
            <a:xfrm>
              <a:off x="4965600" y="3824728"/>
              <a:ext cx="1871593" cy="73274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rPr>
                <a:t>一部を</a:t>
              </a:r>
              <a:endParaRPr kumimoji="1" lang="en-US" altLang="ja-JP"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rPr>
                <a:t>試験検査</a:t>
              </a:r>
            </a:p>
          </p:txBody>
        </p:sp>
        <p:sp>
          <p:nvSpPr>
            <p:cNvPr id="62" name="右矢印 61"/>
            <p:cNvSpPr/>
            <p:nvPr/>
          </p:nvSpPr>
          <p:spPr bwMode="auto">
            <a:xfrm>
              <a:off x="7137692" y="5222296"/>
              <a:ext cx="456775" cy="5125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3" name="テキスト ボックス 62"/>
            <p:cNvSpPr txBox="1"/>
            <p:nvPr/>
          </p:nvSpPr>
          <p:spPr bwMode="auto">
            <a:xfrm>
              <a:off x="4452468" y="4496950"/>
              <a:ext cx="1485509" cy="457548"/>
            </a:xfrm>
            <a:prstGeom prst="rect">
              <a:avLst/>
            </a:prstGeom>
            <a:noFill/>
          </p:spPr>
          <p:txBody>
            <a:bodyPr wrap="square">
              <a:spAutoFit/>
            </a:bodyPr>
            <a:lstStyle/>
            <a:p>
              <a:pPr>
                <a:defRPr/>
              </a:pPr>
              <a:r>
                <a:rPr lang="en-US" altLang="ja-JP" sz="1400" dirty="0">
                  <a:ln>
                    <a:solidFill>
                      <a:schemeClr val="tx1"/>
                    </a:solidFill>
                  </a:ln>
                  <a:latin typeface="HG丸ｺﾞｼｯｸM-PRO" panose="020F0600000000000000" pitchFamily="50" charset="-128"/>
                  <a:ea typeface="HG丸ｺﾞｼｯｸM-PRO" panose="020F0600000000000000" pitchFamily="50" charset="-128"/>
                </a:rPr>
                <a:t>500</a:t>
              </a:r>
              <a:r>
                <a:rPr lang="ja-JP" altLang="en-US" sz="1400" dirty="0">
                  <a:ln>
                    <a:solidFill>
                      <a:schemeClr val="tx1"/>
                    </a:solidFill>
                  </a:ln>
                  <a:latin typeface="HG丸ｺﾞｼｯｸM-PRO" panose="020F0600000000000000" pitchFamily="50" charset="-128"/>
                  <a:ea typeface="HG丸ｺﾞｼｯｸM-PRO" panose="020F0600000000000000" pitchFamily="50" charset="-128"/>
                </a:rPr>
                <a:t>錠抜き取り</a:t>
              </a:r>
              <a:r>
                <a:rPr lang="ja-JP" altLang="en-US" sz="2400" dirty="0">
                  <a:latin typeface="+mn-ea"/>
                  <a:ea typeface="+mn-ea"/>
                </a:rPr>
                <a:t>　</a:t>
              </a:r>
              <a:r>
                <a:rPr lang="ja-JP" altLang="en-US" sz="2400" b="1" dirty="0">
                  <a:latin typeface="+mn-ea"/>
                  <a:ea typeface="+mn-ea"/>
                </a:rPr>
                <a:t>　</a:t>
              </a:r>
            </a:p>
          </p:txBody>
        </p:sp>
        <p:sp>
          <p:nvSpPr>
            <p:cNvPr id="58" name="右矢印 57"/>
            <p:cNvSpPr/>
            <p:nvPr/>
          </p:nvSpPr>
          <p:spPr bwMode="auto">
            <a:xfrm rot="18708948">
              <a:off x="4065493" y="4424720"/>
              <a:ext cx="470897" cy="44482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9" name="角丸四角形吹き出し 28"/>
            <p:cNvSpPr/>
            <p:nvPr/>
          </p:nvSpPr>
          <p:spPr>
            <a:xfrm>
              <a:off x="2059252" y="6225545"/>
              <a:ext cx="8206600" cy="505435"/>
            </a:xfrm>
            <a:prstGeom prst="wedgeRoundRectCallout">
              <a:avLst>
                <a:gd name="adj1" fmla="val 55442"/>
                <a:gd name="adj2" fmla="val -40954"/>
                <a:gd name="adj3" fmla="val 1666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ln>
                    <a:solidFill>
                      <a:schemeClr val="tx1"/>
                    </a:solidFill>
                  </a:ln>
                  <a:solidFill>
                    <a:schemeClr val="tx1"/>
                  </a:solidFill>
                  <a:latin typeface="HG丸ｺﾞｼｯｸM-PRO" panose="020F0600000000000000" pitchFamily="50" charset="-128"/>
                  <a:ea typeface="HG丸ｺﾞｼｯｸM-PRO" panose="020F0600000000000000" pitchFamily="50" charset="-128"/>
                </a:rPr>
                <a:t>患者さんが認知</a:t>
              </a:r>
              <a:r>
                <a:rPr kumimoji="1"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できる品質不良は、外観</a:t>
              </a:r>
              <a:r>
                <a:rPr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味</a:t>
              </a:r>
              <a:r>
                <a:rPr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臭い等に限られます。</a:t>
              </a:r>
              <a:endParaRPr kumimoji="1" lang="en-US" altLang="ja-JP" dirty="0">
                <a:ln>
                  <a:solidFill>
                    <a:schemeClr val="tx1"/>
                  </a:solidFill>
                </a:ln>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smtClean="0">
                  <a:ln>
                    <a:solidFill>
                      <a:schemeClr val="tx1"/>
                    </a:solidFill>
                  </a:ln>
                  <a:solidFill>
                    <a:schemeClr val="tx1"/>
                  </a:solidFill>
                  <a:latin typeface="HG丸ｺﾞｼｯｸM-PRO" panose="020F0600000000000000" pitchFamily="50" charset="-128"/>
                  <a:ea typeface="HG丸ｺﾞｼｯｸM-PRO" panose="020F0600000000000000" pitchFamily="50" charset="-128"/>
                </a:rPr>
                <a:t>仮に有効</a:t>
              </a:r>
              <a:r>
                <a:rPr kumimoji="1"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成分が半量であっても、別の成分が混入していても認知できません。</a:t>
              </a:r>
            </a:p>
          </p:txBody>
        </p:sp>
        <p:sp>
          <p:nvSpPr>
            <p:cNvPr id="21" name="角丸四角形吹き出し 20"/>
            <p:cNvSpPr/>
            <p:nvPr/>
          </p:nvSpPr>
          <p:spPr>
            <a:xfrm>
              <a:off x="2059251" y="3342177"/>
              <a:ext cx="8200632" cy="381155"/>
            </a:xfrm>
            <a:prstGeom prst="wedgeRoundRectCallout">
              <a:avLst>
                <a:gd name="adj1" fmla="val 56249"/>
                <a:gd name="adj2" fmla="val -34380"/>
                <a:gd name="adj3" fmla="val 1666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n>
                    <a:solidFill>
                      <a:schemeClr val="tx1"/>
                    </a:solidFill>
                  </a:ln>
                  <a:solidFill>
                    <a:prstClr val="black"/>
                  </a:solidFill>
                  <a:latin typeface="HG丸ｺﾞｼｯｸM-PRO" panose="020F0600000000000000" pitchFamily="50" charset="-128"/>
                  <a:ea typeface="HG丸ｺﾞｼｯｸM-PRO" panose="020F0600000000000000" pitchFamily="50" charset="-128"/>
                </a:rPr>
                <a:t>消費者は、製品を使用してみれば品質不良が認知できます。</a:t>
              </a:r>
            </a:p>
          </p:txBody>
        </p:sp>
        <p:sp>
          <p:nvSpPr>
            <p:cNvPr id="10" name="テキスト ボックス 9"/>
            <p:cNvSpPr txBox="1"/>
            <p:nvPr/>
          </p:nvSpPr>
          <p:spPr bwMode="auto">
            <a:xfrm>
              <a:off x="1383123" y="2837219"/>
              <a:ext cx="2656669" cy="428804"/>
            </a:xfrm>
            <a:prstGeom prst="rect">
              <a:avLst/>
            </a:prstGeom>
            <a:gradFill>
              <a:gsLst>
                <a:gs pos="0">
                  <a:schemeClr val="bg1">
                    <a:alpha val="69000"/>
                  </a:schemeClr>
                </a:gs>
                <a:gs pos="50000">
                  <a:schemeClr val="bg1"/>
                </a:gs>
                <a:gs pos="100000">
                  <a:schemeClr val="bg1"/>
                </a:gs>
              </a:gsLst>
              <a:lin ang="10800000" scaled="0"/>
            </a:gradFill>
          </p:spPr>
          <p:txBody>
            <a:bodyPr wrap="square">
              <a:spAutoFit/>
            </a:bodyPr>
            <a:lstStyle/>
            <a:p>
              <a:pPr>
                <a:defRPr/>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n>
                    <a:solidFill>
                      <a:schemeClr val="tx1"/>
                    </a:solidFill>
                  </a:ln>
                  <a:latin typeface="HG丸ｺﾞｼｯｸM-PRO" panose="020F0600000000000000" pitchFamily="50" charset="-128"/>
                  <a:ea typeface="HG丸ｺﾞｼｯｸM-PRO" panose="020F0600000000000000" pitchFamily="50" charset="-128"/>
                </a:rPr>
                <a:t>100,000</a:t>
              </a:r>
              <a:r>
                <a:rPr lang="ja-JP" altLang="en-US" sz="2000" dirty="0">
                  <a:ln>
                    <a:solidFill>
                      <a:schemeClr val="tx1"/>
                    </a:solidFill>
                  </a:ln>
                  <a:latin typeface="HG丸ｺﾞｼｯｸM-PRO" panose="020F0600000000000000" pitchFamily="50" charset="-128"/>
                  <a:ea typeface="HG丸ｺﾞｼｯｸM-PRO" panose="020F0600000000000000" pitchFamily="50" charset="-128"/>
                </a:rPr>
                <a:t>台製造</a:t>
              </a:r>
              <a:r>
                <a:rPr lang="ja-JP" altLang="en-US" sz="2800" dirty="0">
                  <a:latin typeface="+mn-ea"/>
                  <a:ea typeface="+mn-ea"/>
                </a:rPr>
                <a:t>　　</a:t>
              </a:r>
            </a:p>
          </p:txBody>
        </p:sp>
        <p:sp>
          <p:nvSpPr>
            <p:cNvPr id="140" name="円形吹き出し 139"/>
            <p:cNvSpPr/>
            <p:nvPr/>
          </p:nvSpPr>
          <p:spPr>
            <a:xfrm>
              <a:off x="9902406" y="3949489"/>
              <a:ext cx="2239243" cy="609260"/>
            </a:xfrm>
            <a:prstGeom prst="wedgeEllipseCallout">
              <a:avLst>
                <a:gd name="adj1" fmla="val -42948"/>
                <a:gd name="adj2" fmla="val 88962"/>
              </a:avLst>
            </a:prstGeom>
            <a:gradFill>
              <a:gsLst>
                <a:gs pos="0">
                  <a:schemeClr val="accent1">
                    <a:lumMod val="5000"/>
                    <a:lumOff val="95000"/>
                  </a:schemeClr>
                </a:gs>
                <a:gs pos="52000">
                  <a:schemeClr val="accent4">
                    <a:lumMod val="20000"/>
                    <a:lumOff val="80000"/>
                  </a:schemeClr>
                </a:gs>
                <a:gs pos="10000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データで</a:t>
              </a:r>
            </a:p>
            <a:p>
              <a:pPr algn="ctr"/>
              <a:r>
                <a:rPr kumimoji="1" lang="ja-JP" altLang="en-US"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全数を保証</a:t>
              </a:r>
            </a:p>
          </p:txBody>
        </p:sp>
        <p:sp>
          <p:nvSpPr>
            <p:cNvPr id="142" name="右矢印 141"/>
            <p:cNvSpPr/>
            <p:nvPr/>
          </p:nvSpPr>
          <p:spPr bwMode="auto">
            <a:xfrm>
              <a:off x="10094870" y="1901723"/>
              <a:ext cx="482477" cy="459181"/>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43" name="右矢印 142"/>
            <p:cNvSpPr/>
            <p:nvPr/>
          </p:nvSpPr>
          <p:spPr bwMode="auto">
            <a:xfrm>
              <a:off x="10101498" y="5287657"/>
              <a:ext cx="482477" cy="459181"/>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44" name="右矢印 143"/>
            <p:cNvSpPr/>
            <p:nvPr/>
          </p:nvSpPr>
          <p:spPr bwMode="auto">
            <a:xfrm>
              <a:off x="6997819" y="4007646"/>
              <a:ext cx="459694" cy="4591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127"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674" y="2531670"/>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210" y="2531670"/>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6747" y="2531670"/>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0282" y="2531670"/>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6437" y="2579002"/>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7" name="直線矢印コネクタ 146"/>
            <p:cNvCxnSpPr>
              <a:endCxn id="57" idx="3"/>
            </p:cNvCxnSpPr>
            <p:nvPr/>
          </p:nvCxnSpPr>
          <p:spPr>
            <a:xfrm flipV="1">
              <a:off x="4940770" y="4354865"/>
              <a:ext cx="8190" cy="71252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1" name="右矢印吹き出し 150"/>
            <p:cNvSpPr/>
            <p:nvPr/>
          </p:nvSpPr>
          <p:spPr>
            <a:xfrm>
              <a:off x="728820" y="1488622"/>
              <a:ext cx="873149" cy="1746320"/>
            </a:xfrm>
            <a:prstGeom prst="rightArrowCallout">
              <a:avLst>
                <a:gd name="adj1" fmla="val 88745"/>
                <a:gd name="adj2" fmla="val 100001"/>
                <a:gd name="adj3" fmla="val 25000"/>
                <a:gd name="adj4" fmla="val 64977"/>
              </a:avLst>
            </a:prstGeom>
            <a:gradFill>
              <a:gsLst>
                <a:gs pos="0">
                  <a:schemeClr val="bg1">
                    <a:alpha val="69000"/>
                  </a:schemeClr>
                </a:gs>
                <a:gs pos="51000">
                  <a:schemeClr val="accent2">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家電品</a:t>
              </a:r>
              <a:r>
                <a:rPr kumimoji="1" lang="ja-JP" altLang="en-US" dirty="0">
                  <a:solidFill>
                    <a:schemeClr val="tx1"/>
                  </a:solidFill>
                  <a:latin typeface="HG丸ｺﾞｼｯｸM-PRO" panose="020F0600000000000000" pitchFamily="50" charset="-128"/>
                  <a:ea typeface="HG丸ｺﾞｼｯｸM-PRO" panose="020F0600000000000000" pitchFamily="50" charset="-128"/>
                </a:rPr>
                <a:t>等</a:t>
              </a:r>
            </a:p>
          </p:txBody>
        </p:sp>
        <p:sp>
          <p:nvSpPr>
            <p:cNvPr id="154" name="右矢印吹き出し 153"/>
            <p:cNvSpPr/>
            <p:nvPr/>
          </p:nvSpPr>
          <p:spPr>
            <a:xfrm>
              <a:off x="735448" y="4529992"/>
              <a:ext cx="873149" cy="1746320"/>
            </a:xfrm>
            <a:prstGeom prst="rightArrowCallout">
              <a:avLst>
                <a:gd name="adj1" fmla="val 88745"/>
                <a:gd name="adj2" fmla="val 100001"/>
                <a:gd name="adj3" fmla="val 25000"/>
                <a:gd name="adj4" fmla="val 64977"/>
              </a:avLst>
            </a:prstGeom>
            <a:gradFill>
              <a:gsLst>
                <a:gs pos="0">
                  <a:schemeClr val="bg1">
                    <a:alpha val="69000"/>
                  </a:schemeClr>
                </a:gs>
                <a:gs pos="51000">
                  <a:schemeClr val="accent2">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医薬品</a:t>
              </a:r>
              <a:r>
                <a:rPr kumimoji="1" lang="ja-JP" altLang="en-US" dirty="0">
                  <a:solidFill>
                    <a:schemeClr val="tx1"/>
                  </a:solidFill>
                  <a:latin typeface="HG丸ｺﾞｼｯｸM-PRO" panose="020F0600000000000000" pitchFamily="50" charset="-128"/>
                  <a:ea typeface="HG丸ｺﾞｼｯｸM-PRO" panose="020F0600000000000000" pitchFamily="50" charset="-128"/>
                </a:rPr>
                <a:t>等</a:t>
              </a:r>
            </a:p>
          </p:txBody>
        </p:sp>
        <p:sp>
          <p:nvSpPr>
            <p:cNvPr id="156" name="十字形 155"/>
            <p:cNvSpPr/>
            <p:nvPr/>
          </p:nvSpPr>
          <p:spPr>
            <a:xfrm rot="2709174">
              <a:off x="5764321" y="2505357"/>
              <a:ext cx="567568" cy="566083"/>
            </a:xfrm>
            <a:prstGeom prst="plus">
              <a:avLst>
                <a:gd name="adj" fmla="val 4295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Rectangle 12"/>
          <p:cNvSpPr txBox="1">
            <a:spLocks noChangeArrowheads="1"/>
          </p:cNvSpPr>
          <p:nvPr/>
        </p:nvSpPr>
        <p:spPr bwMode="auto">
          <a:xfrm>
            <a:off x="10409746" y="6463644"/>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D68E19FC-C480-44EE-B820-EBB773BFA00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4</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46" name="タイトル 1"/>
          <p:cNvSpPr txBox="1">
            <a:spLocks/>
          </p:cNvSpPr>
          <p:nvPr/>
        </p:nvSpPr>
        <p:spPr>
          <a:xfrm>
            <a:off x="2538663" y="286735"/>
            <a:ext cx="7113337" cy="1273597"/>
          </a:xfrm>
          <a:prstGeom prst="rect">
            <a:avLst/>
          </a:prstGeom>
          <a:solidFill>
            <a:schemeClr val="bg1">
              <a:alpha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lang="ja-JP" altLang="en-US" sz="3600" dirty="0" smtClean="0">
                <a:ln>
                  <a:solidFill>
                    <a:srgbClr val="FF0000"/>
                  </a:solidFill>
                </a:ln>
                <a:latin typeface="HG丸ｺﾞｼｯｸM-PRO" panose="020F0600000000000000" pitchFamily="50" charset="-128"/>
                <a:ea typeface="HG丸ｺﾞｼｯｸM-PRO" panose="020F0600000000000000" pitchFamily="50" charset="-128"/>
              </a:rPr>
              <a:t/>
            </a:r>
            <a:br>
              <a:rPr lang="ja-JP" altLang="en-US" sz="3600" dirty="0" smtClean="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smtClean="0">
                <a:ln>
                  <a:solidFill>
                    <a:srgbClr val="FF0000"/>
                  </a:solidFill>
                </a:ln>
              </a:rPr>
              <a:t>～ なぜ対応しなければならないか ～</a:t>
            </a:r>
            <a:endParaRPr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148" name="テキスト ボックス 147"/>
          <p:cNvSpPr txBox="1"/>
          <p:nvPr/>
        </p:nvSpPr>
        <p:spPr>
          <a:xfrm>
            <a:off x="8341376" y="1333662"/>
            <a:ext cx="1820433" cy="369332"/>
          </a:xfrm>
          <a:prstGeom prst="rect">
            <a:avLst/>
          </a:prstGeom>
          <a:gradFill>
            <a:gsLst>
              <a:gs pos="0">
                <a:schemeClr val="accent1">
                  <a:lumMod val="5000"/>
                  <a:lumOff val="95000"/>
                </a:schemeClr>
              </a:gs>
              <a:gs pos="52000">
                <a:schemeClr val="accent6">
                  <a:lumMod val="20000"/>
                  <a:lumOff val="80000"/>
                </a:schemeClr>
              </a:gs>
              <a:gs pos="100000">
                <a:schemeClr val="bg1"/>
              </a:gs>
            </a:gsLst>
            <a:lin ang="5400000" scaled="1"/>
          </a:gradFill>
        </p:spPr>
        <p:txBody>
          <a:bodyPr wrap="square" rtlCol="0">
            <a:spAutoFit/>
          </a:bodyPr>
          <a:lstStyle/>
          <a:p>
            <a:r>
              <a:rPr lang="ja-JP" altLang="en-US"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rPr>
              <a:t>検査結果：適合</a:t>
            </a:r>
            <a:endParaRPr kumimoji="1" lang="en-US" altLang="ja-JP"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03127053"/>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440000" cy="1080000"/>
          </a:xfrm>
        </p:spPr>
        <p:txBody>
          <a:bodyPr/>
          <a:lstStyle/>
          <a:p>
            <a:r>
              <a:rPr lang="ja-JP" altLang="en-US" dirty="0"/>
              <a:t>データガバナンス</a:t>
            </a:r>
            <a:r>
              <a:rPr kumimoji="1" lang="ja-JP" altLang="en-US" dirty="0"/>
              <a:t>とは？</a:t>
            </a:r>
          </a:p>
        </p:txBody>
      </p:sp>
      <p:sp>
        <p:nvSpPr>
          <p:cNvPr id="3" name="コンテンツ プレースホルダー 2"/>
          <p:cNvSpPr>
            <a:spLocks noGrp="1"/>
          </p:cNvSpPr>
          <p:nvPr>
            <p:ph idx="1"/>
          </p:nvPr>
        </p:nvSpPr>
        <p:spPr>
          <a:xfrm>
            <a:off x="720000" y="3245750"/>
            <a:ext cx="10253095" cy="2939266"/>
          </a:xfrm>
        </p:spPr>
        <p:txBody>
          <a:bodyPr vert="horz" wrap="square" lIns="91440" tIns="45720" rIns="91440" bIns="45720" rtlCol="0" anchor="t">
            <a:spAutoFit/>
          </a:bodyPr>
          <a:lstStyle/>
          <a:p>
            <a:pPr>
              <a:lnSpc>
                <a:spcPct val="100000"/>
              </a:lnSpc>
            </a:pPr>
            <a:r>
              <a:rPr lang="ja-JP" altLang="en-US" sz="2000" dirty="0">
                <a:ea typeface="ＭＳ Ｐゴシック"/>
              </a:rPr>
              <a:t>データガバナンスは、データ品質に保証を与える取決めを総合したもの。</a:t>
            </a:r>
            <a:endParaRPr lang="en-US" altLang="ja-JP" sz="2000" dirty="0"/>
          </a:p>
          <a:p>
            <a:pPr>
              <a:lnSpc>
                <a:spcPct val="100000"/>
              </a:lnSpc>
            </a:pPr>
            <a:r>
              <a:rPr lang="ja-JP" altLang="en-US" sz="2000" dirty="0">
                <a:ea typeface="ＭＳ Ｐゴシック"/>
              </a:rPr>
              <a:t>データガバナンスシステムは、医薬品品質システムと統合し、データライフサイクルにおいて品質リスクマネジメントの原則に応じた管理を保証すること。（</a:t>
            </a:r>
            <a:r>
              <a:rPr lang="ja-JP" altLang="en-US" sz="2000" dirty="0" smtClean="0">
                <a:ea typeface="ＭＳ Ｐゴシック"/>
              </a:rPr>
              <a:t>データの完全性に対する潜在的</a:t>
            </a:r>
            <a:r>
              <a:rPr lang="ja-JP" altLang="en-US" sz="2000" dirty="0">
                <a:ea typeface="ＭＳ Ｐゴシック"/>
              </a:rPr>
              <a:t>リスクを最小限に抑えるためのシステムと手順の実施）</a:t>
            </a:r>
            <a:endParaRPr lang="en-US" altLang="ja-JP" sz="2000" dirty="0">
              <a:ea typeface="ＭＳ Ｐゴシック"/>
            </a:endParaRPr>
          </a:p>
          <a:p>
            <a:pPr>
              <a:lnSpc>
                <a:spcPct val="100000"/>
              </a:lnSpc>
            </a:pPr>
            <a:r>
              <a:rPr lang="ja-JP" altLang="ja-JP" sz="2000" dirty="0">
                <a:ea typeface="ＭＳ Ｐゴシック"/>
              </a:rPr>
              <a:t>データガバナンスのための組織の取決めを医薬品品質システム内に文書化し、定期的に　　レビューする</a:t>
            </a:r>
            <a:r>
              <a:rPr lang="ja-JP" altLang="en-US" sz="2000" dirty="0">
                <a:ea typeface="ＭＳ Ｐゴシック"/>
              </a:rPr>
              <a:t>。</a:t>
            </a:r>
            <a:endParaRPr lang="en-US" altLang="ja-JP" sz="2000" dirty="0">
              <a:ea typeface="ＭＳ Ｐゴシック"/>
            </a:endParaRPr>
          </a:p>
          <a:p>
            <a:pPr>
              <a:lnSpc>
                <a:spcPct val="100000"/>
              </a:lnSpc>
            </a:pPr>
            <a:r>
              <a:rPr lang="ja-JP" altLang="ja-JP" sz="2000" dirty="0"/>
              <a:t>データガバナンスに対する効果的なリスクマネジメントアプローチは、</a:t>
            </a:r>
            <a:r>
              <a:rPr lang="ja-JP" altLang="en-US" sz="2000" dirty="0"/>
              <a:t>データの重要性とデータのリスク</a:t>
            </a:r>
            <a:r>
              <a:rPr lang="ja-JP" altLang="ja-JP" sz="2000" dirty="0"/>
              <a:t>を考慮する</a:t>
            </a:r>
            <a:r>
              <a:rPr lang="ja-JP" altLang="en-US" sz="2000" dirty="0"/>
              <a:t>。</a:t>
            </a:r>
            <a:endParaRPr lang="en-US" altLang="ja-JP" sz="2000" dirty="0"/>
          </a:p>
        </p:txBody>
      </p:sp>
      <p:sp>
        <p:nvSpPr>
          <p:cNvPr id="4" name="角丸四角形 3"/>
          <p:cNvSpPr/>
          <p:nvPr/>
        </p:nvSpPr>
        <p:spPr>
          <a:xfrm>
            <a:off x="720000" y="1440000"/>
            <a:ext cx="10440000" cy="1679674"/>
          </a:xfrm>
          <a:prstGeom prst="roundRect">
            <a:avLst>
              <a:gd name="adj" fmla="val 3054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spcAft>
                <a:spcPts val="300"/>
              </a:spcAft>
            </a:pPr>
            <a:r>
              <a:rPr lang="ja-JP" altLang="en-US" sz="2800" kern="100" dirty="0">
                <a:solidFill>
                  <a:schemeClr val="tx1"/>
                </a:solidFill>
                <a:latin typeface="+mn-ea"/>
                <a:cs typeface="Times New Roman"/>
              </a:rPr>
              <a:t>作成される様式にかかわりなく、データ</a:t>
            </a:r>
            <a:r>
              <a:rPr lang="ja-JP" altLang="en-US" sz="2800" kern="100" dirty="0" smtClean="0">
                <a:solidFill>
                  <a:schemeClr val="tx1"/>
                </a:solidFill>
                <a:latin typeface="+mn-ea"/>
                <a:cs typeface="Times New Roman"/>
              </a:rPr>
              <a:t>が</a:t>
            </a:r>
            <a:r>
              <a:rPr lang="ja-JP" altLang="en-US" sz="2800" kern="100" dirty="0">
                <a:solidFill>
                  <a:schemeClr val="tx1"/>
                </a:solidFill>
                <a:latin typeface="+mn-ea"/>
                <a:cs typeface="Times New Roman"/>
              </a:rPr>
              <a:t>生成</a:t>
            </a:r>
            <a:r>
              <a:rPr lang="ja-JP" altLang="en-US" sz="2800" kern="100" dirty="0" smtClean="0">
                <a:solidFill>
                  <a:schemeClr val="tx1"/>
                </a:solidFill>
                <a:latin typeface="+mn-ea"/>
                <a:cs typeface="Times New Roman"/>
              </a:rPr>
              <a:t>、</a:t>
            </a:r>
            <a:r>
              <a:rPr lang="ja-JP" altLang="en-US" sz="2800" kern="100" dirty="0">
                <a:solidFill>
                  <a:schemeClr val="tx1"/>
                </a:solidFill>
                <a:latin typeface="+mn-ea"/>
                <a:cs typeface="Times New Roman"/>
              </a:rPr>
              <a:t>記録、処理、保存、使用され、そのデータのライフサイクルを通して、完全で一貫した正確な記録とするための総合的な取決め。</a:t>
            </a:r>
            <a:endParaRPr lang="ja-JP" altLang="ja-JP" sz="2800" kern="100" dirty="0">
              <a:solidFill>
                <a:schemeClr val="tx1"/>
              </a:solidFill>
              <a:latin typeface="+mn-ea"/>
              <a:cs typeface="Times New Roman"/>
            </a:endParaRPr>
          </a:p>
        </p:txBody>
      </p:sp>
      <p:sp>
        <p:nvSpPr>
          <p:cNvPr id="5" name="スライド番号プレースホルダー 4"/>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40</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37736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440000" cy="1080000"/>
          </a:xfrm>
        </p:spPr>
        <p:txBody>
          <a:bodyPr/>
          <a:lstStyle/>
          <a:p>
            <a:r>
              <a:rPr lang="ja-JP" altLang="en-US" dirty="0"/>
              <a:t>データ</a:t>
            </a:r>
            <a:r>
              <a:rPr kumimoji="1" lang="ja-JP" altLang="en-US" dirty="0"/>
              <a:t>とは？</a:t>
            </a:r>
          </a:p>
        </p:txBody>
      </p:sp>
      <p:sp>
        <p:nvSpPr>
          <p:cNvPr id="4" name="角丸四角形 3"/>
          <p:cNvSpPr/>
          <p:nvPr/>
        </p:nvSpPr>
        <p:spPr>
          <a:xfrm>
            <a:off x="720000" y="1440000"/>
            <a:ext cx="10440000" cy="634544"/>
          </a:xfrm>
          <a:prstGeom prst="roundRect">
            <a:avLst>
              <a:gd name="adj" fmla="val 3054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spcAft>
                <a:spcPts val="300"/>
              </a:spcAft>
            </a:pPr>
            <a:r>
              <a:rPr lang="ja-JP" altLang="en-US" sz="2800" kern="100" dirty="0">
                <a:solidFill>
                  <a:schemeClr val="tx1"/>
                </a:solidFill>
                <a:latin typeface="+mn-ea"/>
                <a:cs typeface="Times New Roman"/>
              </a:rPr>
              <a:t>参照または解析のために集められた事実、数値、統計。</a:t>
            </a:r>
            <a:endParaRPr lang="ja-JP" altLang="ja-JP" sz="2800" kern="100" dirty="0">
              <a:solidFill>
                <a:schemeClr val="tx1"/>
              </a:solidFill>
              <a:latin typeface="+mn-ea"/>
              <a:cs typeface="Times New Roman"/>
            </a:endParaRPr>
          </a:p>
        </p:txBody>
      </p:sp>
      <p:sp>
        <p:nvSpPr>
          <p:cNvPr id="6" name="タイトル 1"/>
          <p:cNvSpPr txBox="1">
            <a:spLocks/>
          </p:cNvSpPr>
          <p:nvPr/>
        </p:nvSpPr>
        <p:spPr>
          <a:xfrm>
            <a:off x="720000" y="2920320"/>
            <a:ext cx="10440000" cy="108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データライフサイクルとは？</a:t>
            </a:r>
          </a:p>
        </p:txBody>
      </p:sp>
      <p:sp>
        <p:nvSpPr>
          <p:cNvPr id="7" name="角丸四角形 6"/>
          <p:cNvSpPr/>
          <p:nvPr/>
        </p:nvSpPr>
        <p:spPr>
          <a:xfrm>
            <a:off x="720000" y="4000320"/>
            <a:ext cx="10440000" cy="1679674"/>
          </a:xfrm>
          <a:prstGeom prst="roundRect">
            <a:avLst>
              <a:gd name="adj" fmla="val 3054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spcAft>
                <a:spcPts val="300"/>
              </a:spcAft>
            </a:pPr>
            <a:r>
              <a:rPr lang="ja-JP" altLang="en-US" sz="2800" kern="100" dirty="0">
                <a:solidFill>
                  <a:schemeClr val="tx1"/>
                </a:solidFill>
                <a:latin typeface="ＭＳ Ｐゴシック"/>
                <a:ea typeface="ＭＳ Ｐゴシック"/>
                <a:cs typeface="Times New Roman"/>
              </a:rPr>
              <a:t>最初の生成から、処理（変換や移行を含む）を介した記録、使用、データ保存、アーカイブ／検索、廃棄までのデータ（生データを含む）の寿命における全期間。</a:t>
            </a:r>
            <a:endParaRPr lang="ja-JP" altLang="ja-JP" sz="2800" kern="100" dirty="0">
              <a:solidFill>
                <a:schemeClr val="tx1"/>
              </a:solidFill>
              <a:latin typeface="ＭＳ Ｐゴシック"/>
              <a:ea typeface="ＭＳ Ｐゴシック"/>
              <a:cs typeface="Times New Roman"/>
            </a:endParaRPr>
          </a:p>
        </p:txBody>
      </p:sp>
      <p:sp>
        <p:nvSpPr>
          <p:cNvPr id="3" name="スライド番号プレースホルダー 2"/>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41</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85719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440000" cy="1080000"/>
          </a:xfrm>
        </p:spPr>
        <p:txBody>
          <a:bodyPr/>
          <a:lstStyle/>
          <a:p>
            <a:r>
              <a:rPr kumimoji="1" lang="ja-JP" altLang="en-US" dirty="0"/>
              <a:t>メタデータとは？</a:t>
            </a:r>
          </a:p>
        </p:txBody>
      </p:sp>
      <p:sp>
        <p:nvSpPr>
          <p:cNvPr id="3" name="コンテンツ プレースホルダー 2"/>
          <p:cNvSpPr>
            <a:spLocks noGrp="1"/>
          </p:cNvSpPr>
          <p:nvPr>
            <p:ph idx="1"/>
          </p:nvPr>
        </p:nvSpPr>
        <p:spPr>
          <a:xfrm>
            <a:off x="720000" y="2697125"/>
            <a:ext cx="10440000" cy="3067506"/>
          </a:xfrm>
        </p:spPr>
        <p:txBody>
          <a:bodyPr vert="horz" lIns="91440" tIns="45720" rIns="91440" bIns="45720" rtlCol="0" anchor="t">
            <a:spAutoFit/>
          </a:bodyPr>
          <a:lstStyle/>
          <a:p>
            <a:pPr>
              <a:lnSpc>
                <a:spcPct val="100000"/>
              </a:lnSpc>
            </a:pPr>
            <a:r>
              <a:rPr lang="ja-JP" altLang="en-US" sz="2000" dirty="0"/>
              <a:t>監査証跡は、メタデータの一種。</a:t>
            </a:r>
            <a:endParaRPr lang="en-US" altLang="ja-JP" sz="2000" dirty="0"/>
          </a:p>
          <a:p>
            <a:pPr>
              <a:lnSpc>
                <a:spcPct val="100000"/>
              </a:lnSpc>
            </a:pPr>
            <a:r>
              <a:rPr lang="ja-JP" altLang="en-US" sz="2000" dirty="0"/>
              <a:t>データの保存には、監査証跡を含めたオリジナルデータとメタデータ全体を入れ、安全かつバリデートされたプロセスを用いなければならない。</a:t>
            </a:r>
            <a:endParaRPr lang="en-US" altLang="ja-JP" sz="2000" dirty="0"/>
          </a:p>
          <a:p>
            <a:pPr>
              <a:lnSpc>
                <a:spcPct val="100000"/>
              </a:lnSpc>
            </a:pPr>
            <a:r>
              <a:rPr lang="ja-JP" altLang="en-US" sz="2000" dirty="0">
                <a:ea typeface="ＭＳ Ｐゴシック"/>
              </a:rPr>
              <a:t>電子的に生成されたデータの完全な記録には、関連するメタデータが含まれる</a:t>
            </a:r>
            <a:r>
              <a:rPr lang="ja-JP" altLang="en-US" sz="2000" dirty="0" smtClean="0">
                <a:ea typeface="ＭＳ Ｐゴシック"/>
              </a:rPr>
              <a:t>。</a:t>
            </a:r>
            <a:endParaRPr lang="en-US" altLang="ja-JP" sz="2000" dirty="0" smtClean="0">
              <a:ea typeface="ＭＳ Ｐゴシック"/>
            </a:endParaRPr>
          </a:p>
          <a:p>
            <a:pPr marL="0" indent="0">
              <a:lnSpc>
                <a:spcPct val="100000"/>
              </a:lnSpc>
              <a:buNone/>
            </a:pPr>
            <a:endParaRPr lang="en-US" altLang="ja-JP" sz="2000" dirty="0">
              <a:ea typeface="ＭＳ Ｐゴシック"/>
            </a:endParaRPr>
          </a:p>
          <a:p>
            <a:pPr marL="0" indent="0">
              <a:lnSpc>
                <a:spcPct val="100000"/>
              </a:lnSpc>
              <a:buNone/>
            </a:pPr>
            <a:r>
              <a:rPr lang="ja-JP" altLang="en-US" sz="2000" dirty="0">
                <a:latin typeface="+mn-ea"/>
              </a:rPr>
              <a:t>メタデータの例）　</a:t>
            </a:r>
            <a:r>
              <a:rPr lang="en-US" altLang="ja-JP" sz="2000" dirty="0">
                <a:latin typeface="+mn-ea"/>
              </a:rPr>
              <a:t>D.I.</a:t>
            </a:r>
            <a:r>
              <a:rPr lang="ja-JP" altLang="en-US" sz="2000" dirty="0">
                <a:latin typeface="+mn-ea"/>
              </a:rPr>
              <a:t>さんが○年△月</a:t>
            </a:r>
            <a:r>
              <a:rPr lang="en-US" altLang="ja-JP" sz="2000" dirty="0">
                <a:latin typeface="+mn-ea"/>
              </a:rPr>
              <a:t>×</a:t>
            </a:r>
            <a:r>
              <a:rPr lang="ja-JP" altLang="en-US" sz="2000" dirty="0">
                <a:latin typeface="+mn-ea"/>
              </a:rPr>
              <a:t>日に、バッチ</a:t>
            </a:r>
            <a:r>
              <a:rPr lang="en-US" altLang="ja-JP" sz="2000" dirty="0">
                <a:latin typeface="+mn-ea"/>
              </a:rPr>
              <a:t>No.1234</a:t>
            </a:r>
            <a:r>
              <a:rPr lang="ja-JP" altLang="en-US" sz="2000" dirty="0">
                <a:latin typeface="+mn-ea"/>
              </a:rPr>
              <a:t>の塩化ナトリウムを秤量した結果（単位：</a:t>
            </a:r>
            <a:r>
              <a:rPr lang="en-US" altLang="ja-JP" sz="2000" dirty="0">
                <a:latin typeface="+mn-ea"/>
              </a:rPr>
              <a:t>mg</a:t>
            </a:r>
            <a:r>
              <a:rPr lang="ja-JP" altLang="en-US" sz="2000" dirty="0">
                <a:latin typeface="+mn-ea"/>
              </a:rPr>
              <a:t>）について、「塩化ナトリウム</a:t>
            </a:r>
            <a:r>
              <a:rPr lang="en-US" altLang="ja-JP" sz="2000" dirty="0">
                <a:latin typeface="+mn-ea"/>
              </a:rPr>
              <a:t> </a:t>
            </a:r>
            <a:r>
              <a:rPr lang="ja-JP" altLang="en-US" sz="2000" dirty="0">
                <a:latin typeface="+mn-ea"/>
              </a:rPr>
              <a:t>バッチ</a:t>
            </a:r>
            <a:r>
              <a:rPr lang="en-US" altLang="ja-JP" sz="2000" dirty="0">
                <a:latin typeface="+mn-ea"/>
              </a:rPr>
              <a:t>No.1234, </a:t>
            </a:r>
            <a:r>
              <a:rPr lang="en-US" altLang="ja-JP" sz="2000" b="1" dirty="0">
                <a:solidFill>
                  <a:srgbClr val="FF0000"/>
                </a:solidFill>
                <a:latin typeface="+mn-ea"/>
              </a:rPr>
              <a:t>3.5</a:t>
            </a:r>
            <a:r>
              <a:rPr lang="en-US" altLang="ja-JP" sz="2000" dirty="0">
                <a:latin typeface="+mn-ea"/>
              </a:rPr>
              <a:t>mg. D.I.</a:t>
            </a:r>
            <a:r>
              <a:rPr lang="ja-JP" altLang="en-US" sz="2000" dirty="0">
                <a:latin typeface="+mn-ea"/>
              </a:rPr>
              <a:t>　○</a:t>
            </a:r>
            <a:r>
              <a:rPr lang="en-US" altLang="ja-JP" sz="2000" dirty="0">
                <a:latin typeface="+mn-ea"/>
              </a:rPr>
              <a:t>/</a:t>
            </a:r>
            <a:r>
              <a:rPr lang="ja-JP" altLang="en-US" sz="2000" dirty="0">
                <a:latin typeface="+mn-ea"/>
              </a:rPr>
              <a:t>△</a:t>
            </a:r>
            <a:r>
              <a:rPr lang="en-US" altLang="ja-JP" sz="2000" dirty="0">
                <a:latin typeface="+mn-ea"/>
              </a:rPr>
              <a:t>/×</a:t>
            </a:r>
            <a:r>
              <a:rPr lang="ja-JP" altLang="en-US" sz="2000" dirty="0">
                <a:latin typeface="+mn-ea"/>
              </a:rPr>
              <a:t>」というデータがある場合、「</a:t>
            </a:r>
            <a:r>
              <a:rPr lang="en-US" altLang="ja-JP" sz="2000" dirty="0">
                <a:latin typeface="+mn-ea"/>
              </a:rPr>
              <a:t>3.5</a:t>
            </a:r>
            <a:r>
              <a:rPr lang="ja-JP" altLang="en-US" sz="2000" dirty="0">
                <a:latin typeface="+mn-ea"/>
              </a:rPr>
              <a:t>」以外がメタデータに該当する</a:t>
            </a:r>
            <a:r>
              <a:rPr lang="ja-JP" altLang="en-US" sz="2000" dirty="0" smtClean="0">
                <a:latin typeface="+mn-ea"/>
              </a:rPr>
              <a:t>。</a:t>
            </a:r>
            <a:endParaRPr lang="en-US" altLang="ja-JP" sz="2000" dirty="0">
              <a:latin typeface="+mn-ea"/>
            </a:endParaRPr>
          </a:p>
        </p:txBody>
      </p:sp>
      <p:sp>
        <p:nvSpPr>
          <p:cNvPr id="4" name="角丸四角形 3"/>
          <p:cNvSpPr/>
          <p:nvPr/>
        </p:nvSpPr>
        <p:spPr>
          <a:xfrm>
            <a:off x="720000" y="1440000"/>
            <a:ext cx="10440000" cy="634544"/>
          </a:xfrm>
          <a:prstGeom prst="roundRect">
            <a:avLst>
              <a:gd name="adj" fmla="val 3054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2800" dirty="0">
                <a:solidFill>
                  <a:schemeClr val="tx1"/>
                </a:solidFill>
              </a:rPr>
              <a:t>他のデータの特性を説明し</a:t>
            </a:r>
            <a:r>
              <a:rPr lang="ja-JP" altLang="en-US" sz="2800" dirty="0" smtClean="0">
                <a:solidFill>
                  <a:schemeClr val="tx1"/>
                </a:solidFill>
              </a:rPr>
              <a:t>、背景情報と</a:t>
            </a:r>
            <a:r>
              <a:rPr lang="ja-JP" altLang="en-US" sz="2800" dirty="0">
                <a:solidFill>
                  <a:schemeClr val="tx1"/>
                </a:solidFill>
              </a:rPr>
              <a:t>意味を与えるデータ。</a:t>
            </a:r>
            <a:endParaRPr kumimoji="1" lang="ja-JP" altLang="en-US" sz="2800" dirty="0">
              <a:solidFill>
                <a:schemeClr val="tx1"/>
              </a:solidFill>
            </a:endParaRPr>
          </a:p>
        </p:txBody>
      </p:sp>
      <p:sp>
        <p:nvSpPr>
          <p:cNvPr id="5" name="スライド番号プレースホルダー 4"/>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42</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82641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440000" cy="1080000"/>
          </a:xfrm>
        </p:spPr>
        <p:txBody>
          <a:bodyPr/>
          <a:lstStyle/>
          <a:p>
            <a:r>
              <a:rPr kumimoji="1" lang="ja-JP" altLang="en-US" dirty="0"/>
              <a:t>監査証跡とは？</a:t>
            </a:r>
          </a:p>
        </p:txBody>
      </p:sp>
      <p:sp>
        <p:nvSpPr>
          <p:cNvPr id="3" name="コンテンツ プレースホルダー 2"/>
          <p:cNvSpPr>
            <a:spLocks noGrp="1"/>
          </p:cNvSpPr>
          <p:nvPr>
            <p:ph idx="1"/>
          </p:nvPr>
        </p:nvSpPr>
        <p:spPr>
          <a:xfrm>
            <a:off x="720000" y="2880000"/>
            <a:ext cx="10440000" cy="3288080"/>
          </a:xfrm>
        </p:spPr>
        <p:txBody>
          <a:bodyPr>
            <a:spAutoFit/>
          </a:bodyPr>
          <a:lstStyle/>
          <a:p>
            <a:pPr>
              <a:lnSpc>
                <a:spcPct val="100000"/>
              </a:lnSpc>
            </a:pPr>
            <a:r>
              <a:rPr lang="ja-JP" altLang="en-US" sz="2000" dirty="0"/>
              <a:t>会社は、電子監査証跡機能が入ったソフトウェアを購入し、アップグレードするよう努力すること。</a:t>
            </a:r>
            <a:endParaRPr lang="en-US" altLang="ja-JP" sz="2000" dirty="0"/>
          </a:p>
          <a:p>
            <a:pPr>
              <a:lnSpc>
                <a:spcPct val="100000"/>
              </a:lnSpc>
            </a:pPr>
            <a:r>
              <a:rPr lang="ja-JP" altLang="en-US" sz="2000" dirty="0"/>
              <a:t>システムに監査証跡機能が無い場合、データの正確さを検証する別の方法を実行すること（管理手順、二次的なチェック等</a:t>
            </a:r>
            <a:r>
              <a:rPr lang="ja-JP" altLang="en-US" sz="2000"/>
              <a:t>）。　</a:t>
            </a:r>
            <a:endParaRPr lang="en-US" altLang="ja-JP" sz="2000" dirty="0"/>
          </a:p>
          <a:p>
            <a:pPr>
              <a:lnSpc>
                <a:spcPct val="100000"/>
              </a:lnSpc>
            </a:pPr>
            <a:r>
              <a:rPr lang="ja-JP" altLang="en-US" sz="2000" dirty="0"/>
              <a:t>監査証跡機能は常に使用可能で、ロックできなければならない。</a:t>
            </a:r>
            <a:endParaRPr lang="en-US" altLang="ja-JP" sz="2000" dirty="0"/>
          </a:p>
          <a:p>
            <a:pPr lvl="1">
              <a:lnSpc>
                <a:spcPct val="100000"/>
              </a:lnSpc>
            </a:pPr>
            <a:r>
              <a:rPr lang="ja-JP" altLang="en-US" sz="1600" dirty="0"/>
              <a:t>ユーザが監査証跡機能を修正できないように制限すること。</a:t>
            </a:r>
            <a:endParaRPr lang="en-US" altLang="ja-JP" sz="1600" dirty="0"/>
          </a:p>
          <a:p>
            <a:pPr lvl="1">
              <a:lnSpc>
                <a:spcPct val="100000"/>
              </a:lnSpc>
            </a:pPr>
            <a:r>
              <a:rPr lang="ja-JP" altLang="en-US" sz="1600" dirty="0"/>
              <a:t>管理者が監査証跡機能を無効した場合、機能が無効になったことを示す監査証跡に自動入力されること。</a:t>
            </a:r>
            <a:endParaRPr lang="en-US" altLang="ja-JP" sz="1600" dirty="0"/>
          </a:p>
          <a:p>
            <a:r>
              <a:rPr lang="ja-JP" altLang="en-US" sz="2000" dirty="0"/>
              <a:t>監査証跡には、変更者、変更内容（変更前後の値）、変更日時、変更理由、承認者名等のパラメータを含めること。</a:t>
            </a:r>
            <a:endParaRPr lang="en-US" altLang="ja-JP" sz="2000" dirty="0"/>
          </a:p>
          <a:p>
            <a:r>
              <a:rPr lang="ja-JP" altLang="ja-JP" sz="2000" dirty="0"/>
              <a:t>監査証跡の電子コピーを印刷して提供することができ</a:t>
            </a:r>
            <a:r>
              <a:rPr lang="ja-JP" altLang="en-US" sz="2000" dirty="0"/>
              <a:t>ること。</a:t>
            </a:r>
            <a:endParaRPr lang="en-US" altLang="ja-JP" sz="2000" dirty="0"/>
          </a:p>
        </p:txBody>
      </p:sp>
      <p:sp>
        <p:nvSpPr>
          <p:cNvPr id="4" name="角丸四角形 3"/>
          <p:cNvSpPr>
            <a:spLocks/>
          </p:cNvSpPr>
          <p:nvPr/>
        </p:nvSpPr>
        <p:spPr>
          <a:xfrm>
            <a:off x="720000" y="1440000"/>
            <a:ext cx="10440000" cy="1157109"/>
          </a:xfrm>
          <a:prstGeom prst="roundRect">
            <a:avLst>
              <a:gd name="adj" fmla="val 3054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US" altLang="ja-JP" sz="2800" dirty="0">
                <a:solidFill>
                  <a:schemeClr val="tx1"/>
                </a:solidFill>
              </a:rPr>
              <a:t>GMP/GDP</a:t>
            </a:r>
            <a:r>
              <a:rPr lang="ja-JP" altLang="en-US" sz="2800" dirty="0">
                <a:solidFill>
                  <a:schemeClr val="tx1"/>
                </a:solidFill>
              </a:rPr>
              <a:t>の重要な情報（例えば</a:t>
            </a:r>
            <a:r>
              <a:rPr lang="en-US" altLang="ja-JP" sz="2800" dirty="0">
                <a:solidFill>
                  <a:schemeClr val="tx1"/>
                </a:solidFill>
              </a:rPr>
              <a:t>GMP/GDP</a:t>
            </a:r>
            <a:r>
              <a:rPr lang="ja-JP" altLang="en-US" sz="2800" dirty="0">
                <a:solidFill>
                  <a:schemeClr val="tx1"/>
                </a:solidFill>
              </a:rPr>
              <a:t>関連データの変更や削除）の記録であり、</a:t>
            </a:r>
            <a:r>
              <a:rPr lang="en-US" altLang="ja-JP" sz="2800" dirty="0">
                <a:solidFill>
                  <a:schemeClr val="tx1"/>
                </a:solidFill>
              </a:rPr>
              <a:t>GMP/GDP</a:t>
            </a:r>
            <a:r>
              <a:rPr lang="ja-JP" altLang="en-US" sz="2800" dirty="0">
                <a:solidFill>
                  <a:schemeClr val="tx1"/>
                </a:solidFill>
              </a:rPr>
              <a:t>業務を再構築できるメタデータ。</a:t>
            </a:r>
            <a:endParaRPr lang="en-US" altLang="ja-JP" sz="2800" dirty="0">
              <a:solidFill>
                <a:schemeClr val="tx1"/>
              </a:solidFill>
            </a:endParaRPr>
          </a:p>
        </p:txBody>
      </p:sp>
      <p:sp>
        <p:nvSpPr>
          <p:cNvPr id="5" name="スライド番号プレースホルダー 4"/>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43</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83781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440000" cy="1080000"/>
          </a:xfrm>
        </p:spPr>
        <p:txBody>
          <a:bodyPr/>
          <a:lstStyle/>
          <a:p>
            <a:r>
              <a:rPr kumimoji="1" lang="ja-JP" altLang="en-US" dirty="0"/>
              <a:t>監査証跡とは</a:t>
            </a:r>
            <a:r>
              <a:rPr lang="ja-JP" altLang="en-US" dirty="0"/>
              <a:t>？　</a:t>
            </a:r>
            <a:r>
              <a:rPr lang="ja-JP" altLang="en-US" sz="3200" dirty="0"/>
              <a:t>（続き）</a:t>
            </a:r>
            <a:endParaRPr kumimoji="1" lang="ja-JP" altLang="en-US" sz="3200" dirty="0"/>
          </a:p>
        </p:txBody>
      </p:sp>
      <p:sp>
        <p:nvSpPr>
          <p:cNvPr id="3" name="コンテンツ プレースホルダー 2"/>
          <p:cNvSpPr>
            <a:spLocks noGrp="1"/>
          </p:cNvSpPr>
          <p:nvPr>
            <p:ph idx="1"/>
          </p:nvPr>
        </p:nvSpPr>
        <p:spPr>
          <a:xfrm>
            <a:off x="720000" y="2880000"/>
            <a:ext cx="10440000" cy="3539430"/>
          </a:xfrm>
        </p:spPr>
        <p:txBody>
          <a:bodyPr vert="horz" lIns="91440" tIns="45720" rIns="91440" bIns="45720" rtlCol="0" anchor="t">
            <a:spAutoFit/>
          </a:bodyPr>
          <a:lstStyle/>
          <a:p>
            <a:pPr>
              <a:lnSpc>
                <a:spcPct val="100000"/>
              </a:lnSpc>
            </a:pPr>
            <a:r>
              <a:rPr lang="ja-JP" altLang="en-US" sz="2000" dirty="0"/>
              <a:t>データの重要度、監査証跡として残す必要のある操作を文書化すること。</a:t>
            </a:r>
          </a:p>
          <a:p>
            <a:pPr>
              <a:lnSpc>
                <a:spcPct val="100000"/>
              </a:lnSpc>
            </a:pPr>
            <a:r>
              <a:rPr lang="ja-JP" altLang="en-US" sz="2000" dirty="0"/>
              <a:t>重要なデータに関連する手動で開始されたすべてのプロセスを記録するように構成すること。</a:t>
            </a:r>
          </a:p>
          <a:p>
            <a:pPr>
              <a:lnSpc>
                <a:spcPct val="100000"/>
              </a:lnSpc>
            </a:pPr>
            <a:r>
              <a:rPr lang="ja-JP" altLang="en-US" sz="2000" dirty="0">
                <a:ea typeface="ＭＳ Ｐゴシック"/>
              </a:rPr>
              <a:t>電子記録の生成、変更、または削除に関連する事象の過程の再構築を可能にすること。</a:t>
            </a:r>
            <a:endParaRPr lang="en-US" altLang="ja-JP" sz="2000" dirty="0">
              <a:ea typeface="ＭＳ Ｐゴシック"/>
            </a:endParaRPr>
          </a:p>
          <a:p>
            <a:pPr>
              <a:lnSpc>
                <a:spcPct val="100000"/>
              </a:lnSpc>
            </a:pPr>
            <a:r>
              <a:rPr lang="ja-JP" altLang="en-US" sz="2000" dirty="0"/>
              <a:t>リスクマネジメントの方針に従って、監査証跡レビューの方針・プロセスを記載した手順書を規定すること。</a:t>
            </a:r>
            <a:endParaRPr lang="en-US" altLang="ja-JP" sz="2000" dirty="0"/>
          </a:p>
          <a:p>
            <a:pPr>
              <a:lnSpc>
                <a:spcPct val="100000"/>
              </a:lnSpc>
            </a:pPr>
            <a:r>
              <a:rPr lang="ja-JP" altLang="en-US" sz="2000" dirty="0"/>
              <a:t>監査証跡のレビューは、データのレビューと共に定期的に実施すること。</a:t>
            </a:r>
            <a:endParaRPr lang="en-US" altLang="ja-JP" sz="2000" dirty="0"/>
          </a:p>
          <a:p>
            <a:r>
              <a:rPr lang="ja-JP" altLang="ja-JP" sz="2000" dirty="0"/>
              <a:t>各操作に関する重要な監査証跡は、操作に関する他の全ての記録と独立して、操作の完了をレビューする前にレビューされる必要がある</a:t>
            </a:r>
            <a:r>
              <a:rPr lang="ja-JP" altLang="en-US" sz="2000" dirty="0"/>
              <a:t>（バッチ出荷前に独立してレビュー）</a:t>
            </a:r>
            <a:endParaRPr lang="en-US" altLang="ja-JP" sz="2000" dirty="0"/>
          </a:p>
          <a:p>
            <a:r>
              <a:rPr lang="ja-JP" altLang="ja-JP" sz="2000" dirty="0"/>
              <a:t>レビューは、作成部署が行い、必要な場合は、品質部門が検証する。</a:t>
            </a:r>
            <a:endParaRPr lang="en-US" altLang="ja-JP" sz="2000" dirty="0"/>
          </a:p>
        </p:txBody>
      </p:sp>
      <p:sp>
        <p:nvSpPr>
          <p:cNvPr id="4" name="角丸四角形 3"/>
          <p:cNvSpPr/>
          <p:nvPr/>
        </p:nvSpPr>
        <p:spPr>
          <a:xfrm>
            <a:off x="720000" y="1440000"/>
            <a:ext cx="10440000" cy="1157109"/>
          </a:xfrm>
          <a:prstGeom prst="roundRect">
            <a:avLst>
              <a:gd name="adj" fmla="val 3054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US" altLang="ja-JP" sz="2800" dirty="0">
                <a:solidFill>
                  <a:schemeClr val="tx1"/>
                </a:solidFill>
              </a:rPr>
              <a:t>GMP/GDP</a:t>
            </a:r>
            <a:r>
              <a:rPr lang="ja-JP" altLang="en-US" sz="2800" dirty="0">
                <a:solidFill>
                  <a:schemeClr val="tx1"/>
                </a:solidFill>
              </a:rPr>
              <a:t>の重要な情報（例えば</a:t>
            </a:r>
            <a:r>
              <a:rPr lang="en-US" altLang="ja-JP" sz="2800" dirty="0">
                <a:solidFill>
                  <a:schemeClr val="tx1"/>
                </a:solidFill>
              </a:rPr>
              <a:t>GMP/GDP</a:t>
            </a:r>
            <a:r>
              <a:rPr lang="ja-JP" altLang="en-US" sz="2800" dirty="0">
                <a:solidFill>
                  <a:schemeClr val="tx1"/>
                </a:solidFill>
              </a:rPr>
              <a:t>関連データの変更や削除）の記録であり、</a:t>
            </a:r>
            <a:r>
              <a:rPr lang="en-US" altLang="ja-JP" sz="2800" dirty="0">
                <a:solidFill>
                  <a:schemeClr val="tx1"/>
                </a:solidFill>
              </a:rPr>
              <a:t>GMP/GDP</a:t>
            </a:r>
            <a:r>
              <a:rPr lang="ja-JP" altLang="en-US" sz="2800" dirty="0">
                <a:solidFill>
                  <a:schemeClr val="tx1"/>
                </a:solidFill>
              </a:rPr>
              <a:t>業務を再構築できるメタデータ。</a:t>
            </a:r>
            <a:endParaRPr kumimoji="1" lang="ja-JP" altLang="en-US" sz="2800" dirty="0">
              <a:solidFill>
                <a:schemeClr val="tx1"/>
              </a:solidFill>
            </a:endParaRPr>
          </a:p>
        </p:txBody>
      </p:sp>
      <p:sp>
        <p:nvSpPr>
          <p:cNvPr id="5" name="スライド番号プレースホルダー 4"/>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44</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2889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440000" cy="1080000"/>
          </a:xfrm>
        </p:spPr>
        <p:txBody>
          <a:bodyPr/>
          <a:lstStyle/>
          <a:p>
            <a:r>
              <a:rPr lang="ja-JP" altLang="en-US" dirty="0"/>
              <a:t>アーカイブ（保存）</a:t>
            </a:r>
            <a:r>
              <a:rPr kumimoji="1" lang="ja-JP" altLang="en-US" dirty="0"/>
              <a:t>とは？</a:t>
            </a:r>
          </a:p>
        </p:txBody>
      </p:sp>
      <p:sp>
        <p:nvSpPr>
          <p:cNvPr id="3" name="コンテンツ プレースホルダー 2"/>
          <p:cNvSpPr>
            <a:spLocks noGrp="1"/>
          </p:cNvSpPr>
          <p:nvPr>
            <p:ph idx="1"/>
          </p:nvPr>
        </p:nvSpPr>
        <p:spPr>
          <a:xfrm>
            <a:off x="720000" y="2766570"/>
            <a:ext cx="10515600" cy="4057521"/>
          </a:xfrm>
        </p:spPr>
        <p:txBody>
          <a:bodyPr vert="horz" lIns="91440" tIns="45720" rIns="91440" bIns="45720" rtlCol="0" anchor="t">
            <a:spAutoFit/>
          </a:bodyPr>
          <a:lstStyle/>
          <a:p>
            <a:pPr>
              <a:lnSpc>
                <a:spcPct val="120000"/>
              </a:lnSpc>
            </a:pPr>
            <a:r>
              <a:rPr lang="ja-JP" altLang="en-US" sz="2000" dirty="0"/>
              <a:t>廃止されたマスター文書とファイルは、アーカイブし、アクセスを制限する必要がある。</a:t>
            </a:r>
          </a:p>
          <a:p>
            <a:pPr>
              <a:lnSpc>
                <a:spcPct val="120000"/>
              </a:lnSpc>
            </a:pPr>
            <a:r>
              <a:rPr kumimoji="1" lang="ja-JP" altLang="en-US" sz="2000" dirty="0">
                <a:ea typeface="ＭＳ Ｐゴシック"/>
              </a:rPr>
              <a:t>アーカイブのステップを説明するシステムが必要</a:t>
            </a:r>
            <a:r>
              <a:rPr lang="ja-JP" altLang="en-US" sz="2000" dirty="0">
                <a:ea typeface="ＭＳ Ｐゴシック"/>
              </a:rPr>
              <a:t>。</a:t>
            </a:r>
            <a:r>
              <a:rPr kumimoji="1" lang="en-US" altLang="ja-JP" sz="2000" dirty="0"/>
              <a:t/>
            </a:r>
            <a:br>
              <a:rPr kumimoji="1" lang="en-US" altLang="ja-JP" sz="2000" dirty="0"/>
            </a:br>
            <a:r>
              <a:rPr lang="ja-JP" altLang="en-US" sz="2000" dirty="0">
                <a:ea typeface="ＭＳ Ｐゴシック"/>
              </a:rPr>
              <a:t>（保管庫の識別、保管庫ごとの記録のリスト、保存期間、保管場所等）</a:t>
            </a:r>
            <a:endParaRPr lang="en-US" altLang="ja-JP" sz="2000" dirty="0">
              <a:ea typeface="ＭＳ Ｐゴシック"/>
            </a:endParaRPr>
          </a:p>
          <a:p>
            <a:pPr>
              <a:lnSpc>
                <a:spcPct val="120000"/>
              </a:lnSpc>
            </a:pPr>
            <a:r>
              <a:rPr lang="ja-JP" altLang="ja-JP" sz="2000" dirty="0"/>
              <a:t>アーカイブされた文書へのアクセス</a:t>
            </a:r>
            <a:r>
              <a:rPr lang="ja-JP" altLang="en-US" sz="2000" dirty="0"/>
              <a:t>は</a:t>
            </a:r>
            <a:r>
              <a:rPr lang="ja-JP" altLang="ja-JP" sz="2000" dirty="0"/>
              <a:t>、許可された担当者に制限</a:t>
            </a:r>
            <a:r>
              <a:rPr lang="ja-JP" altLang="en-US" sz="2000" dirty="0"/>
              <a:t>すること。</a:t>
            </a:r>
            <a:endParaRPr lang="en-US" altLang="ja-JP" sz="2000" dirty="0"/>
          </a:p>
          <a:p>
            <a:pPr>
              <a:lnSpc>
                <a:spcPct val="120000"/>
              </a:lnSpc>
            </a:pPr>
            <a:r>
              <a:rPr lang="ja-JP" altLang="ja-JP" sz="2000" dirty="0"/>
              <a:t>バックアップデータや元データ</a:t>
            </a:r>
            <a:r>
              <a:rPr lang="ja-JP" altLang="en-US" sz="2000" dirty="0"/>
              <a:t>の</a:t>
            </a:r>
            <a:r>
              <a:rPr lang="ja-JP" altLang="ja-JP" sz="2000" dirty="0"/>
              <a:t>保存場所とは別の離れた場所に安全に保管する</a:t>
            </a:r>
            <a:r>
              <a:rPr lang="ja-JP" altLang="en-US" sz="2000" dirty="0"/>
              <a:t>こと。</a:t>
            </a:r>
            <a:endParaRPr lang="en-US" altLang="ja-JP" sz="2000" dirty="0"/>
          </a:p>
          <a:p>
            <a:pPr>
              <a:lnSpc>
                <a:spcPct val="120000"/>
              </a:lnSpc>
            </a:pPr>
            <a:r>
              <a:rPr lang="ja-JP" altLang="en-US" sz="2000" dirty="0"/>
              <a:t>紙の記録：破損や紛失を防ぐ安全な場所で、簡単に追跡可能で、検索しやすい状態で、保存期間の耐久性を保証する手段で保存。（火災、液体、げっ歯類、湿度等からも保護）</a:t>
            </a:r>
            <a:endParaRPr lang="en-US" altLang="ja-JP" sz="2000" dirty="0"/>
          </a:p>
          <a:p>
            <a:pPr>
              <a:lnSpc>
                <a:spcPct val="120000"/>
              </a:lnSpc>
            </a:pPr>
            <a:r>
              <a:rPr kumimoji="1" lang="ja-JP" altLang="en-US" sz="2000" dirty="0"/>
              <a:t>電子記録：ソフトウェアを更新する場合、アーカイブしたデータが新しいソフトウェアで読めることを保証。手順書に従って定期的に保存。復元する手順が必要。</a:t>
            </a:r>
            <a:endParaRPr kumimoji="1" lang="en-US" altLang="ja-JP" sz="2000" dirty="0"/>
          </a:p>
        </p:txBody>
      </p:sp>
      <p:sp>
        <p:nvSpPr>
          <p:cNvPr id="4" name="角丸四角形 3"/>
          <p:cNvSpPr/>
          <p:nvPr/>
        </p:nvSpPr>
        <p:spPr>
          <a:xfrm>
            <a:off x="720000" y="1440000"/>
            <a:ext cx="10440000" cy="1157109"/>
          </a:xfrm>
          <a:prstGeom prst="roundRect">
            <a:avLst>
              <a:gd name="adj" fmla="val 3054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2800" dirty="0">
                <a:solidFill>
                  <a:schemeClr val="tx1"/>
                </a:solidFill>
              </a:rPr>
              <a:t>完了したデータと関連するメタデータを、工程や業務の再構築のために、最終的な様式で長期的、永久的に保存すること。</a:t>
            </a:r>
            <a:endParaRPr kumimoji="1" lang="ja-JP" altLang="en-US" sz="2800" dirty="0">
              <a:solidFill>
                <a:schemeClr val="tx1"/>
              </a:solidFill>
            </a:endParaRPr>
          </a:p>
        </p:txBody>
      </p:sp>
      <p:sp>
        <p:nvSpPr>
          <p:cNvPr id="5" name="スライド番号プレースホルダー 4"/>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45</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06251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440000" cy="1080000"/>
          </a:xfrm>
        </p:spPr>
        <p:txBody>
          <a:bodyPr/>
          <a:lstStyle/>
          <a:p>
            <a:r>
              <a:rPr lang="ja-JP" altLang="en-US" dirty="0"/>
              <a:t>バックアップ</a:t>
            </a:r>
            <a:r>
              <a:rPr kumimoji="1" lang="ja-JP" altLang="en-US" dirty="0"/>
              <a:t>とは？</a:t>
            </a:r>
          </a:p>
        </p:txBody>
      </p:sp>
      <p:sp>
        <p:nvSpPr>
          <p:cNvPr id="3" name="コンテンツ プレースホルダー 2"/>
          <p:cNvSpPr>
            <a:spLocks noGrp="1"/>
          </p:cNvSpPr>
          <p:nvPr>
            <p:ph idx="1"/>
          </p:nvPr>
        </p:nvSpPr>
        <p:spPr>
          <a:xfrm>
            <a:off x="720000" y="3248695"/>
            <a:ext cx="10515600" cy="1826141"/>
          </a:xfrm>
        </p:spPr>
        <p:txBody>
          <a:bodyPr>
            <a:spAutoFit/>
          </a:bodyPr>
          <a:lstStyle/>
          <a:p>
            <a:pPr>
              <a:lnSpc>
                <a:spcPct val="120000"/>
              </a:lnSpc>
            </a:pPr>
            <a:r>
              <a:rPr lang="ja-JP" altLang="en-US" sz="2000" dirty="0"/>
              <a:t>バックアップには、オリジナルデータと同等の適切なレベルの管理方法がなければならない。（不正なアクセス、データの変更や削除、改ざんを防止する）</a:t>
            </a:r>
            <a:endParaRPr lang="en-US" altLang="ja-JP" sz="2000" dirty="0"/>
          </a:p>
          <a:p>
            <a:pPr>
              <a:lnSpc>
                <a:spcPct val="120000"/>
              </a:lnSpc>
            </a:pPr>
            <a:r>
              <a:rPr lang="ja-JP" altLang="en-US" sz="2000" dirty="0"/>
              <a:t>バックアップにアクセスするための適切なソフトウェアとハードウェアを維持すること。</a:t>
            </a:r>
            <a:endParaRPr lang="en-US" altLang="ja-JP" sz="2000" dirty="0"/>
          </a:p>
          <a:p>
            <a:pPr>
              <a:lnSpc>
                <a:spcPct val="120000"/>
              </a:lnSpc>
            </a:pPr>
            <a:r>
              <a:rPr lang="ja-JP" altLang="ja-JP" sz="2000" dirty="0"/>
              <a:t>バックアップ</a:t>
            </a:r>
            <a:r>
              <a:rPr lang="ja-JP" altLang="en-US" sz="2000" dirty="0"/>
              <a:t>は、オリジナルデータとは</a:t>
            </a:r>
            <a:r>
              <a:rPr lang="ja-JP" altLang="ja-JP" sz="2000" dirty="0"/>
              <a:t>物理的に離れた場所に保存する</a:t>
            </a:r>
            <a:r>
              <a:rPr lang="ja-JP" altLang="en-US" sz="2000" dirty="0"/>
              <a:t>こと</a:t>
            </a:r>
            <a:r>
              <a:rPr lang="ja-JP" altLang="ja-JP" sz="2000" dirty="0"/>
              <a:t>。</a:t>
            </a:r>
            <a:endParaRPr lang="en-US" altLang="ja-JP" sz="2000" dirty="0"/>
          </a:p>
        </p:txBody>
      </p:sp>
      <p:sp>
        <p:nvSpPr>
          <p:cNvPr id="4" name="角丸四角形 3"/>
          <p:cNvSpPr/>
          <p:nvPr/>
        </p:nvSpPr>
        <p:spPr>
          <a:xfrm>
            <a:off x="720000" y="1440000"/>
            <a:ext cx="10440000" cy="1679674"/>
          </a:xfrm>
          <a:prstGeom prst="roundRect">
            <a:avLst>
              <a:gd name="adj" fmla="val 3054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spcAft>
                <a:spcPts val="0"/>
              </a:spcAft>
            </a:pPr>
            <a:r>
              <a:rPr lang="ja-JP" altLang="en-US" sz="2800" kern="100" dirty="0">
                <a:solidFill>
                  <a:schemeClr val="tx1"/>
                </a:solidFill>
                <a:latin typeface="+mn-ea"/>
                <a:cs typeface="Times New Roman"/>
              </a:rPr>
              <a:t>災害復旧の目的で維持される、現行の（編集可能な）データ、メタデータ、システムの構成設定（例えば分析操作に関連する変動性の設定）のコピー。</a:t>
            </a:r>
          </a:p>
        </p:txBody>
      </p:sp>
      <p:sp>
        <p:nvSpPr>
          <p:cNvPr id="5" name="スライド番号プレースホルダー 4"/>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46</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82219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6522" y="19356"/>
            <a:ext cx="12161405" cy="6846665"/>
            <a:chOff x="-6522" y="19356"/>
            <a:chExt cx="12161405" cy="6846665"/>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 y="19356"/>
              <a:ext cx="12161405" cy="6846665"/>
            </a:xfrm>
            <a:prstGeom prst="rect">
              <a:avLst/>
            </a:prstGeom>
            <a:solidFill>
              <a:schemeClr val="bg1">
                <a:lumMod val="95000"/>
                <a:alpha val="31000"/>
              </a:schemeClr>
            </a:solidFill>
          </p:spPr>
        </p:pic>
        <p:sp>
          <p:nvSpPr>
            <p:cNvPr id="18" name="角丸四角形 17"/>
            <p:cNvSpPr/>
            <p:nvPr/>
          </p:nvSpPr>
          <p:spPr>
            <a:xfrm>
              <a:off x="573058" y="332021"/>
              <a:ext cx="10953540" cy="6320405"/>
            </a:xfrm>
            <a:prstGeom prst="roundRect">
              <a:avLst/>
            </a:prstGeom>
            <a:gradFill flip="none" rotWithShape="1">
              <a:gsLst>
                <a:gs pos="0">
                  <a:schemeClr val="accent1">
                    <a:lumMod val="5000"/>
                    <a:lumOff val="95000"/>
                  </a:schemeClr>
                </a:gs>
                <a:gs pos="74000">
                  <a:schemeClr val="bg1"/>
                </a:gs>
                <a:gs pos="83000">
                  <a:schemeClr val="bg1">
                    <a:alpha val="78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図表 3"/>
            <p:cNvGraphicFramePr/>
            <p:nvPr>
              <p:extLst/>
            </p:nvPr>
          </p:nvGraphicFramePr>
          <p:xfrm>
            <a:off x="1972720" y="1158787"/>
            <a:ext cx="1005387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星 12 6"/>
            <p:cNvSpPr/>
            <p:nvPr/>
          </p:nvSpPr>
          <p:spPr>
            <a:xfrm rot="19957717">
              <a:off x="323652" y="2205943"/>
              <a:ext cx="3981868" cy="770896"/>
            </a:xfrm>
            <a:prstGeom prst="star1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p:cNvSpPr txBox="1">
              <a:spLocks/>
            </p:cNvSpPr>
            <p:nvPr/>
          </p:nvSpPr>
          <p:spPr>
            <a:xfrm>
              <a:off x="2507139" y="358926"/>
              <a:ext cx="7113337" cy="1273597"/>
            </a:xfrm>
            <a:prstGeom prst="rect">
              <a:avLst/>
            </a:prstGeom>
            <a:solidFill>
              <a:schemeClr val="bg1">
                <a:alpha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rot="19860750">
              <a:off x="613059" y="1997778"/>
              <a:ext cx="3830678" cy="891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3200" dirty="0">
                  <a:ln>
                    <a:solidFill>
                      <a:srgbClr val="C00000"/>
                    </a:solidFill>
                  </a:ln>
                  <a:solidFill>
                    <a:schemeClr val="tx1"/>
                  </a:solidFill>
                  <a:latin typeface="HG丸ｺﾞｼｯｸM-PRO" panose="020F0600000000000000" pitchFamily="50" charset="-128"/>
                  <a:ea typeface="HG丸ｺﾞｼｯｸM-PRO" panose="020F0600000000000000" pitchFamily="50" charset="-128"/>
                </a:rPr>
                <a:t>作業の追跡が可能</a:t>
              </a:r>
            </a:p>
          </p:txBody>
        </p:sp>
        <p:pic>
          <p:nvPicPr>
            <p:cNvPr id="6" name="図 8" descr="無料ビジネス向けイラスト - 物の識別・選別・&lt;strong&gt;チェック&lt;/strong&gt;・確認 ..."/>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4741" y="2214217"/>
              <a:ext cx="15732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10"/>
            <a:stretch>
              <a:fillRect/>
            </a:stretch>
          </p:blipFill>
          <p:spPr>
            <a:xfrm>
              <a:off x="9197149" y="3309555"/>
              <a:ext cx="1125820" cy="1156877"/>
            </a:xfrm>
            <a:prstGeom prst="rect">
              <a:avLst/>
            </a:prstGeom>
          </p:spPr>
        </p:pic>
        <p:pic>
          <p:nvPicPr>
            <p:cNvPr id="3" name="図 2"/>
            <p:cNvPicPr>
              <a:picLocks noChangeAspect="1"/>
            </p:cNvPicPr>
            <p:nvPr/>
          </p:nvPicPr>
          <p:blipFill>
            <a:blip r:embed="rId11"/>
            <a:stretch>
              <a:fillRect/>
            </a:stretch>
          </p:blipFill>
          <p:spPr>
            <a:xfrm>
              <a:off x="6369690" y="1471629"/>
              <a:ext cx="1259935" cy="1137145"/>
            </a:xfrm>
            <a:prstGeom prst="rect">
              <a:avLst/>
            </a:prstGeom>
          </p:spPr>
        </p:pic>
        <p:graphicFrame>
          <p:nvGraphicFramePr>
            <p:cNvPr id="17" name="図表 16"/>
            <p:cNvGraphicFramePr/>
            <p:nvPr>
              <p:extLst/>
            </p:nvPr>
          </p:nvGraphicFramePr>
          <p:xfrm>
            <a:off x="2581248" y="1987429"/>
            <a:ext cx="6163598" cy="48612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正方形/長方形 1"/>
            <p:cNvSpPr/>
            <p:nvPr/>
          </p:nvSpPr>
          <p:spPr>
            <a:xfrm>
              <a:off x="219112" y="4970650"/>
              <a:ext cx="8109342" cy="1754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a:ln>
                    <a:solidFill>
                      <a:srgbClr val="FF66FF"/>
                    </a:solidFill>
                  </a:ln>
                  <a:latin typeface="HG丸ｺﾞｼｯｸM-PRO" panose="020F0600000000000000" pitchFamily="50" charset="-128"/>
                  <a:ea typeface="HG丸ｺﾞｼｯｸM-PRO" panose="020F0600000000000000" pitchFamily="50" charset="-128"/>
                </a:rPr>
                <a:t>記録</a:t>
              </a:r>
              <a:r>
                <a:rPr lang="en-US" altLang="ja-JP" sz="2400" dirty="0">
                  <a:ln>
                    <a:solidFill>
                      <a:srgbClr val="FF66FF"/>
                    </a:solidFill>
                  </a:ln>
                  <a:latin typeface="HG丸ｺﾞｼｯｸM-PRO" panose="020F0600000000000000" pitchFamily="50" charset="-128"/>
                  <a:ea typeface="HG丸ｺﾞｼｯｸM-PRO" panose="020F0600000000000000" pitchFamily="50" charset="-128"/>
                </a:rPr>
                <a:t>(</a:t>
              </a:r>
              <a:r>
                <a:rPr lang="ja-JP" altLang="en-US" sz="2400" dirty="0">
                  <a:ln>
                    <a:solidFill>
                      <a:srgbClr val="FF66FF"/>
                    </a:solidFill>
                  </a:ln>
                  <a:latin typeface="HG丸ｺﾞｼｯｸM-PRO" panose="020F0600000000000000" pitchFamily="50" charset="-128"/>
                  <a:ea typeface="HG丸ｺﾞｼｯｸM-PRO" panose="020F0600000000000000" pitchFamily="50" charset="-128"/>
                </a:rPr>
                <a:t>データ</a:t>
              </a:r>
              <a:r>
                <a:rPr lang="en-US" altLang="ja-JP" sz="2400" dirty="0">
                  <a:ln>
                    <a:solidFill>
                      <a:srgbClr val="FF66FF"/>
                    </a:solidFill>
                  </a:ln>
                  <a:latin typeface="HG丸ｺﾞｼｯｸM-PRO" panose="020F0600000000000000" pitchFamily="50" charset="-128"/>
                  <a:ea typeface="HG丸ｺﾞｼｯｸM-PRO" panose="020F0600000000000000" pitchFamily="50" charset="-128"/>
                </a:rPr>
                <a:t>)</a:t>
              </a:r>
              <a:r>
                <a:rPr lang="ja-JP" altLang="en-US" sz="2400" dirty="0">
                  <a:ln>
                    <a:solidFill>
                      <a:srgbClr val="FF66FF"/>
                    </a:solidFill>
                  </a:ln>
                  <a:latin typeface="HG丸ｺﾞｼｯｸM-PRO" panose="020F0600000000000000" pitchFamily="50" charset="-128"/>
                  <a:ea typeface="HG丸ｺﾞｼｯｸM-PRO" panose="020F0600000000000000" pitchFamily="50" charset="-128"/>
                </a:rPr>
                <a:t>が完全で一貫性</a:t>
              </a:r>
            </a:p>
            <a:p>
              <a:pPr algn="just"/>
              <a:r>
                <a:rPr lang="ja-JP" altLang="en-US" sz="2400" dirty="0">
                  <a:ln>
                    <a:solidFill>
                      <a:srgbClr val="FF66FF"/>
                    </a:solidFill>
                  </a:ln>
                  <a:latin typeface="HG丸ｺﾞｼｯｸM-PRO" panose="020F0600000000000000" pitchFamily="50" charset="-128"/>
                  <a:ea typeface="HG丸ｺﾞｼｯｸM-PRO" panose="020F0600000000000000" pitchFamily="50" charset="-128"/>
                </a:rPr>
                <a:t>があり正確であることで、私たち</a:t>
              </a:r>
            </a:p>
            <a:p>
              <a:pPr algn="just"/>
              <a:r>
                <a:rPr lang="ja-JP" altLang="en-US" sz="2400" dirty="0">
                  <a:ln>
                    <a:solidFill>
                      <a:srgbClr val="FF66FF"/>
                    </a:solidFill>
                  </a:ln>
                  <a:latin typeface="HG丸ｺﾞｼｯｸM-PRO" panose="020F0600000000000000" pitchFamily="50" charset="-128"/>
                  <a:ea typeface="HG丸ｺﾞｼｯｸM-PRO" panose="020F0600000000000000" pitchFamily="50" charset="-128"/>
                </a:rPr>
                <a:t>が市場へ送り出す製品の</a:t>
              </a:r>
              <a:r>
                <a:rPr kumimoji="1" lang="ja-JP" altLang="en-US" sz="2400" dirty="0">
                  <a:ln>
                    <a:solidFill>
                      <a:srgbClr val="FF66FF"/>
                    </a:solidFill>
                  </a:ln>
                  <a:latin typeface="HG丸ｺﾞｼｯｸM-PRO" panose="020F0600000000000000" pitchFamily="50" charset="-128"/>
                  <a:ea typeface="HG丸ｺﾞｼｯｸM-PRO" panose="020F0600000000000000" pitchFamily="50" charset="-128"/>
                </a:rPr>
                <a:t>品質が証明でき、</a:t>
              </a:r>
            </a:p>
            <a:p>
              <a:pPr algn="just"/>
              <a:r>
                <a:rPr kumimoji="1" lang="ja-JP" altLang="en-US" sz="2400" dirty="0" smtClean="0">
                  <a:ln>
                    <a:solidFill>
                      <a:srgbClr val="FF9966"/>
                    </a:solidFill>
                  </a:ln>
                  <a:solidFill>
                    <a:srgbClr val="FF9966"/>
                  </a:solidFill>
                  <a:latin typeface="HG丸ｺﾞｼｯｸM-PRO" panose="020F0600000000000000" pitchFamily="50" charset="-128"/>
                  <a:ea typeface="HG丸ｺﾞｼｯｸM-PRO" panose="020F0600000000000000" pitchFamily="50" charset="-128"/>
                </a:rPr>
                <a:t>患者さんや</a:t>
              </a:r>
              <a:r>
                <a:rPr kumimoji="1" lang="ja-JP" altLang="en-US" sz="2400" dirty="0">
                  <a:ln>
                    <a:solidFill>
                      <a:srgbClr val="FF9966"/>
                    </a:solidFill>
                  </a:ln>
                  <a:solidFill>
                    <a:srgbClr val="FF9966"/>
                  </a:solidFill>
                  <a:latin typeface="HG丸ｺﾞｼｯｸM-PRO" panose="020F0600000000000000" pitchFamily="50" charset="-128"/>
                  <a:ea typeface="HG丸ｺﾞｼｯｸM-PRO" panose="020F0600000000000000" pitchFamily="50" charset="-128"/>
                </a:rPr>
                <a:t>医療機関の方々の信頼に応えることができる！</a:t>
              </a:r>
            </a:p>
          </p:txBody>
        </p:sp>
      </p:grpSp>
      <p:sp>
        <p:nvSpPr>
          <p:cNvPr id="14" name="Rectangle 12"/>
          <p:cNvSpPr txBox="1">
            <a:spLocks noChangeArrowheads="1"/>
          </p:cNvSpPr>
          <p:nvPr/>
        </p:nvSpPr>
        <p:spPr bwMode="auto">
          <a:xfrm>
            <a:off x="10474535" y="6466688"/>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F3DE42E6-ED5A-4857-902E-C47F6FED7A70}"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5</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7211236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8" name="テキスト ボックス 7"/>
          <p:cNvSpPr txBox="1"/>
          <p:nvPr/>
        </p:nvSpPr>
        <p:spPr>
          <a:xfrm>
            <a:off x="144262" y="2282017"/>
            <a:ext cx="11890157" cy="4531199"/>
          </a:xfrm>
          <a:prstGeom prst="rect">
            <a:avLst/>
          </a:prstGeom>
          <a:solidFill>
            <a:schemeClr val="bg1">
              <a:alpha val="75000"/>
            </a:schemeClr>
          </a:solidFill>
        </p:spPr>
        <p:txBody>
          <a:bodyPr wrap="none" rtlCol="0">
            <a:noAutofit/>
          </a:bodyPr>
          <a:lstStyle/>
          <a:p>
            <a:pPr marL="342900" indent="-342900" fontAlgn="base">
              <a:spcBef>
                <a:spcPct val="0"/>
              </a:spcBef>
              <a:spcAft>
                <a:spcPct val="0"/>
              </a:spcAft>
              <a:buFont typeface="HG丸ｺﾞｼｯｸM-PRO" panose="020F0600000000000000" pitchFamily="50" charset="-128"/>
              <a:buChar char="❖"/>
            </a:pPr>
            <a:r>
              <a:rPr lang="en-US" altLang="ja-JP"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1980</a:t>
            </a:r>
            <a:r>
              <a:rPr lang="ja-JP" altLang="en-US"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年代後半</a:t>
            </a:r>
            <a:r>
              <a:rPr lang="ja-JP" altLang="en-US" sz="2800" dirty="0">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	</a:t>
            </a:r>
            <a:r>
              <a:rPr lang="en-US" altLang="ja-JP" sz="2800"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cs typeface="メイリオ"/>
              </a:rPr>
              <a:t>Generic Drug Scandal</a:t>
            </a:r>
            <a:endParaRPr lang="ja-JP" altLang="en-US" sz="2800" dirty="0">
              <a:ln>
                <a:solidFill>
                  <a:srgbClr val="7030A0"/>
                </a:solidFill>
              </a:ln>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⇒贈収賄に絡み</a:t>
            </a: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rPr>
              <a:t>製薬会社から誤ったデータが提供されたことが</a:t>
            </a: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発覚！</a:t>
            </a:r>
            <a:endParaRPr lang="en-US" altLang="ja-JP"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r>
              <a:rPr lang="en-US" altLang="ja-JP"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a:t>
            </a: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a:t>
            </a:r>
            <a:r>
              <a:rPr lang="ja-JP" altLang="en-US" sz="2800" dirty="0">
                <a:ln>
                  <a:solidFill>
                    <a:srgbClr val="7030A0"/>
                  </a:solidFill>
                </a:ln>
                <a:solidFill>
                  <a:srgbClr val="FF0000"/>
                </a:solidFill>
                <a:latin typeface="HG丸ｺﾞｼｯｸM-PRO" panose="020F0600000000000000" pitchFamily="50" charset="-128"/>
                <a:ea typeface="HG丸ｺﾞｼｯｸM-PRO" panose="020F0600000000000000" pitchFamily="50" charset="-128"/>
                <a:cs typeface="メイリオ"/>
              </a:rPr>
              <a:t>莫大な課徴金，株価への影響，事業運営への障害</a:t>
            </a: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が発生 </a:t>
            </a:r>
            <a:r>
              <a:rPr lang="en-US" altLang="ja-JP"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a:t>
            </a:r>
            <a:endPar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endParaRPr lang="en-US" altLang="ja-JP" sz="1600" dirty="0">
              <a:solidFill>
                <a:srgbClr val="FFCC00"/>
              </a:solidFill>
              <a:latin typeface="HG丸ｺﾞｼｯｸM-PRO" panose="020F0600000000000000" pitchFamily="50" charset="-128"/>
              <a:ea typeface="HG丸ｺﾞｼｯｸM-PRO" panose="020F0600000000000000" pitchFamily="50" charset="-128"/>
              <a:cs typeface="メイリオ"/>
            </a:endParaRPr>
          </a:p>
          <a:p>
            <a:pPr marL="342900" indent="-342900" fontAlgn="base">
              <a:spcBef>
                <a:spcPct val="0"/>
              </a:spcBef>
              <a:spcAft>
                <a:spcPct val="0"/>
              </a:spcAft>
              <a:buFont typeface="HG丸ｺﾞｼｯｸM-PRO" panose="020F0600000000000000" pitchFamily="50" charset="-128"/>
              <a:buChar char="❖"/>
            </a:pPr>
            <a:r>
              <a:rPr lang="en-US" altLang="ja-JP"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1990</a:t>
            </a:r>
            <a:r>
              <a:rPr lang="ja-JP" altLang="en-US"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年代前半</a:t>
            </a:r>
            <a:r>
              <a:rPr lang="ja-JP" altLang="en-US" sz="2800" dirty="0">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	</a:t>
            </a:r>
            <a:r>
              <a:rPr lang="en-US" altLang="ja-JP" sz="2800"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cs typeface="メイリオ"/>
              </a:rPr>
              <a:t>Application Integrity Policy (FDA)</a:t>
            </a:r>
          </a:p>
          <a:p>
            <a:pPr fontAlgn="base">
              <a:spcBef>
                <a:spcPct val="0"/>
              </a:spcBef>
              <a:spcAft>
                <a:spcPct val="0"/>
              </a:spcAft>
            </a:pP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⇒申請データの完全性に関するガイドライン発出！</a:t>
            </a:r>
            <a:endParaRPr lang="en-US" altLang="ja-JP"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endParaRPr lang="ja-JP" altLang="en-US" sz="1600" dirty="0">
              <a:ln>
                <a:solidFill>
                  <a:schemeClr val="tx1"/>
                </a:solidFill>
              </a:ln>
              <a:latin typeface="HG丸ｺﾞｼｯｸM-PRO" panose="020F0600000000000000" pitchFamily="50" charset="-128"/>
              <a:ea typeface="HG丸ｺﾞｼｯｸM-PRO" panose="020F0600000000000000" pitchFamily="50" charset="-128"/>
              <a:cs typeface="メイリオ"/>
            </a:endParaRPr>
          </a:p>
          <a:p>
            <a:pPr marL="342900" indent="-342900" fontAlgn="base">
              <a:spcBef>
                <a:spcPct val="0"/>
              </a:spcBef>
              <a:spcAft>
                <a:spcPct val="0"/>
              </a:spcAft>
              <a:buFont typeface="HG丸ｺﾞｼｯｸM-PRO" panose="020F0600000000000000" pitchFamily="50" charset="-128"/>
              <a:buChar char="❖"/>
            </a:pPr>
            <a:r>
              <a:rPr lang="en-US" altLang="ja-JP"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2010</a:t>
            </a:r>
            <a:r>
              <a:rPr lang="ja-JP" altLang="en-US"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年以降</a:t>
            </a:r>
            <a:r>
              <a:rPr lang="ja-JP" altLang="en-US" sz="2800" dirty="0">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	</a:t>
            </a:r>
            <a:r>
              <a:rPr lang="ja-JP" altLang="en-US" sz="2800" dirty="0" smtClean="0">
                <a:ln>
                  <a:solidFill>
                    <a:srgbClr val="FF0000"/>
                  </a:solidFill>
                </a:ln>
                <a:solidFill>
                  <a:srgbClr val="FF0000"/>
                </a:solidFill>
                <a:latin typeface="HG丸ｺﾞｼｯｸM-PRO" panose="020F0600000000000000" pitchFamily="50" charset="-128"/>
                <a:ea typeface="HG丸ｺﾞｼｯｸM-PRO" panose="020F0600000000000000" pitchFamily="50" charset="-128"/>
                <a:cs typeface="メイリオ"/>
              </a:rPr>
              <a:t>データの完全性の</a:t>
            </a:r>
            <a:r>
              <a:rPr lang="ja-JP" altLang="en-US" sz="2800"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cs typeface="メイリオ"/>
              </a:rPr>
              <a:t>適用範囲拡大！</a:t>
            </a:r>
            <a:r>
              <a:rPr lang="en-US" altLang="ja-JP" sz="2800"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cs typeface="メイリオ"/>
              </a:rPr>
              <a:t>(FDA)</a:t>
            </a:r>
          </a:p>
          <a:p>
            <a:pPr fontAlgn="base">
              <a:spcBef>
                <a:spcPct val="0"/>
              </a:spcBef>
              <a:spcAft>
                <a:spcPct val="0"/>
              </a:spcAft>
            </a:pP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⇒米国製品の大口供給元であるインドや中国の原薬工場への査察を</a:t>
            </a:r>
          </a:p>
          <a:p>
            <a:pPr fontAlgn="base">
              <a:spcBef>
                <a:spcPct val="0"/>
              </a:spcBef>
              <a:spcAft>
                <a:spcPct val="0"/>
              </a:spcAft>
            </a:pP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強化！</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正しいデータが出せない会社の</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品質</a:t>
            </a: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は保証できない．供給元での不具合は製品の</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欠品</a:t>
            </a: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に直結する．</a:t>
            </a:r>
          </a:p>
          <a:p>
            <a:pPr fontAlgn="base">
              <a:spcBef>
                <a:spcPct val="0"/>
              </a:spcBef>
              <a:spcAft>
                <a:spcPct val="0"/>
              </a:spcAft>
            </a:pP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endParaRPr lang="en-US" altLang="ja-JP" sz="1600" dirty="0">
              <a:ln>
                <a:solidFill>
                  <a:schemeClr val="tx1"/>
                </a:solidFill>
              </a:ln>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endParaRPr lang="en-US" altLang="ja-JP" sz="1600" dirty="0">
              <a:ln>
                <a:solidFill>
                  <a:schemeClr val="tx1"/>
                </a:solidFill>
              </a:ln>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endParaRPr lang="en-US" altLang="ja-JP" sz="1600" dirty="0">
              <a:ln>
                <a:solidFill>
                  <a:schemeClr val="tx1"/>
                </a:solidFill>
              </a:ln>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endParaRPr lang="en-US" altLang="ja-JP" sz="1600" dirty="0">
              <a:ln>
                <a:solidFill>
                  <a:schemeClr val="tx1"/>
                </a:solidFill>
              </a:ln>
              <a:latin typeface="HG丸ｺﾞｼｯｸM-PRO" panose="020F0600000000000000" pitchFamily="50" charset="-128"/>
              <a:ea typeface="HG丸ｺﾞｼｯｸM-PRO" panose="020F0600000000000000" pitchFamily="50" charset="-128"/>
              <a:cs typeface="メイリオ"/>
            </a:endParaRPr>
          </a:p>
        </p:txBody>
      </p:sp>
      <p:sp>
        <p:nvSpPr>
          <p:cNvPr id="2" name="星 7 1"/>
          <p:cNvSpPr/>
          <p:nvPr/>
        </p:nvSpPr>
        <p:spPr>
          <a:xfrm>
            <a:off x="7988300" y="2205131"/>
            <a:ext cx="1638300" cy="601569"/>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発端</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140" y="1275642"/>
            <a:ext cx="1551072" cy="865989"/>
          </a:xfrm>
          <a:prstGeom prst="rect">
            <a:avLst/>
          </a:prstGeom>
        </p:spPr>
      </p:pic>
      <p:graphicFrame>
        <p:nvGraphicFramePr>
          <p:cNvPr id="10" name="オブジェクト 9"/>
          <p:cNvGraphicFramePr>
            <a:graphicFrameLocks noChangeAspect="1"/>
          </p:cNvGraphicFramePr>
          <p:nvPr>
            <p:extLst/>
          </p:nvPr>
        </p:nvGraphicFramePr>
        <p:xfrm>
          <a:off x="10645921" y="3812718"/>
          <a:ext cx="1460761" cy="1134829"/>
        </p:xfrm>
        <a:graphic>
          <a:graphicData uri="http://schemas.openxmlformats.org/presentationml/2006/ole">
            <mc:AlternateContent xmlns:mc="http://schemas.openxmlformats.org/markup-compatibility/2006">
              <mc:Choice xmlns:v="urn:schemas-microsoft-com:vml" Requires="v">
                <p:oleObj spid="_x0000_s3090" name="Acrobat Document" showAsIcon="1" r:id="rId6" imgW="914400" imgH="806400" progId="AcroExch.Document.DC">
                  <p:embed/>
                </p:oleObj>
              </mc:Choice>
              <mc:Fallback>
                <p:oleObj name="Acrobat Document" showAsIcon="1" r:id="rId6" imgW="914400" imgH="806400" progId="AcroExch.Document.DC">
                  <p:embed/>
                  <p:pic>
                    <p:nvPicPr>
                      <p:cNvPr id="0" name=""/>
                      <p:cNvPicPr/>
                      <p:nvPr/>
                    </p:nvPicPr>
                    <p:blipFill>
                      <a:blip r:embed="rId7"/>
                      <a:stretch>
                        <a:fillRect/>
                      </a:stretch>
                    </p:blipFill>
                    <p:spPr>
                      <a:xfrm>
                        <a:off x="10645921" y="3812718"/>
                        <a:ext cx="1460761" cy="1134829"/>
                      </a:xfrm>
                      <a:prstGeom prst="rect">
                        <a:avLst/>
                      </a:prstGeom>
                    </p:spPr>
                  </p:pic>
                </p:oleObj>
              </mc:Fallback>
            </mc:AlternateContent>
          </a:graphicData>
        </a:graphic>
      </p:graphicFrame>
      <p:sp>
        <p:nvSpPr>
          <p:cNvPr id="11" name="Rectangle 12"/>
          <p:cNvSpPr txBox="1">
            <a:spLocks noChangeArrowheads="1"/>
          </p:cNvSpPr>
          <p:nvPr/>
        </p:nvSpPr>
        <p:spPr bwMode="auto">
          <a:xfrm>
            <a:off x="10422511" y="6407235"/>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D1B6818F-860D-4005-892D-FD7B6BFCA30D}"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6</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5" name="タイトル 1"/>
          <p:cNvSpPr txBox="1">
            <a:spLocks/>
          </p:cNvSpPr>
          <p:nvPr/>
        </p:nvSpPr>
        <p:spPr>
          <a:xfrm>
            <a:off x="2538663" y="350235"/>
            <a:ext cx="7113337" cy="1273597"/>
          </a:xfrm>
          <a:prstGeom prst="rect">
            <a:avLst/>
          </a:prstGeom>
          <a:solidFill>
            <a:schemeClr val="bg1">
              <a:alpha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8"/>
          <a:stretch>
            <a:fillRect/>
          </a:stretch>
        </p:blipFill>
        <p:spPr>
          <a:xfrm>
            <a:off x="10249737" y="1271350"/>
            <a:ext cx="1514475" cy="895350"/>
          </a:xfrm>
          <a:prstGeom prst="rect">
            <a:avLst/>
          </a:prstGeom>
          <a:ln w="25400">
            <a:solidFill>
              <a:srgbClr val="0070C0"/>
            </a:solidFill>
          </a:ln>
        </p:spPr>
      </p:pic>
    </p:spTree>
    <p:extLst>
      <p:ext uri="{BB962C8B-B14F-4D97-AF65-F5344CB8AC3E}">
        <p14:creationId xmlns:p14="http://schemas.microsoft.com/office/powerpoint/2010/main" val="3023243833"/>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 y="5667"/>
            <a:ext cx="12161405" cy="6846665"/>
          </a:xfrm>
          <a:prstGeom prst="rect">
            <a:avLst/>
          </a:prstGeom>
          <a:gradFill>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0" scaled="1"/>
          </a:gradFill>
        </p:spPr>
      </p:pic>
      <p:pic>
        <p:nvPicPr>
          <p:cNvPr id="409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897" y="2166700"/>
            <a:ext cx="5297474" cy="455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txBox="1">
            <a:spLocks noChangeArrowheads="1"/>
          </p:cNvSpPr>
          <p:nvPr/>
        </p:nvSpPr>
        <p:spPr bwMode="auto">
          <a:xfrm>
            <a:off x="10429205" y="6399080"/>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963D85FC-86F0-4D57-BA7D-5452B2F59031}"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7</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rot="16200000">
            <a:off x="-1265335" y="4170282"/>
            <a:ext cx="4750656" cy="350307"/>
          </a:xfrm>
          <a:prstGeom prst="roundRect">
            <a:avLst/>
          </a:prstGeom>
          <a:gradFill flip="none" rotWithShape="1">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Warning letter</a:t>
            </a:r>
            <a:r>
              <a:rPr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中の</a:t>
            </a:r>
            <a:r>
              <a:rPr lang="en-US" altLang="ja-JP"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DI</a:t>
            </a:r>
            <a:r>
              <a:rPr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 関連の警告の比率</a:t>
            </a:r>
            <a:endParaRPr kumimoji="1"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2934753" y="6192714"/>
            <a:ext cx="1960230" cy="353923"/>
          </a:xfrm>
          <a:prstGeom prst="roundRect">
            <a:avLst/>
          </a:prstGeom>
          <a:gradFill flip="none" rotWithShape="1">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事業年度</a:t>
            </a:r>
          </a:p>
        </p:txBody>
      </p:sp>
      <p:sp>
        <p:nvSpPr>
          <p:cNvPr id="1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371600" y="3530600"/>
            <a:ext cx="184731" cy="369332"/>
          </a:xfrm>
          <a:prstGeom prst="rect">
            <a:avLst/>
          </a:prstGeom>
          <a:noFill/>
        </p:spPr>
        <p:txBody>
          <a:bodyPr wrap="none" rtlCol="0">
            <a:spAutoFit/>
          </a:bodyPr>
          <a:lstStyle/>
          <a:p>
            <a:endParaRPr kumimoji="1" lang="ja-JP" altLang="en-US" dirty="0"/>
          </a:p>
        </p:txBody>
      </p:sp>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140" y="1275642"/>
            <a:ext cx="1551072" cy="865989"/>
          </a:xfrm>
          <a:prstGeom prst="rect">
            <a:avLst/>
          </a:prstGeom>
        </p:spPr>
      </p:pic>
      <p:pic>
        <p:nvPicPr>
          <p:cNvPr id="18" name="図 17"/>
          <p:cNvPicPr>
            <a:picLocks noChangeAspect="1"/>
          </p:cNvPicPr>
          <p:nvPr/>
        </p:nvPicPr>
        <p:blipFill>
          <a:blip r:embed="rId6"/>
          <a:stretch>
            <a:fillRect/>
          </a:stretch>
        </p:blipFill>
        <p:spPr>
          <a:xfrm>
            <a:off x="10249737" y="1271350"/>
            <a:ext cx="1514475" cy="895350"/>
          </a:xfrm>
          <a:prstGeom prst="rect">
            <a:avLst/>
          </a:prstGeom>
          <a:ln w="25400">
            <a:solidFill>
              <a:srgbClr val="0070C0"/>
            </a:solidFill>
          </a:ln>
        </p:spPr>
      </p:pic>
      <p:sp>
        <p:nvSpPr>
          <p:cNvPr id="14" name="左矢印 13"/>
          <p:cNvSpPr/>
          <p:nvPr/>
        </p:nvSpPr>
        <p:spPr>
          <a:xfrm>
            <a:off x="6060058" y="1762804"/>
            <a:ext cx="6039096" cy="3109638"/>
          </a:xfrm>
          <a:prstGeom prst="leftArrow">
            <a:avLst>
              <a:gd name="adj1" fmla="val 67978"/>
              <a:gd name="adj2" fmla="val 36137"/>
            </a:avLst>
          </a:prstGeom>
          <a:gradFill>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ja-JP"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2015</a:t>
            </a:r>
            <a:r>
              <a:rPr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年から、</a:t>
            </a:r>
            <a:r>
              <a:rPr lang="en-US" altLang="ja-JP"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Warning letter</a:t>
            </a:r>
            <a:r>
              <a:rPr lang="ja-JP" altLang="en-US" sz="2800" dirty="0" smtClean="0">
                <a:ln>
                  <a:solidFill>
                    <a:srgbClr val="00B050"/>
                  </a:solidFill>
                </a:ln>
                <a:solidFill>
                  <a:schemeClr val="tx1"/>
                </a:solidFill>
                <a:latin typeface="HG丸ｺﾞｼｯｸM-PRO" panose="020F0600000000000000" pitchFamily="50" charset="-128"/>
                <a:ea typeface="HG丸ｺﾞｼｯｸM-PRO" panose="020F0600000000000000" pitchFamily="50" charset="-128"/>
              </a:rPr>
              <a:t>のうちデータの完全性関連</a:t>
            </a:r>
            <a:r>
              <a:rPr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の警告の比率は減少傾向！</a:t>
            </a:r>
            <a:endParaRPr lang="en-US" altLang="ja-JP"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endParaRPr>
          </a:p>
          <a:p>
            <a:pPr algn="just"/>
            <a:r>
              <a:rPr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しかし</a:t>
            </a:r>
            <a:r>
              <a:rPr lang="en-US" altLang="ja-JP"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a:t>
            </a:r>
            <a:r>
              <a:rPr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未だ</a:t>
            </a:r>
            <a:r>
              <a:rPr lang="en-US" altLang="ja-JP"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4</a:t>
            </a:r>
            <a:r>
              <a:rPr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割を超えている！</a:t>
            </a:r>
            <a:endParaRPr kumimoji="1"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a:xfrm>
            <a:off x="5609574" y="6405287"/>
            <a:ext cx="3090286" cy="277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出典：</a:t>
            </a:r>
            <a:r>
              <a:rPr kumimoji="1" lang="en-US" altLang="ja-JP"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FDA</a:t>
            </a:r>
            <a:r>
              <a:rPr kumimoji="1"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の</a:t>
            </a:r>
            <a:r>
              <a:rPr kumimoji="1" lang="en-US" altLang="ja-JP"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HP</a:t>
            </a:r>
            <a:endParaRPr kumimoji="1"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96921980"/>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20" name="Rectangle 12"/>
          <p:cNvSpPr txBox="1">
            <a:spLocks noChangeArrowheads="1"/>
          </p:cNvSpPr>
          <p:nvPr/>
        </p:nvSpPr>
        <p:spPr bwMode="auto">
          <a:xfrm>
            <a:off x="10429204" y="6399079"/>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8</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588" y="1320605"/>
            <a:ext cx="1394302" cy="929535"/>
          </a:xfrm>
          <a:prstGeom prst="rect">
            <a:avLst/>
          </a:prstGeom>
        </p:spPr>
      </p:pic>
      <p:graphicFrame>
        <p:nvGraphicFramePr>
          <p:cNvPr id="3" name="図表 2"/>
          <p:cNvGraphicFramePr/>
          <p:nvPr>
            <p:extLst/>
          </p:nvPr>
        </p:nvGraphicFramePr>
        <p:xfrm>
          <a:off x="1742823" y="1378832"/>
          <a:ext cx="988488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図 3"/>
          <p:cNvPicPr>
            <a:picLocks noChangeAspect="1"/>
          </p:cNvPicPr>
          <p:nvPr/>
        </p:nvPicPr>
        <p:blipFill>
          <a:blip r:embed="rId10"/>
          <a:stretch>
            <a:fillRect/>
          </a:stretch>
        </p:blipFill>
        <p:spPr>
          <a:xfrm>
            <a:off x="107331" y="2891182"/>
            <a:ext cx="2085975" cy="964126"/>
          </a:xfrm>
          <a:prstGeom prst="rect">
            <a:avLst/>
          </a:prstGeom>
        </p:spPr>
      </p:pic>
      <p:sp>
        <p:nvSpPr>
          <p:cNvPr id="6" name="テキスト ボックス 5"/>
          <p:cNvSpPr txBox="1"/>
          <p:nvPr/>
        </p:nvSpPr>
        <p:spPr>
          <a:xfrm>
            <a:off x="98343" y="3762490"/>
            <a:ext cx="2184754" cy="430887"/>
          </a:xfrm>
          <a:prstGeom prst="rect">
            <a:avLst/>
          </a:prstGeom>
          <a:noFill/>
        </p:spPr>
        <p:txBody>
          <a:bodyPr wrap="square" rtlCol="0">
            <a:spAutoFit/>
          </a:bodyPr>
          <a:lstStyle/>
          <a:p>
            <a:r>
              <a:rPr kumimoji="1" lang="en-US" altLang="ja-JP" sz="1100" dirty="0">
                <a:latin typeface="HG丸ｺﾞｼｯｸM-PRO" panose="020F0600000000000000" pitchFamily="50" charset="-128"/>
                <a:ea typeface="HG丸ｺﾞｼｯｸM-PRO" panose="020F0600000000000000" pitchFamily="50" charset="-128"/>
              </a:rPr>
              <a:t>2017</a:t>
            </a:r>
            <a:r>
              <a:rPr kumimoji="1" lang="ja-JP" altLang="en-US" sz="1100" dirty="0">
                <a:latin typeface="HG丸ｺﾞｼｯｸM-PRO" panose="020F0600000000000000" pitchFamily="50" charset="-128"/>
                <a:ea typeface="HG丸ｺﾞｼｯｸM-PRO" panose="020F0600000000000000" pitchFamily="50" charset="-128"/>
              </a:rPr>
              <a:t>年の</a:t>
            </a:r>
            <a:r>
              <a:rPr kumimoji="1" lang="en-US" altLang="ja-JP" sz="1100" dirty="0">
                <a:latin typeface="HG丸ｺﾞｼｯｸM-PRO" panose="020F0600000000000000" pitchFamily="50" charset="-128"/>
                <a:ea typeface="HG丸ｺﾞｼｯｸM-PRO" panose="020F0600000000000000" pitchFamily="50" charset="-128"/>
              </a:rPr>
              <a:t>｢GMP</a:t>
            </a:r>
            <a:r>
              <a:rPr kumimoji="1" lang="ja-JP" altLang="en-US" sz="1100" dirty="0">
                <a:latin typeface="HG丸ｺﾞｼｯｸM-PRO" panose="020F0600000000000000" pitchFamily="50" charset="-128"/>
                <a:ea typeface="HG丸ｺﾞｼｯｸM-PRO" panose="020F0600000000000000" pitchFamily="50" charset="-128"/>
              </a:rPr>
              <a:t>事例研究会</a:t>
            </a:r>
            <a:r>
              <a:rPr kumimoji="1" lang="en-US" altLang="ja-JP" sz="1100" dirty="0">
                <a:latin typeface="HG丸ｺﾞｼｯｸM-PRO" panose="020F0600000000000000" pitchFamily="50" charset="-128"/>
                <a:ea typeface="HG丸ｺﾞｼｯｸM-PRO" panose="020F0600000000000000" pitchFamily="50" charset="-128"/>
              </a:rPr>
              <a:t>｣</a:t>
            </a:r>
            <a:endParaRPr kumimoji="1" lang="ja-JP" altLang="en-US" sz="11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PMDA</a:t>
            </a:r>
            <a:r>
              <a:rPr kumimoji="1" lang="ja-JP" altLang="en-US" sz="1100" dirty="0">
                <a:latin typeface="HG丸ｺﾞｼｯｸM-PRO" panose="020F0600000000000000" pitchFamily="50" charset="-128"/>
                <a:ea typeface="HG丸ｺﾞｼｯｸM-PRO" panose="020F0600000000000000" pitchFamily="50" charset="-128"/>
              </a:rPr>
              <a:t>の</a:t>
            </a:r>
            <a:r>
              <a:rPr lang="ja-JP" altLang="en-US" sz="1100" dirty="0">
                <a:latin typeface="HG丸ｺﾞｼｯｸM-PRO" panose="020F0600000000000000" pitchFamily="50" charset="-128"/>
                <a:ea typeface="HG丸ｺﾞｼｯｸM-PRO" panose="020F0600000000000000" pitchFamily="50" charset="-128"/>
              </a:rPr>
              <a:t>講演</a:t>
            </a:r>
            <a:r>
              <a:rPr kumimoji="1" lang="ja-JP" altLang="en-US" sz="1100" dirty="0">
                <a:latin typeface="HG丸ｺﾞｼｯｸM-PRO" panose="020F0600000000000000" pitchFamily="50" charset="-128"/>
                <a:ea typeface="HG丸ｺﾞｼｯｸM-PRO" panose="020F0600000000000000" pitchFamily="50" charset="-128"/>
              </a:rPr>
              <a:t>より．</a:t>
            </a:r>
          </a:p>
        </p:txBody>
      </p:sp>
    </p:spTree>
    <p:extLst>
      <p:ext uri="{BB962C8B-B14F-4D97-AF65-F5344CB8AC3E}">
        <p14:creationId xmlns:p14="http://schemas.microsoft.com/office/powerpoint/2010/main" val="4040067953"/>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4" name="台形 3"/>
          <p:cNvSpPr/>
          <p:nvPr/>
        </p:nvSpPr>
        <p:spPr>
          <a:xfrm rot="5400000">
            <a:off x="5573910" y="-3986997"/>
            <a:ext cx="1031123" cy="12178947"/>
          </a:xfrm>
          <a:prstGeom prst="trapezoid">
            <a:avLst>
              <a:gd name="adj" fmla="val 26198"/>
            </a:avLst>
          </a:prstGeom>
          <a:gradFill>
            <a:gsLst>
              <a:gs pos="0">
                <a:schemeClr val="accent6">
                  <a:lumMod val="5000"/>
                  <a:lumOff val="95000"/>
                </a:schemeClr>
              </a:gs>
              <a:gs pos="74000">
                <a:schemeClr val="accent6">
                  <a:lumMod val="20000"/>
                  <a:lumOff val="80000"/>
                </a:schemeClr>
              </a:gs>
              <a:gs pos="89000">
                <a:schemeClr val="accent6">
                  <a:lumMod val="20000"/>
                  <a:lumOff val="80000"/>
                </a:schemeClr>
              </a:gs>
              <a:gs pos="100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21" name="タイトル 1"/>
          <p:cNvSpPr txBox="1">
            <a:spLocks/>
          </p:cNvSpPr>
          <p:nvPr/>
        </p:nvSpPr>
        <p:spPr>
          <a:xfrm>
            <a:off x="17539" y="1780580"/>
            <a:ext cx="12161405" cy="72008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ln>
                  <a:solidFill>
                    <a:srgbClr val="0000FF"/>
                  </a:solidFill>
                </a:ln>
                <a:latin typeface="HG丸ｺﾞｼｯｸM-PRO" panose="020F0600000000000000" pitchFamily="50" charset="-128"/>
                <a:ea typeface="HG丸ｺﾞｼｯｸM-PRO" panose="020F0600000000000000" pitchFamily="50" charset="-128"/>
              </a:rPr>
              <a:t>も</a:t>
            </a:r>
            <a:r>
              <a:rPr lang="ja-JP" altLang="en-US" sz="5400" dirty="0">
                <a:ln>
                  <a:solidFill>
                    <a:srgbClr val="0000FF"/>
                  </a:solidFill>
                </a:ln>
                <a:latin typeface="HG丸ｺﾞｼｯｸM-PRO" panose="020F0600000000000000" pitchFamily="50" charset="-128"/>
                <a:ea typeface="HG丸ｺﾞｼｯｸM-PRO" panose="020F0600000000000000" pitchFamily="50" charset="-128"/>
              </a:rPr>
              <a:t>し</a:t>
            </a:r>
            <a:r>
              <a:rPr lang="ja-JP" altLang="en-US" sz="4000" dirty="0">
                <a:ln>
                  <a:solidFill>
                    <a:srgbClr val="0000FF"/>
                  </a:solidFill>
                </a:ln>
                <a:latin typeface="HG丸ｺﾞｼｯｸM-PRO" panose="020F0600000000000000" pitchFamily="50" charset="-128"/>
                <a:ea typeface="HG丸ｺﾞｼｯｸM-PRO" panose="020F0600000000000000" pitchFamily="50" charset="-128"/>
              </a:rPr>
              <a:t>･･</a:t>
            </a:r>
            <a:r>
              <a:rPr lang="ja-JP" altLang="en-US" sz="4000" dirty="0" smtClean="0">
                <a:ln>
                  <a:solidFill>
                    <a:srgbClr val="0000FF"/>
                  </a:solidFill>
                </a:ln>
                <a:latin typeface="HG丸ｺﾞｼｯｸM-PRO" panose="020F0600000000000000" pitchFamily="50" charset="-128"/>
                <a:ea typeface="HG丸ｺﾞｼｯｸM-PRO" panose="020F0600000000000000" pitchFamily="50" charset="-128"/>
              </a:rPr>
              <a:t>･</a:t>
            </a:r>
            <a:r>
              <a:rPr lang="ja-JP" altLang="en-US" sz="4800" dirty="0" smtClean="0">
                <a:ln>
                  <a:solidFill>
                    <a:srgbClr val="0000FF"/>
                  </a:solidFill>
                </a:ln>
                <a:latin typeface="HG丸ｺﾞｼｯｸM-PRO" panose="020F0600000000000000" pitchFamily="50" charset="-128"/>
                <a:ea typeface="HG丸ｺﾞｼｯｸM-PRO" panose="020F0600000000000000" pitchFamily="50" charset="-128"/>
              </a:rPr>
              <a:t>データ</a:t>
            </a:r>
            <a:r>
              <a:rPr lang="ja-JP" altLang="en-US" sz="4000" dirty="0" smtClean="0">
                <a:ln>
                  <a:solidFill>
                    <a:srgbClr val="0000FF"/>
                  </a:solidFill>
                </a:ln>
                <a:latin typeface="HG丸ｺﾞｼｯｸM-PRO" panose="020F0600000000000000" pitchFamily="50" charset="-128"/>
                <a:ea typeface="HG丸ｺﾞｼｯｸM-PRO" panose="020F0600000000000000" pitchFamily="50" charset="-128"/>
              </a:rPr>
              <a:t>の完全性</a:t>
            </a:r>
            <a:r>
              <a:rPr lang="ja-JP" altLang="en-US" sz="3200" dirty="0" smtClean="0">
                <a:ln>
                  <a:solidFill>
                    <a:srgbClr val="0000FF"/>
                  </a:solidFill>
                </a:ln>
                <a:latin typeface="HG丸ｺﾞｼｯｸM-PRO" panose="020F0600000000000000" pitchFamily="50" charset="-128"/>
                <a:ea typeface="HG丸ｺﾞｼｯｸM-PRO" panose="020F0600000000000000" pitchFamily="50" charset="-128"/>
              </a:rPr>
              <a:t>へ</a:t>
            </a:r>
            <a:r>
              <a:rPr lang="ja-JP" altLang="en-US" sz="3200" dirty="0">
                <a:ln>
                  <a:solidFill>
                    <a:srgbClr val="0000FF"/>
                  </a:solidFill>
                </a:ln>
                <a:latin typeface="HG丸ｺﾞｼｯｸM-PRO" panose="020F0600000000000000" pitchFamily="50" charset="-128"/>
                <a:ea typeface="HG丸ｺﾞｼｯｸM-PRO" panose="020F0600000000000000" pitchFamily="50" charset="-128"/>
              </a:rPr>
              <a:t>の対応</a:t>
            </a:r>
            <a:r>
              <a:rPr lang="ja-JP" altLang="en-US" sz="2800" dirty="0">
                <a:ln>
                  <a:solidFill>
                    <a:srgbClr val="0000FF"/>
                  </a:solidFill>
                </a:ln>
                <a:latin typeface="HG丸ｺﾞｼｯｸM-PRO" panose="020F0600000000000000" pitchFamily="50" charset="-128"/>
                <a:ea typeface="HG丸ｺﾞｼｯｸM-PRO" panose="020F0600000000000000" pitchFamily="50" charset="-128"/>
              </a:rPr>
              <a:t>を疎かに</a:t>
            </a:r>
            <a:r>
              <a:rPr lang="ja-JP" altLang="en-US" sz="2400" dirty="0">
                <a:ln>
                  <a:solidFill>
                    <a:srgbClr val="0000FF"/>
                  </a:solidFill>
                </a:ln>
                <a:latin typeface="HG丸ｺﾞｼｯｸM-PRO" panose="020F0600000000000000" pitchFamily="50" charset="-128"/>
                <a:ea typeface="HG丸ｺﾞｼｯｸM-PRO" panose="020F0600000000000000" pitchFamily="50" charset="-128"/>
              </a:rPr>
              <a:t>すると････</a:t>
            </a:r>
          </a:p>
        </p:txBody>
      </p:sp>
      <p:sp>
        <p:nvSpPr>
          <p:cNvPr id="22" name="コンテンツ プレースホルダー 2"/>
          <p:cNvSpPr txBox="1">
            <a:spLocks/>
          </p:cNvSpPr>
          <p:nvPr/>
        </p:nvSpPr>
        <p:spPr>
          <a:xfrm>
            <a:off x="98343" y="2720320"/>
            <a:ext cx="11915857" cy="3918017"/>
          </a:xfrm>
          <a:prstGeom prst="rect">
            <a:avLst/>
          </a:prstGeom>
          <a:solidFill>
            <a:schemeClr val="bg1">
              <a:alpha val="75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defRPr/>
            </a:pPr>
            <a:r>
              <a:rPr lang="ja-JP" altLang="en-US" sz="2800" dirty="0">
                <a:ln>
                  <a:solidFill>
                    <a:srgbClr val="00B050"/>
                  </a:solidFill>
                </a:ln>
                <a:latin typeface="HG丸ｺﾞｼｯｸM-PRO" panose="020F0600000000000000" pitchFamily="50" charset="-128"/>
                <a:ea typeface="HG丸ｺﾞｼｯｸM-PRO" panose="020F0600000000000000" pitchFamily="50" charset="-128"/>
              </a:rPr>
              <a:t>　場合によっては製品の回収が発生し，企業は多くのものを失います！</a:t>
            </a:r>
            <a:endParaRPr lang="en-US" altLang="ja-JP" sz="2800" dirty="0">
              <a:ln>
                <a:solidFill>
                  <a:srgbClr val="00B050"/>
                </a:solidFill>
              </a:ln>
              <a:latin typeface="HG丸ｺﾞｼｯｸM-PRO" panose="020F0600000000000000" pitchFamily="50" charset="-128"/>
              <a:ea typeface="HG丸ｺﾞｼｯｸM-PRO" panose="020F0600000000000000" pitchFamily="50" charset="-128"/>
            </a:endParaRPr>
          </a:p>
          <a:p>
            <a:pPr marL="1028700" lvl="1" indent="-571500" algn="just">
              <a:lnSpc>
                <a:spcPct val="100000"/>
              </a:lnSpc>
              <a:spcBef>
                <a:spcPts val="1200"/>
              </a:spcBef>
              <a:buFont typeface="HG丸ｺﾞｼｯｸM-PRO" panose="020F0600000000000000" pitchFamily="50" charset="-128"/>
              <a:buChar char="❖"/>
              <a:defRPr/>
            </a:pP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回収及び賠償にかかる費用 </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経済的損失</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p>
          <a:p>
            <a:pPr marL="1028700" lvl="1" indent="-571500" algn="just">
              <a:lnSpc>
                <a:spcPct val="100000"/>
              </a:lnSpc>
              <a:buFont typeface="HG丸ｺﾞｼｯｸM-PRO" panose="020F0600000000000000" pitchFamily="50" charset="-128"/>
              <a:buChar char="❖"/>
              <a:defRPr/>
            </a:pP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企業の信頼 </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社会的信用の失墜、株価の下落</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p>
          <a:p>
            <a:pPr marL="1028700" lvl="1" indent="-571500" algn="just">
              <a:lnSpc>
                <a:spcPct val="100000"/>
              </a:lnSpc>
              <a:buFont typeface="HG丸ｺﾞｼｯｸM-PRO" panose="020F0600000000000000" pitchFamily="50" charset="-128"/>
              <a:buChar char="❖"/>
              <a:defRPr/>
            </a:pP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当該製品</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他製品</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の販路 </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シェア縮小･消失</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 </a:t>
            </a:r>
            <a:r>
              <a:rPr lang="ja-JP" altLang="en-US" sz="1800" dirty="0">
                <a:ln>
                  <a:solidFill>
                    <a:schemeClr val="tx1"/>
                  </a:solidFill>
                </a:ln>
                <a:latin typeface="HG丸ｺﾞｼｯｸM-PRO" panose="020F0600000000000000" pitchFamily="50" charset="-128"/>
                <a:ea typeface="HG丸ｺﾞｼｯｸM-PRO" panose="020F0600000000000000" pitchFamily="50" charset="-128"/>
              </a:rPr>
              <a:t>等々</a:t>
            </a:r>
            <a:endParaRPr lang="en-US" altLang="ja-JP" sz="1800" dirty="0">
              <a:ln>
                <a:solidFill>
                  <a:schemeClr val="tx1"/>
                </a:solidFill>
              </a:ln>
            </a:endParaRPr>
          </a:p>
          <a:p>
            <a:pPr algn="just">
              <a:lnSpc>
                <a:spcPct val="100000"/>
              </a:lnSpc>
              <a:spcBef>
                <a:spcPts val="1800"/>
              </a:spcBef>
              <a:defRPr/>
            </a:pPr>
            <a:r>
              <a:rPr lang="ja-JP" altLang="en-US" sz="3200"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rPr>
              <a:t>   </a:t>
            </a:r>
            <a:r>
              <a:rPr lang="ja-JP" altLang="en-US" sz="3200" dirty="0">
                <a:ln>
                  <a:solidFill>
                    <a:schemeClr val="tx1"/>
                  </a:solidFill>
                </a:ln>
                <a:solidFill>
                  <a:srgbClr val="FF0000"/>
                </a:solidFill>
                <a:latin typeface="HG丸ｺﾞｼｯｸM-PRO" panose="020F0600000000000000" pitchFamily="50" charset="-128"/>
                <a:ea typeface="HG丸ｺﾞｼｯｸM-PRO" panose="020F0600000000000000" pitchFamily="50" charset="-128"/>
              </a:rPr>
              <a:t>⇒	回収の原因によって</a:t>
            </a:r>
            <a:r>
              <a:rPr lang="ja-JP" altLang="en-US" sz="3200" dirty="0" smtClean="0">
                <a:ln>
                  <a:solidFill>
                    <a:schemeClr val="tx1"/>
                  </a:solidFill>
                </a:ln>
                <a:solidFill>
                  <a:srgbClr val="FF0000"/>
                </a:solidFill>
                <a:latin typeface="HG丸ｺﾞｼｯｸM-PRO" panose="020F0600000000000000" pitchFamily="50" charset="-128"/>
                <a:ea typeface="HG丸ｺﾞｼｯｸM-PRO" panose="020F0600000000000000" pitchFamily="50" charset="-128"/>
              </a:rPr>
              <a:t>は患者さんの</a:t>
            </a:r>
            <a:r>
              <a:rPr lang="ja-JP" altLang="en-US" sz="3200" dirty="0">
                <a:ln>
                  <a:solidFill>
                    <a:schemeClr val="tx1"/>
                  </a:solidFill>
                </a:ln>
                <a:solidFill>
                  <a:srgbClr val="FF0000"/>
                </a:solidFill>
                <a:latin typeface="HG丸ｺﾞｼｯｸM-PRO" panose="020F0600000000000000" pitchFamily="50" charset="-128"/>
                <a:ea typeface="HG丸ｺﾞｼｯｸM-PRO" panose="020F0600000000000000" pitchFamily="50" charset="-128"/>
              </a:rPr>
              <a:t>命を危険にさらす</a:t>
            </a:r>
          </a:p>
          <a:p>
            <a:pPr algn="just">
              <a:lnSpc>
                <a:spcPct val="100000"/>
              </a:lnSpc>
              <a:spcBef>
                <a:spcPts val="0"/>
              </a:spcBef>
              <a:defRPr/>
            </a:pPr>
            <a:r>
              <a:rPr lang="ja-JP" altLang="en-US" sz="3200" dirty="0">
                <a:ln>
                  <a:solidFill>
                    <a:schemeClr val="tx1"/>
                  </a:solidFill>
                </a:ln>
                <a:solidFill>
                  <a:srgbClr val="FF0000"/>
                </a:solidFill>
                <a:latin typeface="HG丸ｺﾞｼｯｸM-PRO" panose="020F0600000000000000" pitchFamily="50" charset="-128"/>
                <a:ea typeface="HG丸ｺﾞｼｯｸM-PRO" panose="020F0600000000000000" pitchFamily="50" charset="-128"/>
              </a:rPr>
              <a:t>	ことになるかも知れません！</a:t>
            </a:r>
          </a:p>
        </p:txBody>
      </p:sp>
      <p:sp>
        <p:nvSpPr>
          <p:cNvPr id="25" name="禁止 24"/>
          <p:cNvSpPr/>
          <p:nvPr/>
        </p:nvSpPr>
        <p:spPr bwMode="auto">
          <a:xfrm>
            <a:off x="4444206" y="4976607"/>
            <a:ext cx="1440706" cy="1386348"/>
          </a:xfrm>
          <a:prstGeom prst="noSmoking">
            <a:avLst>
              <a:gd name="adj" fmla="val 11694"/>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chemeClr val="tx1"/>
              </a:solidFill>
            </a:endParaRPr>
          </a:p>
        </p:txBody>
      </p:sp>
      <p:pic>
        <p:nvPicPr>
          <p:cNvPr id="24" name="Picture 4"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1555" y="3289064"/>
            <a:ext cx="1903090" cy="1809111"/>
          </a:xfrm>
          <a:prstGeom prst="rect">
            <a:avLst/>
          </a:prstGeom>
          <a:noFill/>
          <a:extLst>
            <a:ext uri="{909E8E84-426E-40DD-AFC4-6F175D3DCCD1}">
              <a14:hiddenFill xmlns:a14="http://schemas.microsoft.com/office/drawing/2010/main">
                <a:solidFill>
                  <a:srgbClr val="FFFFFF"/>
                </a:solidFill>
              </a14:hiddenFill>
            </a:ext>
          </a:extLst>
        </p:spPr>
      </p:pic>
      <p:sp>
        <p:nvSpPr>
          <p:cNvPr id="6" name="星 32 5"/>
          <p:cNvSpPr/>
          <p:nvPr/>
        </p:nvSpPr>
        <p:spPr>
          <a:xfrm>
            <a:off x="131542" y="2500660"/>
            <a:ext cx="11915857" cy="4230339"/>
          </a:xfrm>
          <a:prstGeom prst="star32">
            <a:avLst/>
          </a:prstGeom>
          <a:solidFill>
            <a:srgbClr val="FFFF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Rectangle 12"/>
          <p:cNvSpPr txBox="1">
            <a:spLocks noChangeArrowheads="1"/>
          </p:cNvSpPr>
          <p:nvPr/>
        </p:nvSpPr>
        <p:spPr bwMode="auto">
          <a:xfrm>
            <a:off x="10429205" y="6399080"/>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9</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17330574"/>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spPr>
      <a:bodyPr rtlCol="0" anchor="ctr"/>
      <a:lstStyle>
        <a:defPPr>
          <a:defRPr sz="28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AB86C9746412B4AB2C0570470E11D61" ma:contentTypeVersion="" ma:contentTypeDescription="新しいドキュメントを作成します。" ma:contentTypeScope="" ma:versionID="64a854535847935b83902503801329dd">
  <xsd:schema xmlns:xsd="http://www.w3.org/2001/XMLSchema" xmlns:xs="http://www.w3.org/2001/XMLSchema" xmlns:p="http://schemas.microsoft.com/office/2006/metadata/properties" xmlns:ns2="157f9a7a-e1fb-4b2c-bb39-71f75a38ca6e" xmlns:ns3="2e7b373e-25d4-4024-9f0e-2ac91b6a82fa" targetNamespace="http://schemas.microsoft.com/office/2006/metadata/properties" ma:root="true" ma:fieldsID="2ed687e1610e03765eadeafe4b8a3931" ns2:_="" ns3:_="">
    <xsd:import namespace="157f9a7a-e1fb-4b2c-bb39-71f75a38ca6e"/>
    <xsd:import namespace="2e7b373e-25d4-4024-9f0e-2ac91b6a82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x756a__x53f7__x980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f9a7a-e1fb-4b2c-bb39-71f75a38ca6e" elementFormDefault="qualified">
    <xsd:import namespace="http://schemas.microsoft.com/office/2006/documentManagement/types"/>
    <xsd:import namespace="http://schemas.microsoft.com/office/infopath/2007/PartnerControls"/>
    <xsd:element name="SharedWithUsers" ma:index="8"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7b373e-25d4-4024-9f0e-2ac91b6a82f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x756a__x53f7__x9806_" ma:index="16" nillable="true" ma:displayName="番号順" ma:format="Dropdown" ma:internalName="_x756a__x53f7__x9806_"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756a__x53f7__x9806_ xmlns="2e7b373e-25d4-4024-9f0e-2ac91b6a82f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72556D-B1C3-4034-AB01-343DCA66C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f9a7a-e1fb-4b2c-bb39-71f75a38ca6e"/>
    <ds:schemaRef ds:uri="2e7b373e-25d4-4024-9f0e-2ac91b6a8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E56C95-A4F2-4CA2-87CC-32EDC586E47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e7b373e-25d4-4024-9f0e-2ac91b6a82fa"/>
    <ds:schemaRef ds:uri="157f9a7a-e1fb-4b2c-bb39-71f75a38ca6e"/>
    <ds:schemaRef ds:uri="http://www.w3.org/XML/1998/namespace"/>
  </ds:schemaRefs>
</ds:datastoreItem>
</file>

<file path=customXml/itemProps3.xml><?xml version="1.0" encoding="utf-8"?>
<ds:datastoreItem xmlns:ds="http://schemas.openxmlformats.org/officeDocument/2006/customXml" ds:itemID="{F45BD97E-E694-413F-A3B9-087CC770F9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1203</TotalTime>
  <Words>8952</Words>
  <Application>Microsoft Office PowerPoint</Application>
  <PresentationFormat>ワイド画面</PresentationFormat>
  <Paragraphs>911</Paragraphs>
  <Slides>46</Slides>
  <Notes>46</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46</vt:i4>
      </vt:variant>
    </vt:vector>
  </HeadingPairs>
  <TitlesOfParts>
    <vt:vector size="59" baseType="lpstr">
      <vt:lpstr>Arial Unicode MS</vt:lpstr>
      <vt:lpstr>HG丸ｺﾞｼｯｸM-PRO</vt:lpstr>
      <vt:lpstr>Meiryo UI</vt:lpstr>
      <vt:lpstr>ＭＳ Ｐゴシック</vt:lpstr>
      <vt:lpstr>新細明體</vt:lpstr>
      <vt:lpstr>メイリオ</vt:lpstr>
      <vt:lpstr>Arial</vt:lpstr>
      <vt:lpstr>Calibri</vt:lpstr>
      <vt:lpstr>Calibri Light</vt:lpstr>
      <vt:lpstr>Times New Roman</vt:lpstr>
      <vt:lpstr>Wingdings</vt:lpstr>
      <vt:lpstr>Office テーマ</vt:lpstr>
      <vt:lpstr>Acrobat Document</vt:lpstr>
      <vt:lpstr>データの完全性 （実務者向け）</vt:lpstr>
      <vt:lpstr>目次（実務者向けコンテンツ）</vt:lpstr>
      <vt:lpstr>データの完全性 ～ なぜ対応しなければならないか ～</vt:lpstr>
      <vt:lpstr>PowerPoint プレゼンテーション</vt:lpstr>
      <vt:lpstr>PowerPoint プレゼンテーション</vt:lpstr>
      <vt:lpstr>PowerPoint プレゼンテーション</vt:lpstr>
      <vt:lpstr>データの完全性 ～ なぜ対応しなければならないか ～</vt:lpstr>
      <vt:lpstr>データの完全性 ～ なぜ対応しなければならないか ～</vt:lpstr>
      <vt:lpstr>データの完全性 ～ なぜ対応しなければならないか ～</vt:lpstr>
      <vt:lpstr>データの完全性 ～ なぜ対応しなければならないか ～</vt:lpstr>
      <vt:lpstr>データの完全性 ～ なぜ対応しなければならないか ～</vt:lpstr>
      <vt:lpstr>データの完全性 ～ なぜ対応しなければならないか ～</vt:lpstr>
      <vt:lpstr>目次（実務者向けコンテンツ）</vt:lpstr>
      <vt:lpstr>ALCOA+とは？</vt:lpstr>
      <vt:lpstr>A: Attributable（帰属性）</vt:lpstr>
      <vt:lpstr>L: Legible（判読性）</vt:lpstr>
      <vt:lpstr>C: Contemporaneous（同時性）</vt:lpstr>
      <vt:lpstr>O: Original（原本性）</vt:lpstr>
      <vt:lpstr>A: Accurate（正確性）</vt:lpstr>
      <vt:lpstr>A: Accurate（正確性）　（続き）</vt:lpstr>
      <vt:lpstr>C: Complete（完全性）</vt:lpstr>
      <vt:lpstr>C: Consistent（一貫性）</vt:lpstr>
      <vt:lpstr>E: Enduring（耐久性／普遍性）</vt:lpstr>
      <vt:lpstr>A: Available（可用性）</vt:lpstr>
      <vt:lpstr>目次（実務者向けコンテンツ）</vt:lpstr>
      <vt:lpstr>紙媒体のシステムに特定されるデータ完全性の留意点（No.1)</vt:lpstr>
      <vt:lpstr>紙媒体のシステムに特定されるデータ完全性の留意点（No.2)</vt:lpstr>
      <vt:lpstr>コンピュータ化システムのためのデータ完全性に関する留意点（No.1）</vt:lpstr>
      <vt:lpstr>コンピュータ化システムのためのデータ完全性に関する留意点（No.2）</vt:lpstr>
      <vt:lpstr>コンピュータ化システムのためのデータ完全性に関する留意点（No.3）</vt:lpstr>
      <vt:lpstr>データ完全性に関する共通の留意点（No.1）</vt:lpstr>
      <vt:lpstr>データ完全性に関する共通の留意点（No.2）</vt:lpstr>
      <vt:lpstr>データ完全性に関する共通の留意点（No.3）</vt:lpstr>
      <vt:lpstr>目次（実務者向けコンテンツ）</vt:lpstr>
      <vt:lpstr>Warning letterの事例（1）</vt:lpstr>
      <vt:lpstr>Warning letterの事例（2）</vt:lpstr>
      <vt:lpstr>PowerPoint プレゼンテーション</vt:lpstr>
      <vt:lpstr>目次（実務者向けコンテンツ）</vt:lpstr>
      <vt:lpstr>データの完全性とは？</vt:lpstr>
      <vt:lpstr>データガバナンスとは？</vt:lpstr>
      <vt:lpstr>データとは？</vt:lpstr>
      <vt:lpstr>メタデータとは？</vt:lpstr>
      <vt:lpstr>監査証跡とは？</vt:lpstr>
      <vt:lpstr>監査証跡とは？　（続き）</vt:lpstr>
      <vt:lpstr>アーカイブ（保存）とは？</vt:lpstr>
      <vt:lpstr>バックアップとは？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データの完全性_x000b_（実務者向け）</dc:title>
  <cp:lastModifiedBy>笈川 貴行</cp:lastModifiedBy>
  <cp:revision>2</cp:revision>
  <dcterms:created xsi:type="dcterms:W3CDTF">2018-12-16T01:03:57Z</dcterms:created>
  <dcterms:modified xsi:type="dcterms:W3CDTF">2019-05-20T04:44:39Z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0x0101006AB86C9746412B4AB2C0570470E11D61</vt:lpwstr>
  </property>
</Properties>
</file>